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0" r:id="rId4"/>
    <p:sldId id="281" r:id="rId5"/>
    <p:sldId id="284" r:id="rId6"/>
    <p:sldId id="261" r:id="rId7"/>
    <p:sldId id="263" r:id="rId8"/>
    <p:sldId id="266" r:id="rId9"/>
    <p:sldId id="272" r:id="rId10"/>
    <p:sldId id="273" r:id="rId11"/>
    <p:sldId id="274" r:id="rId12"/>
    <p:sldId id="275" r:id="rId13"/>
    <p:sldId id="28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AFA7B-ED1C-41DF-81D8-E009BAB20B94}" type="datetimeFigureOut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BB349-4C4D-466D-9EC9-AC40956AA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ABC-67E2-4190-B1D5-C66E43440D49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436A-253A-4409-A40F-48ABF81A250E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97991-C071-4885-B07D-09E32906172D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C9FC-F0D5-40D3-A2F6-B1020A8E9E9B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9C9A-C3AF-4607-A222-EB3DA565D62A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8BCC-2160-4AED-BD8B-46FFA98BF8DC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EC1B-C242-4D61-8504-1818C74370A0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6A09C-7950-46EA-972A-97CC3B346A02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314D-4C76-45CF-A4F4-F3E1D8C28EB8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F313-3150-4773-8FD5-B46D5F559798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7E1A-2F95-469D-AC28-53EB62102D11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53EB5-703D-4106-A459-842D078A2E06}" type="datetime1">
              <a:rPr lang="en-US" smtClean="0"/>
              <a:pPr/>
              <a:t>8/6/2014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2B5AC-4EAB-4F86-BB69-4D3D5662DC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Peter.Riesen@treasury.gov" TargetMode="External"/><Relationship Id="rId3" Type="http://schemas.openxmlformats.org/officeDocument/2006/relationships/hyperlink" Target="mailto:Rochelle.Granat@treasury.gov" TargetMode="External"/><Relationship Id="rId7" Type="http://schemas.openxmlformats.org/officeDocument/2006/relationships/hyperlink" Target="mailto:Hanoi.Veras@treasury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Elizabeth.Horton@treasury.gov" TargetMode="External"/><Relationship Id="rId5" Type="http://schemas.openxmlformats.org/officeDocument/2006/relationships/hyperlink" Target="mailto:Donna.Cencer@treasury.gov" TargetMode="External"/><Relationship Id="rId4" Type="http://schemas.openxmlformats.org/officeDocument/2006/relationships/hyperlink" Target="mailto:Christian.Furey@treasury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  <a:ln w="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Federal Advisory Committee on Insurance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Briefing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Ethics Considerations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Don’t accept improper gifts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gift given because of your committee position.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you are offered a gift to advance the work of the FACI (e.g. free conference room space for a listening session), please contact us.  Treasury does have gift acceptance authority and may be able to accept.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Don’t use public office for private gain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not use your committee position to seek benefits for yourself or others.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Don’t misuse government information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Non-public information may not be used for your or anyone else’s private interest.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Ethics Considerations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Use government property and time for official purposes.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not use government resources for unauthorized purposes.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Don’t accept compensation for teaching, speaking or writing relating to your role on the FACI.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 with an ethics official if you suspect you are being asked to speak, teach or write regarding the FACI.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Ethical Considerations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Expert witness rules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 with an ethics official if you are asked to serve as an expert witness on matters relating to FACI.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Political activities and the Hatch Act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may not use your FACI title or fact of membership while engaging in any political activities or any activity unrelated to the work of the FACI.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200" b="1" cap="sm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b="1" cap="sm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cap="small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b="1" cap="small" dirty="0">
                <a:latin typeface="Times New Roman" pitchFamily="18" charset="0"/>
                <a:cs typeface="Times New Roman" pitchFamily="18" charset="0"/>
              </a:rPr>
            </a:br>
            <a:r>
              <a:rPr lang="en-US" sz="1400" b="1" cap="small" dirty="0" smtClean="0">
                <a:latin typeface="Times New Roman" pitchFamily="18" charset="0"/>
                <a:cs typeface="Times New Roman" pitchFamily="18" charset="0"/>
              </a:rPr>
              <a:t>Treasury Ethics Contacts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Office of General Law, Ethics, &amp; Regulation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Main Phone: 202-622-0450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Fax: 202-622-1176</a:t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E-mail:  ethics@treasury.gov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Rochelle 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F. Granat</a:t>
            </a:r>
            <a:endParaRPr lang="en-US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Assistant General Counsel (General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Law,  </a:t>
            </a:r>
          </a:p>
          <a:p>
            <a:pPr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Ethics</a:t>
            </a: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&amp; Regulation) </a:t>
            </a:r>
          </a:p>
          <a:p>
            <a:pPr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  <a:hlinkClick r:id="rId3"/>
              </a:rPr>
              <a:t>Rochelle.Granat@treasury.gov</a:t>
            </a:r>
            <a:endParaRPr lang="en-US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Phone</a:t>
            </a: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202-622-6052</a:t>
            </a:r>
          </a:p>
          <a:p>
            <a:pPr>
              <a:buNone/>
            </a:pPr>
            <a:endParaRPr lang="en-US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Christian J. Furey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Attorney-Advisor</a:t>
            </a:r>
          </a:p>
          <a:p>
            <a:pPr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  <a:hlinkClick r:id="rId4"/>
              </a:rPr>
              <a:t>Christian.Furey@treasury.gov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Phone: 202-622-5441</a:t>
            </a:r>
          </a:p>
          <a:p>
            <a:pPr>
              <a:buNone/>
            </a:pPr>
            <a:endParaRPr lang="en-US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Donna 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M. Cencer</a:t>
            </a:r>
            <a:endParaRPr lang="en-US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Ethics Program Manager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  <a:hlinkClick r:id="rId5"/>
              </a:rPr>
              <a:t>Donna.Cencer@treasury.gov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Phone: 202-622-1184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Elizabeth A. Horton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Deputy Assistant General Counsel for Ethics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6"/>
              </a:rPr>
              <a:t>Elizabeth.Horton@treasury.gov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Phone: 202-622-9794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Hanoi Veras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Attorney-Advisor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7"/>
              </a:rPr>
              <a:t>Hanoi.Veras@treasury.gov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Phone: 202-622-9741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Peter A. Riesen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Attorney-Advisor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8"/>
              </a:rPr>
              <a:t>Peter.Riesen@treasury.gov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Phone: 202-622-0023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AGENDA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Federal Advisory Committee Act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Federal Advisory Committee on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Insurance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(FACI) Charter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Representative Members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Ethics Considerations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Federal Advisory Committee Act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Federal Advisory Committee Act (FACA) became law in 1972 and is the legal foundation for how federal advisory committees operate.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law has special emphasis on open meetings, public involvement, and reporting.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Federal Advisory Committee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 sessions are open to the public. 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Detailed minutes of each advisory committee meeting must be kept.  The committee chair must certify the accuracy of the minutes within 90 days of each meeting.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FACI Charter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FACI Charter states that: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Its objective is to present advice and recommendations to the Federal Insurance Office (FIO) regarding the FIO’s duties and authorities. 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Those duties and authorities are set out in Subpart A of the Federal Insurance Office Act of 2010 (31 U.S.C. 313, et seq.), Title V of the Dodd-Frank Wall Street Reform and Consumer Protection Act, P.L. 111-203, 12 U.S.C. 5301 et seq. (July 21, 2010).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Its reports and recommendations are provided to the FIO Director.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Representative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advising the FIO Director, the FACI includes a cross-section of members representative of the views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State, Tribal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non-government persons having an interest in the duties and authorities of the FIO.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Each individual member of the FACI currently serves as a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representative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his or her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industry, trade group, public interest group or other organization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Representative Members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Representative members serve on advisory committees to provide a point of view of non-governmental entities or of a recognizable group of persons (such as an industry sector) who have interests in the subject matter and to serve as spokespeople  for those interests.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Representative members are not considered government employees and are not subject to the federal conflict of interest or other ethics rules.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Representative members are still expected to reflect the highest ethical standards in their representation.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Responsibilities of Representative Members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Gather input and information from the field.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Act as a spokesperson for the industry sector,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trade group, public interest group or other organization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that you represent.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Ethics Considerations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Consider appearance issues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representatives, avoid advising on matters outside your scope of representation.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 representative, you have not been screened for potential conflicts that might arise were you to advise outside of your scope of representation.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B5AC-4EAB-4F86-BB69-4D3D5662DC98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source_x0020_Type_x0020_TagTaxHTField0 xmlns="8a41d4cc-3855-40f2-8932-454702d2b8da">
      <Terms xmlns="http://schemas.microsoft.com/office/infopath/2007/PartnerControls"/>
    </Resource_x0020_Type_x0020_TagTaxHTField0>
    <Person_x0020_TagTaxHTField0 xmlns="8a41d4cc-3855-40f2-8932-454702d2b8da">
      <Terms xmlns="http://schemas.microsoft.com/office/infopath/2007/PartnerControls"/>
    </Person_x0020_TagTaxHTField0>
    <DisplayAsOfDate xmlns="8a41d4cc-3855-40f2-8932-454702d2b8da">No</DisplayAsOfDate>
    <Topic_x0020_TagTaxHTField0 xmlns="8a41d4cc-3855-40f2-8932-454702d2b8da">
      <Terms xmlns="http://schemas.microsoft.com/office/infopath/2007/PartnerControls"/>
    </Topic_x0020_TagTaxHTField0>
    <Geography_x0020_TagTaxHTField0 xmlns="8a41d4cc-3855-40f2-8932-454702d2b8da">
      <Terms xmlns="http://schemas.microsoft.com/office/infopath/2007/PartnerControls"/>
    </Geography_x0020_TagTaxHTField0>
    <Office_TagTaxHTField0 xmlns="8a41d4cc-3855-40f2-8932-454702d2b8da">
      <Terms xmlns="http://schemas.microsoft.com/office/infopath/2007/PartnerControls"/>
    </Office_TagTaxHTField0>
    <ArticleStartDate xmlns="http://schemas.microsoft.com/sharepoint/v3" xsi:nil="true"/>
    <TitleAlternate xmlns="8a41d4cc-3855-40f2-8932-454702d2b8da" xsi:nil="true"/>
    <PublishingExpirationDate xmlns="http://schemas.microsoft.com/sharepoint/v3" xsi:nil="true"/>
    <ShowArticleDateInTitle xmlns="8a41d4cc-3855-40f2-8932-454702d2b8da">false</ShowArticleDateInTitle>
    <PublishingStartDate xmlns="http://schemas.microsoft.com/sharepoint/v3" xsi:nil="true"/>
    <TaxCatchAll xmlns="8a41d4cc-3855-40f2-8932-454702d2b8da"/>
    <AsOfDate xmlns="8a41d4cc-3855-40f2-8932-454702d2b8d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6AE599DA57F740B732010683165BD4" ma:contentTypeVersion="2" ma:contentTypeDescription="Create a new document." ma:contentTypeScope="" ma:versionID="ec35465d7c987b15dec418b33a4aa4cc">
  <xsd:schema xmlns:xsd="http://www.w3.org/2001/XMLSchema" xmlns:xs="http://www.w3.org/2001/XMLSchema" xmlns:p="http://schemas.microsoft.com/office/2006/metadata/properties" xmlns:ns1="http://schemas.microsoft.com/sharepoint/v3" xmlns:ns2="8a41d4cc-3855-40f2-8932-454702d2b8da" targetNamespace="http://schemas.microsoft.com/office/2006/metadata/properties" ma:root="true" ma:fieldsID="9fd9136de81fe1a9185996755b6f6f41" ns1:_="" ns2:_="">
    <xsd:import namespace="http://schemas.microsoft.com/sharepoint/v3"/>
    <xsd:import namespace="8a41d4cc-3855-40f2-8932-454702d2b8da"/>
    <xsd:element name="properties">
      <xsd:complexType>
        <xsd:sequence>
          <xsd:element name="documentManagement">
            <xsd:complexType>
              <xsd:all>
                <xsd:element ref="ns2:Topic_x0020_TagTaxHTField0" minOccurs="0"/>
                <xsd:element ref="ns2:TaxCatchAll" minOccurs="0"/>
                <xsd:element ref="ns2:TaxCatchAllLabel" minOccurs="0"/>
                <xsd:element ref="ns2:Office_TagTaxHTField0" minOccurs="0"/>
                <xsd:element ref="ns2:Geography_x0020_TagTaxHTField0" minOccurs="0"/>
                <xsd:element ref="ns2:Person_x0020_TagTaxHTField0" minOccurs="0"/>
                <xsd:element ref="ns1:ArticleStartDate" minOccurs="0"/>
                <xsd:element ref="ns2:AsOfDate" minOccurs="0"/>
                <xsd:element ref="ns2:ShowArticleDateInTitle" minOccurs="0"/>
                <xsd:element ref="ns2:TitleAlternate" minOccurs="0"/>
                <xsd:element ref="ns2:DisplayAsOfDate" minOccurs="0"/>
                <xsd:element ref="ns2:Resource_x0020_Type_x0020_TagTaxHTField0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rticleStartDate" ma:index="18" nillable="true" ma:displayName="Article Date" ma:format="DateOnly" ma:internalName="ArticleStartDate">
      <xsd:simpleType>
        <xsd:restriction base="dms:DateTime"/>
      </xsd:simpleType>
    </xsd:element>
    <xsd:element name="PublishingStartDate" ma:index="25" nillable="true" ma:displayName="Scheduling Start Date" ma:internalName="PublishingStartDate">
      <xsd:simpleType>
        <xsd:restriction base="dms:Unknown"/>
      </xsd:simpleType>
    </xsd:element>
    <xsd:element name="PublishingExpirationDate" ma:index="26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41d4cc-3855-40f2-8932-454702d2b8da" elementFormDefault="qualified">
    <xsd:import namespace="http://schemas.microsoft.com/office/2006/documentManagement/types"/>
    <xsd:import namespace="http://schemas.microsoft.com/office/infopath/2007/PartnerControls"/>
    <xsd:element name="Topic_x0020_TagTaxHTField0" ma:index="8" nillable="true" ma:taxonomy="true" ma:internalName="Topic_x0020_TagTaxHTField0" ma:taxonomyFieldName="Topic_x0020_Tag" ma:displayName="Topic Tag" ma:default="" ma:fieldId="{499a121d-66a6-42a2-88a2-426de769de9f}" ma:taxonomyMulti="true" ma:sspId="3b6f65c7-9254-47cf-a11b-b487bf06aacb" ma:termSetId="325701cb-c33c-4e87-a755-1418200e675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1a3dcbf6-8af5-4da4-a131-3d9948cc19c5}" ma:internalName="TaxCatchAll" ma:showField="CatchAllData" ma:web="e822421c-4f7f-43b6-b1de-8323dfb8ee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1a3dcbf6-8af5-4da4-a131-3d9948cc19c5}" ma:internalName="TaxCatchAllLabel" ma:readOnly="true" ma:showField="CatchAllDataLabel" ma:web="e822421c-4f7f-43b6-b1de-8323dfb8ee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ffice_TagTaxHTField0" ma:index="12" nillable="true" ma:taxonomy="true" ma:internalName="Office_TagTaxHTField0" ma:taxonomyFieldName="Office_Tag" ma:displayName="Office Tag" ma:default="" ma:fieldId="{551c2805-25f1-4a7f-9cdd-3e9d9831a3d7}" ma:taxonomyMulti="true" ma:sspId="3b6f65c7-9254-47cf-a11b-b487bf06aacb" ma:termSetId="6aee186f-2112-4c7c-ae1b-5d1be70ba56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eography_x0020_TagTaxHTField0" ma:index="14" nillable="true" ma:taxonomy="true" ma:internalName="Geography_x0020_TagTaxHTField0" ma:taxonomyFieldName="Geography_x0020_Tag" ma:displayName="Geography Tag" ma:default="" ma:fieldId="{d5cbcc3c-b655-484b-8f42-55c2464ff64b}" ma:taxonomyMulti="true" ma:sspId="3b6f65c7-9254-47cf-a11b-b487bf06aacb" ma:termSetId="83bcd180-c452-47f9-b00f-b005c41ed8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_x0020_TagTaxHTField0" ma:index="16" nillable="true" ma:taxonomy="true" ma:internalName="Person_x0020_TagTaxHTField0" ma:taxonomyFieldName="Person_x0020_Tag" ma:displayName="Person Tag" ma:default="" ma:fieldId="{b4ce1c31-4abb-43c9-96e0-39bec811dc17}" ma:taxonomyMulti="true" ma:sspId="3b6f65c7-9254-47cf-a11b-b487bf06aacb" ma:termSetId="cdff39ed-b744-472c-9350-89e049e4cef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sOfDate" ma:index="19" nillable="true" ma:displayName="AsOfDate" ma:format="DateOnly" ma:internalName="AsOfDate">
      <xsd:simpleType>
        <xsd:restriction base="dms:DateTime"/>
      </xsd:simpleType>
    </xsd:element>
    <xsd:element name="ShowArticleDateInTitle" ma:index="20" nillable="true" ma:displayName="ShowArticleDateInTitle" ma:default="0" ma:description="Indicate a preference to show the article date in the article title, where available." ma:internalName="ShowArticleDateInTitle">
      <xsd:simpleType>
        <xsd:restriction base="dms:Boolean"/>
      </xsd:simpleType>
    </xsd:element>
    <xsd:element name="TitleAlternate" ma:index="21" nillable="true" ma:displayName="TitleAlternate" ma:internalName="TitleAlternate">
      <xsd:simpleType>
        <xsd:restriction base="dms:Text">
          <xsd:maxLength value="255"/>
        </xsd:restriction>
      </xsd:simpleType>
    </xsd:element>
    <xsd:element name="DisplayAsOfDate" ma:index="22" nillable="true" ma:displayName="DisplayAsOfDate" ma:default="No" ma:format="RadioButtons" ma:internalName="DisplayAsOfDate" ma:readOnly="false">
      <xsd:simpleType>
        <xsd:restriction base="dms:Choice">
          <xsd:enumeration value="Yes"/>
          <xsd:enumeration value="No"/>
        </xsd:restriction>
      </xsd:simpleType>
    </xsd:element>
    <xsd:element name="Resource_x0020_Type_x0020_TagTaxHTField0" ma:index="23" nillable="true" ma:taxonomy="true" ma:internalName="Resource_x0020_Type_x0020_TagTaxHTField0" ma:taxonomyFieldName="Resource_x0020_Type_x0020_Tag" ma:displayName="Resource Type Tag" ma:default="" ma:fieldId="{5c7f90f2-daeb-4ea8-be7d-20853e227613}" ma:sspId="3b6f65c7-9254-47cf-a11b-b487bf06aacb" ma:termSetId="ccadf463-ebb3-4307-bd4a-cd78ea9c767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C7BD21-A8A8-4292-9EA3-A99FA5E2FF0A}"/>
</file>

<file path=customXml/itemProps2.xml><?xml version="1.0" encoding="utf-8"?>
<ds:datastoreItem xmlns:ds="http://schemas.openxmlformats.org/officeDocument/2006/customXml" ds:itemID="{729744BB-AB76-4869-AD7E-8219C54F9243}"/>
</file>

<file path=customXml/itemProps3.xml><?xml version="1.0" encoding="utf-8"?>
<ds:datastoreItem xmlns:ds="http://schemas.openxmlformats.org/officeDocument/2006/customXml" ds:itemID="{97DB4A3E-743F-4F7A-B234-E0B6A0A8B150}"/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774</Words>
  <Application>Microsoft Office PowerPoint</Application>
  <PresentationFormat>On-screen Show (4:3)</PresentationFormat>
  <Paragraphs>101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Federal Advisory Committee on Insurance</vt:lpstr>
      <vt:lpstr>AGENDA</vt:lpstr>
      <vt:lpstr>Federal Advisory Committee Act</vt:lpstr>
      <vt:lpstr>Federal Advisory Committee Act</vt:lpstr>
      <vt:lpstr>The FACI Charter</vt:lpstr>
      <vt:lpstr>Representative Members</vt:lpstr>
      <vt:lpstr>Representative Members </vt:lpstr>
      <vt:lpstr>Responsibilities of Representative Members</vt:lpstr>
      <vt:lpstr>Ethics Considerations</vt:lpstr>
      <vt:lpstr>Ethics Considerations</vt:lpstr>
      <vt:lpstr>Ethics Considerations</vt:lpstr>
      <vt:lpstr>Ethical Considerations</vt:lpstr>
      <vt:lpstr>  Treasury Ethics Contacts The Office of General Law, Ethics, &amp; Regulation Main Phone: 202-622-0450 Fax: 202-622-1176 E-mail:  ethics@treasury.gov   </vt:lpstr>
    </vt:vector>
  </TitlesOfParts>
  <Company>The U.S. Department of the Treasury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President’s Advisory Committee on Financial Capability</dc:title>
  <dc:creator>Reference</dc:creator>
  <cp:lastModifiedBy>Christian Furey</cp:lastModifiedBy>
  <cp:revision>56</cp:revision>
  <dcterms:created xsi:type="dcterms:W3CDTF">2010-11-29T17:24:35Z</dcterms:created>
  <dcterms:modified xsi:type="dcterms:W3CDTF">2014-08-06T16:45:38Z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0x010100586AE599DA57F740B732010683165BD4</vt:lpwstr>
  </property>
  <property fmtid="{D5CDD505-2E9C-101B-9397-08002B2CF9AE}" pid="3" name="Person Tag">
    <vt:lpwstr/>
  </property>
  <property fmtid="{D5CDD505-2E9C-101B-9397-08002B2CF9AE}" pid="4" name="Topic Tag">
    <vt:lpwstr/>
  </property>
  <property fmtid="{D5CDD505-2E9C-101B-9397-08002B2CF9AE}" pid="5" name="Resource Type Tag">
    <vt:lpwstr/>
  </property>
  <property fmtid="{D5CDD505-2E9C-101B-9397-08002B2CF9AE}" pid="6" name="Office_Tag">
    <vt:lpwstr/>
  </property>
  <property fmtid="{D5CDD505-2E9C-101B-9397-08002B2CF9AE}" pid="7" name="Geography Tag">
    <vt:lpwstr/>
  </property>
  <property fmtid="{D5CDD505-2E9C-101B-9397-08002B2CF9AE}" pid="8" name="Order">
    <vt:r8>2100</vt:r8>
  </property>
  <property fmtid="{D5CDD505-2E9C-101B-9397-08002B2CF9AE}" pid="9" name="xd_Signature">
    <vt:bool>false</vt:bool>
  </property>
  <property fmtid="{D5CDD505-2E9C-101B-9397-08002B2CF9AE}" pid="10" name="xd_ProgID">
    <vt:lpwstr/>
  </property>
  <property fmtid="{D5CDD505-2E9C-101B-9397-08002B2CF9AE}" pid="11" name="_SourceUrl">
    <vt:lpwstr/>
  </property>
  <property fmtid="{D5CDD505-2E9C-101B-9397-08002B2CF9AE}" pid="12" name="_SharedFileIndex">
    <vt:lpwstr/>
  </property>
  <property fmtid="{D5CDD505-2E9C-101B-9397-08002B2CF9AE}" pid="13" name="TemplateUrl">
    <vt:lpwstr/>
  </property>
</Properties>
</file>