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6.jpg" ContentType="image/jpeg"/>
  <Override PartName="/ppt/media/image7.jpg" ContentType="image/jpeg"/>
  <Override PartName="/ppt/media/image8.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3">
  <p:sldMasterIdLst>
    <p:sldMasterId id="2147483648" r:id="rId5"/>
  </p:sldMasterIdLst>
  <p:notesMasterIdLst>
    <p:notesMasterId r:id="rId28"/>
  </p:notesMasterIdLst>
  <p:handoutMasterIdLst>
    <p:handoutMasterId r:id="rId29"/>
  </p:handoutMasterIdLst>
  <p:sldIdLst>
    <p:sldId id="455" r:id="rId6"/>
    <p:sldId id="456" r:id="rId7"/>
    <p:sldId id="457" r:id="rId8"/>
    <p:sldId id="458" r:id="rId9"/>
    <p:sldId id="481" r:id="rId10"/>
    <p:sldId id="461" r:id="rId11"/>
    <p:sldId id="462" r:id="rId12"/>
    <p:sldId id="463" r:id="rId13"/>
    <p:sldId id="464" r:id="rId14"/>
    <p:sldId id="465" r:id="rId15"/>
    <p:sldId id="482" r:id="rId16"/>
    <p:sldId id="467" r:id="rId17"/>
    <p:sldId id="469" r:id="rId18"/>
    <p:sldId id="468" r:id="rId19"/>
    <p:sldId id="471" r:id="rId20"/>
    <p:sldId id="474" r:id="rId21"/>
    <p:sldId id="473" r:id="rId22"/>
    <p:sldId id="485" r:id="rId23"/>
    <p:sldId id="475" r:id="rId24"/>
    <p:sldId id="477" r:id="rId25"/>
    <p:sldId id="479" r:id="rId26"/>
    <p:sldId id="480"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FFFFF"/>
    <a:srgbClr val="1554A2"/>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6357" autoAdjust="0"/>
  </p:normalViewPr>
  <p:slideViewPr>
    <p:cSldViewPr snapToGrid="0" snapToObjects="1">
      <p:cViewPr varScale="1">
        <p:scale>
          <a:sx n="93" d="100"/>
          <a:sy n="93" d="100"/>
        </p:scale>
        <p:origin x="114" y="240"/>
      </p:cViewPr>
      <p:guideLst/>
    </p:cSldViewPr>
  </p:slideViewPr>
  <p:notesTextViewPr>
    <p:cViewPr>
      <p:scale>
        <a:sx n="3" d="2"/>
        <a:sy n="3" d="2"/>
      </p:scale>
      <p:origin x="0" y="0"/>
    </p:cViewPr>
  </p:notesTextViewPr>
  <p:notesViewPr>
    <p:cSldViewPr snapToGrid="0" snapToObjects="1">
      <p:cViewPr>
        <p:scale>
          <a:sx n="110" d="100"/>
          <a:sy n="110" d="100"/>
        </p:scale>
        <p:origin x="2460" y="-7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32" Type="http://schemas.openxmlformats.org/officeDocument/2006/relationships/viewProps" Target="viewProps.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DA9C62-0F86-4C64-9A1C-27173A427C99}"/>
              </a:ext>
            </a:extLst>
          </p:cNvPr>
          <p:cNvSpPr>
            <a:spLocks noGrp="1"/>
          </p:cNvSpPr>
          <p:nvPr>
            <p:ph type="hdr" sz="quarter"/>
          </p:nvPr>
        </p:nvSpPr>
        <p:spPr>
          <a:xfrm>
            <a:off x="1" y="1"/>
            <a:ext cx="304264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0D02BB-9C33-46E3-8F98-288D261FE270}"/>
              </a:ext>
            </a:extLst>
          </p:cNvPr>
          <p:cNvSpPr>
            <a:spLocks noGrp="1"/>
          </p:cNvSpPr>
          <p:nvPr>
            <p:ph type="dt" sz="quarter" idx="1"/>
          </p:nvPr>
        </p:nvSpPr>
        <p:spPr>
          <a:xfrm>
            <a:off x="3978849" y="1"/>
            <a:ext cx="3042648" cy="466725"/>
          </a:xfrm>
          <a:prstGeom prst="rect">
            <a:avLst/>
          </a:prstGeom>
        </p:spPr>
        <p:txBody>
          <a:bodyPr vert="horz" lIns="91440" tIns="45720" rIns="91440" bIns="45720" rtlCol="0"/>
          <a:lstStyle>
            <a:lvl1pPr algn="r">
              <a:defRPr sz="1200"/>
            </a:lvl1pPr>
          </a:lstStyle>
          <a:p>
            <a:fld id="{2D23E636-89AC-4F57-B5C7-F770CE42A8FC}" type="datetimeFigureOut">
              <a:rPr lang="en-US" smtClean="0"/>
              <a:t>11/25/2024</a:t>
            </a:fld>
            <a:endParaRPr lang="en-US"/>
          </a:p>
        </p:txBody>
      </p:sp>
      <p:sp>
        <p:nvSpPr>
          <p:cNvPr id="4" name="Footer Placeholder 3">
            <a:extLst>
              <a:ext uri="{FF2B5EF4-FFF2-40B4-BE49-F238E27FC236}">
                <a16:creationId xmlns:a16="http://schemas.microsoft.com/office/drawing/2014/main" id="{C6513178-D785-4F35-989F-B8E21462CDE8}"/>
              </a:ext>
            </a:extLst>
          </p:cNvPr>
          <p:cNvSpPr>
            <a:spLocks noGrp="1"/>
          </p:cNvSpPr>
          <p:nvPr>
            <p:ph type="ftr" sz="quarter" idx="2"/>
          </p:nvPr>
        </p:nvSpPr>
        <p:spPr>
          <a:xfrm>
            <a:off x="1" y="8842376"/>
            <a:ext cx="304264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E138AC-DFCC-4D0E-9D23-46297C98A1C3}"/>
              </a:ext>
            </a:extLst>
          </p:cNvPr>
          <p:cNvSpPr>
            <a:spLocks noGrp="1"/>
          </p:cNvSpPr>
          <p:nvPr>
            <p:ph type="sldNum" sz="quarter" idx="3"/>
          </p:nvPr>
        </p:nvSpPr>
        <p:spPr>
          <a:xfrm>
            <a:off x="3978849" y="8842376"/>
            <a:ext cx="3042648" cy="466725"/>
          </a:xfrm>
          <a:prstGeom prst="rect">
            <a:avLst/>
          </a:prstGeom>
        </p:spPr>
        <p:txBody>
          <a:bodyPr vert="horz" lIns="91440" tIns="45720" rIns="91440" bIns="45720" rtlCol="0" anchor="b"/>
          <a:lstStyle>
            <a:lvl1pPr algn="r">
              <a:defRPr sz="1200"/>
            </a:lvl1pPr>
          </a:lstStyle>
          <a:p>
            <a:fld id="{358AC8D4-4898-401F-8897-5675B53C568E}" type="slidenum">
              <a:rPr lang="en-US" smtClean="0"/>
              <a:t>‹#›</a:t>
            </a:fld>
            <a:endParaRPr lang="en-US"/>
          </a:p>
        </p:txBody>
      </p:sp>
    </p:spTree>
    <p:extLst>
      <p:ext uri="{BB962C8B-B14F-4D97-AF65-F5344CB8AC3E}">
        <p14:creationId xmlns:p14="http://schemas.microsoft.com/office/powerpoint/2010/main" val="3922951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2930" tIns="46465" rIns="92930" bIns="46465" rtlCol="0"/>
          <a:lstStyle>
            <a:lvl1pPr algn="l">
              <a:defRPr sz="1200">
                <a:latin typeface="Georgia" panose="02040502050405020303" pitchFamily="18" charset="0"/>
              </a:defRPr>
            </a:lvl1pPr>
          </a:lstStyle>
          <a:p>
            <a:endParaRPr lang="en-US" dirty="0"/>
          </a:p>
        </p:txBody>
      </p:sp>
      <p:sp>
        <p:nvSpPr>
          <p:cNvPr id="3" name="Date Placeholder 2"/>
          <p:cNvSpPr>
            <a:spLocks noGrp="1"/>
          </p:cNvSpPr>
          <p:nvPr>
            <p:ph type="dt" idx="1"/>
          </p:nvPr>
        </p:nvSpPr>
        <p:spPr>
          <a:xfrm>
            <a:off x="3978133" y="0"/>
            <a:ext cx="3043343" cy="467072"/>
          </a:xfrm>
          <a:prstGeom prst="rect">
            <a:avLst/>
          </a:prstGeom>
        </p:spPr>
        <p:txBody>
          <a:bodyPr vert="horz" lIns="92930" tIns="46465" rIns="92930" bIns="46465" rtlCol="0"/>
          <a:lstStyle>
            <a:lvl1pPr algn="r">
              <a:defRPr sz="1200">
                <a:latin typeface="Georgia" panose="02040502050405020303" pitchFamily="18" charset="0"/>
              </a:defRPr>
            </a:lvl1pPr>
          </a:lstStyle>
          <a:p>
            <a:fld id="{BB233812-D673-5A40-8AD1-C868F725C179}" type="datetimeFigureOut">
              <a:rPr lang="en-US" smtClean="0"/>
              <a:pPr/>
              <a:t>11/25/2024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2930" tIns="46465" rIns="92930" bIns="4646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2930" tIns="46465" rIns="92930" bIns="46465" rtlCol="0" anchor="b"/>
          <a:lstStyle>
            <a:lvl1pPr algn="l">
              <a:defRPr sz="1200">
                <a:latin typeface="Georgia" panose="02040502050405020303" pitchFamily="18" charset="0"/>
              </a:defRPr>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2930" tIns="46465" rIns="92930" bIns="46465" rtlCol="0" anchor="b"/>
          <a:lstStyle>
            <a:lvl1pPr algn="r">
              <a:defRPr sz="1200">
                <a:latin typeface="Georgia" panose="02040502050405020303" pitchFamily="18" charset="0"/>
              </a:defRPr>
            </a:lvl1pPr>
          </a:lstStyle>
          <a:p>
            <a:fld id="{A2DEA0C9-F04C-D548-A157-D88B176538B4}" type="slidenum">
              <a:rPr lang="en-US" smtClean="0"/>
              <a:pPr/>
              <a:t>‹#›</a:t>
            </a:fld>
            <a:endParaRPr lang="en-US" dirty="0"/>
          </a:p>
        </p:txBody>
      </p:sp>
    </p:spTree>
    <p:extLst>
      <p:ext uri="{BB962C8B-B14F-4D97-AF65-F5344CB8AC3E}">
        <p14:creationId xmlns:p14="http://schemas.microsoft.com/office/powerpoint/2010/main" val="2774513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1</a:t>
            </a:fld>
            <a:endParaRPr lang="en-US" dirty="0"/>
          </a:p>
        </p:txBody>
      </p:sp>
    </p:spTree>
    <p:extLst>
      <p:ext uri="{BB962C8B-B14F-4D97-AF65-F5344CB8AC3E}">
        <p14:creationId xmlns:p14="http://schemas.microsoft.com/office/powerpoint/2010/main" val="1997687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13</a:t>
            </a:fld>
            <a:endParaRPr lang="en-US" dirty="0"/>
          </a:p>
        </p:txBody>
      </p:sp>
    </p:spTree>
    <p:extLst>
      <p:ext uri="{BB962C8B-B14F-4D97-AF65-F5344CB8AC3E}">
        <p14:creationId xmlns:p14="http://schemas.microsoft.com/office/powerpoint/2010/main" val="902738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14</a:t>
            </a:fld>
            <a:endParaRPr lang="en-US" dirty="0"/>
          </a:p>
        </p:txBody>
      </p:sp>
    </p:spTree>
    <p:extLst>
      <p:ext uri="{BB962C8B-B14F-4D97-AF65-F5344CB8AC3E}">
        <p14:creationId xmlns:p14="http://schemas.microsoft.com/office/powerpoint/2010/main" val="906249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15</a:t>
            </a:fld>
            <a:endParaRPr lang="en-US" dirty="0"/>
          </a:p>
        </p:txBody>
      </p:sp>
    </p:spTree>
    <p:extLst>
      <p:ext uri="{BB962C8B-B14F-4D97-AF65-F5344CB8AC3E}">
        <p14:creationId xmlns:p14="http://schemas.microsoft.com/office/powerpoint/2010/main" val="189408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EA0C9-F04C-D548-A157-D88B176538B4}" type="slidenum">
              <a:rPr kumimoji="0" lang="en-US" sz="1200" b="0" i="0" u="none" strike="noStrike" kern="1200" cap="none" spc="0" normalizeH="0" baseline="0" noProof="0" smtClean="0">
                <a:ln>
                  <a:noFill/>
                </a:ln>
                <a:solidFill>
                  <a:prstClr val="black"/>
                </a:solidFill>
                <a:effectLst/>
                <a:uLnTx/>
                <a:uFillTx/>
                <a:latin typeface="Georgia" panose="0204050205040502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38522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EA0C9-F04C-D548-A157-D88B176538B4}" type="slidenum">
              <a:rPr kumimoji="0" lang="en-US" sz="1200" b="0" i="0" u="none" strike="noStrike" kern="1200" cap="none" spc="0" normalizeH="0" baseline="0" noProof="0" smtClean="0">
                <a:ln>
                  <a:noFill/>
                </a:ln>
                <a:solidFill>
                  <a:prstClr val="black"/>
                </a:solidFill>
                <a:effectLst/>
                <a:uLnTx/>
                <a:uFillTx/>
                <a:latin typeface="Georgia" panose="0204050205040502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345200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20</a:t>
            </a:fld>
            <a:endParaRPr lang="en-US" dirty="0"/>
          </a:p>
        </p:txBody>
      </p:sp>
    </p:spTree>
    <p:extLst>
      <p:ext uri="{BB962C8B-B14F-4D97-AF65-F5344CB8AC3E}">
        <p14:creationId xmlns:p14="http://schemas.microsoft.com/office/powerpoint/2010/main" val="2158638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EA0C9-F04C-D548-A157-D88B176538B4}" type="slidenum">
              <a:rPr kumimoji="0" lang="en-US" sz="1200" b="0" i="0" u="none" strike="noStrike" kern="1200" cap="none" spc="0" normalizeH="0" baseline="0" noProof="0" smtClean="0">
                <a:ln>
                  <a:noFill/>
                </a:ln>
                <a:solidFill>
                  <a:prstClr val="black"/>
                </a:solidFill>
                <a:effectLst/>
                <a:uLnTx/>
                <a:uFillTx/>
                <a:latin typeface="Georgia" panose="0204050205040502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54260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2</a:t>
            </a:fld>
            <a:endParaRPr lang="en-US" dirty="0"/>
          </a:p>
        </p:txBody>
      </p:sp>
    </p:spTree>
    <p:extLst>
      <p:ext uri="{BB962C8B-B14F-4D97-AF65-F5344CB8AC3E}">
        <p14:creationId xmlns:p14="http://schemas.microsoft.com/office/powerpoint/2010/main" val="19346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4</a:t>
            </a:fld>
            <a:endParaRPr lang="en-US" dirty="0"/>
          </a:p>
        </p:txBody>
      </p:sp>
    </p:spTree>
    <p:extLst>
      <p:ext uri="{BB962C8B-B14F-4D97-AF65-F5344CB8AC3E}">
        <p14:creationId xmlns:p14="http://schemas.microsoft.com/office/powerpoint/2010/main" val="414998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6</a:t>
            </a:fld>
            <a:endParaRPr lang="en-US" dirty="0"/>
          </a:p>
        </p:txBody>
      </p:sp>
    </p:spTree>
    <p:extLst>
      <p:ext uri="{BB962C8B-B14F-4D97-AF65-F5344CB8AC3E}">
        <p14:creationId xmlns:p14="http://schemas.microsoft.com/office/powerpoint/2010/main" val="55449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7</a:t>
            </a:fld>
            <a:endParaRPr lang="en-US" dirty="0"/>
          </a:p>
        </p:txBody>
      </p:sp>
    </p:spTree>
    <p:extLst>
      <p:ext uri="{BB962C8B-B14F-4D97-AF65-F5344CB8AC3E}">
        <p14:creationId xmlns:p14="http://schemas.microsoft.com/office/powerpoint/2010/main" val="1397169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8</a:t>
            </a:fld>
            <a:endParaRPr lang="en-US" dirty="0"/>
          </a:p>
        </p:txBody>
      </p:sp>
    </p:spTree>
    <p:extLst>
      <p:ext uri="{BB962C8B-B14F-4D97-AF65-F5344CB8AC3E}">
        <p14:creationId xmlns:p14="http://schemas.microsoft.com/office/powerpoint/2010/main" val="4203138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9</a:t>
            </a:fld>
            <a:endParaRPr lang="en-US" dirty="0"/>
          </a:p>
        </p:txBody>
      </p:sp>
    </p:spTree>
    <p:extLst>
      <p:ext uri="{BB962C8B-B14F-4D97-AF65-F5344CB8AC3E}">
        <p14:creationId xmlns:p14="http://schemas.microsoft.com/office/powerpoint/2010/main" val="395978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10</a:t>
            </a:fld>
            <a:endParaRPr lang="en-US" dirty="0"/>
          </a:p>
        </p:txBody>
      </p:sp>
    </p:spTree>
    <p:extLst>
      <p:ext uri="{BB962C8B-B14F-4D97-AF65-F5344CB8AC3E}">
        <p14:creationId xmlns:p14="http://schemas.microsoft.com/office/powerpoint/2010/main" val="120151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12</a:t>
            </a:fld>
            <a:endParaRPr lang="en-US" dirty="0"/>
          </a:p>
        </p:txBody>
      </p:sp>
    </p:spTree>
    <p:extLst>
      <p:ext uri="{BB962C8B-B14F-4D97-AF65-F5344CB8AC3E}">
        <p14:creationId xmlns:p14="http://schemas.microsoft.com/office/powerpoint/2010/main" val="4150704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320321D-9121-4207-9A9E-66786836CEA6}"/>
              </a:ext>
            </a:extLst>
          </p:cNvPr>
          <p:cNvGrpSpPr/>
          <p:nvPr userDrawn="1"/>
        </p:nvGrpSpPr>
        <p:grpSpPr>
          <a:xfrm>
            <a:off x="1" y="0"/>
            <a:ext cx="12192000" cy="6858000"/>
            <a:chOff x="1" y="0"/>
            <a:chExt cx="12192000" cy="6858000"/>
          </a:xfrm>
        </p:grpSpPr>
        <p:pic>
          <p:nvPicPr>
            <p:cNvPr id="5" name="Picture 4">
              <a:extLst>
                <a:ext uri="{FF2B5EF4-FFF2-40B4-BE49-F238E27FC236}">
                  <a16:creationId xmlns:a16="http://schemas.microsoft.com/office/drawing/2014/main" id="{B346D84A-FC43-4B0F-9B09-EC41AF887356}"/>
                </a:ext>
              </a:extLst>
            </p:cNvPr>
            <p:cNvPicPr>
              <a:picLocks noChangeAspect="1"/>
            </p:cNvPicPr>
            <p:nvPr/>
          </p:nvPicPr>
          <p:blipFill>
            <a:blip r:embed="rId2"/>
            <a:stretch>
              <a:fillRect/>
            </a:stretch>
          </p:blipFill>
          <p:spPr>
            <a:xfrm>
              <a:off x="1" y="0"/>
              <a:ext cx="12192000" cy="6858000"/>
            </a:xfrm>
            <a:prstGeom prst="rect">
              <a:avLst/>
            </a:prstGeom>
          </p:spPr>
        </p:pic>
        <p:cxnSp>
          <p:nvCxnSpPr>
            <p:cNvPr id="6" name="Straight Connector 5">
              <a:extLst>
                <a:ext uri="{FF2B5EF4-FFF2-40B4-BE49-F238E27FC236}">
                  <a16:creationId xmlns:a16="http://schemas.microsoft.com/office/drawing/2014/main" id="{CC3EDA46-5830-4883-9767-E5B1E53F10F8}"/>
                </a:ext>
              </a:extLst>
            </p:cNvPr>
            <p:cNvCxnSpPr>
              <a:cxnSpLocks/>
            </p:cNvCxnSpPr>
            <p:nvPr userDrawn="1"/>
          </p:nvCxnSpPr>
          <p:spPr>
            <a:xfrm>
              <a:off x="3279228" y="2288550"/>
              <a:ext cx="0" cy="2585700"/>
            </a:xfrm>
            <a:prstGeom prst="line">
              <a:avLst/>
            </a:prstGeom>
            <a:ln w="76200">
              <a:solidFill>
                <a:srgbClr val="2F5597"/>
              </a:solidFill>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9CCEFFDE-4885-45DB-B029-46B09C351460}"/>
              </a:ext>
            </a:extLst>
          </p:cNvPr>
          <p:cNvSpPr/>
          <p:nvPr userDrawn="1"/>
        </p:nvSpPr>
        <p:spPr>
          <a:xfrm>
            <a:off x="3459160" y="2288549"/>
            <a:ext cx="8732834" cy="2585699"/>
          </a:xfrm>
          <a:prstGeom prst="rect">
            <a:avLst/>
          </a:prstGeom>
          <a:solidFill>
            <a:schemeClr val="accent1">
              <a:lumMod val="40000"/>
              <a:lumOff val="6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27696-08EB-F841-ACD1-BFD790AC3338}"/>
              </a:ext>
            </a:extLst>
          </p:cNvPr>
          <p:cNvSpPr>
            <a:spLocks noGrp="1"/>
          </p:cNvSpPr>
          <p:nvPr>
            <p:ph type="ctrTitle"/>
          </p:nvPr>
        </p:nvSpPr>
        <p:spPr>
          <a:xfrm>
            <a:off x="3459166" y="2834662"/>
            <a:ext cx="8732834" cy="1482457"/>
          </a:xfrm>
          <a:noFill/>
        </p:spPr>
        <p:txBody>
          <a:bodyPr lIns="274320" rIns="320040" anchor="b">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2C2C491A-F215-364A-B02E-91BD5ED35397}"/>
              </a:ext>
            </a:extLst>
          </p:cNvPr>
          <p:cNvSpPr>
            <a:spLocks noGrp="1"/>
          </p:cNvSpPr>
          <p:nvPr>
            <p:ph type="subTitle" idx="1" hasCustomPrompt="1"/>
          </p:nvPr>
        </p:nvSpPr>
        <p:spPr>
          <a:xfrm>
            <a:off x="3459160" y="4337598"/>
            <a:ext cx="8732834" cy="388573"/>
          </a:xfrm>
        </p:spPr>
        <p:txBody>
          <a:bodyPr lIns="274320" rIns="320040" anchor="ct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policy office</a:t>
            </a:r>
          </a:p>
        </p:txBody>
      </p:sp>
      <p:sp>
        <p:nvSpPr>
          <p:cNvPr id="7" name="Footer Placeholder 4">
            <a:extLst>
              <a:ext uri="{FF2B5EF4-FFF2-40B4-BE49-F238E27FC236}">
                <a16:creationId xmlns:a16="http://schemas.microsoft.com/office/drawing/2014/main" id="{1FD9CC58-93DC-4638-A9D1-0FB32ACD9295}"/>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a:t>DELIBERATIVE AND PRE-DECISIONAL</a:t>
            </a:r>
            <a:endParaRPr lang="en-US" dirty="0"/>
          </a:p>
        </p:txBody>
      </p:sp>
      <p:sp>
        <p:nvSpPr>
          <p:cNvPr id="13" name="Text Placeholder 12">
            <a:extLst>
              <a:ext uri="{FF2B5EF4-FFF2-40B4-BE49-F238E27FC236}">
                <a16:creationId xmlns:a16="http://schemas.microsoft.com/office/drawing/2014/main" id="{385DA1F3-E2AB-4A99-A10B-084E973AF48C}"/>
              </a:ext>
            </a:extLst>
          </p:cNvPr>
          <p:cNvSpPr>
            <a:spLocks noGrp="1"/>
          </p:cNvSpPr>
          <p:nvPr>
            <p:ph type="body" sz="quarter" idx="12" hasCustomPrompt="1"/>
          </p:nvPr>
        </p:nvSpPr>
        <p:spPr>
          <a:xfrm>
            <a:off x="3459163" y="2437968"/>
            <a:ext cx="8732837" cy="388937"/>
          </a:xfrm>
        </p:spPr>
        <p:txBody>
          <a:bodyPr lIns="274320">
            <a:noAutofit/>
          </a:bodyPr>
          <a:lstStyle>
            <a:lvl1pPr marL="0" indent="0">
              <a:buNone/>
              <a:defRPr sz="2000"/>
            </a:lvl1pPr>
          </a:lstStyle>
          <a:p>
            <a:pPr lvl="0"/>
            <a:r>
              <a:rPr lang="en-US" dirty="0"/>
              <a:t>Click to add date</a:t>
            </a:r>
          </a:p>
        </p:txBody>
      </p:sp>
    </p:spTree>
    <p:extLst>
      <p:ext uri="{BB962C8B-B14F-4D97-AF65-F5344CB8AC3E}">
        <p14:creationId xmlns:p14="http://schemas.microsoft.com/office/powerpoint/2010/main" val="2163129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486888" y="1324881"/>
            <a:ext cx="5486400" cy="454456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a:extLst>
              <a:ext uri="{FF2B5EF4-FFF2-40B4-BE49-F238E27FC236}">
                <a16:creationId xmlns:a16="http://schemas.microsoft.com/office/drawing/2014/main" id="{AB155EE3-8C0F-4C08-A07E-7BAD33962BD4}"/>
              </a:ext>
            </a:extLst>
          </p:cNvPr>
          <p:cNvSpPr>
            <a:spLocks noGrp="1"/>
          </p:cNvSpPr>
          <p:nvPr>
            <p:ph type="chart" sz="quarter" idx="12"/>
          </p:nvPr>
        </p:nvSpPr>
        <p:spPr>
          <a:xfrm>
            <a:off x="6365873" y="1325563"/>
            <a:ext cx="5486401" cy="4543425"/>
          </a:xfrm>
        </p:spPr>
        <p:txBody>
          <a:bodyPr>
            <a:normAutofit/>
          </a:bodyPr>
          <a:lstStyle>
            <a:lvl1pPr>
              <a:defRPr sz="2400"/>
            </a:lvl1pPr>
          </a:lstStyle>
          <a:p>
            <a:endParaRPr lang="en-US"/>
          </a:p>
        </p:txBody>
      </p:sp>
      <p:cxnSp>
        <p:nvCxnSpPr>
          <p:cNvPr id="11" name="Straight Connector 10">
            <a:extLst>
              <a:ext uri="{FF2B5EF4-FFF2-40B4-BE49-F238E27FC236}">
                <a16:creationId xmlns:a16="http://schemas.microsoft.com/office/drawing/2014/main" id="{A5BE4FDF-671C-44CF-ADEF-66A27000D99A}"/>
              </a:ext>
            </a:extLst>
          </p:cNvPr>
          <p:cNvCxnSpPr>
            <a:cxnSpLocks/>
          </p:cNvCxnSpPr>
          <p:nvPr userDrawn="1"/>
        </p:nvCxnSpPr>
        <p:spPr>
          <a:xfrm>
            <a:off x="6169231" y="1311758"/>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03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486888" y="1324881"/>
            <a:ext cx="5486400" cy="3160033"/>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a:extLst>
              <a:ext uri="{FF2B5EF4-FFF2-40B4-BE49-F238E27FC236}">
                <a16:creationId xmlns:a16="http://schemas.microsoft.com/office/drawing/2014/main" id="{AB155EE3-8C0F-4C08-A07E-7BAD33962BD4}"/>
              </a:ext>
            </a:extLst>
          </p:cNvPr>
          <p:cNvSpPr>
            <a:spLocks noGrp="1"/>
          </p:cNvSpPr>
          <p:nvPr>
            <p:ph type="chart" sz="quarter" idx="12"/>
          </p:nvPr>
        </p:nvSpPr>
        <p:spPr>
          <a:xfrm>
            <a:off x="6365873" y="1325564"/>
            <a:ext cx="5486401" cy="3159238"/>
          </a:xfrm>
        </p:spPr>
        <p:txBody>
          <a:bodyPr>
            <a:normAutofit/>
          </a:bodyPr>
          <a:lstStyle>
            <a:lvl1pPr>
              <a:defRPr sz="2400"/>
            </a:lvl1pPr>
          </a:lstStyle>
          <a:p>
            <a:endParaRPr lang="en-US"/>
          </a:p>
        </p:txBody>
      </p:sp>
      <p:sp>
        <p:nvSpPr>
          <p:cNvPr id="9" name="Text Placeholder 9">
            <a:extLst>
              <a:ext uri="{FF2B5EF4-FFF2-40B4-BE49-F238E27FC236}">
                <a16:creationId xmlns:a16="http://schemas.microsoft.com/office/drawing/2014/main" id="{251E6133-BC37-41CB-97D4-87B5B1920498}"/>
              </a:ext>
            </a:extLst>
          </p:cNvPr>
          <p:cNvSpPr>
            <a:spLocks noGrp="1"/>
          </p:cNvSpPr>
          <p:nvPr>
            <p:ph type="body" sz="quarter" idx="14"/>
          </p:nvPr>
        </p:nvSpPr>
        <p:spPr>
          <a:xfrm>
            <a:off x="487363" y="4657889"/>
            <a:ext cx="5485925" cy="1220850"/>
          </a:xfrm>
          <a:solidFill>
            <a:schemeClr val="accent1">
              <a:lumMod val="20000"/>
              <a:lumOff val="80000"/>
            </a:schemeClr>
          </a:solidFill>
        </p:spPr>
        <p:txBody>
          <a:bodyPr>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C0C04A8D-0CE2-4FEE-BCB2-05E03F6DE37D}"/>
              </a:ext>
            </a:extLst>
          </p:cNvPr>
          <p:cNvSpPr>
            <a:spLocks noGrp="1"/>
          </p:cNvSpPr>
          <p:nvPr>
            <p:ph type="body" sz="quarter" idx="15"/>
          </p:nvPr>
        </p:nvSpPr>
        <p:spPr>
          <a:xfrm>
            <a:off x="6366349" y="4657889"/>
            <a:ext cx="5485925" cy="1220850"/>
          </a:xfrm>
          <a:solidFill>
            <a:schemeClr val="accent1">
              <a:lumMod val="20000"/>
              <a:lumOff val="80000"/>
            </a:schemeClr>
          </a:solidFill>
        </p:spPr>
        <p:txBody>
          <a:bodyPr>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0420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486888" y="1324881"/>
            <a:ext cx="5486400" cy="454456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a:extLst>
              <a:ext uri="{FF2B5EF4-FFF2-40B4-BE49-F238E27FC236}">
                <a16:creationId xmlns:a16="http://schemas.microsoft.com/office/drawing/2014/main" id="{AB155EE3-8C0F-4C08-A07E-7BAD33962BD4}"/>
              </a:ext>
            </a:extLst>
          </p:cNvPr>
          <p:cNvSpPr>
            <a:spLocks noGrp="1"/>
          </p:cNvSpPr>
          <p:nvPr>
            <p:ph type="chart" sz="quarter" idx="12"/>
          </p:nvPr>
        </p:nvSpPr>
        <p:spPr>
          <a:xfrm>
            <a:off x="6365873" y="1325563"/>
            <a:ext cx="5486401" cy="2103437"/>
          </a:xfrm>
        </p:spPr>
        <p:txBody>
          <a:bodyPr>
            <a:normAutofit/>
          </a:bodyPr>
          <a:lstStyle>
            <a:lvl1pPr>
              <a:defRPr sz="2400"/>
            </a:lvl1pPr>
          </a:lstStyle>
          <a:p>
            <a:endParaRPr lang="en-US"/>
          </a:p>
        </p:txBody>
      </p:sp>
      <p:sp>
        <p:nvSpPr>
          <p:cNvPr id="6" name="Chart Placeholder 6">
            <a:extLst>
              <a:ext uri="{FF2B5EF4-FFF2-40B4-BE49-F238E27FC236}">
                <a16:creationId xmlns:a16="http://schemas.microsoft.com/office/drawing/2014/main" id="{3AE5AD41-FB76-4309-A475-B2F09E050043}"/>
              </a:ext>
            </a:extLst>
          </p:cNvPr>
          <p:cNvSpPr>
            <a:spLocks noGrp="1"/>
          </p:cNvSpPr>
          <p:nvPr>
            <p:ph type="chart" sz="quarter" idx="13"/>
          </p:nvPr>
        </p:nvSpPr>
        <p:spPr>
          <a:xfrm>
            <a:off x="6365873" y="3766012"/>
            <a:ext cx="5486401" cy="2103437"/>
          </a:xfrm>
        </p:spPr>
        <p:txBody>
          <a:bodyPr>
            <a:normAutofit/>
          </a:bodyPr>
          <a:lstStyle>
            <a:lvl1pPr>
              <a:defRPr sz="2400"/>
            </a:lvl1pPr>
          </a:lstStyle>
          <a:p>
            <a:endParaRPr lang="en-US"/>
          </a:p>
        </p:txBody>
      </p:sp>
      <p:cxnSp>
        <p:nvCxnSpPr>
          <p:cNvPr id="9" name="Straight Connector 8">
            <a:extLst>
              <a:ext uri="{FF2B5EF4-FFF2-40B4-BE49-F238E27FC236}">
                <a16:creationId xmlns:a16="http://schemas.microsoft.com/office/drawing/2014/main" id="{94F59334-6C76-4A6A-97F1-52A37353D06E}"/>
              </a:ext>
            </a:extLst>
          </p:cNvPr>
          <p:cNvCxnSpPr>
            <a:cxnSpLocks/>
          </p:cNvCxnSpPr>
          <p:nvPr userDrawn="1"/>
        </p:nvCxnSpPr>
        <p:spPr>
          <a:xfrm>
            <a:off x="6169231" y="1311758"/>
            <a:ext cx="0" cy="2117242"/>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64BC80-DA1F-46E6-9230-D5A15DB49120}"/>
              </a:ext>
            </a:extLst>
          </p:cNvPr>
          <p:cNvCxnSpPr>
            <a:cxnSpLocks/>
          </p:cNvCxnSpPr>
          <p:nvPr userDrawn="1"/>
        </p:nvCxnSpPr>
        <p:spPr>
          <a:xfrm>
            <a:off x="6169231" y="3752207"/>
            <a:ext cx="0" cy="2117242"/>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206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486887" y="1324881"/>
            <a:ext cx="8842169" cy="454456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57E73E3-1A83-42EB-9DD4-F3083803BF5C}"/>
              </a:ext>
            </a:extLst>
          </p:cNvPr>
          <p:cNvSpPr>
            <a:spLocks noGrp="1"/>
          </p:cNvSpPr>
          <p:nvPr>
            <p:ph type="body" sz="quarter" idx="12"/>
          </p:nvPr>
        </p:nvSpPr>
        <p:spPr>
          <a:xfrm>
            <a:off x="9437914" y="1325563"/>
            <a:ext cx="2414361" cy="4543425"/>
          </a:xfrm>
          <a:solidFill>
            <a:schemeClr val="accent1">
              <a:lumMod val="20000"/>
              <a:lumOff val="80000"/>
            </a:schemeClr>
          </a:solidFill>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3079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486888" y="1324881"/>
            <a:ext cx="3551712" cy="454456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0C8D705-76BB-4AB0-9FEB-CC519A01989F}"/>
              </a:ext>
            </a:extLst>
          </p:cNvPr>
          <p:cNvSpPr>
            <a:spLocks noGrp="1"/>
          </p:cNvSpPr>
          <p:nvPr>
            <p:ph sz="half" idx="12"/>
          </p:nvPr>
        </p:nvSpPr>
        <p:spPr>
          <a:xfrm>
            <a:off x="4393376" y="1324881"/>
            <a:ext cx="3551712" cy="454456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7F3EE45-AEA4-4D92-A48F-D03D09F50427}"/>
              </a:ext>
            </a:extLst>
          </p:cNvPr>
          <p:cNvSpPr>
            <a:spLocks noGrp="1"/>
          </p:cNvSpPr>
          <p:nvPr>
            <p:ph sz="half" idx="13"/>
          </p:nvPr>
        </p:nvSpPr>
        <p:spPr>
          <a:xfrm>
            <a:off x="8299862" y="1324881"/>
            <a:ext cx="3551712" cy="454456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CDE95C5A-97C5-4798-9AAF-57246E399483}"/>
              </a:ext>
            </a:extLst>
          </p:cNvPr>
          <p:cNvCxnSpPr>
            <a:cxnSpLocks/>
          </p:cNvCxnSpPr>
          <p:nvPr userDrawn="1"/>
        </p:nvCxnSpPr>
        <p:spPr>
          <a:xfrm>
            <a:off x="4215988" y="1311758"/>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36513E-6222-4783-B481-30D772AEB85E}"/>
              </a:ext>
            </a:extLst>
          </p:cNvPr>
          <p:cNvCxnSpPr>
            <a:cxnSpLocks/>
          </p:cNvCxnSpPr>
          <p:nvPr userDrawn="1"/>
        </p:nvCxnSpPr>
        <p:spPr>
          <a:xfrm>
            <a:off x="8122476" y="1311758"/>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78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486888" y="1324881"/>
            <a:ext cx="3551712" cy="3160033"/>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0C8D705-76BB-4AB0-9FEB-CC519A01989F}"/>
              </a:ext>
            </a:extLst>
          </p:cNvPr>
          <p:cNvSpPr>
            <a:spLocks noGrp="1"/>
          </p:cNvSpPr>
          <p:nvPr>
            <p:ph sz="half" idx="12"/>
          </p:nvPr>
        </p:nvSpPr>
        <p:spPr>
          <a:xfrm>
            <a:off x="4393376" y="1324881"/>
            <a:ext cx="3551712" cy="3160033"/>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7F3EE45-AEA4-4D92-A48F-D03D09F50427}"/>
              </a:ext>
            </a:extLst>
          </p:cNvPr>
          <p:cNvSpPr>
            <a:spLocks noGrp="1"/>
          </p:cNvSpPr>
          <p:nvPr>
            <p:ph sz="half" idx="13"/>
          </p:nvPr>
        </p:nvSpPr>
        <p:spPr>
          <a:xfrm>
            <a:off x="8299862" y="1324881"/>
            <a:ext cx="3551712" cy="3160033"/>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2E5C0444-4DE9-4FAF-8C59-55C5AB7AE96D}"/>
              </a:ext>
            </a:extLst>
          </p:cNvPr>
          <p:cNvSpPr>
            <a:spLocks noGrp="1"/>
          </p:cNvSpPr>
          <p:nvPr>
            <p:ph type="body" sz="quarter" idx="14"/>
          </p:nvPr>
        </p:nvSpPr>
        <p:spPr>
          <a:xfrm>
            <a:off x="487363" y="4657889"/>
            <a:ext cx="3551237" cy="1220850"/>
          </a:xfrm>
          <a:solidFill>
            <a:schemeClr val="accent1">
              <a:lumMod val="20000"/>
              <a:lumOff val="80000"/>
            </a:schemeClr>
          </a:solidFill>
        </p:spPr>
        <p:txBody>
          <a:bodyPr>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28FF6B60-598C-4F83-A891-4C8D847D0828}"/>
              </a:ext>
            </a:extLst>
          </p:cNvPr>
          <p:cNvSpPr>
            <a:spLocks noGrp="1"/>
          </p:cNvSpPr>
          <p:nvPr>
            <p:ph type="body" sz="quarter" idx="15"/>
          </p:nvPr>
        </p:nvSpPr>
        <p:spPr>
          <a:xfrm>
            <a:off x="4393851" y="4657889"/>
            <a:ext cx="3551237" cy="1220850"/>
          </a:xfrm>
          <a:solidFill>
            <a:schemeClr val="accent1">
              <a:lumMod val="20000"/>
              <a:lumOff val="80000"/>
            </a:schemeClr>
          </a:solidFill>
        </p:spPr>
        <p:txBody>
          <a:bodyPr>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12A81F33-0303-49F7-8E37-13D9C714EFB5}"/>
              </a:ext>
            </a:extLst>
          </p:cNvPr>
          <p:cNvSpPr>
            <a:spLocks noGrp="1"/>
          </p:cNvSpPr>
          <p:nvPr>
            <p:ph type="body" sz="quarter" idx="16"/>
          </p:nvPr>
        </p:nvSpPr>
        <p:spPr>
          <a:xfrm>
            <a:off x="8299862" y="4657889"/>
            <a:ext cx="3551237" cy="1220850"/>
          </a:xfrm>
          <a:solidFill>
            <a:schemeClr val="accent1">
              <a:lumMod val="20000"/>
              <a:lumOff val="80000"/>
            </a:schemeClr>
          </a:solidFill>
        </p:spPr>
        <p:txBody>
          <a:bodyPr>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9038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486887" y="1324882"/>
            <a:ext cx="11364687" cy="137160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EF8FC402-5BEC-4083-B21F-5DD795561C1B}"/>
              </a:ext>
            </a:extLst>
          </p:cNvPr>
          <p:cNvSpPr>
            <a:spLocks noGrp="1"/>
          </p:cNvSpPr>
          <p:nvPr>
            <p:ph sz="half" idx="12"/>
          </p:nvPr>
        </p:nvSpPr>
        <p:spPr>
          <a:xfrm>
            <a:off x="486887" y="2894012"/>
            <a:ext cx="11364687" cy="137160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179DD1F-57E9-4F8E-8FC0-91F113A53328}"/>
              </a:ext>
            </a:extLst>
          </p:cNvPr>
          <p:cNvSpPr>
            <a:spLocks noGrp="1"/>
          </p:cNvSpPr>
          <p:nvPr>
            <p:ph sz="half" idx="13"/>
          </p:nvPr>
        </p:nvSpPr>
        <p:spPr>
          <a:xfrm>
            <a:off x="486887" y="4463142"/>
            <a:ext cx="11364687" cy="137160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4724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486888" y="1324881"/>
            <a:ext cx="2743200" cy="454456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0C8D705-76BB-4AB0-9FEB-CC519A01989F}"/>
              </a:ext>
            </a:extLst>
          </p:cNvPr>
          <p:cNvSpPr>
            <a:spLocks noGrp="1"/>
          </p:cNvSpPr>
          <p:nvPr>
            <p:ph sz="half" idx="12"/>
          </p:nvPr>
        </p:nvSpPr>
        <p:spPr>
          <a:xfrm>
            <a:off x="3360716" y="1324881"/>
            <a:ext cx="2743200" cy="454456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7F3EE45-AEA4-4D92-A48F-D03D09F50427}"/>
              </a:ext>
            </a:extLst>
          </p:cNvPr>
          <p:cNvSpPr>
            <a:spLocks noGrp="1"/>
          </p:cNvSpPr>
          <p:nvPr>
            <p:ph sz="half" idx="13"/>
          </p:nvPr>
        </p:nvSpPr>
        <p:spPr>
          <a:xfrm>
            <a:off x="6234544" y="1324881"/>
            <a:ext cx="2743200" cy="454456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D7FE2A7B-24F0-49E9-BD7E-FC128CCE8D9A}"/>
              </a:ext>
            </a:extLst>
          </p:cNvPr>
          <p:cNvSpPr>
            <a:spLocks noGrp="1"/>
          </p:cNvSpPr>
          <p:nvPr>
            <p:ph sz="half" idx="14"/>
          </p:nvPr>
        </p:nvSpPr>
        <p:spPr>
          <a:xfrm>
            <a:off x="9108374" y="1324881"/>
            <a:ext cx="2743200" cy="454456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E751F1A8-52EE-4611-808F-C8308D91895B}"/>
              </a:ext>
            </a:extLst>
          </p:cNvPr>
          <p:cNvCxnSpPr>
            <a:cxnSpLocks/>
          </p:cNvCxnSpPr>
          <p:nvPr userDrawn="1"/>
        </p:nvCxnSpPr>
        <p:spPr>
          <a:xfrm>
            <a:off x="6169230" y="1311758"/>
            <a:ext cx="0" cy="4557691"/>
          </a:xfrm>
          <a:prstGeom prst="line">
            <a:avLst/>
          </a:prstGeom>
          <a:ln w="19050">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D5991F-3B3A-4C7E-93F9-A20B4465115D}"/>
              </a:ext>
            </a:extLst>
          </p:cNvPr>
          <p:cNvCxnSpPr>
            <a:cxnSpLocks/>
          </p:cNvCxnSpPr>
          <p:nvPr userDrawn="1"/>
        </p:nvCxnSpPr>
        <p:spPr>
          <a:xfrm>
            <a:off x="3295402" y="1311758"/>
            <a:ext cx="0" cy="4557691"/>
          </a:xfrm>
          <a:prstGeom prst="line">
            <a:avLst/>
          </a:prstGeom>
          <a:ln w="19050">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7AF5470-B5C2-4A68-98F7-59064BE763A7}"/>
              </a:ext>
            </a:extLst>
          </p:cNvPr>
          <p:cNvCxnSpPr>
            <a:cxnSpLocks/>
          </p:cNvCxnSpPr>
          <p:nvPr userDrawn="1"/>
        </p:nvCxnSpPr>
        <p:spPr>
          <a:xfrm>
            <a:off x="9043058" y="1311758"/>
            <a:ext cx="0" cy="4557691"/>
          </a:xfrm>
          <a:prstGeom prst="line">
            <a:avLst/>
          </a:prstGeom>
          <a:ln w="19050">
            <a:solidFill>
              <a:srgbClr val="2F55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745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486887" y="1324880"/>
            <a:ext cx="5617030" cy="2194560"/>
          </a:xfrm>
          <a:solidFill>
            <a:schemeClr val="accent1">
              <a:lumMod val="20000"/>
              <a:lumOff val="80000"/>
            </a:schemeClr>
          </a:solidFill>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0C8D705-76BB-4AB0-9FEB-CC519A01989F}"/>
              </a:ext>
            </a:extLst>
          </p:cNvPr>
          <p:cNvSpPr>
            <a:spLocks noGrp="1"/>
          </p:cNvSpPr>
          <p:nvPr>
            <p:ph sz="half" idx="12"/>
          </p:nvPr>
        </p:nvSpPr>
        <p:spPr>
          <a:xfrm>
            <a:off x="486888" y="3674889"/>
            <a:ext cx="5617029" cy="2194559"/>
          </a:xfrm>
          <a:solidFill>
            <a:schemeClr val="accent1">
              <a:lumMod val="20000"/>
              <a:lumOff val="80000"/>
            </a:schemeClr>
          </a:solidFill>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7F3EE45-AEA4-4D92-A48F-D03D09F50427}"/>
              </a:ext>
            </a:extLst>
          </p:cNvPr>
          <p:cNvSpPr>
            <a:spLocks noGrp="1"/>
          </p:cNvSpPr>
          <p:nvPr>
            <p:ph sz="half" idx="13"/>
          </p:nvPr>
        </p:nvSpPr>
        <p:spPr>
          <a:xfrm>
            <a:off x="6234546" y="1324881"/>
            <a:ext cx="5617028" cy="2194559"/>
          </a:xfrm>
          <a:solidFill>
            <a:schemeClr val="accent1">
              <a:lumMod val="20000"/>
              <a:lumOff val="80000"/>
            </a:schemeClr>
          </a:solidFill>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D7FE2A7B-24F0-49E9-BD7E-FC128CCE8D9A}"/>
              </a:ext>
            </a:extLst>
          </p:cNvPr>
          <p:cNvSpPr>
            <a:spLocks noGrp="1"/>
          </p:cNvSpPr>
          <p:nvPr>
            <p:ph sz="half" idx="14"/>
          </p:nvPr>
        </p:nvSpPr>
        <p:spPr>
          <a:xfrm>
            <a:off x="6234545" y="3674889"/>
            <a:ext cx="5617029" cy="2194560"/>
          </a:xfrm>
          <a:solidFill>
            <a:schemeClr val="accent1">
              <a:lumMod val="20000"/>
              <a:lumOff val="80000"/>
            </a:schemeClr>
          </a:solidFill>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9519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Tree>
    <p:extLst>
      <p:ext uri="{BB962C8B-B14F-4D97-AF65-F5344CB8AC3E}">
        <p14:creationId xmlns:p14="http://schemas.microsoft.com/office/powerpoint/2010/main" val="42921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A8A4F-C3A1-1946-BE54-5E698E6903C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B3E12B7-E001-5D40-A8A8-AF08CFDF0321}"/>
              </a:ext>
            </a:extLst>
          </p:cNvPr>
          <p:cNvSpPr>
            <a:spLocks noGrp="1"/>
          </p:cNvSpPr>
          <p:nvPr>
            <p:ph idx="1"/>
          </p:nvPr>
        </p:nvSpPr>
        <p:spPr>
          <a:xfrm>
            <a:off x="486888" y="1325078"/>
            <a:ext cx="11364686" cy="4544049"/>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63D3335-2139-499A-97D7-2CA74E71AC60}"/>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a:t>DELIBERATIVE AND PRE-DECISIONAL</a:t>
            </a:r>
            <a:endParaRPr lang="en-US" dirty="0"/>
          </a:p>
        </p:txBody>
      </p:sp>
    </p:spTree>
    <p:extLst>
      <p:ext uri="{BB962C8B-B14F-4D97-AF65-F5344CB8AC3E}">
        <p14:creationId xmlns:p14="http://schemas.microsoft.com/office/powerpoint/2010/main" val="1486309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536DBE-9318-A14D-A58E-131116D04D2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DELIBERATIVE AND PRE-DECISIONAL</a:t>
            </a:r>
          </a:p>
        </p:txBody>
      </p:sp>
    </p:spTree>
    <p:extLst>
      <p:ext uri="{BB962C8B-B14F-4D97-AF65-F5344CB8AC3E}">
        <p14:creationId xmlns:p14="http://schemas.microsoft.com/office/powerpoint/2010/main" val="58525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179D-96CF-C140-983C-1FDDC2B0497F}"/>
              </a:ext>
            </a:extLst>
          </p:cNvPr>
          <p:cNvSpPr>
            <a:spLocks noGrp="1"/>
          </p:cNvSpPr>
          <p:nvPr>
            <p:ph type="title"/>
          </p:nvPr>
        </p:nvSpPr>
        <p:spPr>
          <a:xfrm>
            <a:off x="831850" y="1709738"/>
            <a:ext cx="10515600" cy="2852737"/>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E998EE0D-92F1-824E-99DC-4D253AAD0635}"/>
              </a:ext>
            </a:extLst>
          </p:cNvPr>
          <p:cNvSpPr>
            <a:spLocks noGrp="1"/>
          </p:cNvSpPr>
          <p:nvPr>
            <p:ph type="body" idx="1"/>
          </p:nvPr>
        </p:nvSpPr>
        <p:spPr>
          <a:xfrm>
            <a:off x="831850" y="4589463"/>
            <a:ext cx="10515600" cy="9144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2" name="Footer Placeholder 4">
            <a:extLst>
              <a:ext uri="{FF2B5EF4-FFF2-40B4-BE49-F238E27FC236}">
                <a16:creationId xmlns:a16="http://schemas.microsoft.com/office/drawing/2014/main" id="{F5C50A29-94AD-4D1F-BADB-4D9FB4B4B958}"/>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a:t>DELIBERATIVE AND PRE-DECISIONAL</a:t>
            </a:r>
            <a:endParaRPr lang="en-US" dirty="0"/>
          </a:p>
        </p:txBody>
      </p:sp>
    </p:spTree>
    <p:extLst>
      <p:ext uri="{BB962C8B-B14F-4D97-AF65-F5344CB8AC3E}">
        <p14:creationId xmlns:p14="http://schemas.microsoft.com/office/powerpoint/2010/main" val="304650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A8A4F-C3A1-1946-BE54-5E698E6903C2}"/>
              </a:ext>
            </a:extLst>
          </p:cNvPr>
          <p:cNvSpPr>
            <a:spLocks noGrp="1"/>
          </p:cNvSpPr>
          <p:nvPr>
            <p:ph type="title"/>
          </p:nvPr>
        </p:nvSpPr>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763D3335-2139-499A-97D7-2CA74E71AC60}"/>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a:t>DELIBERATIVE AND PRE-DECISIONAL</a:t>
            </a:r>
            <a:endParaRPr lang="en-US" dirty="0"/>
          </a:p>
        </p:txBody>
      </p:sp>
      <p:sp>
        <p:nvSpPr>
          <p:cNvPr id="6" name="Text Placeholder 5">
            <a:extLst>
              <a:ext uri="{FF2B5EF4-FFF2-40B4-BE49-F238E27FC236}">
                <a16:creationId xmlns:a16="http://schemas.microsoft.com/office/drawing/2014/main" id="{0BFDD197-B57B-4F1B-ADCA-915D7F922643}"/>
              </a:ext>
            </a:extLst>
          </p:cNvPr>
          <p:cNvSpPr>
            <a:spLocks noGrp="1"/>
          </p:cNvSpPr>
          <p:nvPr>
            <p:ph type="body" sz="quarter" idx="12"/>
          </p:nvPr>
        </p:nvSpPr>
        <p:spPr>
          <a:xfrm>
            <a:off x="487363" y="1382713"/>
            <a:ext cx="7851775" cy="4473575"/>
          </a:xfrm>
        </p:spPr>
        <p:txBody>
          <a:bodyPr>
            <a:normAutofit/>
          </a:bodyPr>
          <a:lstStyle>
            <a:lvl1pPr marL="457200" indent="-457200">
              <a:buFont typeface="+mj-lt"/>
              <a:buAutoNum type="arabicPeriod"/>
              <a:defRPr sz="2400" b="1">
                <a:solidFill>
                  <a:srgbClr val="2F5597"/>
                </a:solidFill>
              </a:defRPr>
            </a:lvl1pPr>
            <a:lvl2pPr>
              <a:defRPr sz="2000" b="1"/>
            </a:lvl2pPr>
            <a:lvl3pPr>
              <a:defRPr sz="1800" b="1"/>
            </a:lvl3pPr>
            <a:lvl4pPr>
              <a:defRPr sz="1600" b="1"/>
            </a:lvl4pPr>
            <a:lvl5pPr>
              <a:defRPr sz="16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968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Free Spa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D49E-13F2-47AE-B89D-B75A1DF6C57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8B21931E-2E03-4C95-B088-1A02F7B298C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DELIBERATIVE AND PRE-DECISIONAL</a:t>
            </a:r>
            <a:endParaRPr lang="en-US" dirty="0"/>
          </a:p>
        </p:txBody>
      </p:sp>
      <p:sp>
        <p:nvSpPr>
          <p:cNvPr id="6" name="Content Placeholder 2">
            <a:extLst>
              <a:ext uri="{FF2B5EF4-FFF2-40B4-BE49-F238E27FC236}">
                <a16:creationId xmlns:a16="http://schemas.microsoft.com/office/drawing/2014/main" id="{A9BA9015-F6FA-46E1-9B99-4D4D6B3D8C02}"/>
              </a:ext>
            </a:extLst>
          </p:cNvPr>
          <p:cNvSpPr>
            <a:spLocks noGrp="1"/>
          </p:cNvSpPr>
          <p:nvPr>
            <p:ph sz="half" idx="1"/>
          </p:nvPr>
        </p:nvSpPr>
        <p:spPr>
          <a:xfrm>
            <a:off x="486888" y="1324881"/>
            <a:ext cx="5486400" cy="454456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252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486888" y="1324881"/>
            <a:ext cx="5486400" cy="454456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BFB2830F-CD8C-41D7-9047-5FF3A4019AFA}"/>
              </a:ext>
            </a:extLst>
          </p:cNvPr>
          <p:cNvSpPr>
            <a:spLocks noGrp="1"/>
          </p:cNvSpPr>
          <p:nvPr>
            <p:ph sz="half" idx="2"/>
          </p:nvPr>
        </p:nvSpPr>
        <p:spPr>
          <a:xfrm>
            <a:off x="6365174" y="1324881"/>
            <a:ext cx="5486400" cy="454456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961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486888" y="1324880"/>
            <a:ext cx="11364686" cy="219456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BFB2830F-CD8C-41D7-9047-5FF3A4019AFA}"/>
              </a:ext>
            </a:extLst>
          </p:cNvPr>
          <p:cNvSpPr>
            <a:spLocks noGrp="1"/>
          </p:cNvSpPr>
          <p:nvPr>
            <p:ph sz="half" idx="2"/>
          </p:nvPr>
        </p:nvSpPr>
        <p:spPr>
          <a:xfrm>
            <a:off x="486888" y="3690254"/>
            <a:ext cx="11364686" cy="219456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406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Tw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486888" y="2171701"/>
            <a:ext cx="5486400" cy="369774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BFB2830F-CD8C-41D7-9047-5FF3A4019AFA}"/>
              </a:ext>
            </a:extLst>
          </p:cNvPr>
          <p:cNvSpPr>
            <a:spLocks noGrp="1"/>
          </p:cNvSpPr>
          <p:nvPr>
            <p:ph sz="half" idx="2"/>
          </p:nvPr>
        </p:nvSpPr>
        <p:spPr>
          <a:xfrm>
            <a:off x="6365174" y="2171701"/>
            <a:ext cx="5486400" cy="369774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3A6266EB-3535-4BEF-AD5D-3747353B98C7}"/>
              </a:ext>
            </a:extLst>
          </p:cNvPr>
          <p:cNvSpPr>
            <a:spLocks noGrp="1"/>
          </p:cNvSpPr>
          <p:nvPr>
            <p:ph type="body" idx="12"/>
          </p:nvPr>
        </p:nvSpPr>
        <p:spPr>
          <a:xfrm>
            <a:off x="486888" y="1311758"/>
            <a:ext cx="5486400" cy="823912"/>
          </a:xfrm>
          <a:solidFill>
            <a:schemeClr val="accent1">
              <a:lumMod val="20000"/>
              <a:lumOff val="80000"/>
            </a:schemeClr>
          </a:solidFill>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4">
            <a:extLst>
              <a:ext uri="{FF2B5EF4-FFF2-40B4-BE49-F238E27FC236}">
                <a16:creationId xmlns:a16="http://schemas.microsoft.com/office/drawing/2014/main" id="{ABC35924-87F4-454F-898B-362B02B98DBE}"/>
              </a:ext>
            </a:extLst>
          </p:cNvPr>
          <p:cNvSpPr>
            <a:spLocks noGrp="1"/>
          </p:cNvSpPr>
          <p:nvPr>
            <p:ph type="body" sz="quarter" idx="3"/>
          </p:nvPr>
        </p:nvSpPr>
        <p:spPr>
          <a:xfrm>
            <a:off x="6365174" y="1311758"/>
            <a:ext cx="5486400" cy="823912"/>
          </a:xfrm>
          <a:solidFill>
            <a:schemeClr val="accent1">
              <a:lumMod val="20000"/>
              <a:lumOff val="80000"/>
            </a:schemeClr>
          </a:solidFill>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9" name="Straight Connector 8">
            <a:extLst>
              <a:ext uri="{FF2B5EF4-FFF2-40B4-BE49-F238E27FC236}">
                <a16:creationId xmlns:a16="http://schemas.microsoft.com/office/drawing/2014/main" id="{1302385B-4C31-4397-8619-20671D3C04B5}"/>
              </a:ext>
            </a:extLst>
          </p:cNvPr>
          <p:cNvCxnSpPr>
            <a:cxnSpLocks/>
          </p:cNvCxnSpPr>
          <p:nvPr userDrawn="1"/>
        </p:nvCxnSpPr>
        <p:spPr>
          <a:xfrm>
            <a:off x="6169231" y="1311758"/>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89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Thr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486888" y="2135669"/>
            <a:ext cx="3551712" cy="3733779"/>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0C8D705-76BB-4AB0-9FEB-CC519A01989F}"/>
              </a:ext>
            </a:extLst>
          </p:cNvPr>
          <p:cNvSpPr>
            <a:spLocks noGrp="1"/>
          </p:cNvSpPr>
          <p:nvPr>
            <p:ph sz="half" idx="12"/>
          </p:nvPr>
        </p:nvSpPr>
        <p:spPr>
          <a:xfrm>
            <a:off x="4393376" y="2135669"/>
            <a:ext cx="3551712" cy="3733779"/>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7F3EE45-AEA4-4D92-A48F-D03D09F50427}"/>
              </a:ext>
            </a:extLst>
          </p:cNvPr>
          <p:cNvSpPr>
            <a:spLocks noGrp="1"/>
          </p:cNvSpPr>
          <p:nvPr>
            <p:ph sz="half" idx="13"/>
          </p:nvPr>
        </p:nvSpPr>
        <p:spPr>
          <a:xfrm>
            <a:off x="8299862" y="2135669"/>
            <a:ext cx="3551712" cy="3733779"/>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CDE95C5A-97C5-4798-9AAF-57246E399483}"/>
              </a:ext>
            </a:extLst>
          </p:cNvPr>
          <p:cNvCxnSpPr>
            <a:cxnSpLocks/>
          </p:cNvCxnSpPr>
          <p:nvPr userDrawn="1"/>
        </p:nvCxnSpPr>
        <p:spPr>
          <a:xfrm>
            <a:off x="4215988" y="1311758"/>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36513E-6222-4783-B481-30D772AEB85E}"/>
              </a:ext>
            </a:extLst>
          </p:cNvPr>
          <p:cNvCxnSpPr>
            <a:cxnSpLocks/>
          </p:cNvCxnSpPr>
          <p:nvPr userDrawn="1"/>
        </p:nvCxnSpPr>
        <p:spPr>
          <a:xfrm>
            <a:off x="8122476" y="1311758"/>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ADC55C19-5D61-47F4-B36F-78F707816777}"/>
              </a:ext>
            </a:extLst>
          </p:cNvPr>
          <p:cNvSpPr>
            <a:spLocks noGrp="1"/>
          </p:cNvSpPr>
          <p:nvPr>
            <p:ph type="body" idx="14"/>
          </p:nvPr>
        </p:nvSpPr>
        <p:spPr>
          <a:xfrm>
            <a:off x="486888" y="1311758"/>
            <a:ext cx="3551711" cy="823912"/>
          </a:xfrm>
          <a:solidFill>
            <a:schemeClr val="accent1">
              <a:lumMod val="20000"/>
              <a:lumOff val="80000"/>
            </a:schemeClr>
          </a:solidFill>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4">
            <a:extLst>
              <a:ext uri="{FF2B5EF4-FFF2-40B4-BE49-F238E27FC236}">
                <a16:creationId xmlns:a16="http://schemas.microsoft.com/office/drawing/2014/main" id="{15D25BBA-82F4-49EE-9D3B-C866C91386D4}"/>
              </a:ext>
            </a:extLst>
          </p:cNvPr>
          <p:cNvSpPr>
            <a:spLocks noGrp="1"/>
          </p:cNvSpPr>
          <p:nvPr>
            <p:ph type="body" sz="quarter" idx="3"/>
          </p:nvPr>
        </p:nvSpPr>
        <p:spPr>
          <a:xfrm>
            <a:off x="4393376" y="1311758"/>
            <a:ext cx="3551710" cy="823912"/>
          </a:xfrm>
          <a:solidFill>
            <a:schemeClr val="accent1">
              <a:lumMod val="20000"/>
              <a:lumOff val="80000"/>
            </a:schemeClr>
          </a:solidFill>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EB64C96F-E3E0-4A31-A963-608E5DFBD484}"/>
              </a:ext>
            </a:extLst>
          </p:cNvPr>
          <p:cNvSpPr>
            <a:spLocks noGrp="1"/>
          </p:cNvSpPr>
          <p:nvPr>
            <p:ph type="body" sz="quarter" idx="15"/>
          </p:nvPr>
        </p:nvSpPr>
        <p:spPr>
          <a:xfrm>
            <a:off x="8299862" y="1311758"/>
            <a:ext cx="3551705" cy="823912"/>
          </a:xfrm>
          <a:solidFill>
            <a:schemeClr val="accent1">
              <a:lumMod val="20000"/>
              <a:lumOff val="80000"/>
            </a:schemeClr>
          </a:solidFill>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0005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4A65D0-AB55-D94C-A2F2-F39DD55EE7B9}"/>
              </a:ext>
            </a:extLst>
          </p:cNvPr>
          <p:cNvSpPr>
            <a:spLocks noGrp="1"/>
          </p:cNvSpPr>
          <p:nvPr>
            <p:ph type="title"/>
          </p:nvPr>
        </p:nvSpPr>
        <p:spPr>
          <a:xfrm>
            <a:off x="486888" y="365125"/>
            <a:ext cx="11364686" cy="78678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7EFC510-4E64-394D-86B8-BAC70D7C8AE4}"/>
              </a:ext>
            </a:extLst>
          </p:cNvPr>
          <p:cNvSpPr>
            <a:spLocks noGrp="1"/>
          </p:cNvSpPr>
          <p:nvPr>
            <p:ph type="body" idx="1"/>
          </p:nvPr>
        </p:nvSpPr>
        <p:spPr>
          <a:xfrm>
            <a:off x="486888" y="1314192"/>
            <a:ext cx="11364686" cy="45440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825721-DA62-0545-9E9C-6D71E34CD6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eorgia" panose="02040502050405020303" pitchFamily="18" charset="0"/>
              </a:defRPr>
            </a:lvl1pPr>
          </a:lstStyle>
          <a:p>
            <a:endParaRPr lang="en-US" dirty="0"/>
          </a:p>
        </p:txBody>
      </p:sp>
      <p:sp>
        <p:nvSpPr>
          <p:cNvPr id="5" name="Footer Placeholder 4">
            <a:extLst>
              <a:ext uri="{FF2B5EF4-FFF2-40B4-BE49-F238E27FC236}">
                <a16:creationId xmlns:a16="http://schemas.microsoft.com/office/drawing/2014/main" id="{E6A1DA9A-58E3-7F4E-A671-BAD0E862C6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eorgia" panose="02040502050405020303" pitchFamily="18" charset="0"/>
              </a:defRPr>
            </a:lvl1pPr>
          </a:lstStyle>
          <a:p>
            <a:r>
              <a:rPr lang="en-US"/>
              <a:t>DELIBERATIVE AND PRE-DECISIONAL</a:t>
            </a:r>
            <a:endParaRPr lang="en-US" dirty="0"/>
          </a:p>
        </p:txBody>
      </p:sp>
      <p:sp>
        <p:nvSpPr>
          <p:cNvPr id="6" name="Slide Number Placeholder 5">
            <a:extLst>
              <a:ext uri="{FF2B5EF4-FFF2-40B4-BE49-F238E27FC236}">
                <a16:creationId xmlns:a16="http://schemas.microsoft.com/office/drawing/2014/main" id="{454F9A41-3BEF-ED42-8F6D-888FA7F61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eorgia" panose="02040502050405020303" pitchFamily="18" charset="0"/>
              </a:defRPr>
            </a:lvl1pPr>
          </a:lstStyle>
          <a:p>
            <a:fld id="{4C8EF253-26CD-AB4D-92CD-9014B77812CD}" type="slidenum">
              <a:rPr lang="en-US" smtClean="0"/>
              <a:pPr/>
              <a:t>‹#›</a:t>
            </a:fld>
            <a:endParaRPr lang="en-US" dirty="0"/>
          </a:p>
        </p:txBody>
      </p:sp>
      <p:sp>
        <p:nvSpPr>
          <p:cNvPr id="7" name="Rectangle 6">
            <a:extLst>
              <a:ext uri="{FF2B5EF4-FFF2-40B4-BE49-F238E27FC236}">
                <a16:creationId xmlns:a16="http://schemas.microsoft.com/office/drawing/2014/main" id="{0502F5F8-A68C-48EC-97BB-BB345ED1D0A6}"/>
              </a:ext>
            </a:extLst>
          </p:cNvPr>
          <p:cNvSpPr/>
          <p:nvPr userDrawn="1"/>
        </p:nvSpPr>
        <p:spPr>
          <a:xfrm>
            <a:off x="0" y="6176865"/>
            <a:ext cx="12192000" cy="6811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A3403536-2915-42FA-986D-A25CA2A5C6A9}"/>
              </a:ext>
            </a:extLst>
          </p:cNvPr>
          <p:cNvSpPr txBox="1">
            <a:spLocks/>
          </p:cNvSpPr>
          <p:nvPr userDrawn="1"/>
        </p:nvSpPr>
        <p:spPr>
          <a:xfrm>
            <a:off x="9247035" y="6356350"/>
            <a:ext cx="2743200" cy="365125"/>
          </a:xfrm>
          <a:prstGeom prst="rect">
            <a:avLst/>
          </a:prstGeom>
        </p:spPr>
        <p:txBody>
          <a:bodyPr anchor="ct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8EF253-26CD-AB4D-92CD-9014B77812CD}" type="slidenum">
              <a:rPr 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1BEFC94D-784D-4815-ABF6-B67E83E96935}"/>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48084" y="6273256"/>
            <a:ext cx="488351" cy="488351"/>
          </a:xfrm>
          <a:prstGeom prst="rect">
            <a:avLst/>
          </a:prstGeom>
        </p:spPr>
      </p:pic>
    </p:spTree>
    <p:extLst>
      <p:ext uri="{BB962C8B-B14F-4D97-AF65-F5344CB8AC3E}">
        <p14:creationId xmlns:p14="http://schemas.microsoft.com/office/powerpoint/2010/main" val="3361981374"/>
      </p:ext>
    </p:extLst>
  </p:cSld>
  <p:clrMap bg1="lt1" tx1="dk1" bg2="lt2" tx2="dk2" accent1="accent1" accent2="accent2" accent3="accent3" accent4="accent4" accent5="accent5" accent6="accent6" hlink="hlink" folHlink="folHlink"/>
  <p:sldLayoutIdLst>
    <p:sldLayoutId id="2147483676" r:id="rId1"/>
    <p:sldLayoutId id="2147483650" r:id="rId2"/>
    <p:sldLayoutId id="2147483651" r:id="rId3"/>
    <p:sldLayoutId id="2147483675" r:id="rId4"/>
    <p:sldLayoutId id="2147483664" r:id="rId5"/>
    <p:sldLayoutId id="2147483660" r:id="rId6"/>
    <p:sldLayoutId id="2147483666" r:id="rId7"/>
    <p:sldLayoutId id="2147483661" r:id="rId8"/>
    <p:sldLayoutId id="2147483671" r:id="rId9"/>
    <p:sldLayoutId id="2147483662" r:id="rId10"/>
    <p:sldLayoutId id="2147483673" r:id="rId11"/>
    <p:sldLayoutId id="2147483663" r:id="rId12"/>
    <p:sldLayoutId id="2147483669" r:id="rId13"/>
    <p:sldLayoutId id="2147483654" r:id="rId14"/>
    <p:sldLayoutId id="2147483672" r:id="rId15"/>
    <p:sldLayoutId id="2147483665" r:id="rId16"/>
    <p:sldLayoutId id="2147483667" r:id="rId17"/>
    <p:sldLayoutId id="2147483668" r:id="rId18"/>
    <p:sldLayoutId id="2147483670" r:id="rId19"/>
    <p:sldLayoutId id="2147483655" r:id="rId20"/>
  </p:sldLayoutIdLs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irs.gov/pub/irs-pdf/p5867a.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irs.gov/pub/taxpros/fs-2023-22.pdf" TargetMode="External"/><Relationship Id="rId13" Type="http://schemas.openxmlformats.org/officeDocument/2006/relationships/hyperlink" Target="https://fueleconomy.gov/feg/tax2023.shtml" TargetMode="External"/><Relationship Id="rId3" Type="http://schemas.openxmlformats.org/officeDocument/2006/relationships/hyperlink" Target="https://www.irs.gov/pub/irs-pdf/p5867a.pdf" TargetMode="External"/><Relationship Id="rId7" Type="http://schemas.openxmlformats.org/officeDocument/2006/relationships/hyperlink" Target="https://www.irs.gov/credits-deductions/clean-vehicle-credit-seller-or-dealer-requirements" TargetMode="External"/><Relationship Id="rId12" Type="http://schemas.openxmlformats.org/officeDocument/2006/relationships/hyperlink" Target="http://www.irs.gov/pub/irs-pdf/p5866a.pdf" TargetMode="External"/><Relationship Id="rId2" Type="http://schemas.openxmlformats.org/officeDocument/2006/relationships/notesSlide" Target="../notesSlides/notesSlide15.xml"/><Relationship Id="rId16" Type="http://schemas.openxmlformats.org/officeDocument/2006/relationships/hyperlink" Target="https://www.irs.gov/pub/newsroom/form-15400-sample-used.pdf" TargetMode="External"/><Relationship Id="rId1" Type="http://schemas.openxmlformats.org/officeDocument/2006/relationships/slideLayout" Target="../slideLayouts/slideLayout7.xml"/><Relationship Id="rId6" Type="http://schemas.openxmlformats.org/officeDocument/2006/relationships/hyperlink" Target="http://www.irs.gov/pub/irs-pdf/p5900.pdf" TargetMode="External"/><Relationship Id="rId11" Type="http://schemas.openxmlformats.org/officeDocument/2006/relationships/hyperlink" Target="https://www.irs.gov/pub/irs-pdf/p5866.pdf" TargetMode="External"/><Relationship Id="rId5" Type="http://schemas.openxmlformats.org/officeDocument/2006/relationships/hyperlink" Target="https://www.irs.gov/pub/irs-pdf/p5863.pdf" TargetMode="External"/><Relationship Id="rId15" Type="http://schemas.openxmlformats.org/officeDocument/2006/relationships/hyperlink" Target="https://www.irs.gov/pub/newsroom/form-15400-sample-new.pdf" TargetMode="External"/><Relationship Id="rId10" Type="http://schemas.openxmlformats.org/officeDocument/2006/relationships/hyperlink" Target="mailto:irs.clean.vehicles.dealer.info@irs.gov" TargetMode="External"/><Relationship Id="rId4" Type="http://schemas.openxmlformats.org/officeDocument/2006/relationships/hyperlink" Target="https://www.irs.gov/pub/irs-pdf/p5867.pdf" TargetMode="External"/><Relationship Id="rId9" Type="http://schemas.openxmlformats.org/officeDocument/2006/relationships/hyperlink" Target="https://www.irs.gov/newsroom/e-news-subscriptions" TargetMode="External"/><Relationship Id="rId14" Type="http://schemas.openxmlformats.org/officeDocument/2006/relationships/hyperlink" Target="https://www.irs.gov/credits-deductions/credits-for-new-clean-vehicles-purchased-in-2023-or-afte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4300-5770-42DF-B863-63F14A847FD8}"/>
              </a:ext>
            </a:extLst>
          </p:cNvPr>
          <p:cNvSpPr>
            <a:spLocks noGrp="1"/>
          </p:cNvSpPr>
          <p:nvPr>
            <p:ph type="ctrTitle"/>
          </p:nvPr>
        </p:nvSpPr>
        <p:spPr>
          <a:xfrm>
            <a:off x="3459166" y="2518544"/>
            <a:ext cx="8732834" cy="1870510"/>
          </a:xfrm>
        </p:spPr>
        <p:txBody>
          <a:bodyPr>
            <a:normAutofit/>
          </a:bodyPr>
          <a:lstStyle/>
          <a:p>
            <a:r>
              <a:rPr lang="en-US" dirty="0"/>
              <a:t>Clean Vehicle Credits: Time of Sale Reports and IRS Energy Credits Online</a:t>
            </a:r>
          </a:p>
        </p:txBody>
      </p:sp>
      <p:sp>
        <p:nvSpPr>
          <p:cNvPr id="4" name="Text Placeholder 3">
            <a:extLst>
              <a:ext uri="{FF2B5EF4-FFF2-40B4-BE49-F238E27FC236}">
                <a16:creationId xmlns:a16="http://schemas.microsoft.com/office/drawing/2014/main" id="{35219BD0-CF88-4FC3-9F12-48AA5DD99C02}"/>
              </a:ext>
            </a:extLst>
          </p:cNvPr>
          <p:cNvSpPr>
            <a:spLocks noGrp="1"/>
          </p:cNvSpPr>
          <p:nvPr>
            <p:ph type="body" sz="quarter" idx="12"/>
          </p:nvPr>
        </p:nvSpPr>
        <p:spPr>
          <a:xfrm>
            <a:off x="3459163" y="2304718"/>
            <a:ext cx="8732837" cy="388937"/>
          </a:xfrm>
        </p:spPr>
        <p:txBody>
          <a:bodyPr vert="horz" lIns="274320" tIns="45720" rIns="91440" bIns="45720" rtlCol="0" anchor="t">
            <a:noAutofit/>
          </a:bodyPr>
          <a:lstStyle/>
          <a:p>
            <a:r>
              <a:rPr lang="en-US" dirty="0"/>
              <a:t>May 2024</a:t>
            </a:r>
          </a:p>
        </p:txBody>
      </p:sp>
      <p:sp>
        <p:nvSpPr>
          <p:cNvPr id="3" name="Title 1">
            <a:extLst>
              <a:ext uri="{FF2B5EF4-FFF2-40B4-BE49-F238E27FC236}">
                <a16:creationId xmlns:a16="http://schemas.microsoft.com/office/drawing/2014/main" id="{AFBA0208-DB40-189A-8E4B-6B9EA3E3766F}"/>
              </a:ext>
            </a:extLst>
          </p:cNvPr>
          <p:cNvSpPr txBox="1">
            <a:spLocks/>
          </p:cNvSpPr>
          <p:nvPr/>
        </p:nvSpPr>
        <p:spPr>
          <a:xfrm>
            <a:off x="3459163" y="3720616"/>
            <a:ext cx="8732834" cy="1108559"/>
          </a:xfrm>
          <a:prstGeom prst="rect">
            <a:avLst/>
          </a:prstGeom>
          <a:noFill/>
        </p:spPr>
        <p:txBody>
          <a:bodyPr vert="horz" lIns="274320" tIns="45720" rIns="320040" bIns="45720" rtlCol="0" anchor="b">
            <a:normAutofit fontScale="97500"/>
          </a:bodyPr>
          <a:lstStyle>
            <a:lvl1pPr algn="l" defTabSz="914400" rtl="0" eaLnBrk="1" latinLnBrk="0" hangingPunct="1">
              <a:lnSpc>
                <a:spcPct val="90000"/>
              </a:lnSpc>
              <a:spcBef>
                <a:spcPct val="0"/>
              </a:spcBef>
              <a:buNone/>
              <a:defRPr sz="4000" b="1" kern="1200">
                <a:solidFill>
                  <a:schemeClr val="accent1">
                    <a:lumMod val="75000"/>
                  </a:schemeClr>
                </a:solidFill>
                <a:latin typeface="Arial" panose="020B0604020202020204" pitchFamily="34" charset="0"/>
                <a:ea typeface="+mj-ea"/>
                <a:cs typeface="Arial" panose="020B0604020202020204" pitchFamily="34" charset="0"/>
              </a:defRPr>
            </a:lvl1pPr>
          </a:lstStyle>
          <a:p>
            <a:endParaRPr lang="en-US" sz="2400" b="0" i="1" dirty="0"/>
          </a:p>
        </p:txBody>
      </p:sp>
    </p:spTree>
    <p:extLst>
      <p:ext uri="{BB962C8B-B14F-4D97-AF65-F5344CB8AC3E}">
        <p14:creationId xmlns:p14="http://schemas.microsoft.com/office/powerpoint/2010/main" val="215863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9D1F64-4FF8-67A6-702B-03FAF8EC5C76}"/>
              </a:ext>
            </a:extLst>
          </p:cNvPr>
          <p:cNvSpPr>
            <a:spLocks noGrp="1"/>
          </p:cNvSpPr>
          <p:nvPr>
            <p:ph type="title"/>
          </p:nvPr>
        </p:nvSpPr>
        <p:spPr>
          <a:xfrm>
            <a:off x="486888" y="399865"/>
            <a:ext cx="11364686" cy="786781"/>
          </a:xfrm>
        </p:spPr>
        <p:txBody>
          <a:bodyPr>
            <a:normAutofit/>
          </a:bodyPr>
          <a:lstStyle/>
          <a:p>
            <a:r>
              <a:rPr lang="en-US" dirty="0"/>
              <a:t>Transfer of Credit and Advanced Payment </a:t>
            </a:r>
            <a:r>
              <a:rPr lang="en-US" b="0" dirty="0"/>
              <a:t>(continued)</a:t>
            </a:r>
          </a:p>
        </p:txBody>
      </p:sp>
      <p:sp>
        <p:nvSpPr>
          <p:cNvPr id="10" name="Text Placeholder 8">
            <a:extLst>
              <a:ext uri="{FF2B5EF4-FFF2-40B4-BE49-F238E27FC236}">
                <a16:creationId xmlns:a16="http://schemas.microsoft.com/office/drawing/2014/main" id="{9398CA59-0E97-C376-6675-B9C3A32B8978}"/>
              </a:ext>
            </a:extLst>
          </p:cNvPr>
          <p:cNvSpPr>
            <a:spLocks noGrp="1"/>
          </p:cNvSpPr>
          <p:nvPr>
            <p:ph sz="half" idx="1"/>
          </p:nvPr>
        </p:nvSpPr>
        <p:spPr>
          <a:xfrm>
            <a:off x="486888" y="1045292"/>
            <a:ext cx="11364686" cy="4469683"/>
          </a:xfrm>
        </p:spPr>
        <p:txBody>
          <a:bodyPr>
            <a:noAutofit/>
          </a:bodyPr>
          <a:lstStyle/>
          <a:p>
            <a:pPr marL="0" indent="0">
              <a:lnSpc>
                <a:spcPct val="100000"/>
              </a:lnSpc>
              <a:spcBef>
                <a:spcPts val="600"/>
              </a:spcBef>
              <a:spcAft>
                <a:spcPts val="600"/>
              </a:spcAft>
              <a:buClr>
                <a:srgbClr val="2F5597"/>
              </a:buClr>
              <a:buNone/>
            </a:pPr>
            <a:r>
              <a:rPr lang="en-US" b="1" u="sng" dirty="0"/>
              <a:t>Buyer Information</a:t>
            </a:r>
            <a:r>
              <a:rPr lang="en-US" dirty="0"/>
              <a:t>: </a:t>
            </a:r>
          </a:p>
          <a:p>
            <a:pPr marL="347472" indent="-347472">
              <a:lnSpc>
                <a:spcPct val="100000"/>
              </a:lnSpc>
              <a:spcBef>
                <a:spcPts val="600"/>
              </a:spcBef>
              <a:spcAft>
                <a:spcPts val="600"/>
              </a:spcAft>
              <a:buClr>
                <a:srgbClr val="2F5597"/>
              </a:buClr>
              <a:buFont typeface="Wingdings" panose="05000000000000000000" pitchFamily="2" charset="2"/>
              <a:buChar char="Ø"/>
            </a:pPr>
            <a:r>
              <a:rPr lang="en-US" sz="2000" b="1" dirty="0"/>
              <a:t>Registered dealers are not required to verify a buyer’s income. </a:t>
            </a:r>
          </a:p>
          <a:p>
            <a:pPr marL="804672" lvl="1" indent="-347472">
              <a:lnSpc>
                <a:spcPct val="100000"/>
              </a:lnSpc>
              <a:spcBef>
                <a:spcPts val="600"/>
              </a:spcBef>
              <a:spcAft>
                <a:spcPts val="600"/>
              </a:spcAft>
              <a:buClr>
                <a:srgbClr val="2F5597"/>
              </a:buClr>
              <a:buFont typeface="Wingdings" panose="05000000000000000000" pitchFamily="2" charset="2"/>
              <a:buChar char="Ø"/>
            </a:pPr>
            <a:r>
              <a:rPr lang="en-US" dirty="0"/>
              <a:t>The </a:t>
            </a:r>
            <a:r>
              <a:rPr lang="en-US" b="1" dirty="0"/>
              <a:t>buyer is responsible for repaying the full amount </a:t>
            </a:r>
            <a:r>
              <a:rPr lang="en-US" dirty="0"/>
              <a:t>of any transferred credit when they file their tax return </a:t>
            </a:r>
            <a:r>
              <a:rPr lang="en-US" b="1" dirty="0"/>
              <a:t>if they exceed the income limitations </a:t>
            </a:r>
            <a:r>
              <a:rPr lang="en-US" dirty="0"/>
              <a:t>for the tax credit at tax filing</a:t>
            </a:r>
            <a:r>
              <a:rPr lang="en-US" sz="1600" dirty="0"/>
              <a:t>. </a:t>
            </a:r>
          </a:p>
          <a:p>
            <a:pPr marL="347472" indent="-347472">
              <a:lnSpc>
                <a:spcPct val="100000"/>
              </a:lnSpc>
              <a:spcBef>
                <a:spcPts val="600"/>
              </a:spcBef>
              <a:spcAft>
                <a:spcPts val="600"/>
              </a:spcAft>
              <a:buClr>
                <a:srgbClr val="2F5597"/>
              </a:buClr>
              <a:buFont typeface="Wingdings" panose="05000000000000000000" pitchFamily="2" charset="2"/>
              <a:buChar char="Ø"/>
            </a:pPr>
            <a:r>
              <a:rPr lang="en-US" sz="2000" b="1" dirty="0">
                <a:solidFill>
                  <a:srgbClr val="000000"/>
                </a:solidFill>
                <a:latin typeface="Arial" panose="020B0604020202020204" pitchFamily="34" charset="0"/>
                <a:cs typeface="Arial" panose="020B0604020202020204" pitchFamily="34" charset="0"/>
              </a:rPr>
              <a:t>Eligible buyers may transfer the full value of the new or previously owned </a:t>
            </a:r>
            <a:r>
              <a:rPr lang="en-US" sz="2000" b="1" dirty="0">
                <a:latin typeface="Arial" panose="020B0604020202020204" pitchFamily="34" charset="0"/>
                <a:cs typeface="Arial" panose="020B0604020202020204" pitchFamily="34" charset="0"/>
              </a:rPr>
              <a:t>clean</a:t>
            </a:r>
            <a:r>
              <a:rPr lang="en-US" sz="2000" b="1" dirty="0">
                <a:solidFill>
                  <a:srgbClr val="FF0000"/>
                </a:solidFill>
                <a:latin typeface="Arial" panose="020B0604020202020204" pitchFamily="34" charset="0"/>
                <a:cs typeface="Arial" panose="020B0604020202020204" pitchFamily="34" charset="0"/>
              </a:rPr>
              <a:t> </a:t>
            </a:r>
            <a:r>
              <a:rPr lang="en-US" sz="2000" b="1" dirty="0">
                <a:solidFill>
                  <a:srgbClr val="000000"/>
                </a:solidFill>
                <a:latin typeface="Arial" panose="020B0604020202020204" pitchFamily="34" charset="0"/>
                <a:cs typeface="Arial" panose="020B0604020202020204" pitchFamily="34" charset="0"/>
              </a:rPr>
              <a:t>vehicle credit regardless of their individual tax liability</a:t>
            </a:r>
            <a:r>
              <a:rPr lang="en-US" sz="2000" b="0" i="0" dirty="0">
                <a:solidFill>
                  <a:srgbClr val="000000"/>
                </a:solidFill>
                <a:effectLst/>
                <a:latin typeface="Arial" panose="020B0604020202020204" pitchFamily="34" charset="0"/>
                <a:cs typeface="Arial" panose="020B0604020202020204" pitchFamily="34" charset="0"/>
              </a:rPr>
              <a:t>.</a:t>
            </a:r>
          </a:p>
          <a:p>
            <a:pPr marL="347472" indent="-347472">
              <a:lnSpc>
                <a:spcPct val="100000"/>
              </a:lnSpc>
              <a:spcBef>
                <a:spcPts val="600"/>
              </a:spcBef>
              <a:spcAft>
                <a:spcPts val="600"/>
              </a:spcAft>
              <a:buClr>
                <a:srgbClr val="2F5597"/>
              </a:buClr>
              <a:buFont typeface="Wingdings" panose="05000000000000000000" pitchFamily="2" charset="2"/>
              <a:buChar char="Ø"/>
            </a:pPr>
            <a:r>
              <a:rPr lang="en-US" sz="2000" b="1" dirty="0">
                <a:solidFill>
                  <a:srgbClr val="000000"/>
                </a:solidFill>
              </a:rPr>
              <a:t>Eligible buyers may make no more than two elections to transfer a clean vehicle credit each tax year.</a:t>
            </a:r>
            <a:r>
              <a:rPr lang="en-US" sz="2000" dirty="0">
                <a:solidFill>
                  <a:srgbClr val="000000"/>
                </a:solidFill>
              </a:rPr>
              <a:t> </a:t>
            </a:r>
          </a:p>
          <a:p>
            <a:pPr marL="804672" lvl="1" indent="-347472">
              <a:lnSpc>
                <a:spcPct val="100000"/>
              </a:lnSpc>
              <a:spcBef>
                <a:spcPts val="600"/>
              </a:spcBef>
              <a:spcAft>
                <a:spcPts val="600"/>
              </a:spcAft>
              <a:buClr>
                <a:srgbClr val="2F5597"/>
              </a:buClr>
              <a:buFont typeface="Wingdings" panose="05000000000000000000" pitchFamily="2" charset="2"/>
              <a:buChar char="Ø"/>
            </a:pPr>
            <a:r>
              <a:rPr lang="en-US" dirty="0">
                <a:solidFill>
                  <a:srgbClr val="000000"/>
                </a:solidFill>
              </a:rPr>
              <a:t>Such elections could be two Clean Vehicle Credits or one Clean Vehicle Credit and one Previously Owned Clean Vehicle Credit, but cannot be for two Previously Owned Clean Vehicle Credits. </a:t>
            </a:r>
          </a:p>
          <a:p>
            <a:pPr marL="804672" lvl="1" indent="-347472">
              <a:lnSpc>
                <a:spcPct val="100000"/>
              </a:lnSpc>
              <a:spcBef>
                <a:spcPts val="600"/>
              </a:spcBef>
              <a:spcAft>
                <a:spcPts val="600"/>
              </a:spcAft>
              <a:buClr>
                <a:srgbClr val="2F5597"/>
              </a:buClr>
              <a:buFont typeface="Wingdings" panose="05000000000000000000" pitchFamily="2" charset="2"/>
              <a:buChar char="Ø"/>
            </a:pPr>
            <a:r>
              <a:rPr lang="en-US" dirty="0">
                <a:solidFill>
                  <a:srgbClr val="000000"/>
                </a:solidFill>
              </a:rPr>
              <a:t>Accordingly, spouses may each transfer no more than two Clean Vehicle Credits each tax year.</a:t>
            </a:r>
            <a:endParaRPr lang="en-US" b="0" i="0" dirty="0">
              <a:solidFill>
                <a:srgbClr val="000000"/>
              </a:solidFill>
              <a:effectLst/>
              <a:latin typeface="Arial" panose="020B0604020202020204" pitchFamily="34" charset="0"/>
              <a:cs typeface="Arial" panose="020B0604020202020204" pitchFamily="34" charset="0"/>
            </a:endParaRPr>
          </a:p>
          <a:p>
            <a:pPr marL="804672" lvl="1" indent="-347472">
              <a:lnSpc>
                <a:spcPct val="100000"/>
              </a:lnSpc>
              <a:spcBef>
                <a:spcPts val="600"/>
              </a:spcBef>
              <a:spcAft>
                <a:spcPts val="600"/>
              </a:spcAft>
              <a:buClr>
                <a:srgbClr val="2F5597"/>
              </a:buClr>
              <a:buFont typeface="Wingdings" panose="05000000000000000000" pitchFamily="2" charset="2"/>
              <a:buChar char="Ø"/>
            </a:pPr>
            <a:endParaRPr lang="en-US" b="0" i="0" dirty="0">
              <a:solidFill>
                <a:srgbClr val="000000"/>
              </a:solidFill>
              <a:effectLst/>
              <a:latin typeface="Arial" panose="020B0604020202020204" pitchFamily="34" charset="0"/>
              <a:cs typeface="Arial" panose="020B0604020202020204" pitchFamily="34" charset="0"/>
            </a:endParaRPr>
          </a:p>
          <a:p>
            <a:pPr marL="804672" lvl="1" indent="-347472">
              <a:lnSpc>
                <a:spcPct val="100000"/>
              </a:lnSpc>
              <a:spcBef>
                <a:spcPts val="600"/>
              </a:spcBef>
              <a:spcAft>
                <a:spcPts val="600"/>
              </a:spcAft>
              <a:buClr>
                <a:srgbClr val="2F5597"/>
              </a:buClr>
              <a:buFont typeface="Wingdings" panose="05000000000000000000" pitchFamily="2" charset="2"/>
              <a:buChar char="Ø"/>
            </a:pPr>
            <a:endParaRPr lang="en-US" dirty="0"/>
          </a:p>
          <a:p>
            <a:pPr marL="804672" lvl="1" indent="-347472">
              <a:lnSpc>
                <a:spcPct val="100000"/>
              </a:lnSpc>
              <a:spcBef>
                <a:spcPts val="600"/>
              </a:spcBef>
              <a:spcAft>
                <a:spcPts val="600"/>
              </a:spcAft>
              <a:buClr>
                <a:srgbClr val="2F5597"/>
              </a:buClr>
              <a:buFont typeface="Wingdings" panose="05000000000000000000" pitchFamily="2" charset="2"/>
              <a:buChar char="Ø"/>
            </a:pPr>
            <a:endParaRPr lang="en-US" dirty="0"/>
          </a:p>
        </p:txBody>
      </p:sp>
    </p:spTree>
    <p:extLst>
      <p:ext uri="{BB962C8B-B14F-4D97-AF65-F5344CB8AC3E}">
        <p14:creationId xmlns:p14="http://schemas.microsoft.com/office/powerpoint/2010/main" val="357286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BFB-388C-CE09-3D30-84372950B127}"/>
              </a:ext>
            </a:extLst>
          </p:cNvPr>
          <p:cNvSpPr>
            <a:spLocks noGrp="1"/>
          </p:cNvSpPr>
          <p:nvPr>
            <p:ph type="title"/>
          </p:nvPr>
        </p:nvSpPr>
        <p:spPr>
          <a:xfrm>
            <a:off x="486888" y="365125"/>
            <a:ext cx="11364686" cy="786781"/>
          </a:xfrm>
        </p:spPr>
        <p:txBody>
          <a:bodyPr/>
          <a:lstStyle/>
          <a:p>
            <a:r>
              <a:rPr lang="en-US" dirty="0"/>
              <a:t>Agenda</a:t>
            </a:r>
          </a:p>
        </p:txBody>
      </p:sp>
      <p:sp>
        <p:nvSpPr>
          <p:cNvPr id="3" name="Content Placeholder 2">
            <a:extLst>
              <a:ext uri="{FF2B5EF4-FFF2-40B4-BE49-F238E27FC236}">
                <a16:creationId xmlns:a16="http://schemas.microsoft.com/office/drawing/2014/main" id="{5C2A9424-3266-2AA5-A483-122ACEFAE222}"/>
              </a:ext>
            </a:extLst>
          </p:cNvPr>
          <p:cNvSpPr>
            <a:spLocks noGrp="1"/>
          </p:cNvSpPr>
          <p:nvPr>
            <p:ph idx="1"/>
          </p:nvPr>
        </p:nvSpPr>
        <p:spPr/>
        <p:txBody>
          <a:bodyPr>
            <a:normAutofit/>
          </a:bodyPr>
          <a:lstStyle/>
          <a:p>
            <a:pPr marL="571500" indent="-571500">
              <a:lnSpc>
                <a:spcPct val="120000"/>
              </a:lnSpc>
              <a:spcBef>
                <a:spcPts val="600"/>
              </a:spcBef>
              <a:spcAft>
                <a:spcPts val="600"/>
              </a:spcAft>
              <a:buFont typeface="+mj-lt"/>
              <a:buAutoNum type="romanUcPeriod"/>
            </a:pPr>
            <a:r>
              <a:rPr lang="en-US" dirty="0"/>
              <a:t>Disclaimers</a:t>
            </a:r>
          </a:p>
          <a:p>
            <a:pPr marL="571500" indent="-571500">
              <a:lnSpc>
                <a:spcPct val="120000"/>
              </a:lnSpc>
              <a:spcBef>
                <a:spcPts val="600"/>
              </a:spcBef>
              <a:spcAft>
                <a:spcPts val="600"/>
              </a:spcAft>
              <a:buFont typeface="+mj-lt"/>
              <a:buAutoNum type="romanUcPeriod"/>
            </a:pPr>
            <a:r>
              <a:rPr lang="en-US" dirty="0"/>
              <a:t>Clean Vehicle Tax Credit Background and Guidance</a:t>
            </a:r>
          </a:p>
          <a:p>
            <a:pPr marL="571500" indent="-571500">
              <a:lnSpc>
                <a:spcPct val="120000"/>
              </a:lnSpc>
              <a:spcBef>
                <a:spcPts val="600"/>
              </a:spcBef>
              <a:spcAft>
                <a:spcPts val="600"/>
              </a:spcAft>
              <a:buFont typeface="+mj-lt"/>
              <a:buAutoNum type="romanUcPeriod"/>
            </a:pPr>
            <a:r>
              <a:rPr lang="en-US" dirty="0"/>
              <a:t>Registering with IRS Energy Credits Online</a:t>
            </a:r>
          </a:p>
          <a:p>
            <a:pPr marL="571500" indent="-571500">
              <a:lnSpc>
                <a:spcPct val="120000"/>
              </a:lnSpc>
              <a:spcBef>
                <a:spcPts val="600"/>
              </a:spcBef>
              <a:spcAft>
                <a:spcPts val="600"/>
              </a:spcAft>
              <a:buFont typeface="+mj-lt"/>
              <a:buAutoNum type="romanUcPeriod"/>
            </a:pPr>
            <a:r>
              <a:rPr lang="en-US" dirty="0"/>
              <a:t>Time-of-Sale Submissions</a:t>
            </a:r>
          </a:p>
          <a:p>
            <a:pPr marL="571500" indent="-571500">
              <a:lnSpc>
                <a:spcPct val="120000"/>
              </a:lnSpc>
              <a:spcBef>
                <a:spcPts val="600"/>
              </a:spcBef>
              <a:spcAft>
                <a:spcPts val="600"/>
              </a:spcAft>
              <a:buFont typeface="+mj-lt"/>
              <a:buAutoNum type="romanUcPeriod"/>
            </a:pPr>
            <a:r>
              <a:rPr lang="en-US" dirty="0"/>
              <a:t>What’s Ahead: IRS ECO Updates</a:t>
            </a:r>
          </a:p>
          <a:p>
            <a:pPr marL="571500" indent="-571500">
              <a:lnSpc>
                <a:spcPct val="120000"/>
              </a:lnSpc>
              <a:spcBef>
                <a:spcPts val="600"/>
              </a:spcBef>
              <a:spcAft>
                <a:spcPts val="600"/>
              </a:spcAft>
              <a:buFont typeface="+mj-lt"/>
              <a:buAutoNum type="romanUcPeriod"/>
            </a:pPr>
            <a:r>
              <a:rPr lang="en-US" dirty="0"/>
              <a:t>Resources</a:t>
            </a:r>
          </a:p>
        </p:txBody>
      </p:sp>
      <p:sp>
        <p:nvSpPr>
          <p:cNvPr id="4" name="Rectangle 3">
            <a:extLst>
              <a:ext uri="{FF2B5EF4-FFF2-40B4-BE49-F238E27FC236}">
                <a16:creationId xmlns:a16="http://schemas.microsoft.com/office/drawing/2014/main" id="{1BFC7546-68D7-C1C2-A9BE-2F5A41B7D4CE}"/>
              </a:ext>
            </a:extLst>
          </p:cNvPr>
          <p:cNvSpPr/>
          <p:nvPr/>
        </p:nvSpPr>
        <p:spPr>
          <a:xfrm>
            <a:off x="486888" y="2534753"/>
            <a:ext cx="11364686" cy="4557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36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CCC1-F45C-2992-B234-90CD996354D2}"/>
              </a:ext>
            </a:extLst>
          </p:cNvPr>
          <p:cNvSpPr>
            <a:spLocks noGrp="1"/>
          </p:cNvSpPr>
          <p:nvPr>
            <p:ph type="title"/>
          </p:nvPr>
        </p:nvSpPr>
        <p:spPr/>
        <p:txBody>
          <a:bodyPr/>
          <a:lstStyle/>
          <a:p>
            <a:r>
              <a:rPr lang="en-US" u="sng" dirty="0"/>
              <a:t>Reminder</a:t>
            </a:r>
            <a:r>
              <a:rPr lang="en-US" dirty="0"/>
              <a:t>: What is IRS Energy Credits Online?</a:t>
            </a:r>
          </a:p>
        </p:txBody>
      </p:sp>
      <p:sp>
        <p:nvSpPr>
          <p:cNvPr id="7" name="TextBox 6">
            <a:extLst>
              <a:ext uri="{FF2B5EF4-FFF2-40B4-BE49-F238E27FC236}">
                <a16:creationId xmlns:a16="http://schemas.microsoft.com/office/drawing/2014/main" id="{1BD183A2-0B82-A85D-8ACA-1DAA9B2C4E6C}"/>
              </a:ext>
            </a:extLst>
          </p:cNvPr>
          <p:cNvSpPr txBox="1"/>
          <p:nvPr/>
        </p:nvSpPr>
        <p:spPr>
          <a:xfrm>
            <a:off x="486888" y="1031647"/>
            <a:ext cx="11218224" cy="369332"/>
          </a:xfrm>
          <a:prstGeom prst="rect">
            <a:avLst/>
          </a:prstGeom>
          <a:noFill/>
        </p:spPr>
        <p:txBody>
          <a:bodyPr wrap="square">
            <a:spAutoFit/>
          </a:bodyPr>
          <a:lstStyle/>
          <a:p>
            <a:pPr algn="l"/>
            <a:endParaRPr lang="en-US" dirty="0"/>
          </a:p>
        </p:txBody>
      </p:sp>
      <p:sp>
        <p:nvSpPr>
          <p:cNvPr id="9" name="TextBox 8">
            <a:extLst>
              <a:ext uri="{FF2B5EF4-FFF2-40B4-BE49-F238E27FC236}">
                <a16:creationId xmlns:a16="http://schemas.microsoft.com/office/drawing/2014/main" id="{43D190BF-F99C-6FFE-04B9-785C1CB56E08}"/>
              </a:ext>
            </a:extLst>
          </p:cNvPr>
          <p:cNvSpPr txBox="1"/>
          <p:nvPr/>
        </p:nvSpPr>
        <p:spPr>
          <a:xfrm>
            <a:off x="486888" y="1123241"/>
            <a:ext cx="11218224" cy="4804970"/>
          </a:xfrm>
          <a:prstGeom prst="rect">
            <a:avLst/>
          </a:prstGeom>
          <a:noFill/>
        </p:spPr>
        <p:txBody>
          <a:bodyPr wrap="square">
            <a:spAutoFit/>
          </a:bodyPr>
          <a:lstStyle/>
          <a:p>
            <a:pPr marL="342900" indent="-342900">
              <a:lnSpc>
                <a:spcPct val="150000"/>
              </a:lnSpc>
              <a:buClr>
                <a:srgbClr val="1554A2"/>
              </a:buClr>
              <a:buFont typeface="Wingdings" panose="05000000000000000000" pitchFamily="2" charset="2"/>
              <a:buChar char="Ø"/>
            </a:pPr>
            <a:r>
              <a:rPr lang="en-US" sz="2300" dirty="0">
                <a:solidFill>
                  <a:schemeClr val="tx1"/>
                </a:solidFill>
                <a:latin typeface="Arial" panose="020B0604020202020204" pitchFamily="34" charset="0"/>
                <a:cs typeface="Arial" panose="020B0604020202020204" pitchFamily="34" charset="0"/>
              </a:rPr>
              <a:t>If you're a car dealer or seller, this tool is for you. </a:t>
            </a:r>
          </a:p>
          <a:p>
            <a:pPr marL="342900" indent="-342900">
              <a:lnSpc>
                <a:spcPct val="150000"/>
              </a:lnSpc>
              <a:buClr>
                <a:srgbClr val="1554A2"/>
              </a:buClr>
              <a:buFont typeface="Wingdings" panose="05000000000000000000" pitchFamily="2" charset="2"/>
              <a:buChar char="Ø"/>
            </a:pPr>
            <a:r>
              <a:rPr lang="en-US" sz="2300" dirty="0">
                <a:solidFill>
                  <a:schemeClr val="tx1"/>
                </a:solidFill>
                <a:latin typeface="Arial" panose="020B0604020202020204" pitchFamily="34" charset="0"/>
                <a:cs typeface="Arial" panose="020B0604020202020204" pitchFamily="34" charset="0"/>
              </a:rPr>
              <a:t>Clean vehicle sellers and licensed dealers </a:t>
            </a:r>
            <a:r>
              <a:rPr lang="en-US" sz="2300" b="1" dirty="0">
                <a:solidFill>
                  <a:schemeClr val="tx1"/>
                </a:solidFill>
                <a:latin typeface="Arial" panose="020B0604020202020204" pitchFamily="34" charset="0"/>
                <a:cs typeface="Arial" panose="020B0604020202020204" pitchFamily="34" charset="0"/>
              </a:rPr>
              <a:t>must</a:t>
            </a:r>
            <a:r>
              <a:rPr lang="en-US" sz="2300" dirty="0">
                <a:solidFill>
                  <a:schemeClr val="tx1"/>
                </a:solidFill>
                <a:latin typeface="Arial" panose="020B0604020202020204" pitchFamily="34" charset="0"/>
                <a:cs typeface="Arial" panose="020B0604020202020204" pitchFamily="34" charset="0"/>
              </a:rPr>
              <a:t> use IRS Energy Credits Online for their customers to successfully claim or transfer the new or previously owned clean vehicle credit for vehicles placed in service January 1, 2024, or later.</a:t>
            </a:r>
          </a:p>
          <a:p>
            <a:pPr marL="342900" indent="-342900">
              <a:lnSpc>
                <a:spcPct val="150000"/>
              </a:lnSpc>
              <a:buClr>
                <a:srgbClr val="1554A2"/>
              </a:buClr>
              <a:buFont typeface="Wingdings" panose="05000000000000000000" pitchFamily="2" charset="2"/>
              <a:buChar char="Ø"/>
            </a:pPr>
            <a:r>
              <a:rPr lang="en-US" sz="2300" dirty="0">
                <a:solidFill>
                  <a:schemeClr val="tx1"/>
                </a:solidFill>
                <a:latin typeface="Arial" panose="020B0604020202020204" pitchFamily="34" charset="0"/>
                <a:cs typeface="Arial" panose="020B0604020202020204" pitchFamily="34" charset="0"/>
              </a:rPr>
              <a:t>IRS Energy Credits Online allows dealers and sellers of clean vehicles to complete this entire process online. </a:t>
            </a:r>
          </a:p>
          <a:p>
            <a:pPr marL="342900" indent="-342900">
              <a:lnSpc>
                <a:spcPct val="150000"/>
              </a:lnSpc>
              <a:buClr>
                <a:srgbClr val="1554A2"/>
              </a:buClr>
              <a:buFont typeface="Wingdings" panose="05000000000000000000" pitchFamily="2" charset="2"/>
              <a:buChar char="Ø"/>
            </a:pPr>
            <a:r>
              <a:rPr lang="en-US" sz="2300" dirty="0">
                <a:solidFill>
                  <a:schemeClr val="tx1"/>
                </a:solidFill>
                <a:latin typeface="Arial" panose="020B0604020202020204" pitchFamily="34" charset="0"/>
                <a:cs typeface="Arial" panose="020B0604020202020204" pitchFamily="34" charset="0"/>
              </a:rPr>
              <a:t>It's a simple and safe way to verify your identity, submit time of sale reports, and register for advance payments. </a:t>
            </a:r>
          </a:p>
          <a:p>
            <a:pPr marL="342900" indent="-342900">
              <a:lnSpc>
                <a:spcPct val="150000"/>
              </a:lnSpc>
              <a:buClr>
                <a:srgbClr val="1554A2"/>
              </a:buClr>
              <a:buFont typeface="Wingdings" panose="05000000000000000000" pitchFamily="2" charset="2"/>
              <a:buChar char="Ø"/>
            </a:pPr>
            <a:endParaRPr lang="en-US" sz="23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61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CCC1-F45C-2992-B234-90CD996354D2}"/>
              </a:ext>
            </a:extLst>
          </p:cNvPr>
          <p:cNvSpPr>
            <a:spLocks noGrp="1"/>
          </p:cNvSpPr>
          <p:nvPr>
            <p:ph type="title"/>
          </p:nvPr>
        </p:nvSpPr>
        <p:spPr/>
        <p:txBody>
          <a:bodyPr/>
          <a:lstStyle/>
          <a:p>
            <a:r>
              <a:rPr lang="en-US" dirty="0"/>
              <a:t>IRS Energy Credits Online Registration</a:t>
            </a:r>
          </a:p>
        </p:txBody>
      </p:sp>
      <p:sp>
        <p:nvSpPr>
          <p:cNvPr id="7" name="Callout: Right Arrow 6">
            <a:extLst>
              <a:ext uri="{FF2B5EF4-FFF2-40B4-BE49-F238E27FC236}">
                <a16:creationId xmlns:a16="http://schemas.microsoft.com/office/drawing/2014/main" id="{9B4A165B-E885-32C4-3D54-7B94DB319E59}"/>
              </a:ext>
            </a:extLst>
          </p:cNvPr>
          <p:cNvSpPr/>
          <p:nvPr/>
        </p:nvSpPr>
        <p:spPr>
          <a:xfrm>
            <a:off x="633350" y="1160811"/>
            <a:ext cx="11558650" cy="4887563"/>
          </a:xfrm>
          <a:prstGeom prst="rightArrowCallout">
            <a:avLst>
              <a:gd name="adj1" fmla="val 25000"/>
              <a:gd name="adj2" fmla="val 25000"/>
              <a:gd name="adj3" fmla="val 17693"/>
              <a:gd name="adj4" fmla="val 88117"/>
            </a:avLst>
          </a:prstGeom>
          <a:noFill/>
          <a:ln w="28575">
            <a:solidFill>
              <a:srgbClr val="1554A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Each Registration step in IRS Energy Credits Online is important:</a:t>
            </a:r>
          </a:p>
        </p:txBody>
      </p:sp>
      <p:sp>
        <p:nvSpPr>
          <p:cNvPr id="8" name="Rectangle: Rounded Corners 7">
            <a:extLst>
              <a:ext uri="{FF2B5EF4-FFF2-40B4-BE49-F238E27FC236}">
                <a16:creationId xmlns:a16="http://schemas.microsoft.com/office/drawing/2014/main" id="{10546F79-C85A-A2AD-F813-03FC93126AA4}"/>
              </a:ext>
            </a:extLst>
          </p:cNvPr>
          <p:cNvSpPr/>
          <p:nvPr/>
        </p:nvSpPr>
        <p:spPr>
          <a:xfrm>
            <a:off x="969565" y="1990725"/>
            <a:ext cx="2735720" cy="37826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1200" b="1" u="sng" dirty="0">
                <a:solidFill>
                  <a:schemeClr val="tx1"/>
                </a:solidFill>
                <a:latin typeface="Arial" panose="020B0604020202020204" pitchFamily="34" charset="0"/>
                <a:cs typeface="Arial" panose="020B0604020202020204" pitchFamily="34" charset="0"/>
              </a:rPr>
              <a:t>Your Dealership</a:t>
            </a:r>
            <a:br>
              <a:rPr lang="en-US" sz="1200" b="1" i="1" dirty="0">
                <a:solidFill>
                  <a:schemeClr val="tx1"/>
                </a:solidFill>
                <a:latin typeface="Arial" panose="020B0604020202020204" pitchFamily="34" charset="0"/>
                <a:cs typeface="Arial" panose="020B0604020202020204" pitchFamily="34" charset="0"/>
              </a:rPr>
            </a:br>
            <a:r>
              <a:rPr lang="en-US" sz="1200" i="1" dirty="0">
                <a:solidFill>
                  <a:schemeClr val="tx1"/>
                </a:solidFill>
                <a:latin typeface="Arial" panose="020B0604020202020204" pitchFamily="34" charset="0"/>
                <a:cs typeface="Arial" panose="020B0604020202020204" pitchFamily="34" charset="0"/>
              </a:rPr>
              <a:t>Create an account so you can register as a dealer/seller in IRS ECO</a:t>
            </a:r>
            <a:endParaRPr lang="en-US" sz="1200" b="1" i="1"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F327DBBF-E092-BAA0-298B-E44161F8C920}"/>
              </a:ext>
            </a:extLst>
          </p:cNvPr>
          <p:cNvSpPr/>
          <p:nvPr/>
        </p:nvSpPr>
        <p:spPr>
          <a:xfrm>
            <a:off x="4250670" y="1981200"/>
            <a:ext cx="2735720" cy="37826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1200" b="1" u="sng" dirty="0">
                <a:solidFill>
                  <a:schemeClr val="tx1"/>
                </a:solidFill>
                <a:latin typeface="Arial" panose="020B0604020202020204" pitchFamily="34" charset="0"/>
                <a:cs typeface="Arial" panose="020B0604020202020204" pitchFamily="34" charset="0"/>
              </a:rPr>
              <a:t>Time of Sale Reporting</a:t>
            </a:r>
            <a:br>
              <a:rPr lang="en-US" sz="1200" b="1" u="sng" dirty="0">
                <a:solidFill>
                  <a:schemeClr val="tx1"/>
                </a:solidFill>
                <a:latin typeface="Arial" panose="020B0604020202020204" pitchFamily="34" charset="0"/>
                <a:cs typeface="Arial" panose="020B0604020202020204" pitchFamily="34" charset="0"/>
              </a:rPr>
            </a:br>
            <a:r>
              <a:rPr lang="en-US" sz="1200" i="1" dirty="0">
                <a:solidFill>
                  <a:schemeClr val="tx1"/>
                </a:solidFill>
                <a:latin typeface="Arial" panose="020B0604020202020204" pitchFamily="34" charset="0"/>
                <a:cs typeface="Arial" panose="020B0604020202020204" pitchFamily="34" charset="0"/>
              </a:rPr>
              <a:t>Register for Time of Sale reporting so you can submit required reports</a:t>
            </a:r>
            <a:endParaRPr lang="en-US" sz="1200" b="1" u="sng"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82DBF7B1-9027-EECE-9C62-AB1A2AD90652}"/>
              </a:ext>
            </a:extLst>
          </p:cNvPr>
          <p:cNvSpPr/>
          <p:nvPr/>
        </p:nvSpPr>
        <p:spPr>
          <a:xfrm>
            <a:off x="7531775" y="1990725"/>
            <a:ext cx="2735720" cy="37826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1200" b="1" u="sng" dirty="0">
                <a:solidFill>
                  <a:schemeClr val="tx1"/>
                </a:solidFill>
                <a:latin typeface="Arial" panose="020B0604020202020204" pitchFamily="34" charset="0"/>
                <a:cs typeface="Arial" panose="020B0604020202020204" pitchFamily="34" charset="0"/>
              </a:rPr>
              <a:t>Advance Payments</a:t>
            </a:r>
            <a:br>
              <a:rPr lang="en-US" sz="1200" b="1" i="1" dirty="0">
                <a:solidFill>
                  <a:schemeClr val="tx1"/>
                </a:solidFill>
                <a:latin typeface="Arial" panose="020B0604020202020204" pitchFamily="34" charset="0"/>
                <a:cs typeface="Arial" panose="020B0604020202020204" pitchFamily="34" charset="0"/>
              </a:rPr>
            </a:br>
            <a:r>
              <a:rPr lang="en-US" sz="1200" i="1" dirty="0">
                <a:solidFill>
                  <a:schemeClr val="tx1"/>
                </a:solidFill>
                <a:latin typeface="Arial" panose="020B0604020202020204" pitchFamily="34" charset="0"/>
                <a:cs typeface="Arial" panose="020B0604020202020204" pitchFamily="34" charset="0"/>
              </a:rPr>
              <a:t>Register your dealer to receive advance payments for transferred clean vehicle credits</a:t>
            </a:r>
          </a:p>
        </p:txBody>
      </p:sp>
      <p:pic>
        <p:nvPicPr>
          <p:cNvPr id="11" name="object 5">
            <a:extLst>
              <a:ext uri="{FF2B5EF4-FFF2-40B4-BE49-F238E27FC236}">
                <a16:creationId xmlns:a16="http://schemas.microsoft.com/office/drawing/2014/main" id="{25B04DE2-8F7C-FF2D-E801-BFDFB6EF1B0D}"/>
              </a:ext>
            </a:extLst>
          </p:cNvPr>
          <p:cNvPicPr/>
          <p:nvPr/>
        </p:nvPicPr>
        <p:blipFill>
          <a:blip r:embed="rId3" cstate="print"/>
          <a:stretch>
            <a:fillRect/>
          </a:stretch>
        </p:blipFill>
        <p:spPr>
          <a:xfrm>
            <a:off x="1186209" y="3408061"/>
            <a:ext cx="1643648" cy="2114682"/>
          </a:xfrm>
          <a:prstGeom prst="rect">
            <a:avLst/>
          </a:prstGeom>
          <a:ln>
            <a:noFill/>
          </a:ln>
          <a:effectLst>
            <a:outerShdw blurRad="292100" dist="139700" dir="2700000" algn="tl" rotWithShape="0">
              <a:srgbClr val="333333">
                <a:alpha val="65000"/>
              </a:srgbClr>
            </a:outerShdw>
          </a:effectLst>
        </p:spPr>
      </p:pic>
      <p:pic>
        <p:nvPicPr>
          <p:cNvPr id="12" name="object 5">
            <a:extLst>
              <a:ext uri="{FF2B5EF4-FFF2-40B4-BE49-F238E27FC236}">
                <a16:creationId xmlns:a16="http://schemas.microsoft.com/office/drawing/2014/main" id="{596E6563-0723-EC16-E7BD-45F4E7A25173}"/>
              </a:ext>
            </a:extLst>
          </p:cNvPr>
          <p:cNvPicPr/>
          <p:nvPr/>
        </p:nvPicPr>
        <p:blipFill>
          <a:blip r:embed="rId4" cstate="print"/>
          <a:stretch>
            <a:fillRect/>
          </a:stretch>
        </p:blipFill>
        <p:spPr>
          <a:xfrm>
            <a:off x="1862963" y="3731012"/>
            <a:ext cx="1643648" cy="2114979"/>
          </a:xfrm>
          <a:prstGeom prst="rect">
            <a:avLst/>
          </a:prstGeom>
          <a:ln>
            <a:noFill/>
          </a:ln>
          <a:effectLst>
            <a:outerShdw blurRad="292100" dist="139700" dir="2700000" algn="tl" rotWithShape="0">
              <a:srgbClr val="333333">
                <a:alpha val="65000"/>
              </a:srgbClr>
            </a:outerShdw>
          </a:effectLst>
        </p:spPr>
      </p:pic>
      <p:pic>
        <p:nvPicPr>
          <p:cNvPr id="13" name="Picture 12" descr="Graphical user interface, text, application, email&#10;&#10;Description automatically generated">
            <a:extLst>
              <a:ext uri="{FF2B5EF4-FFF2-40B4-BE49-F238E27FC236}">
                <a16:creationId xmlns:a16="http://schemas.microsoft.com/office/drawing/2014/main" id="{C0E0F040-6D88-6FDA-79A5-7CBBEAD2A1F6}"/>
              </a:ext>
            </a:extLst>
          </p:cNvPr>
          <p:cNvPicPr>
            <a:picLocks noChangeAspect="1"/>
          </p:cNvPicPr>
          <p:nvPr/>
        </p:nvPicPr>
        <p:blipFill rotWithShape="1">
          <a:blip r:embed="rId5"/>
          <a:srcRect l="-2075" t="2162" r="2075" b="5134"/>
          <a:stretch/>
        </p:blipFill>
        <p:spPr>
          <a:xfrm>
            <a:off x="4367608" y="3461479"/>
            <a:ext cx="1645920" cy="2007846"/>
          </a:xfrm>
          <a:prstGeom prst="rect">
            <a:avLst/>
          </a:prstGeom>
          <a:ln>
            <a:noFill/>
          </a:ln>
          <a:effectLst>
            <a:outerShdw blurRad="292100" dist="139700" dir="2700000" algn="tl" rotWithShape="0">
              <a:srgbClr val="333333">
                <a:alpha val="65000"/>
              </a:srgbClr>
            </a:outerShdw>
          </a:effectLst>
        </p:spPr>
      </p:pic>
      <p:pic>
        <p:nvPicPr>
          <p:cNvPr id="14" name="Picture 13" descr="Graphical user interface, application&#10;&#10;Description automatically generated">
            <a:extLst>
              <a:ext uri="{FF2B5EF4-FFF2-40B4-BE49-F238E27FC236}">
                <a16:creationId xmlns:a16="http://schemas.microsoft.com/office/drawing/2014/main" id="{2FB87A34-C667-CC45-52D2-93BE6296D22C}"/>
              </a:ext>
            </a:extLst>
          </p:cNvPr>
          <p:cNvPicPr>
            <a:picLocks noChangeAspect="1"/>
          </p:cNvPicPr>
          <p:nvPr/>
        </p:nvPicPr>
        <p:blipFill rotWithShape="1">
          <a:blip r:embed="rId6"/>
          <a:srcRect t="6753" r="9931" b="8329"/>
          <a:stretch/>
        </p:blipFill>
        <p:spPr>
          <a:xfrm>
            <a:off x="4708626" y="3667543"/>
            <a:ext cx="1656962" cy="2011680"/>
          </a:xfrm>
          <a:prstGeom prst="rect">
            <a:avLst/>
          </a:prstGeom>
          <a:ln>
            <a:noFill/>
          </a:ln>
          <a:effectLst>
            <a:outerShdw blurRad="292100" dist="139700" dir="2700000" algn="tl" rotWithShape="0">
              <a:srgbClr val="333333">
                <a:alpha val="65000"/>
              </a:srgbClr>
            </a:outerShdw>
          </a:effectLst>
        </p:spPr>
      </p:pic>
      <p:pic>
        <p:nvPicPr>
          <p:cNvPr id="15" name="Picture 14" descr="Graphical user interface, text, application&#10;&#10;Description automatically generated">
            <a:extLst>
              <a:ext uri="{FF2B5EF4-FFF2-40B4-BE49-F238E27FC236}">
                <a16:creationId xmlns:a16="http://schemas.microsoft.com/office/drawing/2014/main" id="{AC80F170-728A-A21C-A80E-9A9315D83927}"/>
              </a:ext>
            </a:extLst>
          </p:cNvPr>
          <p:cNvPicPr>
            <a:picLocks noChangeAspect="1"/>
          </p:cNvPicPr>
          <p:nvPr/>
        </p:nvPicPr>
        <p:blipFill rotWithShape="1">
          <a:blip r:embed="rId7"/>
          <a:srcRect l="10097" r="10578"/>
          <a:stretch/>
        </p:blipFill>
        <p:spPr>
          <a:xfrm>
            <a:off x="5137139" y="3832603"/>
            <a:ext cx="1673877" cy="2011680"/>
          </a:xfrm>
          <a:prstGeom prst="rect">
            <a:avLst/>
          </a:prstGeom>
          <a:ln>
            <a:noFill/>
          </a:ln>
          <a:effectLst>
            <a:outerShdw blurRad="292100" dist="139700" dir="2700000" algn="tl" rotWithShape="0">
              <a:srgbClr val="333333">
                <a:alpha val="65000"/>
              </a:srgbClr>
            </a:outerShdw>
          </a:effectLst>
        </p:spPr>
      </p:pic>
      <p:pic>
        <p:nvPicPr>
          <p:cNvPr id="16" name="object 5">
            <a:extLst>
              <a:ext uri="{FF2B5EF4-FFF2-40B4-BE49-F238E27FC236}">
                <a16:creationId xmlns:a16="http://schemas.microsoft.com/office/drawing/2014/main" id="{ABDF9EF7-F89A-AD49-94AA-FFE54BDE7F62}"/>
              </a:ext>
            </a:extLst>
          </p:cNvPr>
          <p:cNvPicPr/>
          <p:nvPr/>
        </p:nvPicPr>
        <p:blipFill>
          <a:blip r:embed="rId8" cstate="print"/>
          <a:stretch>
            <a:fillRect/>
          </a:stretch>
        </p:blipFill>
        <p:spPr>
          <a:xfrm>
            <a:off x="8081957" y="3591529"/>
            <a:ext cx="1645920" cy="2011680"/>
          </a:xfrm>
          <a:prstGeom prst="rect">
            <a:avLst/>
          </a:prstGeom>
          <a:ln>
            <a:noFill/>
          </a:ln>
          <a:effectLst>
            <a:outerShdw blurRad="292100" dist="139700" dir="2700000" algn="tl" rotWithShape="0">
              <a:srgbClr val="333333">
                <a:alpha val="65000"/>
              </a:srgbClr>
            </a:outerShdw>
          </a:effectLst>
        </p:spPr>
      </p:pic>
      <p:sp>
        <p:nvSpPr>
          <p:cNvPr id="17" name="Arrow: Chevron 16">
            <a:extLst>
              <a:ext uri="{FF2B5EF4-FFF2-40B4-BE49-F238E27FC236}">
                <a16:creationId xmlns:a16="http://schemas.microsoft.com/office/drawing/2014/main" id="{FB6937F8-87C3-C129-B270-2C07E7315F00}"/>
              </a:ext>
            </a:extLst>
          </p:cNvPr>
          <p:cNvSpPr/>
          <p:nvPr/>
        </p:nvSpPr>
        <p:spPr>
          <a:xfrm>
            <a:off x="3866990" y="3376294"/>
            <a:ext cx="221975" cy="992475"/>
          </a:xfrm>
          <a:prstGeom prst="chevron">
            <a:avLst/>
          </a:prstGeom>
          <a:solidFill>
            <a:srgbClr val="1554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hevron 17">
            <a:extLst>
              <a:ext uri="{FF2B5EF4-FFF2-40B4-BE49-F238E27FC236}">
                <a16:creationId xmlns:a16="http://schemas.microsoft.com/office/drawing/2014/main" id="{6E5D5430-71FB-B09C-6D73-B4904D296E6E}"/>
              </a:ext>
            </a:extLst>
          </p:cNvPr>
          <p:cNvSpPr/>
          <p:nvPr/>
        </p:nvSpPr>
        <p:spPr>
          <a:xfrm>
            <a:off x="7148095" y="3376294"/>
            <a:ext cx="221975" cy="992475"/>
          </a:xfrm>
          <a:prstGeom prst="chevron">
            <a:avLst/>
          </a:prstGeom>
          <a:solidFill>
            <a:srgbClr val="1554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DA4A6E8C-740D-1F0E-B833-E583A453387D}"/>
              </a:ext>
            </a:extLst>
          </p:cNvPr>
          <p:cNvSpPr txBox="1"/>
          <p:nvPr/>
        </p:nvSpPr>
        <p:spPr>
          <a:xfrm>
            <a:off x="10603710" y="3114289"/>
            <a:ext cx="1247863" cy="954107"/>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We will review each of these steps</a:t>
            </a:r>
          </a:p>
        </p:txBody>
      </p:sp>
    </p:spTree>
    <p:extLst>
      <p:ext uri="{BB962C8B-B14F-4D97-AF65-F5344CB8AC3E}">
        <p14:creationId xmlns:p14="http://schemas.microsoft.com/office/powerpoint/2010/main" val="87719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CCC1-F45C-2992-B234-90CD996354D2}"/>
              </a:ext>
            </a:extLst>
          </p:cNvPr>
          <p:cNvSpPr>
            <a:spLocks noGrp="1"/>
          </p:cNvSpPr>
          <p:nvPr>
            <p:ph type="title"/>
          </p:nvPr>
        </p:nvSpPr>
        <p:spPr>
          <a:xfrm>
            <a:off x="499840" y="329233"/>
            <a:ext cx="11364686" cy="786781"/>
          </a:xfrm>
        </p:spPr>
        <p:txBody>
          <a:bodyPr/>
          <a:lstStyle/>
          <a:p>
            <a:r>
              <a:rPr lang="en-US" dirty="0"/>
              <a:t>IRS Energy Credits Online Benefits</a:t>
            </a:r>
          </a:p>
        </p:txBody>
      </p:sp>
      <p:sp>
        <p:nvSpPr>
          <p:cNvPr id="4" name="Rectangle: Rounded Corners 3">
            <a:extLst>
              <a:ext uri="{FF2B5EF4-FFF2-40B4-BE49-F238E27FC236}">
                <a16:creationId xmlns:a16="http://schemas.microsoft.com/office/drawing/2014/main" id="{9223DA44-BBE7-8A95-24DD-9F471C8170A6}"/>
              </a:ext>
            </a:extLst>
          </p:cNvPr>
          <p:cNvSpPr/>
          <p:nvPr/>
        </p:nvSpPr>
        <p:spPr>
          <a:xfrm>
            <a:off x="566817" y="1539654"/>
            <a:ext cx="3531897" cy="146240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tx1"/>
                </a:solidFill>
                <a:latin typeface="Arial" panose="020B0604020202020204" pitchFamily="34" charset="0"/>
                <a:cs typeface="Arial" panose="020B0604020202020204" pitchFamily="34" charset="0"/>
              </a:rPr>
              <a:t>Confirmation that a specific VIN is eligible for the credit and the amount of the credit*</a:t>
            </a:r>
          </a:p>
        </p:txBody>
      </p:sp>
      <p:sp>
        <p:nvSpPr>
          <p:cNvPr id="5" name="Rectangle: Rounded Corners 4">
            <a:extLst>
              <a:ext uri="{FF2B5EF4-FFF2-40B4-BE49-F238E27FC236}">
                <a16:creationId xmlns:a16="http://schemas.microsoft.com/office/drawing/2014/main" id="{AED74DB1-89FD-73B4-7F4F-F60EE42DB5AE}"/>
              </a:ext>
            </a:extLst>
          </p:cNvPr>
          <p:cNvSpPr/>
          <p:nvPr/>
        </p:nvSpPr>
        <p:spPr>
          <a:xfrm>
            <a:off x="4313315" y="1539654"/>
            <a:ext cx="3531897" cy="146240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tx1"/>
                </a:solidFill>
                <a:latin typeface="Arial" panose="020B0604020202020204" pitchFamily="34" charset="0"/>
                <a:cs typeface="Arial" panose="020B0604020202020204" pitchFamily="34" charset="0"/>
              </a:rPr>
              <a:t>Real-time IRS approval and rejection of time of sale reports</a:t>
            </a:r>
          </a:p>
        </p:txBody>
      </p:sp>
      <p:sp>
        <p:nvSpPr>
          <p:cNvPr id="13" name="Rectangle: Rounded Corners 12">
            <a:extLst>
              <a:ext uri="{FF2B5EF4-FFF2-40B4-BE49-F238E27FC236}">
                <a16:creationId xmlns:a16="http://schemas.microsoft.com/office/drawing/2014/main" id="{EAE6CD3A-21AB-B7CB-E5F1-36ECD1852108}"/>
              </a:ext>
            </a:extLst>
          </p:cNvPr>
          <p:cNvSpPr/>
          <p:nvPr/>
        </p:nvSpPr>
        <p:spPr>
          <a:xfrm>
            <a:off x="8059813" y="1539654"/>
            <a:ext cx="3531897" cy="146240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i="0" dirty="0">
                <a:solidFill>
                  <a:srgbClr val="1B1B1B"/>
                </a:solidFill>
                <a:effectLst/>
                <a:latin typeface="Source Sans Pro"/>
              </a:rPr>
              <a:t>Automatically prepares a time of sale report for dealer to provide the buyer</a:t>
            </a:r>
          </a:p>
        </p:txBody>
      </p:sp>
      <p:sp>
        <p:nvSpPr>
          <p:cNvPr id="14" name="Rectangle: Rounded Corners 13">
            <a:extLst>
              <a:ext uri="{FF2B5EF4-FFF2-40B4-BE49-F238E27FC236}">
                <a16:creationId xmlns:a16="http://schemas.microsoft.com/office/drawing/2014/main" id="{5FCE7EA7-BE2E-4A52-90BB-ABC2B3CD2C6D}"/>
              </a:ext>
            </a:extLst>
          </p:cNvPr>
          <p:cNvSpPr/>
          <p:nvPr/>
        </p:nvSpPr>
        <p:spPr>
          <a:xfrm>
            <a:off x="4313315" y="3238924"/>
            <a:ext cx="3531897" cy="146240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tx1"/>
                </a:solidFill>
                <a:latin typeface="Arial" panose="020B0604020202020204" pitchFamily="34" charset="0"/>
                <a:cs typeface="Arial" panose="020B0604020202020204" pitchFamily="34" charset="0"/>
              </a:rPr>
              <a:t>No additional end-of-year time of sale reporting for 2024 onwards</a:t>
            </a:r>
          </a:p>
        </p:txBody>
      </p:sp>
      <p:sp>
        <p:nvSpPr>
          <p:cNvPr id="16" name="Rectangle: Rounded Corners 15">
            <a:extLst>
              <a:ext uri="{FF2B5EF4-FFF2-40B4-BE49-F238E27FC236}">
                <a16:creationId xmlns:a16="http://schemas.microsoft.com/office/drawing/2014/main" id="{8C58DA23-9B77-1796-CF3E-99FB70300D17}"/>
              </a:ext>
            </a:extLst>
          </p:cNvPr>
          <p:cNvSpPr/>
          <p:nvPr/>
        </p:nvSpPr>
        <p:spPr>
          <a:xfrm>
            <a:off x="566817" y="3254153"/>
            <a:ext cx="3531897" cy="146240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tx1"/>
                </a:solidFill>
                <a:latin typeface="Arial" panose="020B0604020202020204" pitchFamily="34" charset="0"/>
                <a:cs typeface="Arial" panose="020B0604020202020204" pitchFamily="34" charset="0"/>
              </a:rPr>
              <a:t>Fast and secure electronic-payment delivery</a:t>
            </a:r>
          </a:p>
        </p:txBody>
      </p:sp>
      <p:sp>
        <p:nvSpPr>
          <p:cNvPr id="17" name="Rectangle: Rounded Corners 16">
            <a:extLst>
              <a:ext uri="{FF2B5EF4-FFF2-40B4-BE49-F238E27FC236}">
                <a16:creationId xmlns:a16="http://schemas.microsoft.com/office/drawing/2014/main" id="{35C7EC9D-E2EE-F4B0-21BD-223B0119E1C8}"/>
              </a:ext>
            </a:extLst>
          </p:cNvPr>
          <p:cNvSpPr/>
          <p:nvPr/>
        </p:nvSpPr>
        <p:spPr>
          <a:xfrm>
            <a:off x="8076549" y="3238924"/>
            <a:ext cx="3531897" cy="146240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tx1"/>
                </a:solidFill>
                <a:latin typeface="Arial" panose="020B0604020202020204" pitchFamily="34" charset="0"/>
                <a:cs typeface="Arial" panose="020B0604020202020204" pitchFamily="34" charset="0"/>
              </a:rPr>
              <a:t>Multiple users; control who can represent your organization</a:t>
            </a:r>
          </a:p>
        </p:txBody>
      </p:sp>
      <p:sp>
        <p:nvSpPr>
          <p:cNvPr id="8" name="TextBox 7">
            <a:extLst>
              <a:ext uri="{FF2B5EF4-FFF2-40B4-BE49-F238E27FC236}">
                <a16:creationId xmlns:a16="http://schemas.microsoft.com/office/drawing/2014/main" id="{BDFFF62E-1604-0740-2AB1-CA58B044A5A0}"/>
              </a:ext>
            </a:extLst>
          </p:cNvPr>
          <p:cNvSpPr txBox="1"/>
          <p:nvPr/>
        </p:nvSpPr>
        <p:spPr>
          <a:xfrm>
            <a:off x="499840" y="5167873"/>
            <a:ext cx="11041629" cy="1015663"/>
          </a:xfrm>
          <a:prstGeom prst="rect">
            <a:avLst/>
          </a:prstGeom>
          <a:noFill/>
        </p:spPr>
        <p:txBody>
          <a:bodyPr wrap="square">
            <a:spAutoFit/>
          </a:bodyPr>
          <a:lstStyle/>
          <a:p>
            <a:pPr algn="l"/>
            <a:r>
              <a:rPr lang="en-US" sz="1400" b="0" i="1" dirty="0">
                <a:solidFill>
                  <a:srgbClr val="1B1B1B"/>
                </a:solidFill>
                <a:effectLst/>
                <a:highlight>
                  <a:srgbClr val="FFFFFF"/>
                </a:highlight>
                <a:latin typeface="Source Sans Pro"/>
              </a:rPr>
              <a:t>* IRS Energy Credits Online does not confirm the buyer’s eligibility. </a:t>
            </a:r>
            <a:r>
              <a:rPr lang="en-US" sz="1400" i="1" dirty="0">
                <a:solidFill>
                  <a:srgbClr val="1B1B1B"/>
                </a:solidFill>
                <a:highlight>
                  <a:srgbClr val="FFFFFF"/>
                </a:highlight>
                <a:latin typeface="Source Sans Pro"/>
              </a:rPr>
              <a:t>For previously owned clean vehicles, the dealer will need to review the vehicle history report and attest to the vehicle’s eligibility as a first qualified sale. IRS ECO will confirm the max allowable credit for a new clean vehicle. For used clean vehicles, the amount of the credit is dependent on the sales price.</a:t>
            </a:r>
            <a:endParaRPr lang="en-US" sz="1400" b="0" i="1" dirty="0">
              <a:solidFill>
                <a:srgbClr val="1B1B1B"/>
              </a:solidFill>
              <a:effectLst/>
              <a:highlight>
                <a:srgbClr val="FFFFFF"/>
              </a:highlight>
              <a:latin typeface="Source Sans Pro"/>
            </a:endParaRPr>
          </a:p>
          <a:p>
            <a:pPr algn="l"/>
            <a:endParaRPr lang="en-US" sz="1600" dirty="0">
              <a:solidFill>
                <a:srgbClr val="1B1B1B"/>
              </a:solidFill>
              <a:latin typeface="Source Sans Pro"/>
            </a:endParaRPr>
          </a:p>
        </p:txBody>
      </p:sp>
    </p:spTree>
    <p:extLst>
      <p:ext uri="{BB962C8B-B14F-4D97-AF65-F5344CB8AC3E}">
        <p14:creationId xmlns:p14="http://schemas.microsoft.com/office/powerpoint/2010/main" val="3745690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222350D-6C3C-E912-34A2-A797D33FEF8A}"/>
              </a:ext>
            </a:extLst>
          </p:cNvPr>
          <p:cNvSpPr txBox="1">
            <a:spLocks/>
          </p:cNvSpPr>
          <p:nvPr/>
        </p:nvSpPr>
        <p:spPr>
          <a:xfrm>
            <a:off x="486888" y="1380749"/>
            <a:ext cx="4512624" cy="3452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600"/>
              </a:spcAft>
            </a:pPr>
            <a:endParaRPr lang="en-US" dirty="0">
              <a:ea typeface="Calibri" panose="020F0502020204030204" pitchFamily="34" charset="0"/>
            </a:endParaRPr>
          </a:p>
        </p:txBody>
      </p:sp>
      <p:sp>
        <p:nvSpPr>
          <p:cNvPr id="10" name="Content Placeholder 2">
            <a:extLst>
              <a:ext uri="{FF2B5EF4-FFF2-40B4-BE49-F238E27FC236}">
                <a16:creationId xmlns:a16="http://schemas.microsoft.com/office/drawing/2014/main" id="{28685C3F-143F-F07C-69C2-B51C85A7BFB8}"/>
              </a:ext>
            </a:extLst>
          </p:cNvPr>
          <p:cNvSpPr txBox="1">
            <a:spLocks/>
          </p:cNvSpPr>
          <p:nvPr/>
        </p:nvSpPr>
        <p:spPr>
          <a:xfrm>
            <a:off x="347410" y="1168928"/>
            <a:ext cx="4512624" cy="4555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buClr>
                <a:srgbClr val="1554A2"/>
              </a:buClr>
              <a:buFont typeface="Wingdings" panose="05000000000000000000" pitchFamily="2" charset="2"/>
              <a:buChar char="Ø"/>
            </a:pPr>
            <a:r>
              <a:rPr lang="en-US" sz="1600" dirty="0">
                <a:ea typeface="Calibri" panose="020F0502020204030204" pitchFamily="34" charset="0"/>
              </a:rPr>
              <a:t>Dealers and sellers must register with IRS ECO for their buyers to claim clean vehicle credits.</a:t>
            </a:r>
          </a:p>
          <a:p>
            <a:pPr>
              <a:lnSpc>
                <a:spcPct val="100000"/>
              </a:lnSpc>
              <a:spcBef>
                <a:spcPts val="600"/>
              </a:spcBef>
              <a:spcAft>
                <a:spcPts val="600"/>
              </a:spcAft>
              <a:buClr>
                <a:srgbClr val="1554A2"/>
              </a:buClr>
              <a:buFont typeface="Wingdings" panose="05000000000000000000" pitchFamily="2" charset="2"/>
              <a:buChar char="Ø"/>
            </a:pPr>
            <a:r>
              <a:rPr lang="en-US" sz="1600" dirty="0">
                <a:highlight>
                  <a:srgbClr val="FFFFFF"/>
                </a:highlight>
                <a:ea typeface="Calibri" panose="020F0502020204030204" pitchFamily="34" charset="0"/>
              </a:rPr>
              <a:t>More than 13,000 dealers have </a:t>
            </a:r>
            <a:r>
              <a:rPr lang="en-US" sz="1600" dirty="0">
                <a:ea typeface="Calibri" panose="020F0502020204030204" pitchFamily="34" charset="0"/>
              </a:rPr>
              <a:t>registered.</a:t>
            </a:r>
          </a:p>
          <a:p>
            <a:pPr>
              <a:lnSpc>
                <a:spcPct val="100000"/>
              </a:lnSpc>
              <a:spcBef>
                <a:spcPts val="600"/>
              </a:spcBef>
              <a:spcAft>
                <a:spcPts val="600"/>
              </a:spcAft>
              <a:buClr>
                <a:srgbClr val="1554A2"/>
              </a:buClr>
              <a:buFont typeface="Wingdings" panose="05000000000000000000" pitchFamily="2" charset="2"/>
              <a:buChar char="Ø"/>
            </a:pPr>
            <a:r>
              <a:rPr lang="en-US" sz="1600" dirty="0">
                <a:ea typeface="Calibri" panose="020F0502020204030204" pitchFamily="34" charset="0"/>
              </a:rPr>
              <a:t>Registration will include:</a:t>
            </a:r>
          </a:p>
          <a:p>
            <a:pPr lvl="1">
              <a:lnSpc>
                <a:spcPct val="100000"/>
              </a:lnSpc>
              <a:spcBef>
                <a:spcPts val="600"/>
              </a:spcBef>
              <a:spcAft>
                <a:spcPts val="600"/>
              </a:spcAft>
              <a:buClr>
                <a:srgbClr val="1554A2"/>
              </a:buClr>
              <a:buFont typeface="Wingdings" panose="05000000000000000000" pitchFamily="2" charset="2"/>
              <a:buChar char="Ø"/>
            </a:pPr>
            <a:r>
              <a:rPr lang="en-US" sz="1600" dirty="0">
                <a:ea typeface="Calibri" panose="020F0502020204030204" pitchFamily="34" charset="0"/>
              </a:rPr>
              <a:t>Contact information</a:t>
            </a:r>
          </a:p>
          <a:p>
            <a:pPr lvl="1">
              <a:lnSpc>
                <a:spcPct val="100000"/>
              </a:lnSpc>
              <a:spcBef>
                <a:spcPts val="600"/>
              </a:spcBef>
              <a:spcAft>
                <a:spcPts val="600"/>
              </a:spcAft>
              <a:buClr>
                <a:srgbClr val="1554A2"/>
              </a:buClr>
              <a:buFont typeface="Wingdings" panose="05000000000000000000" pitchFamily="2" charset="2"/>
              <a:buChar char="Ø"/>
            </a:pPr>
            <a:r>
              <a:rPr lang="en-US" sz="1600" dirty="0">
                <a:ea typeface="Calibri" panose="020F0502020204030204" pitchFamily="34" charset="0"/>
              </a:rPr>
              <a:t>Licensing information</a:t>
            </a:r>
          </a:p>
          <a:p>
            <a:pPr lvl="1">
              <a:lnSpc>
                <a:spcPct val="100000"/>
              </a:lnSpc>
              <a:spcBef>
                <a:spcPts val="600"/>
              </a:spcBef>
              <a:spcAft>
                <a:spcPts val="600"/>
              </a:spcAft>
              <a:buClr>
                <a:srgbClr val="1554A2"/>
              </a:buClr>
              <a:buFont typeface="Wingdings" panose="05000000000000000000" pitchFamily="2" charset="2"/>
              <a:buChar char="Ø"/>
            </a:pPr>
            <a:r>
              <a:rPr lang="en-US" sz="1600" dirty="0">
                <a:ea typeface="Calibri" panose="020F0502020204030204" pitchFamily="34" charset="0"/>
              </a:rPr>
              <a:t>Associated documents</a:t>
            </a:r>
          </a:p>
          <a:p>
            <a:pPr lvl="1">
              <a:lnSpc>
                <a:spcPct val="100000"/>
              </a:lnSpc>
              <a:spcBef>
                <a:spcPts val="600"/>
              </a:spcBef>
              <a:spcAft>
                <a:spcPts val="600"/>
              </a:spcAft>
              <a:buClr>
                <a:srgbClr val="1554A2"/>
              </a:buClr>
              <a:buFont typeface="Wingdings" panose="05000000000000000000" pitchFamily="2" charset="2"/>
              <a:buChar char="Ø"/>
            </a:pPr>
            <a:r>
              <a:rPr lang="en-US" sz="1600" dirty="0">
                <a:ea typeface="Calibri" panose="020F0502020204030204" pitchFamily="34" charset="0"/>
              </a:rPr>
              <a:t>Required attestations</a:t>
            </a:r>
          </a:p>
          <a:p>
            <a:pPr>
              <a:lnSpc>
                <a:spcPct val="100000"/>
              </a:lnSpc>
              <a:spcBef>
                <a:spcPts val="600"/>
              </a:spcBef>
              <a:spcAft>
                <a:spcPts val="600"/>
              </a:spcAft>
              <a:buClr>
                <a:srgbClr val="1554A2"/>
              </a:buClr>
              <a:buFont typeface="Wingdings" panose="05000000000000000000" pitchFamily="2" charset="2"/>
              <a:buChar char="Ø"/>
            </a:pPr>
            <a:r>
              <a:rPr lang="en-US" sz="1600" dirty="0">
                <a:ea typeface="Calibri" panose="020F0502020204030204" pitchFamily="34" charset="0"/>
              </a:rPr>
              <a:t>Refer to the IRS User Guide for more detail: </a:t>
            </a:r>
            <a:r>
              <a:rPr lang="en-US" sz="1600" dirty="0">
                <a:ea typeface="Calibri" panose="020F0502020204030204" pitchFamily="34" charset="0"/>
                <a:hlinkClick r:id="rId3"/>
              </a:rPr>
              <a:t>https://www.irs.gov/pub/irs-pdf/p5867a.pdf</a:t>
            </a:r>
            <a:r>
              <a:rPr lang="en-US" sz="1600" dirty="0">
                <a:ea typeface="Calibri" panose="020F0502020204030204" pitchFamily="34" charset="0"/>
              </a:rPr>
              <a:t>.</a:t>
            </a:r>
          </a:p>
          <a:p>
            <a:pPr marL="0" indent="0">
              <a:lnSpc>
                <a:spcPct val="100000"/>
              </a:lnSpc>
              <a:spcBef>
                <a:spcPts val="600"/>
              </a:spcBef>
              <a:spcAft>
                <a:spcPts val="600"/>
              </a:spcAft>
              <a:buClr>
                <a:srgbClr val="1554A2"/>
              </a:buClr>
              <a:buNone/>
            </a:pPr>
            <a:endParaRPr lang="en-US" sz="2000" dirty="0">
              <a:ea typeface="Calibri" panose="020F0502020204030204" pitchFamily="34" charset="0"/>
            </a:endParaRPr>
          </a:p>
          <a:p>
            <a:pPr>
              <a:lnSpc>
                <a:spcPct val="110000"/>
              </a:lnSpc>
              <a:spcAft>
                <a:spcPts val="600"/>
              </a:spcAft>
              <a:buClr>
                <a:srgbClr val="1554A2"/>
              </a:buClr>
              <a:buFont typeface="Wingdings" panose="05000000000000000000" pitchFamily="2" charset="2"/>
              <a:buChar char="Ø"/>
            </a:pPr>
            <a:endParaRPr lang="en-US" sz="1600" dirty="0">
              <a:ea typeface="Calibri" panose="020F0502020204030204" pitchFamily="34" charset="0"/>
            </a:endParaRPr>
          </a:p>
        </p:txBody>
      </p:sp>
      <p:sp>
        <p:nvSpPr>
          <p:cNvPr id="7" name="Title 1">
            <a:extLst>
              <a:ext uri="{FF2B5EF4-FFF2-40B4-BE49-F238E27FC236}">
                <a16:creationId xmlns:a16="http://schemas.microsoft.com/office/drawing/2014/main" id="{E4CEA262-F287-BB73-A0AF-20EFCC7DDC7F}"/>
              </a:ext>
            </a:extLst>
          </p:cNvPr>
          <p:cNvSpPr txBox="1">
            <a:spLocks/>
          </p:cNvSpPr>
          <p:nvPr/>
        </p:nvSpPr>
        <p:spPr>
          <a:xfrm>
            <a:off x="336869" y="406968"/>
            <a:ext cx="4735315" cy="1574257"/>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1"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US" sz="2400" dirty="0"/>
              <a:t>Dealer Registration</a:t>
            </a:r>
          </a:p>
        </p:txBody>
      </p:sp>
      <p:cxnSp>
        <p:nvCxnSpPr>
          <p:cNvPr id="14" name="Straight Connector 13">
            <a:extLst>
              <a:ext uri="{FF2B5EF4-FFF2-40B4-BE49-F238E27FC236}">
                <a16:creationId xmlns:a16="http://schemas.microsoft.com/office/drawing/2014/main" id="{2A4B94CD-DD94-AB0C-CD31-D10E02475D51}"/>
              </a:ext>
            </a:extLst>
          </p:cNvPr>
          <p:cNvCxnSpPr>
            <a:cxnSpLocks/>
          </p:cNvCxnSpPr>
          <p:nvPr/>
        </p:nvCxnSpPr>
        <p:spPr>
          <a:xfrm>
            <a:off x="347410" y="1039794"/>
            <a:ext cx="432016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E268C11-3D21-36E2-CD5D-816A04FAAE5B}"/>
              </a:ext>
            </a:extLst>
          </p:cNvPr>
          <p:cNvSpPr txBox="1"/>
          <p:nvPr/>
        </p:nvSpPr>
        <p:spPr>
          <a:xfrm>
            <a:off x="230275" y="5841418"/>
            <a:ext cx="4205023" cy="338554"/>
          </a:xfrm>
          <a:prstGeom prst="rect">
            <a:avLst/>
          </a:prstGeom>
          <a:noFill/>
        </p:spPr>
        <p:txBody>
          <a:bodyPr wrap="square" rtlCol="0">
            <a:spAutoFit/>
          </a:bodyPr>
          <a:lstStyle/>
          <a:p>
            <a:r>
              <a:rPr lang="en-US" sz="800" dirty="0"/>
              <a:t>Note: All data in the screens displayed in this presentation is notional.  The example is illustrative and does not represent a real entity. </a:t>
            </a:r>
          </a:p>
        </p:txBody>
      </p:sp>
      <p:pic>
        <p:nvPicPr>
          <p:cNvPr id="3" name="object 5">
            <a:extLst>
              <a:ext uri="{FF2B5EF4-FFF2-40B4-BE49-F238E27FC236}">
                <a16:creationId xmlns:a16="http://schemas.microsoft.com/office/drawing/2014/main" id="{A88D9EB7-8298-CE77-FFDF-266141717FD5}"/>
              </a:ext>
            </a:extLst>
          </p:cNvPr>
          <p:cNvPicPr/>
          <p:nvPr/>
        </p:nvPicPr>
        <p:blipFill>
          <a:blip r:embed="rId4" cstate="print"/>
          <a:stretch>
            <a:fillRect/>
          </a:stretch>
        </p:blipFill>
        <p:spPr>
          <a:xfrm>
            <a:off x="5238430" y="529920"/>
            <a:ext cx="3875635" cy="4986307"/>
          </a:xfrm>
          <a:prstGeom prst="rect">
            <a:avLst/>
          </a:prstGeom>
          <a:ln>
            <a:noFill/>
          </a:ln>
          <a:effectLst>
            <a:outerShdw blurRad="292100" dist="139700" dir="2700000" algn="tl" rotWithShape="0">
              <a:srgbClr val="333333">
                <a:alpha val="65000"/>
              </a:srgbClr>
            </a:outerShdw>
          </a:effectLst>
        </p:spPr>
      </p:pic>
      <p:pic>
        <p:nvPicPr>
          <p:cNvPr id="4" name="object 5">
            <a:extLst>
              <a:ext uri="{FF2B5EF4-FFF2-40B4-BE49-F238E27FC236}">
                <a16:creationId xmlns:a16="http://schemas.microsoft.com/office/drawing/2014/main" id="{43681DD3-01E9-E957-8C7C-7EE1016EBFB7}"/>
              </a:ext>
            </a:extLst>
          </p:cNvPr>
          <p:cNvPicPr/>
          <p:nvPr/>
        </p:nvPicPr>
        <p:blipFill>
          <a:blip r:embed="rId5" cstate="print"/>
          <a:stretch>
            <a:fillRect/>
          </a:stretch>
        </p:blipFill>
        <p:spPr>
          <a:xfrm>
            <a:off x="7829477" y="1063639"/>
            <a:ext cx="3875635" cy="49870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4318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5">
            <a:extLst>
              <a:ext uri="{FF2B5EF4-FFF2-40B4-BE49-F238E27FC236}">
                <a16:creationId xmlns:a16="http://schemas.microsoft.com/office/drawing/2014/main" id="{24850818-651C-83F1-B2AD-8B37DB2506B8}"/>
              </a:ext>
            </a:extLst>
          </p:cNvPr>
          <p:cNvPicPr/>
          <p:nvPr/>
        </p:nvPicPr>
        <p:blipFill>
          <a:blip r:embed="rId3" cstate="print"/>
          <a:stretch>
            <a:fillRect/>
          </a:stretch>
        </p:blipFill>
        <p:spPr>
          <a:xfrm>
            <a:off x="7407993" y="945321"/>
            <a:ext cx="4359345" cy="4752962"/>
          </a:xfrm>
          <a:prstGeom prst="rect">
            <a:avLst/>
          </a:prstGeom>
          <a:ln>
            <a:noFill/>
          </a:ln>
          <a:effectLst>
            <a:outerShdw blurRad="292100" dist="139700" dir="2700000" algn="tl" rotWithShape="0">
              <a:srgbClr val="333333">
                <a:alpha val="65000"/>
              </a:srgbClr>
            </a:outerShdw>
          </a:effectLst>
        </p:spPr>
      </p:pic>
      <p:sp>
        <p:nvSpPr>
          <p:cNvPr id="11" name="Content Placeholder 2">
            <a:extLst>
              <a:ext uri="{FF2B5EF4-FFF2-40B4-BE49-F238E27FC236}">
                <a16:creationId xmlns:a16="http://schemas.microsoft.com/office/drawing/2014/main" id="{0D5E40B9-2AA0-C3C7-526B-2F35CE4D7C70}"/>
              </a:ext>
            </a:extLst>
          </p:cNvPr>
          <p:cNvSpPr txBox="1">
            <a:spLocks/>
          </p:cNvSpPr>
          <p:nvPr/>
        </p:nvSpPr>
        <p:spPr>
          <a:xfrm>
            <a:off x="347408" y="1194096"/>
            <a:ext cx="6796342" cy="45623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spcBef>
                <a:spcPts val="600"/>
              </a:spcBef>
              <a:spcAft>
                <a:spcPts val="600"/>
              </a:spcAft>
              <a:buClr>
                <a:srgbClr val="1554A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Registration for advance payments allows the dealer to </a:t>
            </a:r>
            <a:r>
              <a:rPr lang="en-US" sz="1600" b="1" dirty="0">
                <a:latin typeface="Arial" panose="020B0604020202020204" pitchFamily="34" charset="0"/>
                <a:cs typeface="Arial" panose="020B0604020202020204" pitchFamily="34" charset="0"/>
              </a:rPr>
              <a:t>request an advance payment for transferred credits </a:t>
            </a:r>
            <a:r>
              <a:rPr lang="en-US" sz="1600" dirty="0">
                <a:latin typeface="Arial" panose="020B0604020202020204" pitchFamily="34" charset="0"/>
                <a:cs typeface="Arial" panose="020B0604020202020204" pitchFamily="34" charset="0"/>
              </a:rPr>
              <a:t>when submitting a time-of-sale report. </a:t>
            </a:r>
          </a:p>
          <a:p>
            <a:pPr marL="347472" indent="-347472">
              <a:spcBef>
                <a:spcPts val="600"/>
              </a:spcBef>
              <a:spcAft>
                <a:spcPts val="600"/>
              </a:spcAft>
              <a:buClr>
                <a:srgbClr val="1554A2"/>
              </a:buClr>
              <a:buFont typeface="Wingdings" panose="05000000000000000000" pitchFamily="2" charset="2"/>
              <a:buChar char="Ø"/>
            </a:pPr>
            <a:r>
              <a:rPr lang="en-US" sz="1600" b="1" dirty="0"/>
              <a:t>Most registered dealers have registered for advance payments.</a:t>
            </a:r>
            <a:endParaRPr lang="en-US" sz="1600" b="1" dirty="0">
              <a:latin typeface="Arial" panose="020B0604020202020204" pitchFamily="34" charset="0"/>
              <a:cs typeface="Arial" panose="020B0604020202020204" pitchFamily="34" charset="0"/>
            </a:endParaRPr>
          </a:p>
          <a:p>
            <a:pPr marL="347472" lvl="2" indent="-347472">
              <a:spcBef>
                <a:spcPts val="600"/>
              </a:spcBef>
              <a:spcAft>
                <a:spcPts val="600"/>
              </a:spcAft>
              <a:buClr>
                <a:srgbClr val="1554A2"/>
              </a:buClr>
              <a:buFont typeface="Wingdings" panose="05000000000000000000" pitchFamily="2" charset="2"/>
              <a:buChar char="Ø"/>
            </a:pPr>
            <a:r>
              <a:rPr lang="en-US" sz="1600" b="1" dirty="0">
                <a:latin typeface="Arial" panose="020B0604020202020204" pitchFamily="34" charset="0"/>
                <a:cs typeface="Arial" panose="020B0604020202020204" pitchFamily="34" charset="0"/>
              </a:rPr>
              <a:t>Requirements</a:t>
            </a:r>
            <a:r>
              <a:rPr lang="en-US" sz="1600" dirty="0">
                <a:latin typeface="Arial" panose="020B0604020202020204" pitchFamily="34" charset="0"/>
                <a:cs typeface="Arial" panose="020B0604020202020204" pitchFamily="34" charset="0"/>
              </a:rPr>
              <a:t>:</a:t>
            </a:r>
          </a:p>
          <a:p>
            <a:pPr marL="804672" lvl="3" indent="-347472">
              <a:spcBef>
                <a:spcPts val="600"/>
              </a:spcBef>
              <a:spcAft>
                <a:spcPts val="600"/>
              </a:spcAft>
              <a:buClr>
                <a:srgbClr val="1554A2"/>
              </a:buClr>
              <a:buFont typeface="Wingdings" panose="05000000000000000000" pitchFamily="2" charset="2"/>
              <a:buChar char="Ø"/>
            </a:pPr>
            <a:r>
              <a:rPr lang="en-US" dirty="0">
                <a:latin typeface="Arial" panose="020B0604020202020204" pitchFamily="34" charset="0"/>
                <a:cs typeface="Arial" panose="020B0604020202020204" pitchFamily="34" charset="0"/>
              </a:rPr>
              <a:t>Only licensed dealers are eligible for advance payments. </a:t>
            </a:r>
          </a:p>
          <a:p>
            <a:pPr marL="804672" lvl="3" indent="-347472">
              <a:spcBef>
                <a:spcPts val="600"/>
              </a:spcBef>
              <a:spcAft>
                <a:spcPts val="600"/>
              </a:spcAft>
              <a:buClr>
                <a:srgbClr val="1554A2"/>
              </a:buClr>
              <a:buFont typeface="Wingdings" panose="05000000000000000000" pitchFamily="2" charset="2"/>
              <a:buChar char="Ø"/>
            </a:pPr>
            <a:r>
              <a:rPr lang="en-US" dirty="0">
                <a:latin typeface="Arial" panose="020B0604020202020204" pitchFamily="34" charset="0"/>
                <a:cs typeface="Arial" panose="020B0604020202020204" pitchFamily="34" charset="0"/>
              </a:rPr>
              <a:t>The dealership must be in tax compliance.</a:t>
            </a:r>
          </a:p>
          <a:p>
            <a:pPr marL="804672" lvl="3" indent="-347472">
              <a:spcBef>
                <a:spcPts val="600"/>
              </a:spcBef>
              <a:spcAft>
                <a:spcPts val="600"/>
              </a:spcAft>
              <a:buClr>
                <a:srgbClr val="1554A2"/>
              </a:buClr>
              <a:buFont typeface="Wingdings" panose="05000000000000000000" pitchFamily="2" charset="2"/>
              <a:buChar char="Ø"/>
            </a:pPr>
            <a:r>
              <a:rPr lang="en-US" dirty="0">
                <a:latin typeface="Arial" panose="020B0604020202020204" pitchFamily="34" charset="0"/>
                <a:cs typeface="Arial" panose="020B0604020202020204" pitchFamily="34" charset="0"/>
              </a:rPr>
              <a:t>Banking information is required for advance payments. This should be the appropriate bank account for the dealership. Note: Once bank account information is entered it cannot be changed at this time.</a:t>
            </a:r>
          </a:p>
          <a:p>
            <a:pPr marL="347472" lvl="2" indent="-347472">
              <a:spcBef>
                <a:spcPts val="600"/>
              </a:spcBef>
              <a:spcAft>
                <a:spcPts val="600"/>
              </a:spcAft>
              <a:buClr>
                <a:srgbClr val="1554A2"/>
              </a:buClr>
              <a:buFont typeface="Wingdings" panose="05000000000000000000" pitchFamily="2" charset="2"/>
              <a:buChar char="Ø"/>
            </a:pPr>
            <a:r>
              <a:rPr lang="en-US" sz="1600" b="1" u="sng" dirty="0">
                <a:highlight>
                  <a:srgbClr val="FFFFFF"/>
                </a:highlight>
                <a:ea typeface="Calibri" panose="020F0502020204030204" pitchFamily="34" charset="0"/>
              </a:rPr>
              <a:t>There is a 15-day minimum waiting period after registration before an advance payment request can be submitted.</a:t>
            </a:r>
          </a:p>
          <a:p>
            <a:pPr marL="347472" lvl="2" indent="-347472">
              <a:spcBef>
                <a:spcPts val="600"/>
              </a:spcBef>
              <a:spcAft>
                <a:spcPts val="600"/>
              </a:spcAft>
              <a:buClr>
                <a:srgbClr val="1554A2"/>
              </a:buClr>
              <a:buFont typeface="Wingdings" panose="05000000000000000000" pitchFamily="2" charset="2"/>
              <a:buChar char="Ø"/>
            </a:pPr>
            <a:r>
              <a:rPr lang="en-US" sz="1600" b="1" u="sng" dirty="0">
                <a:ea typeface="Calibri" panose="020F0502020204030204" pitchFamily="34" charset="0"/>
              </a:rPr>
              <a:t>Dealers that have not been approved for advance payment should not reduce the purchase price of a vehicle in anticipation of later submitting an advance payment request with respect to a clean vehicle sale. </a:t>
            </a:r>
            <a:endParaRPr lang="en-US" sz="1600" dirty="0">
              <a:ea typeface="Calibri" panose="020F0502020204030204" pitchFamily="34" charset="0"/>
            </a:endParaRPr>
          </a:p>
        </p:txBody>
      </p:sp>
      <p:sp>
        <p:nvSpPr>
          <p:cNvPr id="12" name="Title 1">
            <a:extLst>
              <a:ext uri="{FF2B5EF4-FFF2-40B4-BE49-F238E27FC236}">
                <a16:creationId xmlns:a16="http://schemas.microsoft.com/office/drawing/2014/main" id="{FEA2FD50-2857-F1A4-09D6-5056F7E51A15}"/>
              </a:ext>
            </a:extLst>
          </p:cNvPr>
          <p:cNvSpPr txBox="1">
            <a:spLocks/>
          </p:cNvSpPr>
          <p:nvPr/>
        </p:nvSpPr>
        <p:spPr>
          <a:xfrm>
            <a:off x="336869" y="406968"/>
            <a:ext cx="6359205" cy="1574257"/>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1"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US" sz="2400" dirty="0"/>
              <a:t>Advance Payment Registration</a:t>
            </a:r>
          </a:p>
        </p:txBody>
      </p:sp>
      <p:cxnSp>
        <p:nvCxnSpPr>
          <p:cNvPr id="13" name="Straight Connector 12">
            <a:extLst>
              <a:ext uri="{FF2B5EF4-FFF2-40B4-BE49-F238E27FC236}">
                <a16:creationId xmlns:a16="http://schemas.microsoft.com/office/drawing/2014/main" id="{759E8305-5E65-A6B9-E163-9305AAE9FC7D}"/>
              </a:ext>
            </a:extLst>
          </p:cNvPr>
          <p:cNvCxnSpPr>
            <a:cxnSpLocks/>
          </p:cNvCxnSpPr>
          <p:nvPr/>
        </p:nvCxnSpPr>
        <p:spPr>
          <a:xfrm>
            <a:off x="424662" y="945321"/>
            <a:ext cx="592851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940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70CDC42-2FD8-FB97-F182-41943AA47087}"/>
              </a:ext>
            </a:extLst>
          </p:cNvPr>
          <p:cNvSpPr txBox="1"/>
          <p:nvPr/>
        </p:nvSpPr>
        <p:spPr>
          <a:xfrm>
            <a:off x="701749" y="1210713"/>
            <a:ext cx="10850912" cy="4708981"/>
          </a:xfrm>
          <a:prstGeom prst="rect">
            <a:avLst/>
          </a:prstGeom>
          <a:noFill/>
        </p:spPr>
        <p:txBody>
          <a:bodyPr wrap="square" rtlCol="0">
            <a:spAutoFit/>
          </a:bodyPr>
          <a:lstStyle/>
          <a:p>
            <a:pPr marL="285750" indent="-285750">
              <a:spcBef>
                <a:spcPts val="600"/>
              </a:spcBef>
              <a:spcAft>
                <a:spcPts val="600"/>
              </a:spcAft>
              <a:buClr>
                <a:srgbClr val="1554A2"/>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IRS Energy Credits Online will accept or reject time-of-sale reports in real time.  </a:t>
            </a:r>
          </a:p>
          <a:p>
            <a:pPr marL="285750" indent="-285750">
              <a:spcBef>
                <a:spcPts val="600"/>
              </a:spcBef>
              <a:spcAft>
                <a:spcPts val="600"/>
              </a:spcAft>
              <a:buClr>
                <a:srgbClr val="1554A2"/>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An accepted submission means a qualified manufacturer has submitted the VIN listed in this report to the IRS as an eligible vehicle. </a:t>
            </a:r>
          </a:p>
          <a:p>
            <a:pPr marL="285750" indent="-285750">
              <a:spcBef>
                <a:spcPts val="600"/>
              </a:spcBef>
              <a:spcAft>
                <a:spcPts val="600"/>
              </a:spcAft>
              <a:buClr>
                <a:srgbClr val="1554A2"/>
              </a:buClr>
              <a:buFont typeface="Wingdings" panose="05000000000000000000" pitchFamily="2" charset="2"/>
              <a:buChar char="Ø"/>
            </a:pPr>
            <a:r>
              <a:rPr lang="en-US" sz="2000" u="sng" dirty="0">
                <a:latin typeface="Arial" panose="020B0604020202020204" pitchFamily="34" charset="0"/>
                <a:cs typeface="Arial" panose="020B0604020202020204" pitchFamily="34" charset="0"/>
              </a:rPr>
              <a:t>Dealers and sellers must provide a copy of this time-of-sale report to buyers</a:t>
            </a:r>
            <a:r>
              <a:rPr lang="en-US" sz="2000" dirty="0">
                <a:latin typeface="Arial" panose="020B0604020202020204" pitchFamily="34" charset="0"/>
                <a:cs typeface="Arial" panose="020B0604020202020204" pitchFamily="34" charset="0"/>
              </a:rPr>
              <a:t>.  </a:t>
            </a:r>
          </a:p>
          <a:p>
            <a:pPr marL="742950" lvl="1" indent="-285750">
              <a:spcBef>
                <a:spcPts val="600"/>
              </a:spcBef>
              <a:spcAft>
                <a:spcPts val="600"/>
              </a:spcAft>
              <a:buClr>
                <a:srgbClr val="1554A2"/>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Buyers will need the information on the time-of-sale report to claim or reconcile a Clean Vehicle Credit on the income tax return for the year the vehicle is placed in service.</a:t>
            </a:r>
          </a:p>
          <a:p>
            <a:pPr marL="742950" lvl="1" indent="-285750">
              <a:spcBef>
                <a:spcPts val="600"/>
              </a:spcBef>
              <a:spcAft>
                <a:spcPts val="600"/>
              </a:spcAft>
              <a:buClr>
                <a:srgbClr val="1554A2"/>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The buyer that can claim the clean vehicle tax credit must use their legal name listed with the Social Security Administration. </a:t>
            </a:r>
          </a:p>
          <a:p>
            <a:pPr marL="285750" indent="-285750">
              <a:spcBef>
                <a:spcPts val="600"/>
              </a:spcBef>
              <a:spcAft>
                <a:spcPts val="600"/>
              </a:spcAft>
              <a:buClr>
                <a:srgbClr val="1554A2"/>
              </a:buClr>
              <a:buFont typeface="Wingdings" panose="05000000000000000000" pitchFamily="2" charset="2"/>
              <a:buChar char="Ø"/>
            </a:pPr>
            <a:r>
              <a:rPr lang="en-US" sz="2000" dirty="0">
                <a:highlight>
                  <a:srgbClr val="FFFFFF"/>
                </a:highlight>
                <a:latin typeface="Arial" panose="020B0604020202020204" pitchFamily="34" charset="0"/>
                <a:cs typeface="Arial" panose="020B0604020202020204" pitchFamily="34" charset="0"/>
              </a:rPr>
              <a:t>The IRS is promptly paying dealers once a time-of-sale report with an advance payment request is submitted and accepted by the IRS (</a:t>
            </a:r>
            <a:r>
              <a:rPr lang="en-US" sz="2000" i="1" dirty="0">
                <a:latin typeface="Arial" panose="020B0604020202020204" pitchFamily="34" charset="0"/>
                <a:cs typeface="Arial" panose="020B0604020202020204" pitchFamily="34" charset="0"/>
              </a:rPr>
              <a:t>deposits typically occur within 48-72 hours after the expiration of the 48-hour void period for a successful request</a:t>
            </a:r>
            <a:r>
              <a:rPr lang="en-US" sz="2000" dirty="0">
                <a:latin typeface="Arial" panose="020B0604020202020204" pitchFamily="34" charset="0"/>
                <a:cs typeface="Arial" panose="020B0604020202020204" pitchFamily="34" charset="0"/>
              </a:rPr>
              <a:t>)</a:t>
            </a:r>
          </a:p>
          <a:p>
            <a:pPr marL="285750" indent="-285750">
              <a:spcBef>
                <a:spcPts val="600"/>
              </a:spcBef>
              <a:spcAft>
                <a:spcPts val="600"/>
              </a:spcAft>
              <a:buClr>
                <a:srgbClr val="1554A2"/>
              </a:buClr>
              <a:buFont typeface="Wingdings" panose="05000000000000000000" pitchFamily="2" charset="2"/>
              <a:buChar char="Ø"/>
            </a:pPr>
            <a:endParaRPr lang="en-US" sz="2000" dirty="0">
              <a:highlight>
                <a:srgbClr val="FFFFFF"/>
              </a:highlight>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F3BB317E-9BEC-F049-8788-EC3272D628CA}"/>
              </a:ext>
            </a:extLst>
          </p:cNvPr>
          <p:cNvSpPr txBox="1">
            <a:spLocks/>
          </p:cNvSpPr>
          <p:nvPr/>
        </p:nvSpPr>
        <p:spPr>
          <a:xfrm>
            <a:off x="357052" y="423585"/>
            <a:ext cx="10995072" cy="1574257"/>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1"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US" sz="2800" dirty="0"/>
              <a:t>Time of Sale Reporting - Real-time Confirmation</a:t>
            </a:r>
          </a:p>
        </p:txBody>
      </p:sp>
      <p:cxnSp>
        <p:nvCxnSpPr>
          <p:cNvPr id="2" name="Straight Connector 1">
            <a:extLst>
              <a:ext uri="{FF2B5EF4-FFF2-40B4-BE49-F238E27FC236}">
                <a16:creationId xmlns:a16="http://schemas.microsoft.com/office/drawing/2014/main" id="{C548CD62-A6BE-18E4-E309-A05586634A95}"/>
              </a:ext>
            </a:extLst>
          </p:cNvPr>
          <p:cNvCxnSpPr>
            <a:cxnSpLocks/>
          </p:cNvCxnSpPr>
          <p:nvPr/>
        </p:nvCxnSpPr>
        <p:spPr>
          <a:xfrm>
            <a:off x="422140" y="991928"/>
            <a:ext cx="1113052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468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BFB-388C-CE09-3D30-84372950B127}"/>
              </a:ext>
            </a:extLst>
          </p:cNvPr>
          <p:cNvSpPr>
            <a:spLocks noGrp="1"/>
          </p:cNvSpPr>
          <p:nvPr>
            <p:ph type="title"/>
          </p:nvPr>
        </p:nvSpPr>
        <p:spPr>
          <a:xfrm>
            <a:off x="486888" y="365125"/>
            <a:ext cx="11364686" cy="786781"/>
          </a:xfrm>
        </p:spPr>
        <p:txBody>
          <a:bodyPr/>
          <a:lstStyle/>
          <a:p>
            <a:r>
              <a:rPr lang="en-US" dirty="0"/>
              <a:t>Agenda</a:t>
            </a:r>
          </a:p>
        </p:txBody>
      </p:sp>
      <p:sp>
        <p:nvSpPr>
          <p:cNvPr id="3" name="Content Placeholder 2">
            <a:extLst>
              <a:ext uri="{FF2B5EF4-FFF2-40B4-BE49-F238E27FC236}">
                <a16:creationId xmlns:a16="http://schemas.microsoft.com/office/drawing/2014/main" id="{5C2A9424-3266-2AA5-A483-122ACEFAE222}"/>
              </a:ext>
            </a:extLst>
          </p:cNvPr>
          <p:cNvSpPr>
            <a:spLocks noGrp="1"/>
          </p:cNvSpPr>
          <p:nvPr>
            <p:ph idx="1"/>
          </p:nvPr>
        </p:nvSpPr>
        <p:spPr/>
        <p:txBody>
          <a:bodyPr>
            <a:normAutofit/>
          </a:bodyPr>
          <a:lstStyle/>
          <a:p>
            <a:pPr marL="571500" indent="-571500">
              <a:lnSpc>
                <a:spcPct val="120000"/>
              </a:lnSpc>
              <a:spcBef>
                <a:spcPts val="600"/>
              </a:spcBef>
              <a:spcAft>
                <a:spcPts val="600"/>
              </a:spcAft>
              <a:buFont typeface="+mj-lt"/>
              <a:buAutoNum type="romanUcPeriod"/>
            </a:pPr>
            <a:r>
              <a:rPr lang="en-US" dirty="0"/>
              <a:t>Disclaimers</a:t>
            </a:r>
          </a:p>
          <a:p>
            <a:pPr marL="571500" indent="-571500">
              <a:lnSpc>
                <a:spcPct val="120000"/>
              </a:lnSpc>
              <a:spcBef>
                <a:spcPts val="600"/>
              </a:spcBef>
              <a:spcAft>
                <a:spcPts val="600"/>
              </a:spcAft>
              <a:buFont typeface="+mj-lt"/>
              <a:buAutoNum type="romanUcPeriod"/>
            </a:pPr>
            <a:r>
              <a:rPr lang="en-US" dirty="0"/>
              <a:t>Clean Vehicle Tax Credit Background and Guidance</a:t>
            </a:r>
          </a:p>
          <a:p>
            <a:pPr marL="571500" indent="-571500">
              <a:lnSpc>
                <a:spcPct val="120000"/>
              </a:lnSpc>
              <a:spcBef>
                <a:spcPts val="600"/>
              </a:spcBef>
              <a:spcAft>
                <a:spcPts val="600"/>
              </a:spcAft>
              <a:buFont typeface="+mj-lt"/>
              <a:buAutoNum type="romanUcPeriod"/>
            </a:pPr>
            <a:r>
              <a:rPr lang="en-US" dirty="0"/>
              <a:t>Registering with IRS Energy Credits Online</a:t>
            </a:r>
          </a:p>
          <a:p>
            <a:pPr marL="571500" indent="-571500">
              <a:lnSpc>
                <a:spcPct val="120000"/>
              </a:lnSpc>
              <a:spcBef>
                <a:spcPts val="600"/>
              </a:spcBef>
              <a:spcAft>
                <a:spcPts val="600"/>
              </a:spcAft>
              <a:buFont typeface="+mj-lt"/>
              <a:buAutoNum type="romanUcPeriod"/>
            </a:pPr>
            <a:r>
              <a:rPr lang="en-US" dirty="0"/>
              <a:t>Time-of-Sale Submissions</a:t>
            </a:r>
          </a:p>
          <a:p>
            <a:pPr marL="571500" indent="-571500">
              <a:lnSpc>
                <a:spcPct val="120000"/>
              </a:lnSpc>
              <a:spcBef>
                <a:spcPts val="600"/>
              </a:spcBef>
              <a:spcAft>
                <a:spcPts val="600"/>
              </a:spcAft>
              <a:buFont typeface="+mj-lt"/>
              <a:buAutoNum type="romanUcPeriod"/>
            </a:pPr>
            <a:r>
              <a:rPr lang="en-US" dirty="0"/>
              <a:t>What’s Ahead: IRS ECO Updates</a:t>
            </a:r>
          </a:p>
          <a:p>
            <a:pPr marL="571500" indent="-571500">
              <a:lnSpc>
                <a:spcPct val="120000"/>
              </a:lnSpc>
              <a:spcBef>
                <a:spcPts val="600"/>
              </a:spcBef>
              <a:spcAft>
                <a:spcPts val="600"/>
              </a:spcAft>
              <a:buFont typeface="+mj-lt"/>
              <a:buAutoNum type="romanUcPeriod"/>
            </a:pPr>
            <a:r>
              <a:rPr lang="en-US" dirty="0"/>
              <a:t>Resources</a:t>
            </a:r>
          </a:p>
        </p:txBody>
      </p:sp>
      <p:sp>
        <p:nvSpPr>
          <p:cNvPr id="4" name="Rectangle 3">
            <a:extLst>
              <a:ext uri="{FF2B5EF4-FFF2-40B4-BE49-F238E27FC236}">
                <a16:creationId xmlns:a16="http://schemas.microsoft.com/office/drawing/2014/main" id="{1BFC7546-68D7-C1C2-A9BE-2F5A41B7D4CE}"/>
              </a:ext>
            </a:extLst>
          </p:cNvPr>
          <p:cNvSpPr/>
          <p:nvPr/>
        </p:nvSpPr>
        <p:spPr>
          <a:xfrm>
            <a:off x="486888" y="4315928"/>
            <a:ext cx="11364686" cy="4557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610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9BAE-5FF4-DD6E-94A3-13C630F27EC4}"/>
              </a:ext>
            </a:extLst>
          </p:cNvPr>
          <p:cNvSpPr>
            <a:spLocks noGrp="1"/>
          </p:cNvSpPr>
          <p:nvPr>
            <p:ph type="title"/>
          </p:nvPr>
        </p:nvSpPr>
        <p:spPr/>
        <p:txBody>
          <a:bodyPr/>
          <a:lstStyle/>
          <a:p>
            <a:r>
              <a:rPr lang="en-US" dirty="0">
                <a:highlight>
                  <a:srgbClr val="FFFFFF"/>
                </a:highlight>
              </a:rPr>
              <a:t>Frequently Asked Questions on IRS.gov</a:t>
            </a:r>
          </a:p>
        </p:txBody>
      </p:sp>
      <p:sp>
        <p:nvSpPr>
          <p:cNvPr id="3" name="Content Placeholder 2">
            <a:extLst>
              <a:ext uri="{FF2B5EF4-FFF2-40B4-BE49-F238E27FC236}">
                <a16:creationId xmlns:a16="http://schemas.microsoft.com/office/drawing/2014/main" id="{8FDD855D-C74E-3FAB-AB50-8F05C2E0C478}"/>
              </a:ext>
            </a:extLst>
          </p:cNvPr>
          <p:cNvSpPr>
            <a:spLocks noGrp="1"/>
          </p:cNvSpPr>
          <p:nvPr>
            <p:ph sz="half" idx="1"/>
          </p:nvPr>
        </p:nvSpPr>
        <p:spPr>
          <a:xfrm>
            <a:off x="486888" y="2801835"/>
            <a:ext cx="11438412" cy="924463"/>
          </a:xfrm>
          <a:ln w="12700">
            <a:solidFill>
              <a:srgbClr val="2F5597"/>
            </a:solidFill>
          </a:ln>
        </p:spPr>
        <p:txBody>
          <a:bodyPr>
            <a:noAutofit/>
          </a:bodyPr>
          <a:lstStyle/>
          <a:p>
            <a:pPr marL="0" indent="0">
              <a:lnSpc>
                <a:spcPct val="100000"/>
              </a:lnSpc>
              <a:spcBef>
                <a:spcPts val="600"/>
              </a:spcBef>
              <a:buNone/>
            </a:pPr>
            <a:r>
              <a:rPr lang="en-US" sz="1400" b="1" dirty="0"/>
              <a:t>Q: What if a buyer has insufficient tax liability to fully use a transferred credit? </a:t>
            </a:r>
          </a:p>
          <a:p>
            <a:pPr marL="0" indent="0">
              <a:lnSpc>
                <a:spcPct val="100000"/>
              </a:lnSpc>
              <a:spcBef>
                <a:spcPts val="600"/>
              </a:spcBef>
              <a:buNone/>
            </a:pPr>
            <a:r>
              <a:rPr lang="en-US" sz="1400" b="1" dirty="0"/>
              <a:t>A</a:t>
            </a:r>
            <a:r>
              <a:rPr lang="en-US" sz="1400" dirty="0"/>
              <a:t>: The amount of the credit that the electing taxpayer elects to transfer to the eligible entity </a:t>
            </a:r>
            <a:r>
              <a:rPr lang="en-US" sz="1400" b="1" dirty="0"/>
              <a:t>may exceed the electing taxpayer’s regular tax liability </a:t>
            </a:r>
            <a:r>
              <a:rPr lang="en-US" sz="1400" dirty="0"/>
              <a:t>for the taxable year in which the sale occurs, and </a:t>
            </a:r>
            <a:r>
              <a:rPr lang="en-US" sz="1400" b="1" dirty="0"/>
              <a:t>the excess, if any, is not subject to recapture</a:t>
            </a:r>
            <a:r>
              <a:rPr lang="en-US" sz="1400" dirty="0"/>
              <a:t> from the dealer or the buyer.</a:t>
            </a:r>
          </a:p>
        </p:txBody>
      </p:sp>
      <p:sp>
        <p:nvSpPr>
          <p:cNvPr id="4" name="Content Placeholder 3">
            <a:extLst>
              <a:ext uri="{FF2B5EF4-FFF2-40B4-BE49-F238E27FC236}">
                <a16:creationId xmlns:a16="http://schemas.microsoft.com/office/drawing/2014/main" id="{FE6A62A8-D2F2-D06A-6EB3-4C7D99AB057D}"/>
              </a:ext>
            </a:extLst>
          </p:cNvPr>
          <p:cNvSpPr>
            <a:spLocks noGrp="1"/>
          </p:cNvSpPr>
          <p:nvPr>
            <p:ph sz="half" idx="2"/>
          </p:nvPr>
        </p:nvSpPr>
        <p:spPr>
          <a:xfrm>
            <a:off x="486888" y="1151906"/>
            <a:ext cx="11438412" cy="1467469"/>
          </a:xfrm>
          <a:ln w="12700">
            <a:solidFill>
              <a:srgbClr val="2F5597"/>
            </a:solidFill>
          </a:ln>
        </p:spPr>
        <p:txBody>
          <a:bodyPr>
            <a:noAutofit/>
          </a:bodyPr>
          <a:lstStyle/>
          <a:p>
            <a:pPr marL="0" indent="0">
              <a:lnSpc>
                <a:spcPct val="100000"/>
              </a:lnSpc>
              <a:spcBef>
                <a:spcPts val="600"/>
              </a:spcBef>
              <a:buNone/>
            </a:pPr>
            <a:r>
              <a:rPr lang="en-US" sz="1400" b="1" dirty="0"/>
              <a:t>Q</a:t>
            </a:r>
            <a:r>
              <a:rPr lang="en-US" sz="1400" dirty="0"/>
              <a:t>: </a:t>
            </a:r>
            <a:r>
              <a:rPr lang="en-US" sz="1400" b="1" dirty="0"/>
              <a:t>Are dealers liable to repay the advance payment if the purchaser exceeds the applicable income limits? Are dealers required to verify a purchaser’s income in order to receive an advance payment? </a:t>
            </a:r>
          </a:p>
          <a:p>
            <a:pPr marL="0" indent="0">
              <a:lnSpc>
                <a:spcPct val="100000"/>
              </a:lnSpc>
              <a:spcBef>
                <a:spcPts val="600"/>
              </a:spcBef>
              <a:buNone/>
            </a:pPr>
            <a:r>
              <a:rPr lang="en-US" sz="1400" b="1" dirty="0"/>
              <a:t>A</a:t>
            </a:r>
            <a:r>
              <a:rPr lang="en-US" sz="1400" dirty="0"/>
              <a:t>: Dealers are </a:t>
            </a:r>
            <a:r>
              <a:rPr lang="en-US" sz="1400" b="1" dirty="0"/>
              <a:t>not required to verify a purchaser’s income for a credit transfer or advance payment </a:t>
            </a:r>
            <a:r>
              <a:rPr lang="en-US" sz="1400" dirty="0"/>
              <a:t>and are </a:t>
            </a:r>
            <a:r>
              <a:rPr lang="en-US" sz="1400" b="1" dirty="0"/>
              <a:t>not required to repay the advance payment if the purchaser exceeds the income limits</a:t>
            </a:r>
            <a:r>
              <a:rPr lang="en-US" sz="1400" dirty="0"/>
              <a:t>. Dealers are </a:t>
            </a:r>
            <a:r>
              <a:rPr lang="en-US" sz="1400" b="1" dirty="0"/>
              <a:t>required to disclose information about the applicable income limits to the purchaser</a:t>
            </a:r>
            <a:r>
              <a:rPr lang="en-US" sz="1400" dirty="0"/>
              <a:t>, who must attest that he or she expects to qualify for the credit. To assist dealers with their disclosure obligations, the IRS published a sample disclosure form.</a:t>
            </a:r>
          </a:p>
        </p:txBody>
      </p:sp>
      <p:sp>
        <p:nvSpPr>
          <p:cNvPr id="6" name="Content Placeholder 3">
            <a:extLst>
              <a:ext uri="{FF2B5EF4-FFF2-40B4-BE49-F238E27FC236}">
                <a16:creationId xmlns:a16="http://schemas.microsoft.com/office/drawing/2014/main" id="{8B712C38-2EBF-8802-ECCB-FEB4A8BAF743}"/>
              </a:ext>
            </a:extLst>
          </p:cNvPr>
          <p:cNvSpPr txBox="1">
            <a:spLocks/>
          </p:cNvSpPr>
          <p:nvPr/>
        </p:nvSpPr>
        <p:spPr>
          <a:xfrm>
            <a:off x="486888" y="3870609"/>
            <a:ext cx="11438412" cy="1284600"/>
          </a:xfrm>
          <a:prstGeom prst="rect">
            <a:avLst/>
          </a:prstGeom>
          <a:ln w="12700">
            <a:solidFill>
              <a:srgbClr val="2F5597"/>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400" b="1" dirty="0"/>
              <a:t>Q</a:t>
            </a:r>
            <a:r>
              <a:rPr lang="en-US" sz="1400" dirty="0"/>
              <a:t>: </a:t>
            </a:r>
            <a:r>
              <a:rPr lang="en-US" sz="1400" b="1" dirty="0"/>
              <a:t>What is the first transfer rule for purposes of being a qualified sale of a previously owned clean vehicle? </a:t>
            </a:r>
          </a:p>
          <a:p>
            <a:pPr marL="0" indent="0">
              <a:lnSpc>
                <a:spcPct val="100000"/>
              </a:lnSpc>
              <a:spcBef>
                <a:spcPts val="600"/>
              </a:spcBef>
              <a:buFont typeface="Arial" panose="020B0604020202020204" pitchFamily="34" charset="0"/>
              <a:buNone/>
            </a:pPr>
            <a:r>
              <a:rPr lang="en-US" sz="1400" b="1" dirty="0"/>
              <a:t>A: </a:t>
            </a:r>
            <a:r>
              <a:rPr lang="en-US" sz="1400" dirty="0"/>
              <a:t>It is the </a:t>
            </a:r>
            <a:r>
              <a:rPr lang="en-US" sz="1400" b="1" dirty="0"/>
              <a:t>first transfer of the vehicle after Aug. 16, 2022</a:t>
            </a:r>
            <a:r>
              <a:rPr lang="en-US" sz="1400" dirty="0"/>
              <a:t>, of the Previously Owned Clean Vehicle Credit </a:t>
            </a:r>
            <a:r>
              <a:rPr lang="en-US" sz="1400" b="1" dirty="0"/>
              <a:t>other than to the person who was the original user of the vehicle</a:t>
            </a:r>
            <a:r>
              <a:rPr lang="en-US" sz="1400" dirty="0"/>
              <a:t>. </a:t>
            </a:r>
            <a:r>
              <a:rPr lang="en-US" sz="1400" b="1" dirty="0"/>
              <a:t>The original user’s sale of the vehicle to a dealer or a subsequent dealer does not negate the vehicle’s eligibility for the credit under the first transfer rule</a:t>
            </a:r>
            <a:r>
              <a:rPr lang="en-US" sz="1400" dirty="0"/>
              <a:t>. As described in Topic J FAQ 2, sellers will review vehicle history reports when making attestations regarding the vehicle’s eligibility and submitting seller reports.</a:t>
            </a:r>
          </a:p>
        </p:txBody>
      </p:sp>
      <p:sp>
        <p:nvSpPr>
          <p:cNvPr id="7" name="Content Placeholder 3">
            <a:extLst>
              <a:ext uri="{FF2B5EF4-FFF2-40B4-BE49-F238E27FC236}">
                <a16:creationId xmlns:a16="http://schemas.microsoft.com/office/drawing/2014/main" id="{81FE99A4-0B7F-0D35-4B48-F155F7A2E03C}"/>
              </a:ext>
            </a:extLst>
          </p:cNvPr>
          <p:cNvSpPr txBox="1">
            <a:spLocks/>
          </p:cNvSpPr>
          <p:nvPr/>
        </p:nvSpPr>
        <p:spPr>
          <a:xfrm>
            <a:off x="486888" y="5312703"/>
            <a:ext cx="11438412" cy="659472"/>
          </a:xfrm>
          <a:prstGeom prst="rect">
            <a:avLst/>
          </a:prstGeom>
          <a:ln w="12700">
            <a:solidFill>
              <a:srgbClr val="2F5597"/>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400" b="1" dirty="0"/>
              <a:t>Q</a:t>
            </a:r>
            <a:r>
              <a:rPr lang="en-US" sz="1400" dirty="0"/>
              <a:t>: </a:t>
            </a:r>
            <a:r>
              <a:rPr lang="en-US" sz="1400" b="1" dirty="0"/>
              <a:t>If my dealership runs into difficulty at any point in the registration process, who should I contact?</a:t>
            </a:r>
          </a:p>
          <a:p>
            <a:pPr marL="0" indent="0">
              <a:lnSpc>
                <a:spcPct val="100000"/>
              </a:lnSpc>
              <a:spcBef>
                <a:spcPts val="600"/>
              </a:spcBef>
              <a:buFont typeface="Arial" panose="020B0604020202020204" pitchFamily="34" charset="0"/>
              <a:buNone/>
            </a:pPr>
            <a:r>
              <a:rPr lang="en-US" sz="1400" b="1" dirty="0"/>
              <a:t>A</a:t>
            </a:r>
            <a:r>
              <a:rPr lang="en-US" sz="1400" dirty="0"/>
              <a:t>: Please contact </a:t>
            </a:r>
            <a:r>
              <a:rPr lang="en-US" sz="1400" b="1" dirty="0"/>
              <a:t>IRS.Clean.Vehicles.Dealer.Info@IRS.gov </a:t>
            </a:r>
            <a:r>
              <a:rPr lang="en-US" sz="1400" dirty="0"/>
              <a:t>with questions. </a:t>
            </a:r>
          </a:p>
        </p:txBody>
      </p:sp>
    </p:spTree>
    <p:extLst>
      <p:ext uri="{BB962C8B-B14F-4D97-AF65-F5344CB8AC3E}">
        <p14:creationId xmlns:p14="http://schemas.microsoft.com/office/powerpoint/2010/main" val="100304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CCC1-F45C-2992-B234-90CD996354D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7E65B5B1-0AC8-99FB-145D-0AF7BE01EE03}"/>
              </a:ext>
            </a:extLst>
          </p:cNvPr>
          <p:cNvSpPr>
            <a:spLocks noGrp="1"/>
          </p:cNvSpPr>
          <p:nvPr>
            <p:ph sz="half" idx="1"/>
          </p:nvPr>
        </p:nvSpPr>
        <p:spPr>
          <a:xfrm>
            <a:off x="486888" y="1116834"/>
            <a:ext cx="11364686" cy="4927704"/>
          </a:xfrm>
        </p:spPr>
        <p:txBody>
          <a:bodyPr>
            <a:normAutofit fontScale="85000" lnSpcReduction="20000"/>
          </a:bodyPr>
          <a:lstStyle/>
          <a:p>
            <a:pPr>
              <a:lnSpc>
                <a:spcPct val="110000"/>
              </a:lnSpc>
              <a:spcBef>
                <a:spcPts val="1200"/>
              </a:spcBef>
            </a:pPr>
            <a:r>
              <a:rPr lang="en-US" dirty="0"/>
              <a:t>The Inflation Reduction Act (IRA) of 2022 makes the largest investment in clean energy in United States history, and much of that investment is delivered via tax incentives.</a:t>
            </a:r>
          </a:p>
          <a:p>
            <a:pPr>
              <a:lnSpc>
                <a:spcPct val="110000"/>
              </a:lnSpc>
              <a:spcBef>
                <a:spcPts val="1200"/>
              </a:spcBef>
            </a:pPr>
            <a:r>
              <a:rPr lang="en-US" dirty="0"/>
              <a:t>The Inflation Reduction Act includes tax incentives for a broad range of activities that support building a clean energy economy, including tax credits for new and previously-owned clean vehicles.</a:t>
            </a:r>
          </a:p>
          <a:p>
            <a:pPr>
              <a:lnSpc>
                <a:spcPct val="110000"/>
              </a:lnSpc>
              <a:spcBef>
                <a:spcPts val="1200"/>
              </a:spcBef>
            </a:pPr>
            <a:r>
              <a:rPr lang="en-US" dirty="0"/>
              <a:t>Over 13,000 dealers have registered to take advantage of these credits already, enabling buyers to transfer the credits to dealers through IRS Energy Credits Online. </a:t>
            </a:r>
            <a:r>
              <a:rPr lang="en-US" b="1" dirty="0"/>
              <a:t>More than 100,000 credits </a:t>
            </a:r>
            <a:r>
              <a:rPr lang="en-US" dirty="0"/>
              <a:t>have been transferred at the point of sale, representing </a:t>
            </a:r>
            <a:r>
              <a:rPr lang="en-US" b="1" dirty="0"/>
              <a:t>more than $700 million in upfront savings </a:t>
            </a:r>
            <a:r>
              <a:rPr lang="en-US" dirty="0"/>
              <a:t>for consumers.</a:t>
            </a:r>
          </a:p>
          <a:p>
            <a:pPr>
              <a:lnSpc>
                <a:spcPct val="110000"/>
              </a:lnSpc>
              <a:spcBef>
                <a:spcPts val="1200"/>
              </a:spcBef>
            </a:pPr>
            <a:r>
              <a:rPr lang="en-US" sz="2400" b="1" dirty="0">
                <a:ea typeface="Times New Roman" panose="02020603050405020304" pitchFamily="18" charset="0"/>
              </a:rPr>
              <a:t>For vehicles placed in service January 1, 2024, or later, dealers and sellers </a:t>
            </a:r>
            <a:r>
              <a:rPr lang="en-US" sz="2400" b="1" u="sng" dirty="0">
                <a:ea typeface="Times New Roman" panose="02020603050405020304" pitchFamily="18" charset="0"/>
              </a:rPr>
              <a:t>must</a:t>
            </a:r>
            <a:r>
              <a:rPr lang="en-US" sz="2400" b="1" dirty="0">
                <a:ea typeface="Times New Roman" panose="02020603050405020304" pitchFamily="18" charset="0"/>
              </a:rPr>
              <a:t> register with IRS Energy Credits Online (IRS ECO) and use the tool to electronically submit time-of-sale reports. </a:t>
            </a:r>
            <a:endParaRPr lang="en-US" sz="2400" dirty="0">
              <a:ea typeface="Times New Roman" panose="02020603050405020304" pitchFamily="18" charset="0"/>
            </a:endParaRPr>
          </a:p>
          <a:p>
            <a:pPr>
              <a:lnSpc>
                <a:spcPct val="110000"/>
              </a:lnSpc>
              <a:spcBef>
                <a:spcPts val="1200"/>
              </a:spcBef>
            </a:pPr>
            <a:r>
              <a:rPr lang="en-US" dirty="0"/>
              <a:t>This presentation discusses the Clean Vehicle Tax Credits, including the Clean Vehicle Credit (30D) and the Previously-Owned Clean Vehicles Credit (25E), and IRS ECO. </a:t>
            </a:r>
          </a:p>
        </p:txBody>
      </p:sp>
    </p:spTree>
    <p:extLst>
      <p:ext uri="{BB962C8B-B14F-4D97-AF65-F5344CB8AC3E}">
        <p14:creationId xmlns:p14="http://schemas.microsoft.com/office/powerpoint/2010/main" val="885990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222350D-6C3C-E912-34A2-A797D33FEF8A}"/>
              </a:ext>
            </a:extLst>
          </p:cNvPr>
          <p:cNvSpPr txBox="1">
            <a:spLocks/>
          </p:cNvSpPr>
          <p:nvPr/>
        </p:nvSpPr>
        <p:spPr>
          <a:xfrm>
            <a:off x="336868" y="1342649"/>
            <a:ext cx="4512624" cy="3452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600"/>
              </a:spcAft>
            </a:pPr>
            <a:endParaRPr lang="en-US" dirty="0">
              <a:ea typeface="Calibri" panose="020F0502020204030204" pitchFamily="34" charset="0"/>
            </a:endParaRPr>
          </a:p>
        </p:txBody>
      </p:sp>
      <p:sp>
        <p:nvSpPr>
          <p:cNvPr id="10" name="Content Placeholder 2">
            <a:extLst>
              <a:ext uri="{FF2B5EF4-FFF2-40B4-BE49-F238E27FC236}">
                <a16:creationId xmlns:a16="http://schemas.microsoft.com/office/drawing/2014/main" id="{28685C3F-143F-F07C-69C2-B51C85A7BFB8}"/>
              </a:ext>
            </a:extLst>
          </p:cNvPr>
          <p:cNvSpPr txBox="1">
            <a:spLocks/>
          </p:cNvSpPr>
          <p:nvPr/>
        </p:nvSpPr>
        <p:spPr>
          <a:xfrm>
            <a:off x="336868" y="1003300"/>
            <a:ext cx="7196612" cy="46830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Aft>
                <a:spcPts val="600"/>
              </a:spcAft>
              <a:buClr>
                <a:srgbClr val="1554A2"/>
              </a:buClr>
              <a:buFont typeface="Wingdings" panose="05000000000000000000" pitchFamily="2" charset="2"/>
              <a:buChar char="Ø"/>
            </a:pPr>
            <a:r>
              <a:rPr lang="en-US" sz="1600" b="1" dirty="0">
                <a:latin typeface="Arial" panose="020B0604020202020204" pitchFamily="34" charset="0"/>
                <a:cs typeface="Arial" panose="020B0604020202020204" pitchFamily="34" charset="0"/>
                <a:hlinkClick r:id="rId3"/>
              </a:rPr>
              <a:t>IRS Time-of-Sale Reporting User Guide</a:t>
            </a:r>
            <a:r>
              <a:rPr lang="en-US" sz="1600" dirty="0">
                <a:latin typeface="Arial" panose="020B0604020202020204" pitchFamily="34" charset="0"/>
                <a:cs typeface="Arial" panose="020B0604020202020204" pitchFamily="34" charset="0"/>
              </a:rPr>
              <a:t>: For step-by-step information and screenshots of the time-of-sale reporting process in IRS ECO.</a:t>
            </a:r>
          </a:p>
          <a:p>
            <a:pPr lvl="0">
              <a:lnSpc>
                <a:spcPct val="100000"/>
              </a:lnSpc>
              <a:spcAft>
                <a:spcPts val="600"/>
              </a:spcAft>
              <a:buClr>
                <a:srgbClr val="1554A2"/>
              </a:buClr>
              <a:buFont typeface="Wingdings" panose="05000000000000000000" pitchFamily="2" charset="2"/>
              <a:buChar char="Ø"/>
            </a:pPr>
            <a:r>
              <a:rPr lang="en-US" sz="1600" b="1" dirty="0">
                <a:latin typeface="Arial" panose="020B0604020202020204" pitchFamily="34" charset="0"/>
                <a:cs typeface="Arial" panose="020B0604020202020204" pitchFamily="34" charset="0"/>
                <a:hlinkClick r:id="rId4"/>
              </a:rPr>
              <a:t>IRS Dealer Registration User Guide</a:t>
            </a:r>
            <a:r>
              <a:rPr lang="en-US" sz="1600" dirty="0">
                <a:latin typeface="Arial" panose="020B0604020202020204" pitchFamily="34" charset="0"/>
                <a:cs typeface="Arial" panose="020B0604020202020204" pitchFamily="34" charset="0"/>
              </a:rPr>
              <a:t>: For step-by-step information and screenshots of the dealer registration and advance payment registration processes in IRS ECO.</a:t>
            </a:r>
          </a:p>
          <a:p>
            <a:pPr lvl="0">
              <a:lnSpc>
                <a:spcPct val="100000"/>
              </a:lnSpc>
              <a:spcAft>
                <a:spcPts val="600"/>
              </a:spcAft>
              <a:buClr>
                <a:srgbClr val="1554A2"/>
              </a:buClr>
              <a:buFont typeface="Wingdings" panose="05000000000000000000" pitchFamily="2" charset="2"/>
              <a:buChar char="Ø"/>
            </a:pPr>
            <a:r>
              <a:rPr lang="en-US" sz="1600" b="1" dirty="0">
                <a:solidFill>
                  <a:srgbClr val="0070C0"/>
                </a:solidFill>
                <a:ea typeface="Calibri" panose="020F0502020204030204" pitchFamily="34" charset="0"/>
                <a:hlinkClick r:id="rId5">
                  <a:extLst>
                    <a:ext uri="{A12FA001-AC4F-418D-AE19-62706E023703}">
                      <ahyp:hlinkClr xmlns:ahyp="http://schemas.microsoft.com/office/drawing/2018/hyperlinkcolor" val="tx"/>
                    </a:ext>
                  </a:extLst>
                </a:hlinkClick>
              </a:rPr>
              <a:t>IRS ECO Dealer Overview</a:t>
            </a:r>
            <a:r>
              <a:rPr lang="en-US" sz="1600" dirty="0">
                <a:solidFill>
                  <a:srgbClr val="0070C0"/>
                </a:solidFill>
                <a:ea typeface="Calibri" panose="020F0502020204030204" pitchFamily="34" charset="0"/>
              </a:rPr>
              <a:t>: </a:t>
            </a:r>
            <a:r>
              <a:rPr lang="en-US" sz="1600" dirty="0">
                <a:ea typeface="Calibri" panose="020F0502020204030204" pitchFamily="34" charset="0"/>
              </a:rPr>
              <a:t>Overview of IRS ECO process.</a:t>
            </a:r>
          </a:p>
          <a:p>
            <a:pPr lvl="0">
              <a:lnSpc>
                <a:spcPct val="100000"/>
              </a:lnSpc>
              <a:spcAft>
                <a:spcPts val="600"/>
              </a:spcAft>
              <a:buClr>
                <a:srgbClr val="1554A2"/>
              </a:buClr>
              <a:buFont typeface="Wingdings" panose="05000000000000000000" pitchFamily="2" charset="2"/>
              <a:buChar char="Ø"/>
            </a:pPr>
            <a:r>
              <a:rPr lang="en-US" sz="1600" b="1" u="sng" dirty="0">
                <a:solidFill>
                  <a:srgbClr val="0070C0"/>
                </a:solidFill>
              </a:rPr>
              <a:t>Transfer of Credit Information and Disclosures</a:t>
            </a:r>
            <a:r>
              <a:rPr lang="en-US" sz="1600" b="1" u="sng" dirty="0">
                <a:solidFill>
                  <a:srgbClr val="0070C0"/>
                </a:solidFill>
                <a:hlinkClick r:id="rId6">
                  <a:extLst>
                    <a:ext uri="{A12FA001-AC4F-418D-AE19-62706E023703}">
                      <ahyp:hlinkClr xmlns:ahyp="http://schemas.microsoft.com/office/drawing/2018/hyperlinkcolor" val="tx"/>
                    </a:ext>
                  </a:extLst>
                </a:hlinkClick>
              </a:rPr>
              <a:t>:</a:t>
            </a:r>
            <a:r>
              <a:rPr lang="en-US" sz="1600" b="1" u="sng" dirty="0">
                <a:solidFill>
                  <a:srgbClr val="0070C0"/>
                </a:solidFill>
              </a:rPr>
              <a:t> </a:t>
            </a:r>
            <a:r>
              <a:rPr lang="en-US" sz="1600" dirty="0">
                <a:ea typeface="Calibri" panose="020F0502020204030204" pitchFamily="34" charset="0"/>
              </a:rPr>
              <a:t>Provides information about information and disclosures dealers must provide buyers. </a:t>
            </a:r>
          </a:p>
          <a:p>
            <a:pPr lvl="0">
              <a:lnSpc>
                <a:spcPct val="100000"/>
              </a:lnSpc>
              <a:spcAft>
                <a:spcPts val="600"/>
              </a:spcAft>
              <a:buClr>
                <a:srgbClr val="1554A2"/>
              </a:buClr>
              <a:buFont typeface="Wingdings" panose="05000000000000000000" pitchFamily="2" charset="2"/>
              <a:buChar char="Ø"/>
            </a:pPr>
            <a:r>
              <a:rPr lang="en-US" sz="1600" b="1" dirty="0">
                <a:latin typeface="Arial" panose="020B0604020202020204" pitchFamily="34" charset="0"/>
                <a:cs typeface="Arial" panose="020B0604020202020204" pitchFamily="34" charset="0"/>
                <a:hlinkClick r:id="rId7"/>
              </a:rPr>
              <a:t>Clean Vehicle Credit Seller or Dealer Requirements</a:t>
            </a:r>
            <a:r>
              <a:rPr lang="en-US" sz="1600" dirty="0">
                <a:latin typeface="Arial" panose="020B0604020202020204" pitchFamily="34" charset="0"/>
                <a:cs typeface="Arial" panose="020B0604020202020204" pitchFamily="34" charset="0"/>
                <a:hlinkClick r:id="rId7"/>
              </a:rPr>
              <a:t> </a:t>
            </a:r>
            <a:r>
              <a:rPr lang="en-US" sz="1600" b="1" dirty="0">
                <a:latin typeface="Arial" panose="020B0604020202020204" pitchFamily="34" charset="0"/>
                <a:cs typeface="Arial" panose="020B0604020202020204" pitchFamily="34" charset="0"/>
              </a:rPr>
              <a:t>and </a:t>
            </a:r>
            <a:r>
              <a:rPr lang="en-US" sz="1600" b="1" dirty="0">
                <a:latin typeface="Arial" panose="020B0604020202020204" pitchFamily="34" charset="0"/>
                <a:cs typeface="Arial" panose="020B0604020202020204" pitchFamily="34" charset="0"/>
                <a:hlinkClick r:id="rId8"/>
              </a:rPr>
              <a:t>FAQs</a:t>
            </a:r>
            <a:r>
              <a:rPr lang="en-US" sz="1600" dirty="0">
                <a:latin typeface="Arial" panose="020B0604020202020204" pitchFamily="34" charset="0"/>
                <a:cs typeface="Arial" panose="020B0604020202020204" pitchFamily="34" charset="0"/>
              </a:rPr>
              <a:t>: For more information on general dealer requirements and policies.</a:t>
            </a:r>
          </a:p>
          <a:p>
            <a:pPr>
              <a:lnSpc>
                <a:spcPct val="100000"/>
              </a:lnSpc>
              <a:spcAft>
                <a:spcPts val="600"/>
              </a:spcAft>
              <a:buClr>
                <a:srgbClr val="1554A2"/>
              </a:buClr>
              <a:buFont typeface="Wingdings" panose="05000000000000000000" pitchFamily="2" charset="2"/>
              <a:buChar char="Ø"/>
            </a:pPr>
            <a:r>
              <a:rPr lang="en-US" sz="1600" b="1" dirty="0">
                <a:latin typeface="Arial" panose="020B0604020202020204" pitchFamily="34" charset="0"/>
                <a:cs typeface="Arial" panose="020B0604020202020204" pitchFamily="34" charset="0"/>
              </a:rPr>
              <a:t>Dealers can sign-up to receive updates via an IRS </a:t>
            </a:r>
            <a:r>
              <a:rPr lang="en-US" sz="1600" b="1"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9"/>
              </a:rPr>
              <a:t>e-News Subscriptions here</a:t>
            </a:r>
            <a:r>
              <a:rPr lang="en-US" sz="1600" b="1" u="sng" dirty="0">
                <a:solidFill>
                  <a:srgbClr val="0000FF"/>
                </a:solidFill>
                <a:latin typeface="Arial" panose="020B0604020202020204" pitchFamily="34" charset="0"/>
                <a:ea typeface="Calibri" panose="020F0502020204030204" pitchFamily="34" charset="0"/>
                <a:cs typeface="Arial" panose="020B0604020202020204" pitchFamily="34" charset="0"/>
              </a:rPr>
              <a:t>.</a:t>
            </a:r>
            <a:r>
              <a:rPr lang="en-US" sz="1600" dirty="0">
                <a:effectLst/>
                <a:latin typeface="Arial" panose="020B0604020202020204" pitchFamily="34" charset="0"/>
                <a:ea typeface="Calibri" panose="020F0502020204030204" pitchFamily="34" charset="0"/>
                <a:cs typeface="Arial" panose="020B0604020202020204" pitchFamily="34" charset="0"/>
              </a:rPr>
              <a:t> Select “e-news for business” and sign-up for e-news for clean vehicle industry.</a:t>
            </a:r>
          </a:p>
          <a:p>
            <a:pPr marL="285750" indent="-285750">
              <a:spcBef>
                <a:spcPts val="600"/>
              </a:spcBef>
              <a:spcAft>
                <a:spcPts val="600"/>
              </a:spcAft>
              <a:buClr>
                <a:srgbClr val="1554A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Dealers can reach out to the IRS clean vehicles dealer email for help with specific issue: </a:t>
            </a:r>
            <a:r>
              <a:rPr lang="en-US" sz="1600" b="1" dirty="0">
                <a:latin typeface="Arial" panose="020B0604020202020204" pitchFamily="34" charset="0"/>
                <a:cs typeface="Arial" panose="020B0604020202020204" pitchFamily="34" charset="0"/>
                <a:hlinkClick r:id="rId10"/>
              </a:rPr>
              <a:t>irs.clean.vehicles.dealer.info@irs.gov</a:t>
            </a:r>
            <a:endParaRPr lang="en-US" sz="1600" b="1" dirty="0">
              <a:latin typeface="Arial" panose="020B0604020202020204" pitchFamily="34" charset="0"/>
              <a:cs typeface="Arial" panose="020B0604020202020204" pitchFamily="34" charset="0"/>
            </a:endParaRPr>
          </a:p>
          <a:p>
            <a:pPr marL="0" indent="0">
              <a:lnSpc>
                <a:spcPct val="100000"/>
              </a:lnSpc>
              <a:spcBef>
                <a:spcPts val="600"/>
              </a:spcBef>
              <a:spcAft>
                <a:spcPts val="600"/>
              </a:spcAft>
              <a:buClr>
                <a:srgbClr val="1554A2"/>
              </a:buClr>
              <a:buNone/>
            </a:pPr>
            <a:endParaRPr lang="en-US" sz="1600" dirty="0">
              <a:ea typeface="Calibri" panose="020F0502020204030204" pitchFamily="34" charset="0"/>
            </a:endParaRPr>
          </a:p>
          <a:p>
            <a:pPr>
              <a:lnSpc>
                <a:spcPct val="110000"/>
              </a:lnSpc>
              <a:spcAft>
                <a:spcPts val="600"/>
              </a:spcAft>
              <a:buClr>
                <a:srgbClr val="1554A2"/>
              </a:buClr>
              <a:buFont typeface="Wingdings" panose="05000000000000000000" pitchFamily="2" charset="2"/>
              <a:buChar char="Ø"/>
            </a:pPr>
            <a:endParaRPr lang="en-US" sz="1600" dirty="0">
              <a:ea typeface="Calibri" panose="020F0502020204030204" pitchFamily="34" charset="0"/>
            </a:endParaRPr>
          </a:p>
        </p:txBody>
      </p:sp>
      <p:sp>
        <p:nvSpPr>
          <p:cNvPr id="7" name="Title 1">
            <a:extLst>
              <a:ext uri="{FF2B5EF4-FFF2-40B4-BE49-F238E27FC236}">
                <a16:creationId xmlns:a16="http://schemas.microsoft.com/office/drawing/2014/main" id="{E4CEA262-F287-BB73-A0AF-20EFCC7DDC7F}"/>
              </a:ext>
            </a:extLst>
          </p:cNvPr>
          <p:cNvSpPr txBox="1">
            <a:spLocks/>
          </p:cNvSpPr>
          <p:nvPr/>
        </p:nvSpPr>
        <p:spPr>
          <a:xfrm>
            <a:off x="336868" y="406968"/>
            <a:ext cx="7179466" cy="1574257"/>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1"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US" sz="2400" dirty="0"/>
              <a:t>Dealer Resources</a:t>
            </a:r>
          </a:p>
        </p:txBody>
      </p:sp>
      <p:cxnSp>
        <p:nvCxnSpPr>
          <p:cNvPr id="14" name="Straight Connector 13">
            <a:extLst>
              <a:ext uri="{FF2B5EF4-FFF2-40B4-BE49-F238E27FC236}">
                <a16:creationId xmlns:a16="http://schemas.microsoft.com/office/drawing/2014/main" id="{2A4B94CD-DD94-AB0C-CD31-D10E02475D51}"/>
              </a:ext>
            </a:extLst>
          </p:cNvPr>
          <p:cNvCxnSpPr>
            <a:cxnSpLocks/>
          </p:cNvCxnSpPr>
          <p:nvPr/>
        </p:nvCxnSpPr>
        <p:spPr>
          <a:xfrm>
            <a:off x="336868" y="898149"/>
            <a:ext cx="709294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D053BB13-3D98-F511-B640-D49E2CF0F7B9}"/>
              </a:ext>
            </a:extLst>
          </p:cNvPr>
          <p:cNvSpPr txBox="1">
            <a:spLocks/>
          </p:cNvSpPr>
          <p:nvPr/>
        </p:nvSpPr>
        <p:spPr>
          <a:xfrm>
            <a:off x="7755652" y="406968"/>
            <a:ext cx="4156948" cy="1574257"/>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1"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US" sz="2400" dirty="0"/>
              <a:t>Buyer Resources</a:t>
            </a:r>
          </a:p>
        </p:txBody>
      </p:sp>
      <p:cxnSp>
        <p:nvCxnSpPr>
          <p:cNvPr id="6" name="Straight Connector 5">
            <a:extLst>
              <a:ext uri="{FF2B5EF4-FFF2-40B4-BE49-F238E27FC236}">
                <a16:creationId xmlns:a16="http://schemas.microsoft.com/office/drawing/2014/main" id="{33FFFE1C-B390-9012-0551-46E49CD609C3}"/>
              </a:ext>
            </a:extLst>
          </p:cNvPr>
          <p:cNvCxnSpPr>
            <a:cxnSpLocks/>
          </p:cNvCxnSpPr>
          <p:nvPr/>
        </p:nvCxnSpPr>
        <p:spPr>
          <a:xfrm>
            <a:off x="7755652" y="898149"/>
            <a:ext cx="379250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56815C2C-80D4-4C4E-D00B-2B51CFEC3378}"/>
              </a:ext>
            </a:extLst>
          </p:cNvPr>
          <p:cNvSpPr txBox="1">
            <a:spLocks/>
          </p:cNvSpPr>
          <p:nvPr/>
        </p:nvSpPr>
        <p:spPr>
          <a:xfrm>
            <a:off x="7755652" y="1003300"/>
            <a:ext cx="4156948" cy="46830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1554A2"/>
              </a:buClr>
              <a:buFont typeface="Wingdings" panose="05000000000000000000" pitchFamily="2" charset="2"/>
              <a:buChar char="Ø"/>
            </a:pPr>
            <a:r>
              <a:rPr lang="en-US" sz="1600" b="1" dirty="0">
                <a:hlinkClick r:id="rId11"/>
              </a:rPr>
              <a:t>New Clean Vehicle Tax Credit Checklist</a:t>
            </a:r>
            <a:r>
              <a:rPr lang="en-US" sz="1600" b="1" dirty="0"/>
              <a:t> </a:t>
            </a:r>
            <a:r>
              <a:rPr lang="en-US" sz="1600" dirty="0"/>
              <a:t>and </a:t>
            </a:r>
            <a:r>
              <a:rPr lang="en-US" sz="1600" b="1" dirty="0">
                <a:latin typeface="Arial" panose="020B0604020202020204" pitchFamily="34" charset="0"/>
                <a:cs typeface="Arial" panose="020B0604020202020204" pitchFamily="34" charset="0"/>
                <a:hlinkClick r:id="rId12"/>
              </a:rPr>
              <a:t>Used Clean Vehicle Tax Credit Checklist</a:t>
            </a:r>
            <a:r>
              <a:rPr lang="en-US" sz="1600" dirty="0"/>
              <a:t>: </a:t>
            </a:r>
            <a:r>
              <a:rPr lang="en-US" sz="1600" dirty="0">
                <a:latin typeface="Arial" panose="020B0604020202020204" pitchFamily="34" charset="0"/>
                <a:cs typeface="Arial" panose="020B0604020202020204" pitchFamily="34" charset="0"/>
              </a:rPr>
              <a:t>Outlines requirements for buyers seeking to purchase a clean vehicle and qualify for the New or Previously Owned Clean Vehicle Tax Credit.</a:t>
            </a:r>
          </a:p>
          <a:p>
            <a:pPr lvl="0">
              <a:lnSpc>
                <a:spcPct val="100000"/>
              </a:lnSpc>
              <a:buClr>
                <a:srgbClr val="1554A2"/>
              </a:buClr>
              <a:buFont typeface="Wingdings" panose="05000000000000000000" pitchFamily="2" charset="2"/>
              <a:buChar char="Ø"/>
            </a:pPr>
            <a:r>
              <a:rPr lang="en-US" sz="1600" b="1" dirty="0">
                <a:hlinkClick r:id="rId13"/>
              </a:rPr>
              <a:t>Search for Eligible Vehicles on Fueleconomy.gov</a:t>
            </a:r>
            <a:r>
              <a:rPr lang="en-US" sz="1600" dirty="0">
                <a:latin typeface="Arial" panose="020B0604020202020204" pitchFamily="34" charset="0"/>
                <a:cs typeface="Arial" panose="020B0604020202020204" pitchFamily="34" charset="0"/>
              </a:rPr>
              <a:t>: For information regarding vehicle eligibility, including search function</a:t>
            </a:r>
          </a:p>
          <a:p>
            <a:pPr lvl="0">
              <a:lnSpc>
                <a:spcPct val="100000"/>
              </a:lnSpc>
              <a:buClr>
                <a:srgbClr val="1554A2"/>
              </a:buClr>
              <a:buFont typeface="Wingdings" panose="05000000000000000000" pitchFamily="2" charset="2"/>
              <a:buChar char="Ø"/>
            </a:pPr>
            <a:r>
              <a:rPr lang="en-US" sz="1600" b="1" dirty="0">
                <a:hlinkClick r:id="rId14"/>
              </a:rPr>
              <a:t>IRS.gov/</a:t>
            </a:r>
            <a:r>
              <a:rPr lang="en-US" sz="1600" b="1" dirty="0" err="1">
                <a:hlinkClick r:id="rId14"/>
              </a:rPr>
              <a:t>CleanVehicles</a:t>
            </a:r>
            <a:r>
              <a:rPr lang="en-US" sz="1600" dirty="0"/>
              <a:t>: IRS Website containing general information about the Clean Vehicle Tax Credits.</a:t>
            </a:r>
          </a:p>
          <a:p>
            <a:pPr lvl="0">
              <a:lnSpc>
                <a:spcPct val="100000"/>
              </a:lnSpc>
              <a:buClr>
                <a:srgbClr val="1554A2"/>
              </a:buClr>
              <a:buFont typeface="Wingdings" panose="05000000000000000000" pitchFamily="2" charset="2"/>
              <a:buChar char="Ø"/>
            </a:pPr>
            <a:r>
              <a:rPr lang="en-US" sz="1600" b="1" dirty="0">
                <a:latin typeface="Arial" panose="020B0604020202020204" pitchFamily="34" charset="0"/>
                <a:cs typeface="Arial" panose="020B0604020202020204" pitchFamily="34" charset="0"/>
              </a:rPr>
              <a:t>Example Time of Sale Reports </a:t>
            </a:r>
            <a:r>
              <a:rPr lang="en-US" sz="1600" dirty="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hlinkClick r:id="rId15"/>
              </a:rPr>
              <a:t>New</a:t>
            </a:r>
            <a:r>
              <a:rPr lang="en-US" sz="1600" b="1"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hlinkClick r:id="rId16"/>
              </a:rPr>
              <a:t>Used</a:t>
            </a:r>
            <a:r>
              <a:rPr lang="en-US" sz="1600" dirty="0">
                <a:latin typeface="Arial" panose="020B0604020202020204" pitchFamily="34" charset="0"/>
                <a:cs typeface="Arial" panose="020B0604020202020204" pitchFamily="34" charset="0"/>
              </a:rPr>
              <a:t>): What to expect to receive from the dealer when purchasing a clean vehicle and claiming a credit.</a:t>
            </a:r>
          </a:p>
          <a:p>
            <a:pPr marL="0" indent="0">
              <a:lnSpc>
                <a:spcPct val="100000"/>
              </a:lnSpc>
              <a:spcBef>
                <a:spcPts val="600"/>
              </a:spcBef>
              <a:buClr>
                <a:srgbClr val="1554A2"/>
              </a:buClr>
              <a:buNone/>
            </a:pPr>
            <a:endParaRPr lang="en-US" sz="1600" dirty="0">
              <a:ea typeface="Calibri" panose="020F0502020204030204" pitchFamily="34" charset="0"/>
            </a:endParaRPr>
          </a:p>
          <a:p>
            <a:pPr>
              <a:lnSpc>
                <a:spcPct val="110000"/>
              </a:lnSpc>
              <a:buClr>
                <a:srgbClr val="1554A2"/>
              </a:buClr>
              <a:buFont typeface="Wingdings" panose="05000000000000000000" pitchFamily="2" charset="2"/>
              <a:buChar char="Ø"/>
            </a:pPr>
            <a:endParaRPr lang="en-US" sz="1600" dirty="0">
              <a:ea typeface="Calibri" panose="020F0502020204030204" pitchFamily="34" charset="0"/>
            </a:endParaRPr>
          </a:p>
        </p:txBody>
      </p:sp>
    </p:spTree>
    <p:extLst>
      <p:ext uri="{BB962C8B-B14F-4D97-AF65-F5344CB8AC3E}">
        <p14:creationId xmlns:p14="http://schemas.microsoft.com/office/powerpoint/2010/main" val="3807024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BFB-388C-CE09-3D30-84372950B127}"/>
              </a:ext>
            </a:extLst>
          </p:cNvPr>
          <p:cNvSpPr>
            <a:spLocks noGrp="1"/>
          </p:cNvSpPr>
          <p:nvPr>
            <p:ph type="title"/>
          </p:nvPr>
        </p:nvSpPr>
        <p:spPr>
          <a:xfrm>
            <a:off x="413657" y="2653014"/>
            <a:ext cx="11364686" cy="786781"/>
          </a:xfrm>
        </p:spPr>
        <p:txBody>
          <a:bodyPr/>
          <a:lstStyle/>
          <a:p>
            <a:pPr algn="ctr"/>
            <a:r>
              <a:rPr lang="en-US" sz="4900" dirty="0"/>
              <a:t>Appendix</a:t>
            </a:r>
          </a:p>
        </p:txBody>
      </p:sp>
    </p:spTree>
    <p:extLst>
      <p:ext uri="{BB962C8B-B14F-4D97-AF65-F5344CB8AC3E}">
        <p14:creationId xmlns:p14="http://schemas.microsoft.com/office/powerpoint/2010/main" val="489941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C62661-3B0C-5E49-2C72-D7FC331F07EC}"/>
              </a:ext>
            </a:extLst>
          </p:cNvPr>
          <p:cNvPicPr>
            <a:picLocks noChangeAspect="1"/>
          </p:cNvPicPr>
          <p:nvPr/>
        </p:nvPicPr>
        <p:blipFill>
          <a:blip r:embed="rId3"/>
          <a:stretch>
            <a:fillRect/>
          </a:stretch>
        </p:blipFill>
        <p:spPr>
          <a:xfrm>
            <a:off x="3016247" y="118379"/>
            <a:ext cx="4613973" cy="6066519"/>
          </a:xfrm>
          <a:prstGeom prst="rect">
            <a:avLst/>
          </a:prstGeom>
        </p:spPr>
      </p:pic>
      <p:pic>
        <p:nvPicPr>
          <p:cNvPr id="7" name="Picture 6">
            <a:extLst>
              <a:ext uri="{FF2B5EF4-FFF2-40B4-BE49-F238E27FC236}">
                <a16:creationId xmlns:a16="http://schemas.microsoft.com/office/drawing/2014/main" id="{17FFA809-20B5-C155-D8A4-7DB139251C31}"/>
              </a:ext>
            </a:extLst>
          </p:cNvPr>
          <p:cNvPicPr>
            <a:picLocks noChangeAspect="1"/>
          </p:cNvPicPr>
          <p:nvPr/>
        </p:nvPicPr>
        <p:blipFill>
          <a:blip r:embed="rId4"/>
          <a:stretch>
            <a:fillRect/>
          </a:stretch>
        </p:blipFill>
        <p:spPr>
          <a:xfrm>
            <a:off x="7570799" y="137524"/>
            <a:ext cx="4613974" cy="6047373"/>
          </a:xfrm>
          <a:prstGeom prst="rect">
            <a:avLst/>
          </a:prstGeom>
        </p:spPr>
      </p:pic>
      <p:sp>
        <p:nvSpPr>
          <p:cNvPr id="9" name="TextBox 8">
            <a:extLst>
              <a:ext uri="{FF2B5EF4-FFF2-40B4-BE49-F238E27FC236}">
                <a16:creationId xmlns:a16="http://schemas.microsoft.com/office/drawing/2014/main" id="{31323A52-5424-A3E5-A4E0-0ECDF15D21C5}"/>
              </a:ext>
            </a:extLst>
          </p:cNvPr>
          <p:cNvSpPr txBox="1"/>
          <p:nvPr/>
        </p:nvSpPr>
        <p:spPr>
          <a:xfrm>
            <a:off x="187475" y="5307173"/>
            <a:ext cx="2504925" cy="769441"/>
          </a:xfrm>
          <a:prstGeom prst="rect">
            <a:avLst/>
          </a:prstGeom>
          <a:noFill/>
        </p:spPr>
        <p:txBody>
          <a:bodyPr wrap="square" rtlCol="0">
            <a:spAutoFit/>
          </a:bodyPr>
          <a:lstStyle/>
          <a:p>
            <a:r>
              <a:rPr lang="en-US" sz="1100" dirty="0"/>
              <a:t>Note: All data in the screens displayed in this presentation is notional.  The example is illustrative and does not represent a real entity. </a:t>
            </a:r>
          </a:p>
        </p:txBody>
      </p:sp>
      <p:sp>
        <p:nvSpPr>
          <p:cNvPr id="2" name="Title 1">
            <a:extLst>
              <a:ext uri="{FF2B5EF4-FFF2-40B4-BE49-F238E27FC236}">
                <a16:creationId xmlns:a16="http://schemas.microsoft.com/office/drawing/2014/main" id="{7FE632B9-2BE2-BD33-EBBE-5D234C0FE940}"/>
              </a:ext>
            </a:extLst>
          </p:cNvPr>
          <p:cNvSpPr txBox="1">
            <a:spLocks/>
          </p:cNvSpPr>
          <p:nvPr/>
        </p:nvSpPr>
        <p:spPr>
          <a:xfrm>
            <a:off x="187475" y="423585"/>
            <a:ext cx="3138655" cy="193014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1"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US" dirty="0"/>
              <a:t>Clean Vehicle Time of Sale Report Sample</a:t>
            </a:r>
          </a:p>
        </p:txBody>
      </p:sp>
    </p:spTree>
    <p:extLst>
      <p:ext uri="{BB962C8B-B14F-4D97-AF65-F5344CB8AC3E}">
        <p14:creationId xmlns:p14="http://schemas.microsoft.com/office/powerpoint/2010/main" val="303498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BFB-388C-CE09-3D30-84372950B127}"/>
              </a:ext>
            </a:extLst>
          </p:cNvPr>
          <p:cNvSpPr>
            <a:spLocks noGrp="1"/>
          </p:cNvSpPr>
          <p:nvPr>
            <p:ph type="title"/>
          </p:nvPr>
        </p:nvSpPr>
        <p:spPr>
          <a:xfrm>
            <a:off x="486888" y="365125"/>
            <a:ext cx="11364686" cy="786781"/>
          </a:xfrm>
        </p:spPr>
        <p:txBody>
          <a:bodyPr/>
          <a:lstStyle/>
          <a:p>
            <a:r>
              <a:rPr lang="en-US" dirty="0"/>
              <a:t>Agenda</a:t>
            </a:r>
          </a:p>
        </p:txBody>
      </p:sp>
      <p:sp>
        <p:nvSpPr>
          <p:cNvPr id="3" name="Content Placeholder 2">
            <a:extLst>
              <a:ext uri="{FF2B5EF4-FFF2-40B4-BE49-F238E27FC236}">
                <a16:creationId xmlns:a16="http://schemas.microsoft.com/office/drawing/2014/main" id="{5C2A9424-3266-2AA5-A483-122ACEFAE222}"/>
              </a:ext>
            </a:extLst>
          </p:cNvPr>
          <p:cNvSpPr>
            <a:spLocks noGrp="1"/>
          </p:cNvSpPr>
          <p:nvPr>
            <p:ph idx="1"/>
          </p:nvPr>
        </p:nvSpPr>
        <p:spPr/>
        <p:txBody>
          <a:bodyPr>
            <a:normAutofit/>
          </a:bodyPr>
          <a:lstStyle/>
          <a:p>
            <a:pPr marL="571500" indent="-571500">
              <a:lnSpc>
                <a:spcPct val="120000"/>
              </a:lnSpc>
              <a:spcBef>
                <a:spcPts val="600"/>
              </a:spcBef>
              <a:spcAft>
                <a:spcPts val="600"/>
              </a:spcAft>
              <a:buFont typeface="+mj-lt"/>
              <a:buAutoNum type="romanUcPeriod"/>
            </a:pPr>
            <a:r>
              <a:rPr lang="en-US" dirty="0"/>
              <a:t>Disclaimers</a:t>
            </a:r>
          </a:p>
          <a:p>
            <a:pPr marL="571500" indent="-571500">
              <a:lnSpc>
                <a:spcPct val="120000"/>
              </a:lnSpc>
              <a:spcBef>
                <a:spcPts val="600"/>
              </a:spcBef>
              <a:spcAft>
                <a:spcPts val="600"/>
              </a:spcAft>
              <a:buFont typeface="+mj-lt"/>
              <a:buAutoNum type="romanUcPeriod"/>
            </a:pPr>
            <a:r>
              <a:rPr lang="en-US" dirty="0"/>
              <a:t>Clean Vehicle Tax Credit Background and Guidance</a:t>
            </a:r>
          </a:p>
          <a:p>
            <a:pPr marL="571500" indent="-571500">
              <a:lnSpc>
                <a:spcPct val="120000"/>
              </a:lnSpc>
              <a:spcBef>
                <a:spcPts val="600"/>
              </a:spcBef>
              <a:spcAft>
                <a:spcPts val="600"/>
              </a:spcAft>
              <a:buFont typeface="+mj-lt"/>
              <a:buAutoNum type="romanUcPeriod"/>
            </a:pPr>
            <a:r>
              <a:rPr lang="en-US" dirty="0"/>
              <a:t>Registering with IRS Energy Credits Online</a:t>
            </a:r>
          </a:p>
          <a:p>
            <a:pPr marL="571500" indent="-571500">
              <a:lnSpc>
                <a:spcPct val="120000"/>
              </a:lnSpc>
              <a:spcBef>
                <a:spcPts val="600"/>
              </a:spcBef>
              <a:spcAft>
                <a:spcPts val="600"/>
              </a:spcAft>
              <a:buFont typeface="+mj-lt"/>
              <a:buAutoNum type="romanUcPeriod"/>
            </a:pPr>
            <a:r>
              <a:rPr lang="en-US" dirty="0"/>
              <a:t>Time-of-Sale Submissions</a:t>
            </a:r>
          </a:p>
          <a:p>
            <a:pPr marL="571500" indent="-571500">
              <a:lnSpc>
                <a:spcPct val="120000"/>
              </a:lnSpc>
              <a:spcBef>
                <a:spcPts val="600"/>
              </a:spcBef>
              <a:spcAft>
                <a:spcPts val="600"/>
              </a:spcAft>
              <a:buFont typeface="+mj-lt"/>
              <a:buAutoNum type="romanUcPeriod"/>
            </a:pPr>
            <a:r>
              <a:rPr lang="en-US" dirty="0"/>
              <a:t>What’s Ahead: IRS ECO Updates</a:t>
            </a:r>
          </a:p>
          <a:p>
            <a:pPr marL="571500" indent="-571500">
              <a:lnSpc>
                <a:spcPct val="120000"/>
              </a:lnSpc>
              <a:spcBef>
                <a:spcPts val="600"/>
              </a:spcBef>
              <a:spcAft>
                <a:spcPts val="600"/>
              </a:spcAft>
              <a:buFont typeface="+mj-lt"/>
              <a:buAutoNum type="romanUcPeriod"/>
            </a:pPr>
            <a:r>
              <a:rPr lang="en-US" dirty="0"/>
              <a:t>Resources</a:t>
            </a:r>
          </a:p>
        </p:txBody>
      </p:sp>
      <p:sp>
        <p:nvSpPr>
          <p:cNvPr id="4" name="Rectangle 3">
            <a:extLst>
              <a:ext uri="{FF2B5EF4-FFF2-40B4-BE49-F238E27FC236}">
                <a16:creationId xmlns:a16="http://schemas.microsoft.com/office/drawing/2014/main" id="{1BFC7546-68D7-C1C2-A9BE-2F5A41B7D4CE}"/>
              </a:ext>
            </a:extLst>
          </p:cNvPr>
          <p:cNvSpPr/>
          <p:nvPr/>
        </p:nvSpPr>
        <p:spPr>
          <a:xfrm>
            <a:off x="486888" y="1325078"/>
            <a:ext cx="11364686" cy="4557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05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CCC1-F45C-2992-B234-90CD996354D2}"/>
              </a:ext>
            </a:extLst>
          </p:cNvPr>
          <p:cNvSpPr>
            <a:spLocks noGrp="1"/>
          </p:cNvSpPr>
          <p:nvPr>
            <p:ph type="title"/>
          </p:nvPr>
        </p:nvSpPr>
        <p:spPr/>
        <p:txBody>
          <a:bodyPr/>
          <a:lstStyle/>
          <a:p>
            <a:r>
              <a:rPr lang="en-US" dirty="0"/>
              <a:t>Disclaimers</a:t>
            </a:r>
          </a:p>
        </p:txBody>
      </p:sp>
      <p:sp>
        <p:nvSpPr>
          <p:cNvPr id="3" name="Content Placeholder 2">
            <a:extLst>
              <a:ext uri="{FF2B5EF4-FFF2-40B4-BE49-F238E27FC236}">
                <a16:creationId xmlns:a16="http://schemas.microsoft.com/office/drawing/2014/main" id="{7E65B5B1-0AC8-99FB-145D-0AF7BE01EE03}"/>
              </a:ext>
            </a:extLst>
          </p:cNvPr>
          <p:cNvSpPr>
            <a:spLocks noGrp="1"/>
          </p:cNvSpPr>
          <p:nvPr>
            <p:ph sz="half" idx="1"/>
          </p:nvPr>
        </p:nvSpPr>
        <p:spPr>
          <a:xfrm>
            <a:off x="486888" y="1116834"/>
            <a:ext cx="11364686" cy="5075622"/>
          </a:xfrm>
        </p:spPr>
        <p:txBody>
          <a:bodyPr>
            <a:normAutofit/>
          </a:bodyPr>
          <a:lstStyle/>
          <a:p>
            <a:pPr marL="347472" indent="-347472">
              <a:lnSpc>
                <a:spcPct val="110000"/>
              </a:lnSpc>
              <a:spcBef>
                <a:spcPts val="600"/>
              </a:spcBef>
              <a:spcAft>
                <a:spcPts val="600"/>
              </a:spcAft>
            </a:pPr>
            <a:r>
              <a:rPr lang="en-US" dirty="0"/>
              <a:t>This deck provides an overview of certain Inflation Reduction Act tax provisions for general informational purposes only and </a:t>
            </a:r>
            <a:r>
              <a:rPr lang="en-US" b="1" dirty="0"/>
              <a:t>is not itself tax guidance</a:t>
            </a:r>
            <a:r>
              <a:rPr lang="en-US" dirty="0"/>
              <a:t>. </a:t>
            </a:r>
          </a:p>
          <a:p>
            <a:pPr marL="347472" indent="-347472">
              <a:lnSpc>
                <a:spcPct val="110000"/>
              </a:lnSpc>
              <a:spcBef>
                <a:spcPts val="600"/>
              </a:spcBef>
              <a:spcAft>
                <a:spcPts val="600"/>
              </a:spcAft>
            </a:pPr>
            <a:r>
              <a:rPr lang="en-US" dirty="0"/>
              <a:t>This deck relies on simplifications and generalizations to convey high-level points about the Clean Vehicle Tax Credits as authorized in the Inflation Reduction Act. Please </a:t>
            </a:r>
            <a:r>
              <a:rPr lang="en-US" b="1" dirty="0"/>
              <a:t>refer to guidance </a:t>
            </a:r>
            <a:r>
              <a:rPr lang="en-US" dirty="0"/>
              <a:t>issued by the IRS for detailed information on the rules associated with the credit. </a:t>
            </a:r>
          </a:p>
        </p:txBody>
      </p:sp>
    </p:spTree>
    <p:extLst>
      <p:ext uri="{BB962C8B-B14F-4D97-AF65-F5344CB8AC3E}">
        <p14:creationId xmlns:p14="http://schemas.microsoft.com/office/powerpoint/2010/main" val="696819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BFB-388C-CE09-3D30-84372950B127}"/>
              </a:ext>
            </a:extLst>
          </p:cNvPr>
          <p:cNvSpPr>
            <a:spLocks noGrp="1"/>
          </p:cNvSpPr>
          <p:nvPr>
            <p:ph type="title"/>
          </p:nvPr>
        </p:nvSpPr>
        <p:spPr>
          <a:xfrm>
            <a:off x="486888" y="365125"/>
            <a:ext cx="11364686" cy="786781"/>
          </a:xfrm>
        </p:spPr>
        <p:txBody>
          <a:bodyPr/>
          <a:lstStyle/>
          <a:p>
            <a:r>
              <a:rPr lang="en-US" dirty="0"/>
              <a:t>Agenda</a:t>
            </a:r>
          </a:p>
        </p:txBody>
      </p:sp>
      <p:sp>
        <p:nvSpPr>
          <p:cNvPr id="3" name="Content Placeholder 2">
            <a:extLst>
              <a:ext uri="{FF2B5EF4-FFF2-40B4-BE49-F238E27FC236}">
                <a16:creationId xmlns:a16="http://schemas.microsoft.com/office/drawing/2014/main" id="{5C2A9424-3266-2AA5-A483-122ACEFAE222}"/>
              </a:ext>
            </a:extLst>
          </p:cNvPr>
          <p:cNvSpPr>
            <a:spLocks noGrp="1"/>
          </p:cNvSpPr>
          <p:nvPr>
            <p:ph idx="1"/>
          </p:nvPr>
        </p:nvSpPr>
        <p:spPr/>
        <p:txBody>
          <a:bodyPr>
            <a:normAutofit/>
          </a:bodyPr>
          <a:lstStyle/>
          <a:p>
            <a:pPr marL="571500" indent="-571500">
              <a:lnSpc>
                <a:spcPct val="120000"/>
              </a:lnSpc>
              <a:spcBef>
                <a:spcPts val="600"/>
              </a:spcBef>
              <a:spcAft>
                <a:spcPts val="600"/>
              </a:spcAft>
              <a:buFont typeface="+mj-lt"/>
              <a:buAutoNum type="romanUcPeriod"/>
            </a:pPr>
            <a:r>
              <a:rPr lang="en-US" dirty="0"/>
              <a:t>Disclaimers</a:t>
            </a:r>
          </a:p>
          <a:p>
            <a:pPr marL="571500" indent="-571500">
              <a:lnSpc>
                <a:spcPct val="120000"/>
              </a:lnSpc>
              <a:spcBef>
                <a:spcPts val="600"/>
              </a:spcBef>
              <a:spcAft>
                <a:spcPts val="600"/>
              </a:spcAft>
              <a:buFont typeface="+mj-lt"/>
              <a:buAutoNum type="romanUcPeriod"/>
            </a:pPr>
            <a:r>
              <a:rPr lang="en-US" dirty="0"/>
              <a:t>Clean Vehicle Tax Credit Background and Guidance</a:t>
            </a:r>
          </a:p>
          <a:p>
            <a:pPr marL="571500" indent="-571500">
              <a:lnSpc>
                <a:spcPct val="120000"/>
              </a:lnSpc>
              <a:spcBef>
                <a:spcPts val="600"/>
              </a:spcBef>
              <a:spcAft>
                <a:spcPts val="600"/>
              </a:spcAft>
              <a:buFont typeface="+mj-lt"/>
              <a:buAutoNum type="romanUcPeriod"/>
            </a:pPr>
            <a:r>
              <a:rPr lang="en-US" dirty="0"/>
              <a:t>Registering with IRS Energy Credits Online</a:t>
            </a:r>
          </a:p>
          <a:p>
            <a:pPr marL="571500" indent="-571500">
              <a:lnSpc>
                <a:spcPct val="120000"/>
              </a:lnSpc>
              <a:spcBef>
                <a:spcPts val="600"/>
              </a:spcBef>
              <a:spcAft>
                <a:spcPts val="600"/>
              </a:spcAft>
              <a:buFont typeface="+mj-lt"/>
              <a:buAutoNum type="romanUcPeriod"/>
            </a:pPr>
            <a:r>
              <a:rPr lang="en-US" dirty="0"/>
              <a:t>Time-of-Sale Submissions</a:t>
            </a:r>
          </a:p>
          <a:p>
            <a:pPr marL="571500" indent="-571500">
              <a:lnSpc>
                <a:spcPct val="120000"/>
              </a:lnSpc>
              <a:spcBef>
                <a:spcPts val="600"/>
              </a:spcBef>
              <a:spcAft>
                <a:spcPts val="600"/>
              </a:spcAft>
              <a:buFont typeface="+mj-lt"/>
              <a:buAutoNum type="romanUcPeriod"/>
            </a:pPr>
            <a:r>
              <a:rPr lang="en-US" dirty="0"/>
              <a:t>What’s Ahead: IRS ECO Updates</a:t>
            </a:r>
          </a:p>
          <a:p>
            <a:pPr marL="571500" indent="-571500">
              <a:lnSpc>
                <a:spcPct val="120000"/>
              </a:lnSpc>
              <a:spcBef>
                <a:spcPts val="600"/>
              </a:spcBef>
              <a:spcAft>
                <a:spcPts val="600"/>
              </a:spcAft>
              <a:buFont typeface="+mj-lt"/>
              <a:buAutoNum type="romanUcPeriod"/>
            </a:pPr>
            <a:r>
              <a:rPr lang="en-US" dirty="0"/>
              <a:t>Resources</a:t>
            </a:r>
          </a:p>
        </p:txBody>
      </p:sp>
      <p:sp>
        <p:nvSpPr>
          <p:cNvPr id="4" name="Rectangle 3">
            <a:extLst>
              <a:ext uri="{FF2B5EF4-FFF2-40B4-BE49-F238E27FC236}">
                <a16:creationId xmlns:a16="http://schemas.microsoft.com/office/drawing/2014/main" id="{1BFC7546-68D7-C1C2-A9BE-2F5A41B7D4CE}"/>
              </a:ext>
            </a:extLst>
          </p:cNvPr>
          <p:cNvSpPr/>
          <p:nvPr/>
        </p:nvSpPr>
        <p:spPr>
          <a:xfrm>
            <a:off x="486888" y="1944203"/>
            <a:ext cx="11364686" cy="4557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89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9D1F64-4FF8-67A6-702B-03FAF8EC5C76}"/>
              </a:ext>
            </a:extLst>
          </p:cNvPr>
          <p:cNvSpPr>
            <a:spLocks noGrp="1"/>
          </p:cNvSpPr>
          <p:nvPr>
            <p:ph type="title"/>
          </p:nvPr>
        </p:nvSpPr>
        <p:spPr>
          <a:xfrm>
            <a:off x="486888" y="399865"/>
            <a:ext cx="11364686" cy="786781"/>
          </a:xfrm>
        </p:spPr>
        <p:txBody>
          <a:bodyPr>
            <a:normAutofit/>
          </a:bodyPr>
          <a:lstStyle/>
          <a:p>
            <a:r>
              <a:rPr lang="en-US" dirty="0"/>
              <a:t>Clean Vehicle Tax Credit Overview</a:t>
            </a:r>
            <a:endParaRPr lang="en-US" b="0" dirty="0"/>
          </a:p>
        </p:txBody>
      </p:sp>
      <p:sp>
        <p:nvSpPr>
          <p:cNvPr id="10" name="Text Placeholder 8">
            <a:extLst>
              <a:ext uri="{FF2B5EF4-FFF2-40B4-BE49-F238E27FC236}">
                <a16:creationId xmlns:a16="http://schemas.microsoft.com/office/drawing/2014/main" id="{9398CA59-0E97-C376-6675-B9C3A32B8978}"/>
              </a:ext>
            </a:extLst>
          </p:cNvPr>
          <p:cNvSpPr>
            <a:spLocks noGrp="1"/>
          </p:cNvSpPr>
          <p:nvPr>
            <p:ph sz="half" idx="1"/>
          </p:nvPr>
        </p:nvSpPr>
        <p:spPr>
          <a:xfrm>
            <a:off x="486888" y="1176136"/>
            <a:ext cx="11364686" cy="4982926"/>
          </a:xfrm>
        </p:spPr>
        <p:txBody>
          <a:bodyPr>
            <a:noAutofit/>
          </a:bodyPr>
          <a:lstStyle/>
          <a:p>
            <a:pPr marL="347472" indent="-347472">
              <a:lnSpc>
                <a:spcPct val="100000"/>
              </a:lnSpc>
              <a:spcBef>
                <a:spcPts val="600"/>
              </a:spcBef>
              <a:spcAft>
                <a:spcPts val="600"/>
              </a:spcAft>
              <a:buClr>
                <a:srgbClr val="2F5597"/>
              </a:buClr>
              <a:buFont typeface="Wingdings" panose="05000000000000000000" pitchFamily="2" charset="2"/>
              <a:buChar char="Ø"/>
            </a:pPr>
            <a:r>
              <a:rPr lang="en-US" sz="1800" b="1" u="sng" dirty="0">
                <a:ea typeface="Times New Roman" panose="02020603050405020304" pitchFamily="18" charset="0"/>
              </a:rPr>
              <a:t>Clean Vehicle Tax Credits</a:t>
            </a:r>
            <a:r>
              <a:rPr lang="en-US" sz="1800" b="1" dirty="0">
                <a:ea typeface="Times New Roman" panose="02020603050405020304" pitchFamily="18" charset="0"/>
              </a:rPr>
              <a:t>:</a:t>
            </a:r>
            <a:r>
              <a:rPr lang="en-US" sz="1800" dirty="0">
                <a:ea typeface="Times New Roman" panose="02020603050405020304" pitchFamily="18" charset="0"/>
              </a:rPr>
              <a:t> As of January 1, </a:t>
            </a:r>
            <a:r>
              <a:rPr lang="en-US" sz="1800" b="1" dirty="0">
                <a:ea typeface="Times New Roman" panose="02020603050405020304" pitchFamily="18" charset="0"/>
              </a:rPr>
              <a:t>taxpayers may be able to claim a tax credit of up to $7,500 for purchasing and placing into service an eligible new clean vehicle and up to $4,000 for purchasing and placing into service an eligible previously-owned clean vehicle, in IRS ECO. </a:t>
            </a:r>
            <a:r>
              <a:rPr lang="en-US" sz="1800" dirty="0">
                <a:ea typeface="Times New Roman" panose="02020603050405020304" pitchFamily="18" charset="0"/>
              </a:rPr>
              <a:t>Information about eligible vehicles is available at FuelEconomy.gov.</a:t>
            </a:r>
          </a:p>
          <a:p>
            <a:pPr marL="804672" lvl="1" indent="-347472">
              <a:lnSpc>
                <a:spcPct val="100000"/>
              </a:lnSpc>
              <a:spcBef>
                <a:spcPts val="600"/>
              </a:spcBef>
              <a:spcAft>
                <a:spcPts val="600"/>
              </a:spcAft>
              <a:buClr>
                <a:srgbClr val="2F5597"/>
              </a:buClr>
              <a:buFont typeface="Wingdings" panose="05000000000000000000" pitchFamily="2" charset="2"/>
              <a:buChar char="Ø"/>
            </a:pPr>
            <a:r>
              <a:rPr lang="en-US" sz="1800" dirty="0">
                <a:ea typeface="Times New Roman" panose="02020603050405020304" pitchFamily="18" charset="0"/>
              </a:rPr>
              <a:t>For more on vehicle, buyer, and seller eligibility and requirements, see IRS.gov/</a:t>
            </a:r>
            <a:r>
              <a:rPr lang="en-US" sz="1800" dirty="0" err="1">
                <a:ea typeface="Times New Roman" panose="02020603050405020304" pitchFamily="18" charset="0"/>
              </a:rPr>
              <a:t>CleanVehicles</a:t>
            </a:r>
            <a:r>
              <a:rPr lang="en-US" sz="1800" dirty="0">
                <a:ea typeface="Times New Roman" panose="02020603050405020304" pitchFamily="18" charset="0"/>
              </a:rPr>
              <a:t>.</a:t>
            </a:r>
          </a:p>
          <a:p>
            <a:pPr marL="347472" indent="-347472">
              <a:lnSpc>
                <a:spcPct val="100000"/>
              </a:lnSpc>
              <a:spcBef>
                <a:spcPts val="600"/>
              </a:spcBef>
              <a:spcAft>
                <a:spcPts val="600"/>
              </a:spcAft>
              <a:buClr>
                <a:srgbClr val="2F5597"/>
              </a:buClr>
              <a:buFont typeface="Wingdings" panose="05000000000000000000" pitchFamily="2" charset="2"/>
              <a:buChar char="Ø"/>
            </a:pPr>
            <a:r>
              <a:rPr lang="en-US" sz="1800" b="1" u="sng" dirty="0">
                <a:ea typeface="Times New Roman" panose="02020603050405020304" pitchFamily="18" charset="0"/>
              </a:rPr>
              <a:t>IRS Energy Credits Online Requirements</a:t>
            </a:r>
            <a:r>
              <a:rPr lang="en-US" sz="1800" b="1" dirty="0">
                <a:ea typeface="Times New Roman" panose="02020603050405020304" pitchFamily="18" charset="0"/>
              </a:rPr>
              <a:t>: For vehicles placed in service January 1, 2024, or later, dealers </a:t>
            </a:r>
            <a:r>
              <a:rPr lang="en-US" sz="1800" b="1" u="sng" dirty="0">
                <a:ea typeface="Times New Roman" panose="02020603050405020304" pitchFamily="18" charset="0"/>
              </a:rPr>
              <a:t>must</a:t>
            </a:r>
            <a:r>
              <a:rPr lang="en-US" sz="1800" b="1" dirty="0">
                <a:ea typeface="Times New Roman" panose="02020603050405020304" pitchFamily="18" charset="0"/>
              </a:rPr>
              <a:t> register with IRS Energy Credits Online and use the tool to electronically submit time-of-sale reports. </a:t>
            </a:r>
          </a:p>
          <a:p>
            <a:pPr marL="804672" lvl="1" indent="-347472">
              <a:lnSpc>
                <a:spcPct val="100000"/>
              </a:lnSpc>
              <a:spcBef>
                <a:spcPts val="600"/>
              </a:spcBef>
              <a:spcAft>
                <a:spcPts val="600"/>
              </a:spcAft>
              <a:buClr>
                <a:srgbClr val="2F5597"/>
              </a:buClr>
              <a:buFont typeface="Wingdings" panose="05000000000000000000" pitchFamily="2" charset="2"/>
              <a:buChar char="Ø"/>
            </a:pPr>
            <a:r>
              <a:rPr lang="en-US" sz="1800" dirty="0">
                <a:ea typeface="Times New Roman" panose="02020603050405020304" pitchFamily="18" charset="0"/>
              </a:rPr>
              <a:t>Buyers will not be able to claim a clean vehicle tax credit if the dealer has not registered and does not successfully submit a time of sale report to IRS Energy Credits Online.  </a:t>
            </a:r>
          </a:p>
          <a:p>
            <a:pPr marL="804672" lvl="1" indent="-347472">
              <a:lnSpc>
                <a:spcPct val="100000"/>
              </a:lnSpc>
              <a:spcBef>
                <a:spcPts val="600"/>
              </a:spcBef>
              <a:spcAft>
                <a:spcPts val="600"/>
              </a:spcAft>
              <a:buClr>
                <a:srgbClr val="2F5597"/>
              </a:buClr>
              <a:buFont typeface="Wingdings" panose="05000000000000000000" pitchFamily="2" charset="2"/>
              <a:buChar char="Ø"/>
            </a:pPr>
            <a:r>
              <a:rPr lang="en-US" sz="1800" dirty="0"/>
              <a:t>IRS Energy Credits Online will accept or reject submitted time-of-sale reports from the registered dealer in real-time, including checking the VIN for each time-of-sale report against a list of eligible VINs manufacturers have provided the IRS.</a:t>
            </a:r>
          </a:p>
          <a:p>
            <a:pPr marL="804672" lvl="1" indent="-347472">
              <a:lnSpc>
                <a:spcPct val="100000"/>
              </a:lnSpc>
              <a:spcBef>
                <a:spcPts val="600"/>
              </a:spcBef>
              <a:spcAft>
                <a:spcPts val="600"/>
              </a:spcAft>
              <a:buClr>
                <a:srgbClr val="2F5597"/>
              </a:buClr>
              <a:buFont typeface="Wingdings" panose="05000000000000000000" pitchFamily="2" charset="2"/>
              <a:buChar char="Ø"/>
            </a:pPr>
            <a:r>
              <a:rPr lang="en-US" sz="1800" dirty="0"/>
              <a:t>Buyers and dealers should receive online confirmation of a successfully submitted time-of-sale report before final sale. </a:t>
            </a:r>
          </a:p>
        </p:txBody>
      </p:sp>
    </p:spTree>
    <p:extLst>
      <p:ext uri="{BB962C8B-B14F-4D97-AF65-F5344CB8AC3E}">
        <p14:creationId xmlns:p14="http://schemas.microsoft.com/office/powerpoint/2010/main" val="4225195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CCC1-F45C-2992-B234-90CD996354D2}"/>
              </a:ext>
            </a:extLst>
          </p:cNvPr>
          <p:cNvSpPr>
            <a:spLocks noGrp="1"/>
          </p:cNvSpPr>
          <p:nvPr>
            <p:ph type="title"/>
          </p:nvPr>
        </p:nvSpPr>
        <p:spPr/>
        <p:txBody>
          <a:bodyPr/>
          <a:lstStyle/>
          <a:p>
            <a:r>
              <a:rPr lang="en-US" dirty="0"/>
              <a:t>Clean Vehicle Credit under § 30D</a:t>
            </a:r>
          </a:p>
        </p:txBody>
      </p:sp>
      <p:sp>
        <p:nvSpPr>
          <p:cNvPr id="3" name="Content Placeholder 2">
            <a:extLst>
              <a:ext uri="{FF2B5EF4-FFF2-40B4-BE49-F238E27FC236}">
                <a16:creationId xmlns:a16="http://schemas.microsoft.com/office/drawing/2014/main" id="{7E65B5B1-0AC8-99FB-145D-0AF7BE01EE03}"/>
              </a:ext>
            </a:extLst>
          </p:cNvPr>
          <p:cNvSpPr>
            <a:spLocks noGrp="1"/>
          </p:cNvSpPr>
          <p:nvPr>
            <p:ph sz="half" idx="1"/>
          </p:nvPr>
        </p:nvSpPr>
        <p:spPr>
          <a:xfrm>
            <a:off x="486888" y="1043374"/>
            <a:ext cx="10866158" cy="889598"/>
          </a:xfrm>
        </p:spPr>
        <p:txBody>
          <a:bodyPr>
            <a:normAutofit/>
          </a:bodyPr>
          <a:lstStyle/>
          <a:p>
            <a:pPr marL="0" indent="0">
              <a:lnSpc>
                <a:spcPct val="110000"/>
              </a:lnSpc>
              <a:spcAft>
                <a:spcPts val="600"/>
              </a:spcAft>
              <a:buNone/>
            </a:pPr>
            <a:r>
              <a:rPr lang="en-US" sz="1400" dirty="0">
                <a:effectLst/>
                <a:ea typeface="Times New Roman" panose="02020603050405020304" pitchFamily="18" charset="0"/>
              </a:rPr>
              <a:t>The</a:t>
            </a:r>
            <a:r>
              <a:rPr lang="en-US" sz="1400" spc="-25" dirty="0">
                <a:effectLst/>
                <a:ea typeface="Times New Roman" panose="02020603050405020304" pitchFamily="18" charset="0"/>
              </a:rPr>
              <a:t> </a:t>
            </a:r>
            <a:r>
              <a:rPr lang="en-US" sz="1400" dirty="0">
                <a:effectLst/>
                <a:ea typeface="Times New Roman" panose="02020603050405020304" pitchFamily="18" charset="0"/>
              </a:rPr>
              <a:t>Inflation</a:t>
            </a:r>
            <a:r>
              <a:rPr lang="en-US" sz="1400" spc="-10" dirty="0">
                <a:effectLst/>
                <a:ea typeface="Times New Roman" panose="02020603050405020304" pitchFamily="18" charset="0"/>
              </a:rPr>
              <a:t> </a:t>
            </a:r>
            <a:r>
              <a:rPr lang="en-US" sz="1400" dirty="0">
                <a:effectLst/>
                <a:ea typeface="Times New Roman" panose="02020603050405020304" pitchFamily="18" charset="0"/>
              </a:rPr>
              <a:t>Reduction</a:t>
            </a:r>
            <a:r>
              <a:rPr lang="en-US" sz="1400" spc="-10" dirty="0">
                <a:effectLst/>
                <a:ea typeface="Times New Roman" panose="02020603050405020304" pitchFamily="18" charset="0"/>
              </a:rPr>
              <a:t> </a:t>
            </a:r>
            <a:r>
              <a:rPr lang="en-US" sz="1400" dirty="0">
                <a:effectLst/>
                <a:ea typeface="Times New Roman" panose="02020603050405020304" pitchFamily="18" charset="0"/>
              </a:rPr>
              <a:t>Act</a:t>
            </a:r>
            <a:r>
              <a:rPr lang="en-US" sz="1400" spc="-10" dirty="0">
                <a:effectLst/>
                <a:ea typeface="Times New Roman" panose="02020603050405020304" pitchFamily="18" charset="0"/>
              </a:rPr>
              <a:t> </a:t>
            </a:r>
            <a:r>
              <a:rPr lang="en-US" sz="1400" dirty="0">
                <a:effectLst/>
                <a:ea typeface="Times New Roman" panose="02020603050405020304" pitchFamily="18" charset="0"/>
              </a:rPr>
              <a:t>made</a:t>
            </a:r>
            <a:r>
              <a:rPr lang="en-US" sz="1400" spc="-10" dirty="0">
                <a:effectLst/>
                <a:ea typeface="Times New Roman" panose="02020603050405020304" pitchFamily="18" charset="0"/>
              </a:rPr>
              <a:t> </a:t>
            </a:r>
            <a:r>
              <a:rPr lang="en-US" sz="1400" dirty="0">
                <a:effectLst/>
                <a:ea typeface="Times New Roman" panose="02020603050405020304" pitchFamily="18" charset="0"/>
              </a:rPr>
              <a:t>several</a:t>
            </a:r>
            <a:r>
              <a:rPr lang="en-US" sz="1400" spc="-10" dirty="0">
                <a:effectLst/>
                <a:ea typeface="Times New Roman" panose="02020603050405020304" pitchFamily="18" charset="0"/>
              </a:rPr>
              <a:t> </a:t>
            </a:r>
            <a:r>
              <a:rPr lang="en-US" sz="1400" dirty="0">
                <a:effectLst/>
                <a:ea typeface="Times New Roman" panose="02020603050405020304" pitchFamily="18" charset="0"/>
              </a:rPr>
              <a:t>changes</a:t>
            </a:r>
            <a:r>
              <a:rPr lang="en-US" sz="1400" spc="-10" dirty="0">
                <a:effectLst/>
                <a:ea typeface="Times New Roman" panose="02020603050405020304" pitchFamily="18" charset="0"/>
              </a:rPr>
              <a:t> </a:t>
            </a:r>
            <a:r>
              <a:rPr lang="en-US" sz="1400" dirty="0">
                <a:effectLst/>
                <a:ea typeface="Times New Roman" panose="02020603050405020304" pitchFamily="18" charset="0"/>
              </a:rPr>
              <a:t>to</a:t>
            </a:r>
            <a:r>
              <a:rPr lang="en-US" sz="1400" spc="-10" dirty="0">
                <a:effectLst/>
                <a:ea typeface="Times New Roman" panose="02020603050405020304" pitchFamily="18" charset="0"/>
              </a:rPr>
              <a:t> </a:t>
            </a:r>
            <a:r>
              <a:rPr lang="en-US" sz="1400" dirty="0">
                <a:effectLst/>
                <a:ea typeface="Times New Roman" panose="02020603050405020304" pitchFamily="18" charset="0"/>
              </a:rPr>
              <a:t>the Clean Vehicle </a:t>
            </a:r>
            <a:r>
              <a:rPr lang="en-US" sz="1400" dirty="0">
                <a:ea typeface="Times New Roman" panose="02020603050405020304" pitchFamily="18" charset="0"/>
              </a:rPr>
              <a:t>C</a:t>
            </a:r>
            <a:r>
              <a:rPr lang="en-US" sz="1400" dirty="0">
                <a:effectLst/>
                <a:ea typeface="Times New Roman" panose="02020603050405020304" pitchFamily="18" charset="0"/>
              </a:rPr>
              <a:t>redit</a:t>
            </a:r>
            <a:r>
              <a:rPr lang="en-US" sz="1400" spc="-10" dirty="0">
                <a:effectLst/>
                <a:ea typeface="Times New Roman" panose="02020603050405020304" pitchFamily="18" charset="0"/>
              </a:rPr>
              <a:t> </a:t>
            </a:r>
            <a:r>
              <a:rPr lang="en-US" sz="1400" dirty="0">
                <a:effectLst/>
                <a:ea typeface="Times New Roman" panose="02020603050405020304" pitchFamily="18" charset="0"/>
              </a:rPr>
              <a:t>of</a:t>
            </a:r>
            <a:r>
              <a:rPr lang="en-US" sz="1400" spc="-25" dirty="0">
                <a:effectLst/>
                <a:ea typeface="Times New Roman" panose="02020603050405020304" pitchFamily="18" charset="0"/>
              </a:rPr>
              <a:t> </a:t>
            </a:r>
            <a:r>
              <a:rPr lang="en-US" sz="1400" dirty="0">
                <a:effectLst/>
                <a:ea typeface="Times New Roman" panose="02020603050405020304" pitchFamily="18" charset="0"/>
              </a:rPr>
              <a:t>the</a:t>
            </a:r>
            <a:r>
              <a:rPr lang="en-US" sz="1400" spc="-25" dirty="0">
                <a:effectLst/>
                <a:ea typeface="Times New Roman" panose="02020603050405020304" pitchFamily="18" charset="0"/>
              </a:rPr>
              <a:t> </a:t>
            </a:r>
            <a:r>
              <a:rPr lang="en-US" sz="1400" dirty="0">
                <a:effectLst/>
                <a:ea typeface="Times New Roman" panose="02020603050405020304" pitchFamily="18" charset="0"/>
              </a:rPr>
              <a:t>Internal</a:t>
            </a:r>
            <a:r>
              <a:rPr lang="en-US" sz="1400" spc="-10" dirty="0">
                <a:effectLst/>
                <a:ea typeface="Times New Roman" panose="02020603050405020304" pitchFamily="18" charset="0"/>
              </a:rPr>
              <a:t> </a:t>
            </a:r>
            <a:r>
              <a:rPr lang="en-US" sz="1400" dirty="0">
                <a:effectLst/>
                <a:ea typeface="Times New Roman" panose="02020603050405020304" pitchFamily="18" charset="0"/>
              </a:rPr>
              <a:t>Revenue Code</a:t>
            </a:r>
            <a:r>
              <a:rPr lang="en-US" sz="1400" spc="-40" dirty="0">
                <a:effectLst/>
                <a:ea typeface="Times New Roman" panose="02020603050405020304" pitchFamily="18" charset="0"/>
              </a:rPr>
              <a:t> (IRC </a:t>
            </a:r>
            <a:r>
              <a:rPr lang="en-US" sz="1400" dirty="0">
                <a:effectLst/>
                <a:ea typeface="Times New Roman" panose="02020603050405020304" pitchFamily="18" charset="0"/>
              </a:rPr>
              <a:t>§</a:t>
            </a:r>
            <a:r>
              <a:rPr lang="en-US" sz="1400" spc="-40" dirty="0">
                <a:effectLst/>
                <a:ea typeface="Times New Roman" panose="02020603050405020304" pitchFamily="18" charset="0"/>
              </a:rPr>
              <a:t> </a:t>
            </a:r>
            <a:r>
              <a:rPr lang="en-US" sz="1400" dirty="0">
                <a:effectLst/>
                <a:ea typeface="Times New Roman" panose="02020603050405020304" pitchFamily="18" charset="0"/>
              </a:rPr>
              <a:t>30D) for</a:t>
            </a:r>
            <a:r>
              <a:rPr lang="en-US" sz="1400" spc="-25" dirty="0">
                <a:effectLst/>
                <a:ea typeface="Times New Roman" panose="02020603050405020304" pitchFamily="18" charset="0"/>
              </a:rPr>
              <a:t> </a:t>
            </a:r>
            <a:r>
              <a:rPr lang="en-US" sz="1400" dirty="0">
                <a:effectLst/>
                <a:ea typeface="Times New Roman" panose="02020603050405020304" pitchFamily="18" charset="0"/>
              </a:rPr>
              <a:t>new qualified plug-in</a:t>
            </a:r>
            <a:r>
              <a:rPr lang="en-US" sz="1400" spc="-10" dirty="0">
                <a:effectLst/>
                <a:ea typeface="Times New Roman" panose="02020603050405020304" pitchFamily="18" charset="0"/>
              </a:rPr>
              <a:t> </a:t>
            </a:r>
            <a:r>
              <a:rPr lang="en-US" sz="1400" dirty="0">
                <a:effectLst/>
                <a:ea typeface="Times New Roman" panose="02020603050405020304" pitchFamily="18" charset="0"/>
              </a:rPr>
              <a:t>electric</a:t>
            </a:r>
            <a:r>
              <a:rPr lang="en-US" sz="1400" spc="-25" dirty="0">
                <a:effectLst/>
                <a:ea typeface="Times New Roman" panose="02020603050405020304" pitchFamily="18" charset="0"/>
              </a:rPr>
              <a:t> </a:t>
            </a:r>
            <a:r>
              <a:rPr lang="en-US" sz="1400" dirty="0">
                <a:effectLst/>
                <a:ea typeface="Times New Roman" panose="02020603050405020304" pitchFamily="18" charset="0"/>
              </a:rPr>
              <a:t>vehicles or fuel</a:t>
            </a:r>
            <a:r>
              <a:rPr lang="en-US" sz="1400" spc="-25" dirty="0">
                <a:effectLst/>
                <a:ea typeface="Times New Roman" panose="02020603050405020304" pitchFamily="18" charset="0"/>
              </a:rPr>
              <a:t> </a:t>
            </a:r>
            <a:r>
              <a:rPr lang="en-US" sz="1400" dirty="0">
                <a:effectLst/>
                <a:ea typeface="Times New Roman" panose="02020603050405020304" pitchFamily="18" charset="0"/>
              </a:rPr>
              <a:t>cell</a:t>
            </a:r>
            <a:r>
              <a:rPr lang="en-US" sz="1400" spc="-25" dirty="0">
                <a:effectLst/>
                <a:ea typeface="Times New Roman" panose="02020603050405020304" pitchFamily="18" charset="0"/>
              </a:rPr>
              <a:t> </a:t>
            </a:r>
            <a:r>
              <a:rPr lang="en-US" sz="1400" dirty="0">
                <a:effectLst/>
                <a:ea typeface="Times New Roman" panose="02020603050405020304" pitchFamily="18" charset="0"/>
              </a:rPr>
              <a:t>vehicles</a:t>
            </a:r>
            <a:r>
              <a:rPr lang="en-US" sz="1400" spc="-10" dirty="0">
                <a:ea typeface="Times New Roman" panose="02020603050405020304" pitchFamily="18" charset="0"/>
              </a:rPr>
              <a:t>. E</a:t>
            </a:r>
            <a:r>
              <a:rPr lang="en-US" sz="1400" dirty="0"/>
              <a:t>ligible vehicles may qualify for a tax credit of up to $7,500. Income limits generally apply to non-corporate taxpayers ($300,000 for joint filers, $225,000 for head of households, $150,000 for all other taxpayers).</a:t>
            </a:r>
            <a:endParaRPr lang="en-US" sz="1400" dirty="0">
              <a:ea typeface="Times New Roman" panose="02020603050405020304" pitchFamily="18" charset="0"/>
            </a:endParaRPr>
          </a:p>
        </p:txBody>
      </p:sp>
      <p:sp>
        <p:nvSpPr>
          <p:cNvPr id="8" name="TextBox 7">
            <a:extLst>
              <a:ext uri="{FF2B5EF4-FFF2-40B4-BE49-F238E27FC236}">
                <a16:creationId xmlns:a16="http://schemas.microsoft.com/office/drawing/2014/main" id="{00C041A2-C868-EE95-979D-1351E1782DED}"/>
              </a:ext>
            </a:extLst>
          </p:cNvPr>
          <p:cNvSpPr txBox="1"/>
          <p:nvPr/>
        </p:nvSpPr>
        <p:spPr>
          <a:xfrm>
            <a:off x="486887" y="2554778"/>
            <a:ext cx="5973027" cy="3431709"/>
          </a:xfrm>
          <a:prstGeom prst="rect">
            <a:avLst/>
          </a:prstGeom>
          <a:noFill/>
        </p:spPr>
        <p:txBody>
          <a:bodyPr wrap="square" numCol="1" rtlCol="0">
            <a:spAutoFit/>
          </a:bodyPr>
          <a:lstStyle/>
          <a:p>
            <a:pPr marL="347472" lvl="1" indent="-347472">
              <a:spcAft>
                <a:spcPts val="600"/>
              </a:spcAft>
              <a:buClr>
                <a:srgbClr val="2F5597"/>
              </a:buClr>
              <a:buFont typeface="Wingdings" panose="05000000000000000000" pitchFamily="2" charset="2"/>
              <a:buChar char="Ø"/>
            </a:pPr>
            <a:r>
              <a:rPr lang="en-US" sz="1300" b="1" dirty="0">
                <a:latin typeface="Arial" panose="020B0604020202020204" pitchFamily="34" charset="0"/>
                <a:ea typeface="Calibri" panose="020F0502020204030204" pitchFamily="34" charset="0"/>
                <a:cs typeface="Arial" panose="020B0604020202020204" pitchFamily="34" charset="0"/>
              </a:rPr>
              <a:t>G</a:t>
            </a:r>
            <a:r>
              <a:rPr lang="en-US" sz="1300" b="1" dirty="0">
                <a:effectLst/>
                <a:latin typeface="Arial" panose="020B0604020202020204" pitchFamily="34" charset="0"/>
                <a:ea typeface="Calibri" panose="020F0502020204030204" pitchFamily="34" charset="0"/>
                <a:cs typeface="Arial" panose="020B0604020202020204" pitchFamily="34" charset="0"/>
              </a:rPr>
              <a:t>ross vehicle weight rating </a:t>
            </a:r>
            <a:r>
              <a:rPr lang="en-US" sz="1300" dirty="0">
                <a:effectLst/>
                <a:latin typeface="Arial" panose="020B0604020202020204" pitchFamily="34" charset="0"/>
                <a:ea typeface="Calibri" panose="020F0502020204030204" pitchFamily="34" charset="0"/>
                <a:cs typeface="Arial" panose="020B0604020202020204" pitchFamily="34" charset="0"/>
              </a:rPr>
              <a:t>of less than 14,000 pounds;</a:t>
            </a:r>
          </a:p>
          <a:p>
            <a:pPr marL="347472" lvl="1" indent="-347472">
              <a:spcAft>
                <a:spcPts val="600"/>
              </a:spcAft>
              <a:buClr>
                <a:srgbClr val="2F5597"/>
              </a:buClr>
              <a:buFont typeface="Wingdings" panose="05000000000000000000" pitchFamily="2" charset="2"/>
              <a:buChar char="Ø"/>
            </a:pPr>
            <a:r>
              <a:rPr lang="en-US" sz="1300" b="1" dirty="0">
                <a:latin typeface="Arial" panose="020B0604020202020204" pitchFamily="34" charset="0"/>
                <a:ea typeface="Calibri" panose="020F0502020204030204" pitchFamily="34" charset="0"/>
                <a:cs typeface="Arial" panose="020B0604020202020204" pitchFamily="34" charset="0"/>
              </a:rPr>
              <a:t>F</a:t>
            </a:r>
            <a:r>
              <a:rPr lang="en-US" sz="1300" b="1" dirty="0">
                <a:effectLst/>
                <a:latin typeface="Arial" panose="020B0604020202020204" pitchFamily="34" charset="0"/>
                <a:ea typeface="Calibri" panose="020F0502020204030204" pitchFamily="34" charset="0"/>
                <a:cs typeface="Arial" panose="020B0604020202020204" pitchFamily="34" charset="0"/>
              </a:rPr>
              <a:t>inal assembly </a:t>
            </a:r>
            <a:r>
              <a:rPr lang="en-US" sz="1300" dirty="0">
                <a:effectLst/>
                <a:latin typeface="Arial" panose="020B0604020202020204" pitchFamily="34" charset="0"/>
                <a:ea typeface="Calibri" panose="020F0502020204030204" pitchFamily="34" charset="0"/>
                <a:cs typeface="Arial" panose="020B0604020202020204" pitchFamily="34" charset="0"/>
              </a:rPr>
              <a:t>in North America;</a:t>
            </a:r>
          </a:p>
          <a:p>
            <a:pPr marL="347472" lvl="1" indent="-347472">
              <a:spcAft>
                <a:spcPts val="600"/>
              </a:spcAft>
              <a:buClr>
                <a:srgbClr val="2F5597"/>
              </a:buClr>
              <a:buFont typeface="Wingdings" panose="05000000000000000000" pitchFamily="2" charset="2"/>
              <a:buChar char="Ø"/>
            </a:pPr>
            <a:r>
              <a:rPr lang="en-US" sz="1300" b="1" dirty="0">
                <a:latin typeface="Arial" panose="020B0604020202020204" pitchFamily="34" charset="0"/>
                <a:ea typeface="Calibri" panose="020F0502020204030204" pitchFamily="34" charset="0"/>
                <a:cs typeface="Arial" panose="020B0604020202020204" pitchFamily="34" charset="0"/>
              </a:rPr>
              <a:t>M</a:t>
            </a:r>
            <a:r>
              <a:rPr lang="en-US" sz="1300" b="1" dirty="0">
                <a:effectLst/>
                <a:latin typeface="Arial" panose="020B0604020202020204" pitchFamily="34" charset="0"/>
                <a:ea typeface="Calibri" panose="020F0502020204030204" pitchFamily="34" charset="0"/>
                <a:cs typeface="Arial" panose="020B0604020202020204" pitchFamily="34" charset="0"/>
              </a:rPr>
              <a:t>inimum battery capacity </a:t>
            </a:r>
            <a:r>
              <a:rPr lang="en-US" sz="1300" dirty="0">
                <a:effectLst/>
                <a:latin typeface="Arial" panose="020B0604020202020204" pitchFamily="34" charset="0"/>
                <a:ea typeface="Calibri" panose="020F0502020204030204" pitchFamily="34" charset="0"/>
                <a:cs typeface="Arial" panose="020B0604020202020204" pitchFamily="34" charset="0"/>
              </a:rPr>
              <a:t>of 7 kilowatt hours;</a:t>
            </a:r>
          </a:p>
          <a:p>
            <a:pPr marL="347472" lvl="1" indent="-347472">
              <a:spcAft>
                <a:spcPts val="600"/>
              </a:spcAft>
              <a:buClr>
                <a:srgbClr val="2F5597"/>
              </a:buClr>
              <a:buFont typeface="Wingdings" panose="05000000000000000000" pitchFamily="2" charset="2"/>
              <a:buChar char="Ø"/>
            </a:pPr>
            <a:r>
              <a:rPr lang="en-US" sz="1300" dirty="0">
                <a:effectLst/>
                <a:latin typeface="Arial" panose="020B0604020202020204" pitchFamily="34" charset="0"/>
                <a:ea typeface="Calibri" panose="020F0502020204030204" pitchFamily="34" charset="0"/>
                <a:cs typeface="Arial" panose="020B0604020202020204" pitchFamily="34" charset="0"/>
              </a:rPr>
              <a:t>Vehicles must be made by a </a:t>
            </a:r>
            <a:r>
              <a:rPr lang="en-US" sz="1300" b="1" dirty="0">
                <a:effectLst/>
                <a:latin typeface="Arial" panose="020B0604020202020204" pitchFamily="34" charset="0"/>
                <a:ea typeface="Calibri" panose="020F0502020204030204" pitchFamily="34" charset="0"/>
                <a:cs typeface="Arial" panose="020B0604020202020204" pitchFamily="34" charset="0"/>
              </a:rPr>
              <a:t>qualified manufacturer;</a:t>
            </a:r>
            <a:endParaRPr lang="en-US" sz="1300" b="1" dirty="0">
              <a:latin typeface="Arial" panose="020B0604020202020204" pitchFamily="34" charset="0"/>
              <a:ea typeface="Calibri" panose="020F0502020204030204" pitchFamily="34" charset="0"/>
              <a:cs typeface="Arial" panose="020B0604020202020204" pitchFamily="34" charset="0"/>
            </a:endParaRPr>
          </a:p>
          <a:p>
            <a:pPr marL="347472" lvl="1" indent="-347472">
              <a:spcAft>
                <a:spcPts val="600"/>
              </a:spcAft>
              <a:buClr>
                <a:srgbClr val="2F5597"/>
              </a:buClr>
              <a:buFont typeface="Wingdings" panose="05000000000000000000" pitchFamily="2" charset="2"/>
              <a:buChar char="Ø"/>
            </a:pPr>
            <a:r>
              <a:rPr lang="en-US" sz="1300" b="1" dirty="0">
                <a:effectLst/>
                <a:latin typeface="Arial" panose="020B0604020202020204" pitchFamily="34" charset="0"/>
                <a:ea typeface="Calibri" panose="020F0502020204030204" pitchFamily="34" charset="0"/>
                <a:cs typeface="Arial" panose="020B0604020202020204" pitchFamily="34" charset="0"/>
              </a:rPr>
              <a:t>MSRP limitations </a:t>
            </a:r>
            <a:r>
              <a:rPr lang="en-US" sz="1300" dirty="0">
                <a:effectLst/>
                <a:latin typeface="Arial" panose="020B0604020202020204" pitchFamily="34" charset="0"/>
                <a:ea typeface="Calibri" panose="020F0502020204030204" pitchFamily="34" charset="0"/>
                <a:cs typeface="Arial" panose="020B0604020202020204" pitchFamily="34" charset="0"/>
              </a:rPr>
              <a:t>apply, based on the type of vehicle ($80,000 for Vans, Sport Utility Vehicles, Pickup Trucks, and $55,000 for other vehicles);</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marL="347472" lvl="1" indent="-347472">
              <a:spcAft>
                <a:spcPts val="600"/>
              </a:spcAft>
              <a:buClr>
                <a:srgbClr val="2F5597"/>
              </a:buClr>
              <a:buFont typeface="Wingdings" panose="05000000000000000000" pitchFamily="2" charset="2"/>
              <a:buChar char="Ø"/>
            </a:pPr>
            <a:r>
              <a:rPr lang="en-US" sz="1300" dirty="0">
                <a:effectLst/>
                <a:latin typeface="Arial" panose="020B0604020202020204" pitchFamily="34" charset="0"/>
                <a:ea typeface="Calibri" panose="020F0502020204030204" pitchFamily="34" charset="0"/>
                <a:cs typeface="Arial" panose="020B0604020202020204" pitchFamily="34" charset="0"/>
              </a:rPr>
              <a:t>For vehicles placed in service on or after April 18, 2023, the credit amount will depend on the vehicle meeting</a:t>
            </a:r>
            <a:r>
              <a:rPr lang="en-US" sz="1300" b="1" dirty="0">
                <a:effectLst/>
                <a:latin typeface="Arial" panose="020B0604020202020204" pitchFamily="34" charset="0"/>
                <a:ea typeface="Calibri" panose="020F0502020204030204" pitchFamily="34" charset="0"/>
                <a:cs typeface="Arial" panose="020B0604020202020204" pitchFamily="34" charset="0"/>
              </a:rPr>
              <a:t> </a:t>
            </a:r>
            <a:r>
              <a:rPr lang="en-US" sz="1300" dirty="0">
                <a:effectLst/>
                <a:latin typeface="Arial" panose="020B0604020202020204" pitchFamily="34" charset="0"/>
                <a:ea typeface="Calibri" panose="020F0502020204030204" pitchFamily="34" charset="0"/>
                <a:cs typeface="Arial" panose="020B0604020202020204" pitchFamily="34" charset="0"/>
              </a:rPr>
              <a:t>the </a:t>
            </a:r>
            <a:r>
              <a:rPr lang="en-US" sz="1300" b="1" dirty="0">
                <a:effectLst/>
                <a:latin typeface="Arial" panose="020B0604020202020204" pitchFamily="34" charset="0"/>
                <a:ea typeface="Calibri" panose="020F0502020204030204" pitchFamily="34" charset="0"/>
                <a:cs typeface="Arial" panose="020B0604020202020204" pitchFamily="34" charset="0"/>
              </a:rPr>
              <a:t>critical minerals requirement</a:t>
            </a:r>
            <a:r>
              <a:rPr lang="en-US" sz="1300" dirty="0">
                <a:effectLst/>
                <a:latin typeface="Arial" panose="020B0604020202020204" pitchFamily="34" charset="0"/>
                <a:ea typeface="Calibri" panose="020F0502020204030204" pitchFamily="34" charset="0"/>
                <a:cs typeface="Arial" panose="020B0604020202020204" pitchFamily="34" charset="0"/>
              </a:rPr>
              <a:t> ($3,750) and/or the </a:t>
            </a:r>
            <a:r>
              <a:rPr lang="en-US" sz="1300" b="1" dirty="0">
                <a:effectLst/>
                <a:latin typeface="Arial" panose="020B0604020202020204" pitchFamily="34" charset="0"/>
                <a:ea typeface="Calibri" panose="020F0502020204030204" pitchFamily="34" charset="0"/>
                <a:cs typeface="Arial" panose="020B0604020202020204" pitchFamily="34" charset="0"/>
              </a:rPr>
              <a:t>battery components requirement </a:t>
            </a:r>
            <a:r>
              <a:rPr lang="en-US" sz="1300" dirty="0">
                <a:effectLst/>
                <a:latin typeface="Arial" panose="020B0604020202020204" pitchFamily="34" charset="0"/>
                <a:ea typeface="Calibri" panose="020F0502020204030204" pitchFamily="34" charset="0"/>
                <a:cs typeface="Arial" panose="020B0604020202020204" pitchFamily="34" charset="0"/>
              </a:rPr>
              <a:t>($3,750); </a:t>
            </a:r>
          </a:p>
          <a:p>
            <a:pPr marL="347472" lvl="1" indent="-347472">
              <a:spcAft>
                <a:spcPts val="600"/>
              </a:spcAft>
              <a:buClr>
                <a:srgbClr val="2F5597"/>
              </a:buClr>
              <a:buFont typeface="Wingdings" panose="05000000000000000000" pitchFamily="2" charset="2"/>
              <a:buChar char="Ø"/>
            </a:pPr>
            <a:r>
              <a:rPr lang="en-US" sz="1300" dirty="0">
                <a:highlight>
                  <a:srgbClr val="FFFFFF"/>
                </a:highlight>
                <a:latin typeface="Arial" panose="020B0604020202020204" pitchFamily="34" charset="0"/>
                <a:ea typeface="Calibri" panose="020F0502020204030204" pitchFamily="34" charset="0"/>
                <a:cs typeface="Arial" panose="020B0604020202020204" pitchFamily="34" charset="0"/>
              </a:rPr>
              <a:t>Foreign entity of concern (FEOC) battery component restrictions apply to vehicles placed in service January 1, 2024 and after.  Additional FEOC restrictions apply to applicable critical minerals contained in the battery for vehicles placed in service starting January 1, 2025 and after. </a:t>
            </a:r>
            <a:endParaRPr lang="en-US" sz="13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p>
            <a:endParaRPr lang="en-US" sz="1300" dirty="0"/>
          </a:p>
        </p:txBody>
      </p:sp>
      <p:sp>
        <p:nvSpPr>
          <p:cNvPr id="6" name="TextBox 5">
            <a:extLst>
              <a:ext uri="{FF2B5EF4-FFF2-40B4-BE49-F238E27FC236}">
                <a16:creationId xmlns:a16="http://schemas.microsoft.com/office/drawing/2014/main" id="{599C791D-41B5-472E-85A6-EDA24A4690D1}"/>
              </a:ext>
            </a:extLst>
          </p:cNvPr>
          <p:cNvSpPr txBox="1"/>
          <p:nvPr/>
        </p:nvSpPr>
        <p:spPr>
          <a:xfrm>
            <a:off x="6459915" y="2132271"/>
            <a:ext cx="5320763"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Seller Requirements </a:t>
            </a:r>
          </a:p>
        </p:txBody>
      </p:sp>
      <p:sp>
        <p:nvSpPr>
          <p:cNvPr id="7" name="TextBox 6">
            <a:extLst>
              <a:ext uri="{FF2B5EF4-FFF2-40B4-BE49-F238E27FC236}">
                <a16:creationId xmlns:a16="http://schemas.microsoft.com/office/drawing/2014/main" id="{3EA34EF2-AC2B-5A28-1D0D-F94073749CBD}"/>
              </a:ext>
            </a:extLst>
          </p:cNvPr>
          <p:cNvSpPr txBox="1"/>
          <p:nvPr/>
        </p:nvSpPr>
        <p:spPr>
          <a:xfrm>
            <a:off x="486887" y="2132271"/>
            <a:ext cx="451479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Vehicle Requirements</a:t>
            </a:r>
          </a:p>
        </p:txBody>
      </p:sp>
      <p:sp>
        <p:nvSpPr>
          <p:cNvPr id="9" name="TextBox 8">
            <a:extLst>
              <a:ext uri="{FF2B5EF4-FFF2-40B4-BE49-F238E27FC236}">
                <a16:creationId xmlns:a16="http://schemas.microsoft.com/office/drawing/2014/main" id="{DFED890C-9923-4AC0-F991-39157D6042F4}"/>
              </a:ext>
            </a:extLst>
          </p:cNvPr>
          <p:cNvSpPr txBox="1"/>
          <p:nvPr/>
        </p:nvSpPr>
        <p:spPr>
          <a:xfrm>
            <a:off x="6429375" y="2554778"/>
            <a:ext cx="5150007" cy="3570208"/>
          </a:xfrm>
          <a:prstGeom prst="rect">
            <a:avLst/>
          </a:prstGeom>
          <a:noFill/>
        </p:spPr>
        <p:txBody>
          <a:bodyPr wrap="square" rtlCol="0">
            <a:spAutoFit/>
          </a:bodyPr>
          <a:lstStyle/>
          <a:p>
            <a:pPr marL="347472" lvl="1" indent="-347472">
              <a:spcBef>
                <a:spcPts val="600"/>
              </a:spcBef>
              <a:spcAft>
                <a:spcPts val="600"/>
              </a:spcAft>
              <a:buClr>
                <a:srgbClr val="2F5597"/>
              </a:buClr>
              <a:buFont typeface="Wingdings" panose="05000000000000000000" pitchFamily="2" charset="2"/>
              <a:buChar char="Ø"/>
            </a:pPr>
            <a:r>
              <a:rPr lang="en-US" sz="1300" dirty="0">
                <a:effectLst/>
                <a:highlight>
                  <a:srgbClr val="FFFFFF"/>
                </a:highlight>
                <a:latin typeface="Arial" panose="020B0604020202020204" pitchFamily="34" charset="0"/>
                <a:ea typeface="Calibri" panose="020F0502020204030204" pitchFamily="34" charset="0"/>
                <a:cs typeface="Arial" panose="020B0604020202020204" pitchFamily="34" charset="0"/>
              </a:rPr>
              <a:t>Sellers must </a:t>
            </a:r>
            <a:r>
              <a:rPr lang="en-US" sz="1300" b="1" dirty="0">
                <a:effectLst/>
                <a:highlight>
                  <a:srgbClr val="FFFFFF"/>
                </a:highlight>
                <a:latin typeface="Arial" panose="020B0604020202020204" pitchFamily="34" charset="0"/>
                <a:ea typeface="Calibri" panose="020F0502020204030204" pitchFamily="34" charset="0"/>
                <a:cs typeface="Arial" panose="020B0604020202020204" pitchFamily="34" charset="0"/>
              </a:rPr>
              <a:t>provide time of sale reports </a:t>
            </a:r>
            <a:r>
              <a:rPr lang="en-US" sz="1300" dirty="0">
                <a:effectLst/>
                <a:highlight>
                  <a:srgbClr val="FFFFFF"/>
                </a:highlight>
                <a:latin typeface="Arial" panose="020B0604020202020204" pitchFamily="34" charset="0"/>
                <a:ea typeface="Calibri" panose="020F0502020204030204" pitchFamily="34" charset="0"/>
                <a:cs typeface="Arial" panose="020B0604020202020204" pitchFamily="34" charset="0"/>
              </a:rPr>
              <a:t>to IRS using IRS Energy Credits Online.  Sellers must also provide a copy to the buyer.</a:t>
            </a:r>
          </a:p>
          <a:p>
            <a:pPr marL="804672" lvl="3" indent="-347472">
              <a:buClr>
                <a:srgbClr val="2F5597"/>
              </a:buClr>
              <a:buFont typeface="Arial" panose="020B0604020202020204" pitchFamily="34" charset="0"/>
              <a:buChar char="•"/>
            </a:pPr>
            <a:r>
              <a:rPr lang="en-US" sz="1300" dirty="0">
                <a:latin typeface="Arial" panose="020B0604020202020204" pitchFamily="34" charset="0"/>
                <a:cs typeface="Arial" panose="020B0604020202020204" pitchFamily="34" charset="0"/>
              </a:rPr>
              <a:t>Name and taxpayer identification number of the seller </a:t>
            </a:r>
          </a:p>
          <a:p>
            <a:pPr marL="804672" lvl="2" indent="-347472">
              <a:buClr>
                <a:srgbClr val="2F5597"/>
              </a:buClr>
              <a:buFont typeface="Arial" panose="020B0604020202020204" pitchFamily="34" charset="0"/>
              <a:buChar char="•"/>
            </a:pPr>
            <a:r>
              <a:rPr lang="en-US" sz="1300" dirty="0">
                <a:latin typeface="Arial" panose="020B0604020202020204" pitchFamily="34" charset="0"/>
                <a:cs typeface="Arial" panose="020B0604020202020204" pitchFamily="34" charset="0"/>
              </a:rPr>
              <a:t>Name and taxpayer identification number of the buyer </a:t>
            </a:r>
          </a:p>
          <a:p>
            <a:pPr marL="804672" lvl="2" indent="-347472">
              <a:buClr>
                <a:srgbClr val="2F5597"/>
              </a:buClr>
              <a:buFont typeface="Arial" panose="020B0604020202020204" pitchFamily="34" charset="0"/>
              <a:buChar char="•"/>
            </a:pPr>
            <a:r>
              <a:rPr lang="en-US" sz="1300" dirty="0">
                <a:latin typeface="Arial" panose="020B0604020202020204" pitchFamily="34" charset="0"/>
                <a:cs typeface="Arial" panose="020B0604020202020204" pitchFamily="34" charset="0"/>
              </a:rPr>
              <a:t>Vehicle identification number (VIN) of the new clean vehicle </a:t>
            </a:r>
          </a:p>
          <a:p>
            <a:pPr marL="804672" lvl="2" indent="-347472">
              <a:buClr>
                <a:srgbClr val="2F5597"/>
              </a:buClr>
              <a:buFont typeface="Arial" panose="020B0604020202020204" pitchFamily="34" charset="0"/>
              <a:buChar char="•"/>
            </a:pPr>
            <a:r>
              <a:rPr lang="en-US" sz="1300" dirty="0">
                <a:latin typeface="Arial" panose="020B0604020202020204" pitchFamily="34" charset="0"/>
                <a:cs typeface="Arial" panose="020B0604020202020204" pitchFamily="34" charset="0"/>
              </a:rPr>
              <a:t>Battery capacity of the new clean vehicle </a:t>
            </a:r>
          </a:p>
          <a:p>
            <a:pPr marL="804672" lvl="2" indent="-347472">
              <a:buClr>
                <a:srgbClr val="2F5597"/>
              </a:buClr>
              <a:buFont typeface="Arial" panose="020B0604020202020204" pitchFamily="34" charset="0"/>
              <a:buChar char="•"/>
            </a:pPr>
            <a:r>
              <a:rPr lang="en-US" sz="1300" dirty="0">
                <a:latin typeface="Arial" panose="020B0604020202020204" pitchFamily="34" charset="0"/>
                <a:cs typeface="Arial" panose="020B0604020202020204" pitchFamily="34" charset="0"/>
              </a:rPr>
              <a:t>Verification that the buyer is the original user of the new clean vehicle </a:t>
            </a:r>
          </a:p>
          <a:p>
            <a:pPr marL="804672" lvl="2" indent="-347472">
              <a:buClr>
                <a:srgbClr val="2F5597"/>
              </a:buClr>
              <a:buFont typeface="Arial" panose="020B0604020202020204" pitchFamily="34" charset="0"/>
              <a:buChar char="•"/>
            </a:pPr>
            <a:r>
              <a:rPr lang="en-US" sz="1300" dirty="0">
                <a:latin typeface="Arial" panose="020B0604020202020204" pitchFamily="34" charset="0"/>
                <a:cs typeface="Arial" panose="020B0604020202020204" pitchFamily="34" charset="0"/>
              </a:rPr>
              <a:t>The date of the sale and the sale price of the vehicle </a:t>
            </a:r>
          </a:p>
          <a:p>
            <a:pPr marL="804672" lvl="2" indent="-347472">
              <a:buClr>
                <a:srgbClr val="2F5597"/>
              </a:buClr>
              <a:buFont typeface="Arial" panose="020B0604020202020204" pitchFamily="34" charset="0"/>
              <a:buChar char="•"/>
            </a:pPr>
            <a:r>
              <a:rPr lang="en-US" sz="1300" dirty="0">
                <a:latin typeface="Arial" panose="020B0604020202020204" pitchFamily="34" charset="0"/>
                <a:cs typeface="Arial" panose="020B0604020202020204" pitchFamily="34" charset="0"/>
              </a:rPr>
              <a:t>Maximum credit allowable for the new clean vehicle being sold </a:t>
            </a:r>
          </a:p>
          <a:p>
            <a:pPr marL="804672" lvl="2" indent="-347472">
              <a:buClr>
                <a:srgbClr val="2F5597"/>
              </a:buClr>
              <a:buFont typeface="Arial" panose="020B0604020202020204" pitchFamily="34" charset="0"/>
              <a:buChar char="•"/>
            </a:pPr>
            <a:r>
              <a:rPr lang="en-US" sz="1300" dirty="0">
                <a:latin typeface="Arial" panose="020B0604020202020204" pitchFamily="34" charset="0"/>
                <a:cs typeface="Arial" panose="020B0604020202020204" pitchFamily="34" charset="0"/>
              </a:rPr>
              <a:t>For sales after December 31, 2023, the amount of any transfer credit (advance payment) applied to the purchase</a:t>
            </a:r>
          </a:p>
          <a:p>
            <a:endParaRPr lang="en-US" sz="1300"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0E296050-82E3-1A08-4156-F6BA4949A0DD}"/>
              </a:ext>
            </a:extLst>
          </p:cNvPr>
          <p:cNvCxnSpPr>
            <a:cxnSpLocks/>
          </p:cNvCxnSpPr>
          <p:nvPr/>
        </p:nvCxnSpPr>
        <p:spPr>
          <a:xfrm>
            <a:off x="590309" y="1908376"/>
            <a:ext cx="1059921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53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CCC1-F45C-2992-B234-90CD996354D2}"/>
              </a:ext>
            </a:extLst>
          </p:cNvPr>
          <p:cNvSpPr>
            <a:spLocks noGrp="1"/>
          </p:cNvSpPr>
          <p:nvPr>
            <p:ph type="title"/>
          </p:nvPr>
        </p:nvSpPr>
        <p:spPr/>
        <p:txBody>
          <a:bodyPr/>
          <a:lstStyle/>
          <a:p>
            <a:r>
              <a:rPr lang="en-US" dirty="0"/>
              <a:t>Previously Owned Clean Vehicles Credit under § 25E </a:t>
            </a:r>
          </a:p>
        </p:txBody>
      </p:sp>
      <p:sp>
        <p:nvSpPr>
          <p:cNvPr id="3" name="Content Placeholder 2">
            <a:extLst>
              <a:ext uri="{FF2B5EF4-FFF2-40B4-BE49-F238E27FC236}">
                <a16:creationId xmlns:a16="http://schemas.microsoft.com/office/drawing/2014/main" id="{7E65B5B1-0AC8-99FB-145D-0AF7BE01EE03}"/>
              </a:ext>
            </a:extLst>
          </p:cNvPr>
          <p:cNvSpPr>
            <a:spLocks noGrp="1"/>
          </p:cNvSpPr>
          <p:nvPr>
            <p:ph sz="half" idx="1"/>
          </p:nvPr>
        </p:nvSpPr>
        <p:spPr>
          <a:xfrm>
            <a:off x="609601" y="2091676"/>
            <a:ext cx="3489434" cy="3972610"/>
          </a:xfrm>
        </p:spPr>
        <p:txBody>
          <a:bodyPr numCol="1">
            <a:noAutofit/>
          </a:bodyPr>
          <a:lstStyle/>
          <a:p>
            <a:pPr>
              <a:lnSpc>
                <a:spcPct val="110000"/>
              </a:lnSpc>
              <a:spcBef>
                <a:spcPts val="600"/>
              </a:spcBef>
              <a:spcAft>
                <a:spcPts val="600"/>
              </a:spcAft>
              <a:buClr>
                <a:srgbClr val="2F5597"/>
              </a:buClr>
              <a:buFont typeface="Wingdings" panose="05000000000000000000" pitchFamily="2" charset="2"/>
              <a:buChar char="Ø"/>
            </a:pPr>
            <a:r>
              <a:rPr lang="en-US" sz="1300" b="1" dirty="0"/>
              <a:t>Sale price of $25,000 or less </a:t>
            </a:r>
            <a:r>
              <a:rPr lang="en-US" sz="1300" dirty="0"/>
              <a:t>(does not include separate financing, extended warranties, insurance, and separately-stated taxes and fees required by State or local law)</a:t>
            </a:r>
          </a:p>
          <a:p>
            <a:pPr>
              <a:lnSpc>
                <a:spcPct val="110000"/>
              </a:lnSpc>
              <a:spcBef>
                <a:spcPts val="600"/>
              </a:spcBef>
              <a:spcAft>
                <a:spcPts val="600"/>
              </a:spcAft>
              <a:buClr>
                <a:srgbClr val="2F5597"/>
              </a:buClr>
              <a:buFont typeface="Wingdings" panose="05000000000000000000" pitchFamily="2" charset="2"/>
              <a:buChar char="Ø"/>
            </a:pPr>
            <a:r>
              <a:rPr lang="en-US" sz="1300" b="1" dirty="0"/>
              <a:t>The model year of the vehicle is at least two years </a:t>
            </a:r>
            <a:r>
              <a:rPr lang="en-US" sz="1300" dirty="0"/>
              <a:t>earlier than the calendar year in which a taxpayer acquires the vehicle</a:t>
            </a:r>
          </a:p>
          <a:p>
            <a:pPr>
              <a:lnSpc>
                <a:spcPct val="100000"/>
              </a:lnSpc>
              <a:spcBef>
                <a:spcPts val="600"/>
              </a:spcBef>
              <a:spcAft>
                <a:spcPts val="600"/>
              </a:spcAft>
              <a:buClr>
                <a:srgbClr val="2F5597"/>
              </a:buClr>
              <a:buFont typeface="Wingdings" panose="05000000000000000000" pitchFamily="2" charset="2"/>
              <a:buChar char="Ø"/>
            </a:pPr>
            <a:r>
              <a:rPr lang="en-US" sz="1300" b="1" dirty="0"/>
              <a:t>Gross vehicle weight rating of less than 14,000 pounds </a:t>
            </a:r>
            <a:r>
              <a:rPr lang="en-US" sz="1300" dirty="0"/>
              <a:t>and an eligible vehicle with a </a:t>
            </a:r>
            <a:r>
              <a:rPr lang="en-US" sz="1300" b="1" dirty="0"/>
              <a:t>battery capacity of least 7 kilowatt hours</a:t>
            </a:r>
          </a:p>
          <a:p>
            <a:pPr>
              <a:lnSpc>
                <a:spcPct val="100000"/>
              </a:lnSpc>
              <a:spcBef>
                <a:spcPts val="600"/>
              </a:spcBef>
              <a:spcAft>
                <a:spcPts val="600"/>
              </a:spcAft>
              <a:buClr>
                <a:srgbClr val="2F5597"/>
              </a:buClr>
              <a:buFont typeface="Wingdings" panose="05000000000000000000" pitchFamily="2" charset="2"/>
              <a:buChar char="Ø"/>
            </a:pPr>
            <a:r>
              <a:rPr lang="en-US" sz="1300" dirty="0"/>
              <a:t>Not have already been sold as a used vehicle after August 16, 2022, </a:t>
            </a:r>
            <a:r>
              <a:rPr lang="en-US" sz="1300" b="1" dirty="0"/>
              <a:t>based on the vehicle history report</a:t>
            </a:r>
          </a:p>
          <a:p>
            <a:pPr lvl="1">
              <a:lnSpc>
                <a:spcPct val="110000"/>
              </a:lnSpc>
              <a:spcBef>
                <a:spcPts val="600"/>
              </a:spcBef>
              <a:spcAft>
                <a:spcPts val="600"/>
              </a:spcAft>
              <a:buFont typeface="Wingdings" panose="05000000000000000000" pitchFamily="2" charset="2"/>
              <a:buChar char="Ø"/>
            </a:pPr>
            <a:endParaRPr lang="en-US" sz="1300" dirty="0">
              <a:effectLst/>
              <a:ea typeface="Calibri" panose="020F0502020204030204" pitchFamily="34" charset="0"/>
            </a:endParaRPr>
          </a:p>
        </p:txBody>
      </p:sp>
      <p:sp>
        <p:nvSpPr>
          <p:cNvPr id="5" name="TextBox 4">
            <a:extLst>
              <a:ext uri="{FF2B5EF4-FFF2-40B4-BE49-F238E27FC236}">
                <a16:creationId xmlns:a16="http://schemas.microsoft.com/office/drawing/2014/main" id="{50F2AC79-6017-4913-D168-5C3B3D243BD4}"/>
              </a:ext>
            </a:extLst>
          </p:cNvPr>
          <p:cNvSpPr txBox="1"/>
          <p:nvPr/>
        </p:nvSpPr>
        <p:spPr>
          <a:xfrm>
            <a:off x="486888" y="976530"/>
            <a:ext cx="10534649" cy="523220"/>
          </a:xfrm>
          <a:prstGeom prst="rect">
            <a:avLst/>
          </a:prstGeom>
          <a:noFill/>
        </p:spPr>
        <p:txBody>
          <a:bodyPr wrap="square" rtlCol="0">
            <a:spAutoFit/>
          </a:bodyPr>
          <a:lstStyle/>
          <a:p>
            <a:r>
              <a:rPr lang="en-US" sz="1400" dirty="0">
                <a:latin typeface="Arial" panose="020B0604020202020204" pitchFamily="34" charset="0"/>
                <a:ea typeface="Times New Roman" panose="02020603050405020304" pitchFamily="18" charset="0"/>
                <a:cs typeface="Arial" panose="020B0604020202020204" pitchFamily="34" charset="0"/>
              </a:rPr>
              <a:t>The purchase of an eligible previously-owned clean vehicle with a sale price of $25,000 or less may qualify for </a:t>
            </a:r>
            <a:r>
              <a:rPr lang="en-US" sz="1400" b="1" dirty="0">
                <a:latin typeface="Arial" panose="020B0604020202020204" pitchFamily="34" charset="0"/>
                <a:ea typeface="Times New Roman" panose="02020603050405020304" pitchFamily="18" charset="0"/>
                <a:cs typeface="Arial" panose="020B0604020202020204" pitchFamily="34" charset="0"/>
              </a:rPr>
              <a:t>a tax credit of </a:t>
            </a:r>
            <a:r>
              <a:rPr lang="en-US" sz="1400" b="0" i="0" dirty="0">
                <a:solidFill>
                  <a:srgbClr val="1B1B1B"/>
                </a:solidFill>
                <a:effectLst/>
                <a:latin typeface="Source Sans Pro"/>
              </a:rPr>
              <a:t>30% of the sale price up to a maximum credit of $4,000.  </a:t>
            </a:r>
            <a:endParaRPr lang="en-US"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022E74F8-C458-67A5-E9D5-A1F7BC81CC45}"/>
              </a:ext>
            </a:extLst>
          </p:cNvPr>
          <p:cNvSpPr txBox="1"/>
          <p:nvPr/>
        </p:nvSpPr>
        <p:spPr>
          <a:xfrm>
            <a:off x="8092966" y="2087240"/>
            <a:ext cx="3758607" cy="4167166"/>
          </a:xfrm>
          <a:prstGeom prst="rect">
            <a:avLst/>
          </a:prstGeom>
          <a:noFill/>
        </p:spPr>
        <p:txBody>
          <a:bodyPr wrap="square" rtlCol="0">
            <a:spAutoFit/>
          </a:bodyPr>
          <a:lstStyle/>
          <a:p>
            <a:pPr marL="285750" indent="-285750">
              <a:lnSpc>
                <a:spcPct val="110000"/>
              </a:lnSpc>
              <a:spcBef>
                <a:spcPts val="600"/>
              </a:spcBef>
              <a:spcAft>
                <a:spcPts val="600"/>
              </a:spcAft>
              <a:buClr>
                <a:srgbClr val="2F5597"/>
              </a:buClr>
              <a:buFont typeface="Wingdings" panose="05000000000000000000" pitchFamily="2" charset="2"/>
              <a:buChar char="Ø"/>
            </a:pPr>
            <a:r>
              <a:rPr lang="en-US" sz="1300" b="1" dirty="0">
                <a:latin typeface="Arial" panose="020B0604020202020204" pitchFamily="34" charset="0"/>
                <a:ea typeface="Times New Roman" panose="02020603050405020304" pitchFamily="18" charset="0"/>
                <a:cs typeface="Arial" panose="020B0604020202020204" pitchFamily="34" charset="0"/>
              </a:rPr>
              <a:t>Licensed dealer</a:t>
            </a:r>
          </a:p>
          <a:p>
            <a:pPr marL="285750" indent="-285750">
              <a:lnSpc>
                <a:spcPct val="110000"/>
              </a:lnSpc>
              <a:spcBef>
                <a:spcPts val="600"/>
              </a:spcBef>
              <a:spcAft>
                <a:spcPts val="600"/>
              </a:spcAft>
              <a:buClr>
                <a:srgbClr val="2F5597"/>
              </a:buClr>
              <a:buFont typeface="Wingdings" panose="05000000000000000000" pitchFamily="2" charset="2"/>
              <a:buChar char="Ø"/>
            </a:pPr>
            <a:r>
              <a:rPr lang="en-US" sz="1300" b="1" dirty="0">
                <a:highlight>
                  <a:srgbClr val="FFFFFF"/>
                </a:highlight>
                <a:latin typeface="Arial" panose="020B0604020202020204" pitchFamily="34" charset="0"/>
                <a:ea typeface="Times New Roman" panose="02020603050405020304" pitchFamily="18" charset="0"/>
                <a:cs typeface="Arial" panose="020B0604020202020204" pitchFamily="34" charset="0"/>
              </a:rPr>
              <a:t>Reports required information to IRS using IRS Energy Credits Online </a:t>
            </a:r>
            <a:r>
              <a:rPr lang="en-US" sz="1300" dirty="0">
                <a:highlight>
                  <a:srgbClr val="FFFFFF"/>
                </a:highlight>
                <a:latin typeface="Arial" panose="020B0604020202020204" pitchFamily="34" charset="0"/>
                <a:ea typeface="Times New Roman" panose="02020603050405020304" pitchFamily="18" charset="0"/>
                <a:cs typeface="Arial" panose="020B0604020202020204" pitchFamily="34" charset="0"/>
              </a:rPr>
              <a:t>and provides the buyer a copy of the report.</a:t>
            </a:r>
          </a:p>
          <a:p>
            <a:pPr marL="685800" lvl="1" indent="-228600">
              <a:lnSpc>
                <a:spcPct val="110000"/>
              </a:lnSpc>
              <a:spcBef>
                <a:spcPts val="600"/>
              </a:spcBef>
              <a:spcAft>
                <a:spcPts val="600"/>
              </a:spcAft>
              <a:buClr>
                <a:srgbClr val="2F5597"/>
              </a:buClr>
              <a:buFont typeface="Wingdings" panose="05000000000000000000" pitchFamily="2" charset="2"/>
              <a:buChar char="Ø"/>
            </a:pPr>
            <a:r>
              <a:rPr lang="en-US" sz="1300" dirty="0">
                <a:latin typeface="Arial" panose="020B0604020202020204" pitchFamily="34" charset="0"/>
                <a:cs typeface="Arial" panose="020B0604020202020204" pitchFamily="34" charset="0"/>
              </a:rPr>
              <a:t>Name and taxpayer identification number of the dealer </a:t>
            </a:r>
          </a:p>
          <a:p>
            <a:pPr marL="685800" lvl="1" indent="-228600">
              <a:lnSpc>
                <a:spcPct val="110000"/>
              </a:lnSpc>
              <a:spcBef>
                <a:spcPts val="600"/>
              </a:spcBef>
              <a:spcAft>
                <a:spcPts val="600"/>
              </a:spcAft>
              <a:buClr>
                <a:srgbClr val="2F5597"/>
              </a:buClr>
              <a:buFont typeface="Wingdings" panose="05000000000000000000" pitchFamily="2" charset="2"/>
              <a:buChar char="Ø"/>
            </a:pPr>
            <a:r>
              <a:rPr lang="en-US" sz="1300" dirty="0">
                <a:latin typeface="Arial" panose="020B0604020202020204" pitchFamily="34" charset="0"/>
                <a:cs typeface="Arial" panose="020B0604020202020204" pitchFamily="34" charset="0"/>
              </a:rPr>
              <a:t>Name and taxpayer identification number of the buyer </a:t>
            </a:r>
          </a:p>
          <a:p>
            <a:pPr marL="685800" lvl="1" indent="-228600">
              <a:lnSpc>
                <a:spcPct val="110000"/>
              </a:lnSpc>
              <a:spcBef>
                <a:spcPts val="600"/>
              </a:spcBef>
              <a:spcAft>
                <a:spcPts val="600"/>
              </a:spcAft>
              <a:buClr>
                <a:srgbClr val="2F5597"/>
              </a:buClr>
              <a:buFont typeface="Wingdings" panose="05000000000000000000" pitchFamily="2" charset="2"/>
              <a:buChar char="Ø"/>
            </a:pPr>
            <a:r>
              <a:rPr lang="en-US" sz="1300" dirty="0">
                <a:latin typeface="Arial" panose="020B0604020202020204" pitchFamily="34" charset="0"/>
                <a:cs typeface="Arial" panose="020B0604020202020204" pitchFamily="34" charset="0"/>
              </a:rPr>
              <a:t>Vehicle identification number (VIN)</a:t>
            </a:r>
          </a:p>
          <a:p>
            <a:pPr marL="685800" lvl="1" indent="-228600">
              <a:lnSpc>
                <a:spcPct val="110000"/>
              </a:lnSpc>
              <a:spcBef>
                <a:spcPts val="600"/>
              </a:spcBef>
              <a:spcAft>
                <a:spcPts val="600"/>
              </a:spcAft>
              <a:buClr>
                <a:srgbClr val="2F5597"/>
              </a:buClr>
              <a:buFont typeface="Wingdings" panose="05000000000000000000" pitchFamily="2" charset="2"/>
              <a:buChar char="Ø"/>
            </a:pPr>
            <a:r>
              <a:rPr lang="en-US" sz="1300" dirty="0">
                <a:latin typeface="Arial" panose="020B0604020202020204" pitchFamily="34" charset="0"/>
                <a:cs typeface="Arial" panose="020B0604020202020204" pitchFamily="34" charset="0"/>
              </a:rPr>
              <a:t>Battery capacity</a:t>
            </a:r>
          </a:p>
          <a:p>
            <a:pPr marL="685800" lvl="1" indent="-228600">
              <a:lnSpc>
                <a:spcPct val="110000"/>
              </a:lnSpc>
              <a:spcBef>
                <a:spcPts val="600"/>
              </a:spcBef>
              <a:spcAft>
                <a:spcPts val="600"/>
              </a:spcAft>
              <a:buClr>
                <a:srgbClr val="2F5597"/>
              </a:buClr>
              <a:buFont typeface="Wingdings" panose="05000000000000000000" pitchFamily="2" charset="2"/>
              <a:buChar char="Ø"/>
            </a:pPr>
            <a:r>
              <a:rPr lang="en-US" sz="1300" dirty="0">
                <a:latin typeface="Arial" panose="020B0604020202020204" pitchFamily="34" charset="0"/>
                <a:cs typeface="Arial" panose="020B0604020202020204" pitchFamily="34" charset="0"/>
              </a:rPr>
              <a:t>The sales price of the vehicle</a:t>
            </a:r>
          </a:p>
          <a:p>
            <a:pPr marL="685800" lvl="1" indent="-228600">
              <a:lnSpc>
                <a:spcPct val="110000"/>
              </a:lnSpc>
              <a:spcBef>
                <a:spcPts val="600"/>
              </a:spcBef>
              <a:spcAft>
                <a:spcPts val="600"/>
              </a:spcAft>
              <a:buClr>
                <a:srgbClr val="2F5597"/>
              </a:buClr>
              <a:buFont typeface="Wingdings" panose="05000000000000000000" pitchFamily="2" charset="2"/>
              <a:buChar char="Ø"/>
            </a:pPr>
            <a:r>
              <a:rPr lang="en-US" sz="1300" dirty="0">
                <a:latin typeface="Arial" panose="020B0604020202020204" pitchFamily="34" charset="0"/>
                <a:cs typeface="Arial" panose="020B0604020202020204" pitchFamily="34" charset="0"/>
              </a:rPr>
              <a:t>Placed in service date</a:t>
            </a:r>
          </a:p>
          <a:p>
            <a:pPr marL="685800" lvl="1" indent="-228600">
              <a:lnSpc>
                <a:spcPct val="110000"/>
              </a:lnSpc>
              <a:spcBef>
                <a:spcPts val="600"/>
              </a:spcBef>
              <a:spcAft>
                <a:spcPts val="600"/>
              </a:spcAft>
              <a:buClr>
                <a:srgbClr val="2F5597"/>
              </a:buClr>
              <a:buFont typeface="Wingdings" panose="05000000000000000000" pitchFamily="2" charset="2"/>
              <a:buChar char="Ø"/>
            </a:pPr>
            <a:r>
              <a:rPr lang="en-US" sz="1300" dirty="0">
                <a:latin typeface="Arial" panose="020B0604020202020204" pitchFamily="34" charset="0"/>
                <a:cs typeface="Arial" panose="020B0604020202020204" pitchFamily="34" charset="0"/>
              </a:rPr>
              <a:t>Maximum credit allowable</a:t>
            </a:r>
          </a:p>
        </p:txBody>
      </p:sp>
      <p:sp>
        <p:nvSpPr>
          <p:cNvPr id="15" name="TextBox 14">
            <a:extLst>
              <a:ext uri="{FF2B5EF4-FFF2-40B4-BE49-F238E27FC236}">
                <a16:creationId xmlns:a16="http://schemas.microsoft.com/office/drawing/2014/main" id="{30EA4145-1FFD-9D72-27BF-C0A5B6CC3521}"/>
              </a:ext>
            </a:extLst>
          </p:cNvPr>
          <p:cNvSpPr txBox="1"/>
          <p:nvPr/>
        </p:nvSpPr>
        <p:spPr>
          <a:xfrm>
            <a:off x="609600" y="1749531"/>
            <a:ext cx="4753337" cy="342145"/>
          </a:xfrm>
          <a:prstGeom prst="rect">
            <a:avLst/>
          </a:prstGeom>
          <a:noFill/>
        </p:spPr>
        <p:txBody>
          <a:bodyPr wrap="square" rtlCol="0">
            <a:spAutoFit/>
          </a:bodyPr>
          <a:lstStyle/>
          <a:p>
            <a:pPr marL="0" indent="0">
              <a:lnSpc>
                <a:spcPct val="110000"/>
              </a:lnSpc>
              <a:spcBef>
                <a:spcPts val="600"/>
              </a:spcBef>
              <a:spcAft>
                <a:spcPts val="600"/>
              </a:spcAft>
              <a:buClr>
                <a:srgbClr val="2F5597"/>
              </a:buClr>
              <a:buNone/>
            </a:pPr>
            <a:r>
              <a:rPr lang="en-US" sz="1600" b="1" dirty="0">
                <a:latin typeface="Arial" panose="020B0604020202020204" pitchFamily="34" charset="0"/>
                <a:ea typeface="Times New Roman" panose="02020603050405020304" pitchFamily="18" charset="0"/>
                <a:cs typeface="Arial" panose="020B0604020202020204" pitchFamily="34" charset="0"/>
              </a:rPr>
              <a:t>Vehicle:</a:t>
            </a:r>
          </a:p>
        </p:txBody>
      </p:sp>
      <p:sp>
        <p:nvSpPr>
          <p:cNvPr id="16" name="TextBox 15">
            <a:extLst>
              <a:ext uri="{FF2B5EF4-FFF2-40B4-BE49-F238E27FC236}">
                <a16:creationId xmlns:a16="http://schemas.microsoft.com/office/drawing/2014/main" id="{B2BADA9C-4BD7-274D-5E03-9E885FB2FC21}"/>
              </a:ext>
            </a:extLst>
          </p:cNvPr>
          <p:cNvSpPr txBox="1"/>
          <p:nvPr/>
        </p:nvSpPr>
        <p:spPr>
          <a:xfrm>
            <a:off x="8092966" y="1756394"/>
            <a:ext cx="2650602"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Seller:</a:t>
            </a:r>
          </a:p>
        </p:txBody>
      </p:sp>
      <p:cxnSp>
        <p:nvCxnSpPr>
          <p:cNvPr id="17" name="Straight Connector 16">
            <a:extLst>
              <a:ext uri="{FF2B5EF4-FFF2-40B4-BE49-F238E27FC236}">
                <a16:creationId xmlns:a16="http://schemas.microsoft.com/office/drawing/2014/main" id="{F8F68E48-5C3D-AD07-52A0-D0213CD09386}"/>
              </a:ext>
            </a:extLst>
          </p:cNvPr>
          <p:cNvCxnSpPr>
            <a:cxnSpLocks/>
          </p:cNvCxnSpPr>
          <p:nvPr/>
        </p:nvCxnSpPr>
        <p:spPr>
          <a:xfrm>
            <a:off x="590309" y="1546049"/>
            <a:ext cx="1059921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1D74C0D-E8A0-8497-3162-C350176FA798}"/>
              </a:ext>
            </a:extLst>
          </p:cNvPr>
          <p:cNvSpPr txBox="1"/>
          <p:nvPr/>
        </p:nvSpPr>
        <p:spPr>
          <a:xfrm>
            <a:off x="4390663" y="2105402"/>
            <a:ext cx="3653504" cy="4013278"/>
          </a:xfrm>
          <a:prstGeom prst="rect">
            <a:avLst/>
          </a:prstGeom>
          <a:noFill/>
        </p:spPr>
        <p:txBody>
          <a:bodyPr wrap="square">
            <a:spAutoFit/>
          </a:bodyPr>
          <a:lstStyle/>
          <a:p>
            <a:pPr marL="228600" indent="-228600">
              <a:lnSpc>
                <a:spcPct val="110000"/>
              </a:lnSpc>
              <a:spcBef>
                <a:spcPts val="600"/>
              </a:spcBef>
              <a:spcAft>
                <a:spcPts val="600"/>
              </a:spcAft>
              <a:buClr>
                <a:srgbClr val="2F5597"/>
              </a:buClr>
              <a:buFont typeface="Wingdings" panose="05000000000000000000" pitchFamily="2" charset="2"/>
              <a:buChar char="Ø"/>
            </a:pPr>
            <a:r>
              <a:rPr lang="en-US" sz="1300" b="1" dirty="0">
                <a:latin typeface="Arial" panose="020B0604020202020204" pitchFamily="34" charset="0"/>
                <a:cs typeface="Arial" panose="020B0604020202020204" pitchFamily="34" charset="0"/>
              </a:rPr>
              <a:t>Modified adjusted gross income limitation:</a:t>
            </a:r>
          </a:p>
          <a:p>
            <a:pPr marL="685800" lvl="1" indent="-228600">
              <a:lnSpc>
                <a:spcPct val="110000"/>
              </a:lnSpc>
              <a:spcBef>
                <a:spcPts val="600"/>
              </a:spcBef>
              <a:spcAft>
                <a:spcPts val="600"/>
              </a:spcAft>
              <a:buClr>
                <a:srgbClr val="2F5597"/>
              </a:buClr>
              <a:buFont typeface="Wingdings" panose="05000000000000000000" pitchFamily="2" charset="2"/>
              <a:buChar char="Ø"/>
            </a:pPr>
            <a:r>
              <a:rPr lang="en-US" sz="1300" dirty="0">
                <a:latin typeface="Arial" panose="020B0604020202020204" pitchFamily="34" charset="0"/>
                <a:cs typeface="Arial" panose="020B0604020202020204" pitchFamily="34" charset="0"/>
              </a:rPr>
              <a:t>Joint filers: $150,000 </a:t>
            </a:r>
          </a:p>
          <a:p>
            <a:pPr marL="685800" lvl="1" indent="-228600">
              <a:lnSpc>
                <a:spcPct val="110000"/>
              </a:lnSpc>
              <a:spcBef>
                <a:spcPts val="600"/>
              </a:spcBef>
              <a:spcAft>
                <a:spcPts val="600"/>
              </a:spcAft>
              <a:buClr>
                <a:srgbClr val="2F5597"/>
              </a:buClr>
              <a:buFont typeface="Wingdings" panose="05000000000000000000" pitchFamily="2" charset="2"/>
              <a:buChar char="Ø"/>
            </a:pPr>
            <a:r>
              <a:rPr lang="en-US" sz="1300" dirty="0">
                <a:latin typeface="Arial" panose="020B0604020202020204" pitchFamily="34" charset="0"/>
                <a:cs typeface="Arial" panose="020B0604020202020204" pitchFamily="34" charset="0"/>
              </a:rPr>
              <a:t>Heads of households: $112,500</a:t>
            </a:r>
          </a:p>
          <a:p>
            <a:pPr marL="685800" lvl="1" indent="-228600">
              <a:lnSpc>
                <a:spcPct val="110000"/>
              </a:lnSpc>
              <a:spcBef>
                <a:spcPts val="600"/>
              </a:spcBef>
              <a:spcAft>
                <a:spcPts val="600"/>
              </a:spcAft>
              <a:buClr>
                <a:srgbClr val="2F5597"/>
              </a:buClr>
              <a:buFont typeface="Wingdings" panose="05000000000000000000" pitchFamily="2" charset="2"/>
              <a:buChar char="Ø"/>
            </a:pPr>
            <a:r>
              <a:rPr lang="en-US" sz="1300" dirty="0">
                <a:latin typeface="Arial" panose="020B0604020202020204" pitchFamily="34" charset="0"/>
                <a:cs typeface="Arial" panose="020B0604020202020204" pitchFamily="34" charset="0"/>
              </a:rPr>
              <a:t>All other filers: $75,000</a:t>
            </a:r>
          </a:p>
          <a:p>
            <a:pPr marL="228600" indent="-228600">
              <a:lnSpc>
                <a:spcPct val="110000"/>
              </a:lnSpc>
              <a:spcBef>
                <a:spcPts val="600"/>
              </a:spcBef>
              <a:spcAft>
                <a:spcPts val="600"/>
              </a:spcAft>
              <a:buClr>
                <a:srgbClr val="2F5597"/>
              </a:buClr>
              <a:buFont typeface="Wingdings" panose="05000000000000000000" pitchFamily="2" charset="2"/>
              <a:buChar char="Ø"/>
            </a:pPr>
            <a:r>
              <a:rPr lang="en-US" sz="1300" b="1" dirty="0">
                <a:latin typeface="Arial" panose="020B0604020202020204" pitchFamily="34" charset="0"/>
                <a:cs typeface="Arial" panose="020B0604020202020204" pitchFamily="34" charset="0"/>
              </a:rPr>
              <a:t>Buyer is not the original owner</a:t>
            </a:r>
          </a:p>
          <a:p>
            <a:pPr marL="228600" indent="-228600">
              <a:lnSpc>
                <a:spcPct val="110000"/>
              </a:lnSpc>
              <a:spcBef>
                <a:spcPts val="600"/>
              </a:spcBef>
              <a:spcAft>
                <a:spcPts val="600"/>
              </a:spcAft>
              <a:buClr>
                <a:srgbClr val="2F5597"/>
              </a:buClr>
              <a:buFont typeface="Wingdings" panose="05000000000000000000" pitchFamily="2" charset="2"/>
              <a:buChar char="Ø"/>
            </a:pPr>
            <a:r>
              <a:rPr lang="en-US" sz="1300" dirty="0">
                <a:latin typeface="Arial" panose="020B0604020202020204" pitchFamily="34" charset="0"/>
                <a:cs typeface="Arial" panose="020B0604020202020204" pitchFamily="34" charset="0"/>
              </a:rPr>
              <a:t>Purchase of the vehicle was by an individual for use and </a:t>
            </a:r>
            <a:r>
              <a:rPr lang="en-US" sz="1300" b="1" dirty="0">
                <a:latin typeface="Arial" panose="020B0604020202020204" pitchFamily="34" charset="0"/>
                <a:cs typeface="Arial" panose="020B0604020202020204" pitchFamily="34" charset="0"/>
              </a:rPr>
              <a:t>not for resale</a:t>
            </a:r>
          </a:p>
          <a:p>
            <a:pPr marL="228600" indent="-228600">
              <a:lnSpc>
                <a:spcPct val="110000"/>
              </a:lnSpc>
              <a:spcBef>
                <a:spcPts val="600"/>
              </a:spcBef>
              <a:spcAft>
                <a:spcPts val="600"/>
              </a:spcAft>
              <a:buClr>
                <a:srgbClr val="2F5597"/>
              </a:buClr>
              <a:buFont typeface="Wingdings" panose="05000000000000000000" pitchFamily="2" charset="2"/>
              <a:buChar char="Ø"/>
            </a:pPr>
            <a:r>
              <a:rPr lang="en-US" sz="1300" dirty="0">
                <a:latin typeface="Arial" panose="020B0604020202020204" pitchFamily="34" charset="0"/>
                <a:cs typeface="Arial" panose="020B0604020202020204" pitchFamily="34" charset="0"/>
              </a:rPr>
              <a:t>Buyer cannot have claimed another used clean vehicle credit in the 3 years before the purchase date</a:t>
            </a:r>
          </a:p>
          <a:p>
            <a:pPr marL="228600" indent="-228600">
              <a:lnSpc>
                <a:spcPct val="110000"/>
              </a:lnSpc>
              <a:spcBef>
                <a:spcPts val="600"/>
              </a:spcBef>
              <a:spcAft>
                <a:spcPts val="600"/>
              </a:spcAft>
              <a:buClr>
                <a:srgbClr val="2F5597"/>
              </a:buClr>
              <a:buFont typeface="Wingdings" panose="05000000000000000000" pitchFamily="2" charset="2"/>
              <a:buChar char="Ø"/>
            </a:pPr>
            <a:r>
              <a:rPr lang="en-US" sz="1300" dirty="0">
                <a:latin typeface="Arial" panose="020B0604020202020204" pitchFamily="34" charset="0"/>
                <a:cs typeface="Arial" panose="020B0604020202020204" pitchFamily="34" charset="0"/>
              </a:rPr>
              <a:t>Buyer cannot be claimed as a dependent by another taxpayer</a:t>
            </a:r>
          </a:p>
        </p:txBody>
      </p:sp>
      <p:sp>
        <p:nvSpPr>
          <p:cNvPr id="8" name="TextBox 7">
            <a:extLst>
              <a:ext uri="{FF2B5EF4-FFF2-40B4-BE49-F238E27FC236}">
                <a16:creationId xmlns:a16="http://schemas.microsoft.com/office/drawing/2014/main" id="{A9239C0B-B9F7-6472-97E1-04F84B7619AC}"/>
              </a:ext>
            </a:extLst>
          </p:cNvPr>
          <p:cNvSpPr txBox="1"/>
          <p:nvPr/>
        </p:nvSpPr>
        <p:spPr>
          <a:xfrm>
            <a:off x="4390663" y="1756394"/>
            <a:ext cx="4753337" cy="342145"/>
          </a:xfrm>
          <a:prstGeom prst="rect">
            <a:avLst/>
          </a:prstGeom>
          <a:noFill/>
        </p:spPr>
        <p:txBody>
          <a:bodyPr wrap="square" rtlCol="0">
            <a:spAutoFit/>
          </a:bodyPr>
          <a:lstStyle/>
          <a:p>
            <a:pPr marL="0" indent="0">
              <a:lnSpc>
                <a:spcPct val="110000"/>
              </a:lnSpc>
              <a:spcBef>
                <a:spcPts val="600"/>
              </a:spcBef>
              <a:spcAft>
                <a:spcPts val="600"/>
              </a:spcAft>
              <a:buClr>
                <a:srgbClr val="2F5597"/>
              </a:buClr>
              <a:buNone/>
            </a:pPr>
            <a:r>
              <a:rPr lang="en-US" sz="1600" b="1" dirty="0">
                <a:latin typeface="Arial" panose="020B0604020202020204" pitchFamily="34" charset="0"/>
                <a:ea typeface="Times New Roman" panose="02020603050405020304" pitchFamily="18" charset="0"/>
                <a:cs typeface="Arial" panose="020B0604020202020204" pitchFamily="34" charset="0"/>
              </a:rPr>
              <a:t>Buyer:</a:t>
            </a:r>
          </a:p>
        </p:txBody>
      </p:sp>
    </p:spTree>
    <p:extLst>
      <p:ext uri="{BB962C8B-B14F-4D97-AF65-F5344CB8AC3E}">
        <p14:creationId xmlns:p14="http://schemas.microsoft.com/office/powerpoint/2010/main" val="396536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9D1F64-4FF8-67A6-702B-03FAF8EC5C76}"/>
              </a:ext>
            </a:extLst>
          </p:cNvPr>
          <p:cNvSpPr>
            <a:spLocks noGrp="1"/>
          </p:cNvSpPr>
          <p:nvPr>
            <p:ph type="title"/>
          </p:nvPr>
        </p:nvSpPr>
        <p:spPr>
          <a:xfrm>
            <a:off x="486888" y="399865"/>
            <a:ext cx="11364686" cy="786781"/>
          </a:xfrm>
        </p:spPr>
        <p:txBody>
          <a:bodyPr>
            <a:normAutofit/>
          </a:bodyPr>
          <a:lstStyle/>
          <a:p>
            <a:r>
              <a:rPr lang="en-US" dirty="0"/>
              <a:t>Transfer of Credit and Advanced Payment </a:t>
            </a:r>
            <a:endParaRPr lang="en-US" b="0" dirty="0"/>
          </a:p>
        </p:txBody>
      </p:sp>
      <p:sp>
        <p:nvSpPr>
          <p:cNvPr id="10" name="Text Placeholder 8">
            <a:extLst>
              <a:ext uri="{FF2B5EF4-FFF2-40B4-BE49-F238E27FC236}">
                <a16:creationId xmlns:a16="http://schemas.microsoft.com/office/drawing/2014/main" id="{9398CA59-0E97-C376-6675-B9C3A32B8978}"/>
              </a:ext>
            </a:extLst>
          </p:cNvPr>
          <p:cNvSpPr>
            <a:spLocks noGrp="1"/>
          </p:cNvSpPr>
          <p:nvPr>
            <p:ph sz="half" idx="1"/>
          </p:nvPr>
        </p:nvSpPr>
        <p:spPr>
          <a:xfrm>
            <a:off x="486888" y="1045292"/>
            <a:ext cx="11364686" cy="4469683"/>
          </a:xfrm>
        </p:spPr>
        <p:txBody>
          <a:bodyPr>
            <a:noAutofit/>
          </a:bodyPr>
          <a:lstStyle/>
          <a:p>
            <a:pPr marL="0" indent="0">
              <a:lnSpc>
                <a:spcPct val="100000"/>
              </a:lnSpc>
              <a:spcBef>
                <a:spcPts val="600"/>
              </a:spcBef>
              <a:spcAft>
                <a:spcPts val="600"/>
              </a:spcAft>
              <a:buClr>
                <a:srgbClr val="2F5597"/>
              </a:buClr>
              <a:buNone/>
            </a:pPr>
            <a:r>
              <a:rPr lang="en-US" sz="2000" b="1" u="sng" dirty="0"/>
              <a:t>Dealer Information</a:t>
            </a:r>
            <a:r>
              <a:rPr lang="en-US" sz="2000" b="1" dirty="0"/>
              <a:t>: </a:t>
            </a:r>
          </a:p>
          <a:p>
            <a:pPr marL="347472" indent="-347472">
              <a:lnSpc>
                <a:spcPct val="100000"/>
              </a:lnSpc>
              <a:spcBef>
                <a:spcPts val="600"/>
              </a:spcBef>
              <a:spcAft>
                <a:spcPts val="600"/>
              </a:spcAft>
              <a:buClr>
                <a:srgbClr val="2F5597"/>
              </a:buClr>
              <a:buFont typeface="Wingdings" panose="05000000000000000000" pitchFamily="2" charset="2"/>
              <a:buChar char="Ø"/>
            </a:pPr>
            <a:r>
              <a:rPr lang="en-US" sz="1800" b="1" dirty="0"/>
              <a:t>As of January 1, 2024, buyers can choose to transfer a clean vehicle credit to a registered dealer in exchange for an equivalent reduction in the purchase price of the vehicle. </a:t>
            </a:r>
            <a:r>
              <a:rPr lang="en-US" sz="1800" dirty="0"/>
              <a:t>That means eligible buyers can get money upfront for buying a clean vehicle, rather than having to wait to claim their credit on their tax return for the year the vehicle was placed in service.  </a:t>
            </a:r>
          </a:p>
          <a:p>
            <a:pPr marL="804672" lvl="1" indent="-347472">
              <a:lnSpc>
                <a:spcPct val="100000"/>
              </a:lnSpc>
              <a:spcBef>
                <a:spcPts val="600"/>
              </a:spcBef>
              <a:spcAft>
                <a:spcPts val="600"/>
              </a:spcAft>
              <a:buClr>
                <a:srgbClr val="2F5597"/>
              </a:buClr>
              <a:buFont typeface="Wingdings" panose="05000000000000000000" pitchFamily="2" charset="2"/>
              <a:buChar char="Ø"/>
            </a:pPr>
            <a:r>
              <a:rPr lang="en-US" sz="1800" dirty="0"/>
              <a:t>Dealers must register with the IRS before they can participate. Wait until your dealership has successfully registered for advance payments before you conduct transactions that transfer tax credits at the time-of-sale.</a:t>
            </a:r>
          </a:p>
          <a:p>
            <a:pPr marL="804672" lvl="1" indent="-347472">
              <a:lnSpc>
                <a:spcPct val="100000"/>
              </a:lnSpc>
              <a:spcBef>
                <a:spcPts val="600"/>
              </a:spcBef>
              <a:spcAft>
                <a:spcPts val="600"/>
              </a:spcAft>
              <a:buClr>
                <a:srgbClr val="2F5597"/>
              </a:buClr>
              <a:buFont typeface="Wingdings" panose="05000000000000000000" pitchFamily="2" charset="2"/>
              <a:buChar char="Ø"/>
            </a:pPr>
            <a:r>
              <a:rPr lang="en-US" sz="1800" dirty="0"/>
              <a:t>When </a:t>
            </a:r>
            <a:r>
              <a:rPr lang="en-US" sz="1800" b="1" dirty="0"/>
              <a:t>a buyer transfers a tax credit,</a:t>
            </a:r>
            <a:r>
              <a:rPr lang="en-US" sz="1800" dirty="0"/>
              <a:t> registered dealers must provide certain disclosures (</a:t>
            </a:r>
            <a:r>
              <a:rPr lang="en-US" sz="1800" i="1" dirty="0"/>
              <a:t>such as the disclosure regarding modified AGI limitations</a:t>
            </a:r>
            <a:r>
              <a:rPr lang="en-US" sz="1800" dirty="0"/>
              <a:t>) and receive attestations from the buyer.  </a:t>
            </a:r>
          </a:p>
          <a:p>
            <a:pPr marL="804672" lvl="1" indent="-347472">
              <a:lnSpc>
                <a:spcPct val="100000"/>
              </a:lnSpc>
              <a:spcBef>
                <a:spcPts val="600"/>
              </a:spcBef>
              <a:spcAft>
                <a:spcPts val="600"/>
              </a:spcAft>
              <a:buClr>
                <a:srgbClr val="2F5597"/>
              </a:buClr>
              <a:buFont typeface="Wingdings" panose="05000000000000000000" pitchFamily="2" charset="2"/>
              <a:buChar char="Ø"/>
            </a:pPr>
            <a:r>
              <a:rPr lang="en-US" sz="1800" dirty="0">
                <a:highlight>
                  <a:srgbClr val="FFFFFF"/>
                </a:highlight>
              </a:rPr>
              <a:t>The IRS will pay registered dealers electronically for transferred clean vehicle tax credits.</a:t>
            </a:r>
          </a:p>
          <a:p>
            <a:pPr marL="804672" lvl="1" indent="-347472">
              <a:lnSpc>
                <a:spcPct val="100000"/>
              </a:lnSpc>
              <a:spcBef>
                <a:spcPts val="600"/>
              </a:spcBef>
              <a:spcAft>
                <a:spcPts val="600"/>
              </a:spcAft>
              <a:buClr>
                <a:srgbClr val="2F5597"/>
              </a:buClr>
              <a:buFont typeface="Wingdings" panose="05000000000000000000" pitchFamily="2" charset="2"/>
              <a:buChar char="Ø"/>
            </a:pPr>
            <a:r>
              <a:rPr lang="en-US" sz="1800" dirty="0"/>
              <a:t>Dealers generally will be in the same federal income tax position as if no credit transfer or advance payment occurred. Advance payments received by the registered dealer are not treated as a tax credit to the dealer and may exceed the dealer's regular tax liability. Advance payments received by the registered dealer are not included in the gross income of the dealer.</a:t>
            </a:r>
          </a:p>
          <a:p>
            <a:pPr marL="804672" lvl="1" indent="-347472">
              <a:lnSpc>
                <a:spcPct val="100000"/>
              </a:lnSpc>
              <a:spcBef>
                <a:spcPts val="600"/>
              </a:spcBef>
              <a:spcAft>
                <a:spcPts val="600"/>
              </a:spcAft>
              <a:buClr>
                <a:srgbClr val="2F5597"/>
              </a:buClr>
              <a:buFont typeface="Wingdings" panose="05000000000000000000" pitchFamily="2" charset="2"/>
              <a:buChar char="Ø"/>
            </a:pPr>
            <a:endParaRPr lang="en-US" sz="1800" b="1" dirty="0">
              <a:solidFill>
                <a:srgbClr val="FF0000"/>
              </a:solidFill>
            </a:endParaRPr>
          </a:p>
        </p:txBody>
      </p:sp>
    </p:spTree>
    <p:extLst>
      <p:ext uri="{BB962C8B-B14F-4D97-AF65-F5344CB8AC3E}">
        <p14:creationId xmlns:p14="http://schemas.microsoft.com/office/powerpoint/2010/main" val="3533110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A8A0E3DE64EB4F9131FE64F78CD939" ma:contentTypeVersion="1" ma:contentTypeDescription="Create a new document." ma:contentTypeScope="" ma:versionID="14ad7a986a122507cca12b4c5a5b71e1">
  <xsd:schema xmlns:xsd="http://www.w3.org/2001/XMLSchema" xmlns:xs="http://www.w3.org/2001/XMLSchema" xmlns:p="http://schemas.microsoft.com/office/2006/metadata/properties" xmlns:ns2="52222ef0-b167-44f5-92f7-438fda0857cd" xmlns:ns3="1a37ac85-be57-4f82-92a6-1b4c7ad3f3d4" targetNamespace="http://schemas.microsoft.com/office/2006/metadata/properties" ma:root="true" ma:fieldsID="8bcfeb7afdefa018ae427b83f8df5d83" ns2:_="" ns3:_="">
    <xsd:import namespace="52222ef0-b167-44f5-92f7-438fda0857cd"/>
    <xsd:import namespace="1a37ac85-be57-4f82-92a6-1b4c7ad3f3d4"/>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222ef0-b167-44f5-92f7-438fda0857cd"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a37ac85-be57-4f82-92a6-1b4c7ad3f3d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1882c98-ad7c-457b-bb99-16138be0c2aa">
      <UserInfo>
        <DisplayName>Sun, Christopher</DisplayName>
        <AccountId>33711</AccountId>
        <AccountType/>
      </UserInfo>
      <UserInfo>
        <DisplayName>Nguyen, Eric</DisplayName>
        <AccountId>34461</AccountId>
        <AccountType/>
      </UserInfo>
      <UserInfo>
        <DisplayName>Leonard, Shelley</DisplayName>
        <AccountId>34608</AccountId>
        <AccountType/>
      </UserInfo>
      <UserInfo>
        <DisplayName>Thompson, William (Detailee)</DisplayName>
        <AccountId>35819</AccountId>
        <AccountType/>
      </UserInfo>
      <UserInfo>
        <DisplayName>Cohen, Heidi</DisplayName>
        <AccountId>572</AccountId>
        <AccountType/>
      </UserInfo>
    </SharedWithUsers>
    <DocID xmlns="9af21ca9-554a-4c28-9eb0-edd9a85316c7">f3a97769-04f4-4c07-a6f7-8f3d331da8bd</DocID>
    <Category xmlns="9af21ca9-554a-4c28-9eb0-edd9a85316c7">Final</Category>
    <CaseID xmlns="9af21ca9-554a-4c28-9eb0-edd9a85316c7">202411-SE-13100</CaseI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126A86120D5247B3F0BF30D5D3C70D" ma:contentTypeVersion="4" ma:contentTypeDescription="Create a new document." ma:contentTypeScope="" ma:versionID="56e2d902e9a1097629570c99f5cbd54b">
  <xsd:schema xmlns:xsd="http://www.w3.org/2001/XMLSchema" xmlns:xs="http://www.w3.org/2001/XMLSchema" xmlns:p="http://schemas.microsoft.com/office/2006/metadata/properties" xmlns:ns2="9af21ca9-554a-4c28-9eb0-edd9a85316c7" xmlns:ns3="91882c98-ad7c-457b-bb99-16138be0c2aa" targetNamespace="http://schemas.microsoft.com/office/2006/metadata/properties" ma:root="true" ma:fieldsID="1fe46bc0046b56dff40b2572c3221c3b" ns2:_="" ns3:_="">
    <xsd:import namespace="9af21ca9-554a-4c28-9eb0-edd9a85316c7"/>
    <xsd:import namespace="91882c98-ad7c-457b-bb99-16138be0c2aa"/>
    <xsd:element name="properties">
      <xsd:complexType>
        <xsd:sequence>
          <xsd:element name="documentManagement">
            <xsd:complexType>
              <xsd:all>
                <xsd:element ref="ns2:Category" minOccurs="0"/>
                <xsd:element ref="ns2:DocID" minOccurs="0"/>
                <xsd:element ref="ns2:Case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21ca9-554a-4c28-9eb0-edd9a85316c7" elementFormDefault="qualified">
    <xsd:import namespace="http://schemas.microsoft.com/office/2006/documentManagement/types"/>
    <xsd:import namespace="http://schemas.microsoft.com/office/infopath/2007/PartnerControls"/>
    <xsd:element name="Category" ma:index="8" nillable="true" ma:displayName="Category" ma:internalName="Category">
      <xsd:simpleType>
        <xsd:restriction base="dms:Choice">
          <xsd:enumeration value="Final"/>
          <xsd:enumeration value="Draft"/>
          <xsd:enumeration value="IC"/>
        </xsd:restriction>
      </xsd:simpleType>
    </xsd:element>
    <xsd:element name="DocID" ma:index="9" nillable="true" ma:displayName="DocID" ma:internalName="DocID">
      <xsd:simpleType>
        <xsd:restriction base="dms:Text"/>
      </xsd:simpleType>
    </xsd:element>
    <xsd:element name="CaseID" ma:index="10" nillable="true" ma:displayName="CaseID" ma:internalName="Case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882c98-ad7c-457b-bb99-16138be0c2a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093FD7-F09C-467A-BC6A-466C6632E6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222ef0-b167-44f5-92f7-438fda0857cd"/>
    <ds:schemaRef ds:uri="1a37ac85-be57-4f82-92a6-1b4c7ad3f3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66487C-781F-496E-B8D7-D2104D5941D7}">
  <ds:schemaRef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1a37ac85-be57-4f82-92a6-1b4c7ad3f3d4"/>
    <ds:schemaRef ds:uri="http://schemas.microsoft.com/office/2006/documentManagement/types"/>
    <ds:schemaRef ds:uri="52222ef0-b167-44f5-92f7-438fda0857cd"/>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C81E1698-0B36-4D87-A276-181039C1295B}"/>
</file>

<file path=customXml/itemProps4.xml><?xml version="1.0" encoding="utf-8"?>
<ds:datastoreItem xmlns:ds="http://schemas.openxmlformats.org/officeDocument/2006/customXml" ds:itemID="{308898C7-70F6-4633-9E68-8A253DC1DA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2938</Words>
  <Application>Microsoft Office PowerPoint</Application>
  <PresentationFormat>Widescreen</PresentationFormat>
  <Paragraphs>194</Paragraphs>
  <Slides>22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Georgia</vt:lpstr>
      <vt:lpstr>Source Sans Pro</vt:lpstr>
      <vt:lpstr>Times New Roman</vt:lpstr>
      <vt:lpstr>Wingdings</vt:lpstr>
      <vt:lpstr>Office Theme</vt:lpstr>
      <vt:lpstr>Clean Vehicle Credits: Time of Sale Reports and IRS Energy Credits Online</vt:lpstr>
      <vt:lpstr>Background</vt:lpstr>
      <vt:lpstr>Agenda</vt:lpstr>
      <vt:lpstr>Disclaimers</vt:lpstr>
      <vt:lpstr>Agenda</vt:lpstr>
      <vt:lpstr>Clean Vehicle Tax Credit Overview</vt:lpstr>
      <vt:lpstr>Clean Vehicle Credit under § 30D</vt:lpstr>
      <vt:lpstr>Previously Owned Clean Vehicles Credit under § 25E </vt:lpstr>
      <vt:lpstr>Transfer of Credit and Advanced Payment </vt:lpstr>
      <vt:lpstr>Transfer of Credit and Advanced Payment (continued)</vt:lpstr>
      <vt:lpstr>Agenda</vt:lpstr>
      <vt:lpstr>Reminder: What is IRS Energy Credits Online?</vt:lpstr>
      <vt:lpstr>IRS Energy Credits Online Registration</vt:lpstr>
      <vt:lpstr>IRS Energy Credits Online Benefits</vt:lpstr>
      <vt:lpstr>PowerPoint Presentation</vt:lpstr>
      <vt:lpstr>PowerPoint Presentation</vt:lpstr>
      <vt:lpstr>PowerPoint Presentation</vt:lpstr>
      <vt:lpstr>Agenda</vt:lpstr>
      <vt:lpstr>Frequently Asked Questions on IRS.gov</vt:lpstr>
      <vt:lpstr>PowerPoint Presentation</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2024-01-25T17:15:04Z</dcterms:created>
  <dcterms:modified xsi:type="dcterms:W3CDTF">2024-11-25T19:23:14Z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0x010100E5126A86120D5247B3F0BF30D5D3C70D</vt:lpwstr>
  </property>
  <property fmtid="{D5CDD505-2E9C-101B-9397-08002B2CF9AE}" pid="3" name="_dlc_DocIdItemGuid">
    <vt:lpwstr>ef1cc1b5-2a13-4396-9c7f-3816c3537732</vt:lpwstr>
  </property>
</Properties>
</file>