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8" r:id="rId6"/>
    <p:sldMasterId id="2147483680" r:id="rId7"/>
    <p:sldMasterId id="2147483682" r:id="rId8"/>
    <p:sldMasterId id="2147483684" r:id="rId9"/>
    <p:sldMasterId id="2147483686" r:id="rId10"/>
  </p:sldMasterIdLst>
  <p:notesMasterIdLst>
    <p:notesMasterId r:id="rId46"/>
  </p:notesMasterIdLst>
  <p:handoutMasterIdLst>
    <p:handoutMasterId r:id="rId47"/>
  </p:handoutMasterIdLst>
  <p:sldIdLst>
    <p:sldId id="256" r:id="rId11"/>
    <p:sldId id="2147327132" r:id="rId12"/>
    <p:sldId id="281" r:id="rId13"/>
    <p:sldId id="304" r:id="rId14"/>
    <p:sldId id="2147327164" r:id="rId15"/>
    <p:sldId id="321" r:id="rId16"/>
    <p:sldId id="359" r:id="rId17"/>
    <p:sldId id="398" r:id="rId18"/>
    <p:sldId id="2147327162" r:id="rId19"/>
    <p:sldId id="2147327163" r:id="rId20"/>
    <p:sldId id="391" r:id="rId21"/>
    <p:sldId id="309" r:id="rId22"/>
    <p:sldId id="399" r:id="rId23"/>
    <p:sldId id="2147327165" r:id="rId24"/>
    <p:sldId id="2147327148" r:id="rId25"/>
    <p:sldId id="2147327149" r:id="rId26"/>
    <p:sldId id="2147327150" r:id="rId27"/>
    <p:sldId id="2147327151" r:id="rId28"/>
    <p:sldId id="2147327152" r:id="rId29"/>
    <p:sldId id="2147327153" r:id="rId30"/>
    <p:sldId id="2147327154" r:id="rId31"/>
    <p:sldId id="2147327155" r:id="rId32"/>
    <p:sldId id="2147327156" r:id="rId33"/>
    <p:sldId id="2147327157" r:id="rId34"/>
    <p:sldId id="2147327158" r:id="rId35"/>
    <p:sldId id="2147327159" r:id="rId36"/>
    <p:sldId id="2147327160" r:id="rId37"/>
    <p:sldId id="2147327166" r:id="rId38"/>
    <p:sldId id="2143030126" r:id="rId39"/>
    <p:sldId id="2143030163" r:id="rId40"/>
    <p:sldId id="2143030166" r:id="rId41"/>
    <p:sldId id="2147327161" r:id="rId42"/>
    <p:sldId id="2147327168" r:id="rId43"/>
    <p:sldId id="303" r:id="rId44"/>
    <p:sldId id="397"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085D05-25CE-40F8-89C2-6D744190A761}">
          <p14:sldIdLst>
            <p14:sldId id="256"/>
            <p14:sldId id="2147327132"/>
            <p14:sldId id="281"/>
            <p14:sldId id="304"/>
            <p14:sldId id="2147327164"/>
            <p14:sldId id="321"/>
            <p14:sldId id="359"/>
            <p14:sldId id="398"/>
            <p14:sldId id="2147327162"/>
            <p14:sldId id="2147327163"/>
            <p14:sldId id="391"/>
            <p14:sldId id="309"/>
            <p14:sldId id="399"/>
            <p14:sldId id="2147327165"/>
            <p14:sldId id="2147327148"/>
            <p14:sldId id="2147327149"/>
            <p14:sldId id="2147327150"/>
            <p14:sldId id="2147327151"/>
            <p14:sldId id="2147327152"/>
            <p14:sldId id="2147327153"/>
            <p14:sldId id="2147327154"/>
            <p14:sldId id="2147327155"/>
            <p14:sldId id="2147327156"/>
            <p14:sldId id="2147327157"/>
            <p14:sldId id="2147327158"/>
            <p14:sldId id="2147327159"/>
            <p14:sldId id="2147327160"/>
            <p14:sldId id="2147327166"/>
            <p14:sldId id="2143030126"/>
            <p14:sldId id="2143030163"/>
            <p14:sldId id="2143030166"/>
            <p14:sldId id="2147327161"/>
            <p14:sldId id="2147327168"/>
            <p14:sldId id="303"/>
            <p14:sldId id="3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D0724-5400-B502-D82D-9B0704342003}" name="Matthew Doyle" initials="MD" userId="S::Matthew.Doyle@treasury.gov::a6597478-5034-4137-8321-69a8d6c4ecee" providerId="AD"/>
  <p188:author id="{D97C974B-6371-79C3-D846-F7E834E23BDA}" name="Lee, Ted" initials="TL" userId="Lee, Ted" providerId="None"/>
  <p188:author id="{C9C8DD58-6A8D-AEBF-57EB-3D9E114EFF92}" name="Wojcik, Kimberly" initials="WK" userId="S::Kimberly.Wojcik@treasury.gov::740a0bbb-ced4-4694-95af-0d90f0f93007" providerId="AD"/>
  <p188:author id="{D3E36B89-AA75-76C5-F0F3-1A577A0C6C31}" name="McCleery, Rachel" initials="MR" userId="S::Rachel.McCleery2@treasury.gov::f70afb4d-18aa-40f0-afa9-a2ea889d6f7b" providerId="AD"/>
  <p188:author id="{216F07C3-3526-1577-795D-F4ACD1C07380}" name="Duncan, Genevieve" initials="DG" userId="S::Genevieve.Duncan@treasury.gov::898f971b-1b8e-4b0b-98da-704fdec45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atasha" initials="N" lastIdx="2" clrIdx="6">
    <p:extLst>
      <p:ext uri="{19B8F6BF-5375-455C-9EA6-DF929625EA0E}">
        <p15:presenceInfo xmlns:p15="http://schemas.microsoft.com/office/powerpoint/2012/main" userId="S::Natasha.Sarin@treasury.gov::bb17fb07-3886-46cf-a0b0-91023ad0c1f5" providerId="AD"/>
      </p:ext>
    </p:extLst>
  </p:cmAuthor>
  <p:cmAuthor id="1" name="Milligan, Stephen" initials="MS" lastIdx="10" clrIdx="0">
    <p:extLst>
      <p:ext uri="{19B8F6BF-5375-455C-9EA6-DF929625EA0E}">
        <p15:presenceInfo xmlns:p15="http://schemas.microsoft.com/office/powerpoint/2012/main" userId="S::Stephen.Milligan@treasury.gov::80e9d49f-1b20-4ed2-b97e-45210fa68a69" providerId="AD"/>
      </p:ext>
    </p:extLst>
  </p:cmAuthor>
  <p:cmAuthor id="8" name="Batchelder, Lily" initials="BL" lastIdx="9" clrIdx="7">
    <p:extLst>
      <p:ext uri="{19B8F6BF-5375-455C-9EA6-DF929625EA0E}">
        <p15:presenceInfo xmlns:p15="http://schemas.microsoft.com/office/powerpoint/2012/main" userId="Batchelder, Lily" providerId="None"/>
      </p:ext>
    </p:extLst>
  </p:cmAuthor>
  <p:cmAuthor id="2" name="Leibenluft, Jacob" initials="LJ" lastIdx="9" clrIdx="1">
    <p:extLst>
      <p:ext uri="{19B8F6BF-5375-455C-9EA6-DF929625EA0E}">
        <p15:presenceInfo xmlns:p15="http://schemas.microsoft.com/office/powerpoint/2012/main" userId="S::Jacob.Leibenluft2@treasury.gov::0b6000b6-5de3-46d9-a687-80454d2de51c" providerId="AD"/>
      </p:ext>
    </p:extLst>
  </p:cmAuthor>
  <p:cmAuthor id="3" name="Taverna, Andrea (Contractor)" initials="TA(" lastIdx="5" clrIdx="2">
    <p:extLst>
      <p:ext uri="{19B8F6BF-5375-455C-9EA6-DF929625EA0E}">
        <p15:presenceInfo xmlns:p15="http://schemas.microsoft.com/office/powerpoint/2012/main" userId="S::Andrea.Taverna@treasury.gov::5c854fc1-266c-43d3-a8ee-4f28a0758997" providerId="AD"/>
      </p:ext>
    </p:extLst>
  </p:cmAuthor>
  <p:cmAuthor id="4" name="Milligan, Stephen" initials="MS [2]" lastIdx="7" clrIdx="3">
    <p:extLst>
      <p:ext uri="{19B8F6BF-5375-455C-9EA6-DF929625EA0E}">
        <p15:presenceInfo xmlns:p15="http://schemas.microsoft.com/office/powerpoint/2012/main" userId="Milligan, Stephen" providerId="None"/>
      </p:ext>
    </p:extLst>
  </p:cmAuthor>
  <p:cmAuthor id="5" name="Mary Watkins" initials="MW" lastIdx="4" clrIdx="4">
    <p:extLst>
      <p:ext uri="{19B8F6BF-5375-455C-9EA6-DF929625EA0E}">
        <p15:presenceInfo xmlns:p15="http://schemas.microsoft.com/office/powerpoint/2012/main" userId="S::mary.l.watkins@frb.gov::a69765d9-23e7-4728-892f-d55fd7b4103f" providerId="AD"/>
      </p:ext>
    </p:extLst>
  </p:cmAuthor>
  <p:cmAuthor id="6" name="Kowalsky, Ted" initials="KT" lastIdx="4" clrIdx="5">
    <p:extLst>
      <p:ext uri="{19B8F6BF-5375-455C-9EA6-DF929625EA0E}">
        <p15:presenceInfo xmlns:p15="http://schemas.microsoft.com/office/powerpoint/2012/main" userId="S::Theodore.Kowalsky@treasury.gov::023a3187-eae4-4bf5-b20f-07524e034e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16485"/>
    <a:srgbClr val="1554A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99" autoAdjust="0"/>
    <p:restoredTop sz="90818" autoAdjust="0"/>
  </p:normalViewPr>
  <p:slideViewPr>
    <p:cSldViewPr snapToGrid="0" snapToObjects="1">
      <p:cViewPr varScale="1">
        <p:scale>
          <a:sx n="104" d="100"/>
          <a:sy n="104" d="100"/>
        </p:scale>
        <p:origin x="144" y="942"/>
      </p:cViewPr>
      <p:guideLst/>
    </p:cSldViewPr>
  </p:slideViewPr>
  <p:notesTextViewPr>
    <p:cViewPr>
      <p:scale>
        <a:sx n="3" d="2"/>
        <a:sy n="3" d="2"/>
      </p:scale>
      <p:origin x="0" y="0"/>
    </p:cViewPr>
  </p:notesTextViewPr>
  <p:sorterViewPr>
    <p:cViewPr>
      <p:scale>
        <a:sx n="100" d="100"/>
        <a:sy n="100" d="100"/>
      </p:scale>
      <p:origin x="0" y="-2358"/>
    </p:cViewPr>
  </p:sorterViewPr>
  <p:notesViewPr>
    <p:cSldViewPr snapToGrid="0" snapToObjects="1">
      <p:cViewPr>
        <p:scale>
          <a:sx n="110" d="100"/>
          <a:sy n="110" d="100"/>
        </p:scale>
        <p:origin x="2460" y="-7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67DCE-27DF-4358-895C-9C2A3A5D5FB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81F573C-3DF2-4892-958A-D555FA25A956}" type="pres">
      <dgm:prSet presAssocID="{FD267DCE-27DF-4358-895C-9C2A3A5D5FB8}" presName="diagram" presStyleCnt="0">
        <dgm:presLayoutVars>
          <dgm:chPref val="1"/>
          <dgm:dir/>
          <dgm:animOne val="branch"/>
          <dgm:animLvl val="lvl"/>
          <dgm:resizeHandles/>
        </dgm:presLayoutVars>
      </dgm:prSet>
      <dgm:spPr/>
    </dgm:pt>
  </dgm:ptLst>
  <dgm:cxnLst>
    <dgm:cxn modelId="{8DCB2FFB-010F-4615-A0B1-2287E7A5BC2D}" type="presOf" srcId="{FD267DCE-27DF-4358-895C-9C2A3A5D5FB8}" destId="{081F573C-3DF2-4892-958A-D555FA25A956}"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DEF2C-AF58-424E-A23E-E06A1EEFD36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5DA7C0D-D132-45B1-89DA-CD8FE508894F}">
      <dgm:prSet phldrT="[Text]" custT="1"/>
      <dgm:spPr>
        <a:solidFill>
          <a:schemeClr val="accent6">
            <a:lumMod val="50000"/>
          </a:schemeClr>
        </a:solidFill>
        <a:ln>
          <a:noFill/>
        </a:ln>
      </dgm:spPr>
      <dgm:t>
        <a:bodyPr/>
        <a:lstStyle/>
        <a:p>
          <a:r>
            <a:rPr lang="en-US" sz="1400" b="1" dirty="0">
              <a:latin typeface="Arial" panose="020B0604020202020204" pitchFamily="34" charset="0"/>
              <a:cs typeface="Arial" panose="020B0604020202020204" pitchFamily="34" charset="0"/>
            </a:rPr>
            <a:t>From Day 1 – Prevailing Wage	</a:t>
          </a:r>
        </a:p>
      </dgm:t>
    </dgm:pt>
    <dgm:pt modelId="{AB0FC494-3882-4A48-81B1-5948408A4658}" type="parTrans" cxnId="{01A73C4E-7296-446E-A58A-122899E1E3F9}">
      <dgm:prSet/>
      <dgm:spPr/>
      <dgm:t>
        <a:bodyPr/>
        <a:lstStyle/>
        <a:p>
          <a:endParaRPr lang="en-US"/>
        </a:p>
      </dgm:t>
    </dgm:pt>
    <dgm:pt modelId="{00E8E5EC-B093-41E7-AEDE-8B0094DF24CE}" type="sibTrans" cxnId="{01A73C4E-7296-446E-A58A-122899E1E3F9}">
      <dgm:prSet/>
      <dgm:spPr/>
      <dgm:t>
        <a:bodyPr/>
        <a:lstStyle/>
        <a:p>
          <a:endParaRPr lang="en-US"/>
        </a:p>
      </dgm:t>
    </dgm:pt>
    <dgm:pt modelId="{F4F06F3C-6880-4878-8E88-D7A580669392}">
      <dgm:prSet phldrT="[Text]" custT="1"/>
      <dgm:spPr/>
      <dgm:t>
        <a:bodyPr/>
        <a:lstStyle/>
        <a:p>
          <a:r>
            <a:rPr lang="en-US" sz="1200" b="1" i="1" dirty="0">
              <a:latin typeface="Arial" panose="020B0604020202020204" pitchFamily="34" charset="0"/>
              <a:cs typeface="Arial" panose="020B0604020202020204" pitchFamily="34" charset="0"/>
            </a:rPr>
            <a:t>Pay laborers and mechanics employed in construction, alteration, or repair no less than applicable prevailing wage rates</a:t>
          </a:r>
        </a:p>
      </dgm:t>
    </dgm:pt>
    <dgm:pt modelId="{67AEE106-B5A3-4665-84F4-2804D035012E}" type="parTrans" cxnId="{72F6C655-22CC-4E91-BDDE-BBE2243A7FDC}">
      <dgm:prSet/>
      <dgm:spPr/>
      <dgm:t>
        <a:bodyPr/>
        <a:lstStyle/>
        <a:p>
          <a:endParaRPr lang="en-US"/>
        </a:p>
      </dgm:t>
    </dgm:pt>
    <dgm:pt modelId="{8C03A390-E7DA-40F2-91CA-E0DAC8B69574}" type="sibTrans" cxnId="{72F6C655-22CC-4E91-BDDE-BBE2243A7FDC}">
      <dgm:prSet/>
      <dgm:spPr/>
      <dgm:t>
        <a:bodyPr/>
        <a:lstStyle/>
        <a:p>
          <a:endParaRPr lang="en-US"/>
        </a:p>
      </dgm:t>
    </dgm:pt>
    <dgm:pt modelId="{BD9ABD7E-B0BA-497B-8FA2-08B4C57346D1}">
      <dgm:prSet phldrT="[Text]" custT="1"/>
      <dgm:spPr/>
      <dgm:t>
        <a:bodyPr/>
        <a:lstStyle/>
        <a:p>
          <a:r>
            <a:rPr lang="en-US" sz="1200" dirty="0">
              <a:latin typeface="Arial" panose="020B0604020202020204" pitchFamily="34" charset="0"/>
              <a:cs typeface="Arial" panose="020B0604020202020204" pitchFamily="34" charset="0"/>
            </a:rPr>
            <a:t>Wage Determinations</a:t>
          </a:r>
        </a:p>
      </dgm:t>
    </dgm:pt>
    <dgm:pt modelId="{1B3CF31F-30DB-4802-8368-020AC2D32CF0}" type="parTrans" cxnId="{9BBB89D1-0924-4508-A48D-A53055F6C1E4}">
      <dgm:prSet/>
      <dgm:spPr/>
      <dgm:t>
        <a:bodyPr/>
        <a:lstStyle/>
        <a:p>
          <a:endParaRPr lang="en-US"/>
        </a:p>
      </dgm:t>
    </dgm:pt>
    <dgm:pt modelId="{D1630817-0979-463C-B76D-FD0B1076BDCE}" type="sibTrans" cxnId="{9BBB89D1-0924-4508-A48D-A53055F6C1E4}">
      <dgm:prSet/>
      <dgm:spPr/>
      <dgm:t>
        <a:bodyPr/>
        <a:lstStyle/>
        <a:p>
          <a:endParaRPr lang="en-US"/>
        </a:p>
      </dgm:t>
    </dgm:pt>
    <dgm:pt modelId="{448FF2E8-EC3F-4DCF-BC68-AE673821A248}">
      <dgm:prSet phldrT="[Text]" custT="1"/>
      <dgm:spPr>
        <a:solidFill>
          <a:schemeClr val="accent6">
            <a:lumMod val="50000"/>
          </a:schemeClr>
        </a:solidFill>
        <a:ln>
          <a:noFill/>
        </a:ln>
      </dgm:spPr>
      <dgm:t>
        <a:bodyPr/>
        <a:lstStyle/>
        <a:p>
          <a:r>
            <a:rPr lang="en-US" sz="1400" b="1" dirty="0">
              <a:latin typeface="Arial" panose="020B0604020202020204" pitchFamily="34" charset="0"/>
              <a:cs typeface="Arial" panose="020B0604020202020204" pitchFamily="34" charset="0"/>
            </a:rPr>
            <a:t>From Day 1 - Apprenticeships</a:t>
          </a:r>
        </a:p>
      </dgm:t>
    </dgm:pt>
    <dgm:pt modelId="{1B621256-CB47-4A14-BCBC-46543BCD3F00}" type="parTrans" cxnId="{09265F80-5221-462A-9E7A-973BAD88D14B}">
      <dgm:prSet/>
      <dgm:spPr/>
      <dgm:t>
        <a:bodyPr/>
        <a:lstStyle/>
        <a:p>
          <a:endParaRPr lang="en-US"/>
        </a:p>
      </dgm:t>
    </dgm:pt>
    <dgm:pt modelId="{18799BD3-5545-4628-81DB-5F7B27521753}" type="sibTrans" cxnId="{09265F80-5221-462A-9E7A-973BAD88D14B}">
      <dgm:prSet/>
      <dgm:spPr/>
      <dgm:t>
        <a:bodyPr/>
        <a:lstStyle/>
        <a:p>
          <a:endParaRPr lang="en-US"/>
        </a:p>
      </dgm:t>
    </dgm:pt>
    <dgm:pt modelId="{C5D9CEBA-C46E-4E1F-A9F0-1E7450129192}">
      <dgm:prSet phldrT="[Text]" custT="1"/>
      <dgm:spPr/>
      <dgm:t>
        <a:bodyPr/>
        <a:lstStyle/>
        <a:p>
          <a:r>
            <a:rPr lang="en-US" sz="1200" b="1" i="1" dirty="0">
              <a:latin typeface="Arial" panose="020B0604020202020204" pitchFamily="34" charset="0"/>
              <a:cs typeface="Arial" panose="020B0604020202020204" pitchFamily="34" charset="0"/>
            </a:rPr>
            <a:t>Employ apprentices from registered apprenticeship programs for a certain number of labor hours</a:t>
          </a:r>
        </a:p>
      </dgm:t>
    </dgm:pt>
    <dgm:pt modelId="{6C37BE4D-67EB-40EB-A207-B41786C09B52}" type="parTrans" cxnId="{42F4A140-3BBD-45C8-AA4C-DF7C9D1F6207}">
      <dgm:prSet/>
      <dgm:spPr/>
      <dgm:t>
        <a:bodyPr/>
        <a:lstStyle/>
        <a:p>
          <a:endParaRPr lang="en-US"/>
        </a:p>
      </dgm:t>
    </dgm:pt>
    <dgm:pt modelId="{751A785F-D370-4222-A329-62E3375A91E3}" type="sibTrans" cxnId="{42F4A140-3BBD-45C8-AA4C-DF7C9D1F6207}">
      <dgm:prSet/>
      <dgm:spPr/>
      <dgm:t>
        <a:bodyPr/>
        <a:lstStyle/>
        <a:p>
          <a:endParaRPr lang="en-US"/>
        </a:p>
      </dgm:t>
    </dgm:pt>
    <dgm:pt modelId="{ECA50628-23E3-4870-BB72-5A609FF8C82F}">
      <dgm:prSet phldrT="[Text]" custT="1"/>
      <dgm:spPr/>
      <dgm:t>
        <a:bodyPr/>
        <a:lstStyle/>
        <a:p>
          <a:r>
            <a:rPr lang="en-US" sz="1200" dirty="0">
              <a:latin typeface="Arial" panose="020B0604020202020204" pitchFamily="34" charset="0"/>
              <a:cs typeface="Arial" panose="020B0604020202020204" pitchFamily="34" charset="0"/>
            </a:rPr>
            <a:t>Submit written request for registered apprentices no later than 45 days before the qualified apprentices are requested to start work</a:t>
          </a:r>
        </a:p>
      </dgm:t>
    </dgm:pt>
    <dgm:pt modelId="{93D298E7-DF62-422A-85CC-507B6CA49046}" type="parTrans" cxnId="{03494DA4-3EB5-4BF8-A4DF-0754D8FC4C0F}">
      <dgm:prSet/>
      <dgm:spPr/>
      <dgm:t>
        <a:bodyPr/>
        <a:lstStyle/>
        <a:p>
          <a:endParaRPr lang="en-US"/>
        </a:p>
      </dgm:t>
    </dgm:pt>
    <dgm:pt modelId="{1807B4EB-9F0C-4B24-9BFF-DF46AC836683}" type="sibTrans" cxnId="{03494DA4-3EB5-4BF8-A4DF-0754D8FC4C0F}">
      <dgm:prSet/>
      <dgm:spPr/>
      <dgm:t>
        <a:bodyPr/>
        <a:lstStyle/>
        <a:p>
          <a:endParaRPr lang="en-US"/>
        </a:p>
      </dgm:t>
    </dgm:pt>
    <dgm:pt modelId="{3FD8A08C-4308-46A3-908B-80792DEA31B2}">
      <dgm:prSet phldrT="[Text]" custT="1"/>
      <dgm:spPr/>
      <dgm:t>
        <a:bodyPr/>
        <a:lstStyle/>
        <a:p>
          <a:r>
            <a:rPr lang="en-US" sz="1200" dirty="0">
              <a:latin typeface="Arial" panose="020B0604020202020204" pitchFamily="34" charset="0"/>
              <a:cs typeface="Arial" panose="020B0604020202020204" pitchFamily="34" charset="0"/>
            </a:rPr>
            <a:t>Other examples that would demonstrate compliance include identifying information or laborers, mechanics, and apprentices, labor classifications and the applicable wage determination, hourly rate(s) of wages paid for each applicable labor classification, agreements with registered apprenticeship programs, etc.</a:t>
          </a:r>
        </a:p>
      </dgm:t>
    </dgm:pt>
    <dgm:pt modelId="{100C64B0-C9AC-45DB-9478-866AE5434A30}" type="parTrans" cxnId="{B7F0383E-A661-4761-A149-826F283783D8}">
      <dgm:prSet/>
      <dgm:spPr/>
      <dgm:t>
        <a:bodyPr/>
        <a:lstStyle/>
        <a:p>
          <a:endParaRPr lang="en-US"/>
        </a:p>
      </dgm:t>
    </dgm:pt>
    <dgm:pt modelId="{3BB93715-87DC-48ED-A0C3-2F4F93165320}" type="sibTrans" cxnId="{B7F0383E-A661-4761-A149-826F283783D8}">
      <dgm:prSet/>
      <dgm:spPr/>
      <dgm:t>
        <a:bodyPr/>
        <a:lstStyle/>
        <a:p>
          <a:endParaRPr lang="en-US"/>
        </a:p>
      </dgm:t>
    </dgm:pt>
    <dgm:pt modelId="{B7EC836E-D2F5-422E-B4B2-DCCC5064678A}">
      <dgm:prSet phldrT="[Text]" custT="1"/>
      <dgm:spPr>
        <a:solidFill>
          <a:schemeClr val="accent5">
            <a:lumMod val="50000"/>
          </a:schemeClr>
        </a:solidFill>
        <a:ln>
          <a:noFill/>
        </a:ln>
      </dgm:spPr>
      <dgm:t>
        <a:bodyPr/>
        <a:lstStyle/>
        <a:p>
          <a:r>
            <a:rPr lang="en-US" sz="1400" b="1" dirty="0">
              <a:latin typeface="Arial" panose="020B0604020202020204" pitchFamily="34" charset="0"/>
              <a:cs typeface="Arial" panose="020B0604020202020204" pitchFamily="34" charset="0"/>
            </a:rPr>
            <a:t>Ongoing Compliance</a:t>
          </a:r>
        </a:p>
      </dgm:t>
    </dgm:pt>
    <dgm:pt modelId="{E66D7B29-C4DD-4E67-8BB3-304828753E11}" type="sibTrans" cxnId="{9F86793C-0E85-4517-84E8-8957083E4ED8}">
      <dgm:prSet/>
      <dgm:spPr/>
      <dgm:t>
        <a:bodyPr/>
        <a:lstStyle/>
        <a:p>
          <a:endParaRPr lang="en-US"/>
        </a:p>
      </dgm:t>
    </dgm:pt>
    <dgm:pt modelId="{F1B5AAEA-FBC2-486D-9BAF-140A87C115EE}" type="parTrans" cxnId="{9F86793C-0E85-4517-84E8-8957083E4ED8}">
      <dgm:prSet/>
      <dgm:spPr/>
      <dgm:t>
        <a:bodyPr/>
        <a:lstStyle/>
        <a:p>
          <a:endParaRPr lang="en-US"/>
        </a:p>
      </dgm:t>
    </dgm:pt>
    <dgm:pt modelId="{AE4A02BE-1900-40F5-A725-678FD3711861}">
      <dgm:prSet phldrT="[Text]" custT="1"/>
      <dgm:spPr/>
      <dgm:t>
        <a:bodyPr/>
        <a:lstStyle/>
        <a:p>
          <a:r>
            <a:rPr lang="en-US" sz="1200" b="1" i="1" dirty="0">
              <a:latin typeface="Arial" panose="020B0604020202020204" pitchFamily="34" charset="0"/>
              <a:cs typeface="Arial" panose="020B0604020202020204" pitchFamily="34" charset="0"/>
            </a:rPr>
            <a:t>Meet recordkeeping requirements</a:t>
          </a:r>
        </a:p>
      </dgm:t>
    </dgm:pt>
    <dgm:pt modelId="{8C1729DA-A181-44F9-B4B7-749CDB30D454}" type="sibTrans" cxnId="{046442C0-477F-4672-8A9B-4E7C933B7C89}">
      <dgm:prSet/>
      <dgm:spPr/>
      <dgm:t>
        <a:bodyPr/>
        <a:lstStyle/>
        <a:p>
          <a:endParaRPr lang="en-US"/>
        </a:p>
      </dgm:t>
    </dgm:pt>
    <dgm:pt modelId="{38002E9E-F2D2-420C-BC3B-70C82136C06B}" type="parTrans" cxnId="{046442C0-477F-4672-8A9B-4E7C933B7C89}">
      <dgm:prSet/>
      <dgm:spPr/>
      <dgm:t>
        <a:bodyPr/>
        <a:lstStyle/>
        <a:p>
          <a:endParaRPr lang="en-US"/>
        </a:p>
      </dgm:t>
    </dgm:pt>
    <dgm:pt modelId="{FE338423-8D78-49A5-8F0C-5C7CA4A3F027}">
      <dgm:prSet phldrT="[Text]" custT="1"/>
      <dgm:spPr>
        <a:solidFill>
          <a:srgbClr val="7030A0"/>
        </a:solidFill>
        <a:ln>
          <a:noFill/>
        </a:ln>
      </dgm:spPr>
      <dgm:t>
        <a:bodyPr/>
        <a:lstStyle/>
        <a:p>
          <a:r>
            <a:rPr lang="en-US" sz="1400" b="1" dirty="0">
              <a:latin typeface="Arial" panose="020B0604020202020204" pitchFamily="34" charset="0"/>
              <a:cs typeface="Arial" panose="020B0604020202020204" pitchFamily="34" charset="0"/>
            </a:rPr>
            <a:t>Contemporaneous monitoring through tax filing date	</a:t>
          </a:r>
        </a:p>
      </dgm:t>
    </dgm:pt>
    <dgm:pt modelId="{B9B63D36-71DE-4546-B7B3-705E5BBE5E79}" type="parTrans" cxnId="{A93FEC05-4959-4633-A29A-88FC44C6AE35}">
      <dgm:prSet/>
      <dgm:spPr/>
      <dgm:t>
        <a:bodyPr/>
        <a:lstStyle/>
        <a:p>
          <a:endParaRPr lang="en-US"/>
        </a:p>
      </dgm:t>
    </dgm:pt>
    <dgm:pt modelId="{7FBA1F3F-CFEB-478E-8450-5CE82582D911}" type="sibTrans" cxnId="{A93FEC05-4959-4633-A29A-88FC44C6AE35}">
      <dgm:prSet/>
      <dgm:spPr/>
      <dgm:t>
        <a:bodyPr/>
        <a:lstStyle/>
        <a:p>
          <a:endParaRPr lang="en-US"/>
        </a:p>
      </dgm:t>
    </dgm:pt>
    <dgm:pt modelId="{1F25C7C1-D7F7-4192-8040-6563B95BBEC6}">
      <dgm:prSet phldrT="[Text]" custT="1"/>
      <dgm:spPr/>
      <dgm:t>
        <a:bodyPr/>
        <a:lstStyle/>
        <a:p>
          <a:r>
            <a:rPr lang="en-US" sz="1200" b="1" i="1" dirty="0">
              <a:latin typeface="Arial" panose="020B0604020202020204" pitchFamily="34" charset="0"/>
              <a:cs typeface="Arial" panose="020B0604020202020204" pitchFamily="34" charset="0"/>
            </a:rPr>
            <a:t>Address any needed penalties and cures</a:t>
          </a:r>
        </a:p>
      </dgm:t>
    </dgm:pt>
    <dgm:pt modelId="{4A6A1CD5-51D1-44AB-B3E7-41AA7DC716F4}" type="parTrans" cxnId="{539D8405-46AA-4D8A-96F1-4105254675F8}">
      <dgm:prSet/>
      <dgm:spPr/>
      <dgm:t>
        <a:bodyPr/>
        <a:lstStyle/>
        <a:p>
          <a:endParaRPr lang="en-US"/>
        </a:p>
      </dgm:t>
    </dgm:pt>
    <dgm:pt modelId="{304C10A9-8051-4357-B76D-00235A545D97}" type="sibTrans" cxnId="{539D8405-46AA-4D8A-96F1-4105254675F8}">
      <dgm:prSet/>
      <dgm:spPr/>
      <dgm:t>
        <a:bodyPr/>
        <a:lstStyle/>
        <a:p>
          <a:endParaRPr lang="en-US"/>
        </a:p>
      </dgm:t>
    </dgm:pt>
    <dgm:pt modelId="{C66E0100-DB22-41FF-BAC2-7D47DE342BDE}">
      <dgm:prSet phldrT="[Text]" custT="1"/>
      <dgm:spPr/>
      <dgm:t>
        <a:bodyPr/>
        <a:lstStyle/>
        <a:p>
          <a:r>
            <a:rPr lang="en-US" sz="1200" dirty="0">
              <a:latin typeface="Arial" panose="020B0604020202020204" pitchFamily="34" charset="0"/>
              <a:cs typeface="Arial" panose="020B0604020202020204" pitchFamily="34" charset="0"/>
            </a:rPr>
            <a:t>Taxpayers who fail to meet the prevailing wage and apprenticeship requirements may still be able to claim the increased tax incentive amounts by making certain correction and penalty payments</a:t>
          </a:r>
        </a:p>
        <a:p>
          <a:endParaRPr lang="en-US" sz="1000" dirty="0">
            <a:latin typeface="Arial" panose="020B0604020202020204" pitchFamily="34" charset="0"/>
            <a:cs typeface="Arial" panose="020B0604020202020204" pitchFamily="34" charset="0"/>
          </a:endParaRPr>
        </a:p>
      </dgm:t>
    </dgm:pt>
    <dgm:pt modelId="{46465E9B-9806-45A6-BBDD-DC88FBD79F50}" type="parTrans" cxnId="{5006EC46-04F2-4CC3-AE66-2651B3DB7919}">
      <dgm:prSet/>
      <dgm:spPr/>
      <dgm:t>
        <a:bodyPr/>
        <a:lstStyle/>
        <a:p>
          <a:endParaRPr lang="en-US"/>
        </a:p>
      </dgm:t>
    </dgm:pt>
    <dgm:pt modelId="{02341D35-1CC9-4380-9820-0990FFEEC1A6}" type="sibTrans" cxnId="{5006EC46-04F2-4CC3-AE66-2651B3DB7919}">
      <dgm:prSet/>
      <dgm:spPr/>
      <dgm:t>
        <a:bodyPr/>
        <a:lstStyle/>
        <a:p>
          <a:endParaRPr lang="en-US"/>
        </a:p>
      </dgm:t>
    </dgm:pt>
    <dgm:pt modelId="{CD2B3050-FC7F-4CD4-BA61-CDE75FEBBC28}">
      <dgm:prSet phldrT="[Text]" custT="1"/>
      <dgm:spPr>
        <a:solidFill>
          <a:srgbClr val="C00000"/>
        </a:solidFill>
        <a:ln>
          <a:noFill/>
        </a:ln>
      </dgm:spPr>
      <dgm:t>
        <a:bodyPr/>
        <a:lstStyle/>
        <a:p>
          <a:r>
            <a:rPr lang="en-US" sz="1400" b="1" dirty="0">
              <a:latin typeface="Arial" panose="020B0604020202020204" pitchFamily="34" charset="0"/>
              <a:cs typeface="Arial" panose="020B0604020202020204" pitchFamily="34" charset="0"/>
            </a:rPr>
            <a:t>Tax return filed</a:t>
          </a:r>
        </a:p>
      </dgm:t>
    </dgm:pt>
    <dgm:pt modelId="{D4CD2C73-7795-4F51-9CD5-C3A0266013E0}" type="parTrans" cxnId="{079CD6D6-0C0D-444A-A8CE-ABB033518551}">
      <dgm:prSet/>
      <dgm:spPr/>
      <dgm:t>
        <a:bodyPr/>
        <a:lstStyle/>
        <a:p>
          <a:endParaRPr lang="en-US"/>
        </a:p>
      </dgm:t>
    </dgm:pt>
    <dgm:pt modelId="{39E063C6-7B26-41A3-8B67-E08900B899B1}" type="sibTrans" cxnId="{079CD6D6-0C0D-444A-A8CE-ABB033518551}">
      <dgm:prSet/>
      <dgm:spPr/>
      <dgm:t>
        <a:bodyPr/>
        <a:lstStyle/>
        <a:p>
          <a:endParaRPr lang="en-US"/>
        </a:p>
      </dgm:t>
    </dgm:pt>
    <dgm:pt modelId="{97A8015A-FEAF-4046-A1C9-B52D8E9DDF50}">
      <dgm:prSet phldrT="[Text]" custT="1"/>
      <dgm:spPr/>
      <dgm:t>
        <a:bodyPr/>
        <a:lstStyle/>
        <a:p>
          <a:r>
            <a:rPr lang="en-US" sz="1200" b="1" i="1" dirty="0">
              <a:latin typeface="Arial" panose="020B0604020202020204" pitchFamily="34" charset="0"/>
              <a:cs typeface="Arial" panose="020B0604020202020204" pitchFamily="34" charset="0"/>
            </a:rPr>
            <a:t>Receive credit</a:t>
          </a:r>
        </a:p>
      </dgm:t>
    </dgm:pt>
    <dgm:pt modelId="{8EF820B3-15DF-462F-80A2-5E44CF53212B}" type="parTrans" cxnId="{603573F8-7CDB-4563-9EB1-3E425952CE46}">
      <dgm:prSet/>
      <dgm:spPr/>
      <dgm:t>
        <a:bodyPr/>
        <a:lstStyle/>
        <a:p>
          <a:endParaRPr lang="en-US"/>
        </a:p>
      </dgm:t>
    </dgm:pt>
    <dgm:pt modelId="{5F904DBD-25FF-4236-A4A9-7D581578EA41}" type="sibTrans" cxnId="{603573F8-7CDB-4563-9EB1-3E425952CE46}">
      <dgm:prSet/>
      <dgm:spPr/>
      <dgm:t>
        <a:bodyPr/>
        <a:lstStyle/>
        <a:p>
          <a:endParaRPr lang="en-US"/>
        </a:p>
      </dgm:t>
    </dgm:pt>
    <dgm:pt modelId="{F27B9D7C-BC39-402C-8F0B-10844F9DE4CE}">
      <dgm:prSet custT="1"/>
      <dgm:spPr/>
      <dgm:t>
        <a:bodyPr/>
        <a:lstStyle/>
        <a:p>
          <a:r>
            <a:rPr lang="en-US" sz="1200" dirty="0">
              <a:latin typeface="Arial" panose="020B0604020202020204" pitchFamily="34" charset="0"/>
              <a:cs typeface="Arial" panose="020B0604020202020204" pitchFamily="34" charset="0"/>
            </a:rPr>
            <a:t>Increase the base amounts of the credit by 5 times in the calendar year that the facility being claimed was placed in service</a:t>
          </a:r>
        </a:p>
      </dgm:t>
    </dgm:pt>
    <dgm:pt modelId="{0AD80710-D1D5-4B1A-B762-4D7887D1BFFE}" type="parTrans" cxnId="{B089E2CB-575E-4C0E-B835-0D553DBAEFFF}">
      <dgm:prSet/>
      <dgm:spPr/>
      <dgm:t>
        <a:bodyPr/>
        <a:lstStyle/>
        <a:p>
          <a:endParaRPr lang="en-US"/>
        </a:p>
      </dgm:t>
    </dgm:pt>
    <dgm:pt modelId="{7483F4E6-76E2-431C-ABD7-CED6FE84E27A}" type="sibTrans" cxnId="{B089E2CB-575E-4C0E-B835-0D553DBAEFFF}">
      <dgm:prSet/>
      <dgm:spPr/>
      <dgm:t>
        <a:bodyPr/>
        <a:lstStyle/>
        <a:p>
          <a:endParaRPr lang="en-US"/>
        </a:p>
      </dgm:t>
    </dgm:pt>
    <dgm:pt modelId="{68DF8050-19F8-4D79-9BD6-E68CE9203AEB}">
      <dgm:prSet phldrT="[Text]" custT="1"/>
      <dgm:spPr/>
      <dgm:t>
        <a:bodyPr/>
        <a:lstStyle/>
        <a:p>
          <a:r>
            <a:rPr lang="en-US" sz="1200" dirty="0">
              <a:latin typeface="Arial" panose="020B0604020202020204" pitchFamily="34" charset="0"/>
              <a:cs typeface="Arial" panose="020B0604020202020204" pitchFamily="34" charset="0"/>
            </a:rPr>
            <a:t>Labor classifications</a:t>
          </a:r>
        </a:p>
      </dgm:t>
    </dgm:pt>
    <dgm:pt modelId="{C3DD358B-4436-4E26-9014-3EFA26F7AA55}" type="parTrans" cxnId="{B08D49CC-FF65-45D6-9B1C-70128A2C6716}">
      <dgm:prSet/>
      <dgm:spPr/>
      <dgm:t>
        <a:bodyPr/>
        <a:lstStyle/>
        <a:p>
          <a:endParaRPr lang="en-US"/>
        </a:p>
      </dgm:t>
    </dgm:pt>
    <dgm:pt modelId="{0DE40AA4-3CF4-4F22-81C7-EA767BAA2984}" type="sibTrans" cxnId="{B08D49CC-FF65-45D6-9B1C-70128A2C6716}">
      <dgm:prSet/>
      <dgm:spPr/>
      <dgm:t>
        <a:bodyPr/>
        <a:lstStyle/>
        <a:p>
          <a:endParaRPr lang="en-US"/>
        </a:p>
      </dgm:t>
    </dgm:pt>
    <dgm:pt modelId="{BBC5A429-5000-4890-A803-9181DDE27895}">
      <dgm:prSet phldrT="[Text]" custT="1"/>
      <dgm:spPr/>
      <dgm:t>
        <a:bodyPr/>
        <a:lstStyle/>
        <a:p>
          <a:r>
            <a:rPr lang="en-US" sz="1200" dirty="0">
              <a:latin typeface="Arial" panose="020B0604020202020204" pitchFamily="34" charset="0"/>
              <a:cs typeface="Arial" panose="020B0604020202020204" pitchFamily="34" charset="0"/>
            </a:rPr>
            <a:t>Must maintain and preserve payroll records related to the employment of laborers, mechanics, an apprentices (including records of any contractor/subcontractor)</a:t>
          </a:r>
        </a:p>
      </dgm:t>
    </dgm:pt>
    <dgm:pt modelId="{C5325194-B19E-4045-8784-469CA7EC95F4}" type="parTrans" cxnId="{A5A53C70-E255-4717-B4A2-3B5FDEC96629}">
      <dgm:prSet/>
      <dgm:spPr/>
      <dgm:t>
        <a:bodyPr/>
        <a:lstStyle/>
        <a:p>
          <a:endParaRPr lang="en-US"/>
        </a:p>
      </dgm:t>
    </dgm:pt>
    <dgm:pt modelId="{B1D4F697-04D8-4AF1-985F-A5230B21E029}" type="sibTrans" cxnId="{A5A53C70-E255-4717-B4A2-3B5FDEC96629}">
      <dgm:prSet/>
      <dgm:spPr/>
      <dgm:t>
        <a:bodyPr/>
        <a:lstStyle/>
        <a:p>
          <a:endParaRPr lang="en-US"/>
        </a:p>
      </dgm:t>
    </dgm:pt>
    <dgm:pt modelId="{5CE38EE9-6947-4557-A34F-533B3D3B5080}">
      <dgm:prSet phldrT="[Text]" custT="1"/>
      <dgm:spPr/>
      <dgm:t>
        <a:bodyPr/>
        <a:lstStyle/>
        <a:p>
          <a:r>
            <a:rPr lang="en-US" sz="1200" dirty="0">
              <a:latin typeface="Arial" panose="020B0604020202020204" pitchFamily="34" charset="0"/>
              <a:cs typeface="Arial" panose="020B0604020202020204" pitchFamily="34" charset="0"/>
            </a:rPr>
            <a:t>Calculate labor hours and meet participation requirements</a:t>
          </a:r>
        </a:p>
      </dgm:t>
    </dgm:pt>
    <dgm:pt modelId="{192BDFAF-59F2-4667-B74C-0D56057D130D}" type="parTrans" cxnId="{CA3320F4-23B3-4EEB-A99A-6C845CCCB679}">
      <dgm:prSet/>
      <dgm:spPr/>
      <dgm:t>
        <a:bodyPr/>
        <a:lstStyle/>
        <a:p>
          <a:endParaRPr lang="en-US"/>
        </a:p>
      </dgm:t>
    </dgm:pt>
    <dgm:pt modelId="{08DE4BFE-27C9-4C82-AF0A-DEF19F874F3D}" type="sibTrans" cxnId="{CA3320F4-23B3-4EEB-A99A-6C845CCCB679}">
      <dgm:prSet/>
      <dgm:spPr/>
      <dgm:t>
        <a:bodyPr/>
        <a:lstStyle/>
        <a:p>
          <a:endParaRPr lang="en-US"/>
        </a:p>
      </dgm:t>
    </dgm:pt>
    <dgm:pt modelId="{08BAD04B-3650-457C-BA27-537D3803C544}">
      <dgm:prSet phldrT="[Text]" custT="1"/>
      <dgm:spPr/>
      <dgm:t>
        <a:bodyPr/>
        <a:lstStyle/>
        <a:p>
          <a:r>
            <a:rPr lang="en-US" sz="1200" dirty="0">
              <a:latin typeface="Arial" panose="020B0604020202020204" pitchFamily="34" charset="0"/>
              <a:cs typeface="Arial" panose="020B0604020202020204" pitchFamily="34" charset="0"/>
            </a:rPr>
            <a:t>Apprentice-to-</a:t>
          </a:r>
          <a:r>
            <a:rPr lang="en-US" sz="1200" dirty="0" err="1">
              <a:latin typeface="Arial" panose="020B0604020202020204" pitchFamily="34" charset="0"/>
              <a:cs typeface="Arial" panose="020B0604020202020204" pitchFamily="34" charset="0"/>
            </a:rPr>
            <a:t>journeyworker</a:t>
          </a:r>
          <a:r>
            <a:rPr lang="en-US" sz="1200" dirty="0">
              <a:latin typeface="Arial" panose="020B0604020202020204" pitchFamily="34" charset="0"/>
              <a:cs typeface="Arial" panose="020B0604020202020204" pitchFamily="34" charset="0"/>
            </a:rPr>
            <a:t> ratio requirements apply daily </a:t>
          </a:r>
        </a:p>
      </dgm:t>
    </dgm:pt>
    <dgm:pt modelId="{00A1F444-BE8E-4F8F-8E1B-306B3E75C2AC}" type="parTrans" cxnId="{FD62EA8D-3F09-47DF-AB20-1A51E723273E}">
      <dgm:prSet/>
      <dgm:spPr/>
      <dgm:t>
        <a:bodyPr/>
        <a:lstStyle/>
        <a:p>
          <a:endParaRPr lang="en-US"/>
        </a:p>
      </dgm:t>
    </dgm:pt>
    <dgm:pt modelId="{FDB3DEAA-FBC0-4373-9365-DB53FC934086}" type="sibTrans" cxnId="{FD62EA8D-3F09-47DF-AB20-1A51E723273E}">
      <dgm:prSet/>
      <dgm:spPr/>
      <dgm:t>
        <a:bodyPr/>
        <a:lstStyle/>
        <a:p>
          <a:endParaRPr lang="en-US"/>
        </a:p>
      </dgm:t>
    </dgm:pt>
    <dgm:pt modelId="{D2ECF666-DA9C-462F-889F-1C662DC03E08}" type="pres">
      <dgm:prSet presAssocID="{B79DEF2C-AF58-424E-A23E-E06A1EEFD365}" presName="Name0" presStyleCnt="0">
        <dgm:presLayoutVars>
          <dgm:chMax/>
          <dgm:chPref val="3"/>
          <dgm:dir/>
          <dgm:animOne val="branch"/>
          <dgm:animLvl val="lvl"/>
        </dgm:presLayoutVars>
      </dgm:prSet>
      <dgm:spPr/>
    </dgm:pt>
    <dgm:pt modelId="{129388DA-F816-4681-8C09-2A93263F996F}" type="pres">
      <dgm:prSet presAssocID="{A5DA7C0D-D132-45B1-89DA-CD8FE508894F}" presName="composite" presStyleCnt="0"/>
      <dgm:spPr/>
    </dgm:pt>
    <dgm:pt modelId="{DEBAFD0D-16B7-4FDA-A402-C331C5458537}" type="pres">
      <dgm:prSet presAssocID="{A5DA7C0D-D132-45B1-89DA-CD8FE508894F}" presName="FirstChild" presStyleLbl="revTx" presStyleIdx="0" presStyleCnt="10">
        <dgm:presLayoutVars>
          <dgm:chMax val="0"/>
          <dgm:chPref val="0"/>
          <dgm:bulletEnabled val="1"/>
        </dgm:presLayoutVars>
      </dgm:prSet>
      <dgm:spPr/>
    </dgm:pt>
    <dgm:pt modelId="{22252656-946A-469B-95AF-33DAF0BBD320}" type="pres">
      <dgm:prSet presAssocID="{A5DA7C0D-D132-45B1-89DA-CD8FE508894F}" presName="Parent" presStyleLbl="alignNode1" presStyleIdx="0" presStyleCnt="5" custScaleY="154345">
        <dgm:presLayoutVars>
          <dgm:chMax val="3"/>
          <dgm:chPref val="3"/>
          <dgm:bulletEnabled val="1"/>
        </dgm:presLayoutVars>
      </dgm:prSet>
      <dgm:spPr/>
    </dgm:pt>
    <dgm:pt modelId="{12F8F2EE-59BB-4755-80EA-DD02ACC43303}" type="pres">
      <dgm:prSet presAssocID="{A5DA7C0D-D132-45B1-89DA-CD8FE508894F}" presName="Accent" presStyleLbl="parChTrans1D1" presStyleIdx="0" presStyleCnt="5"/>
      <dgm:spPr/>
    </dgm:pt>
    <dgm:pt modelId="{DE804321-75D3-4B8E-B69B-95B8F27F3243}" type="pres">
      <dgm:prSet presAssocID="{A5DA7C0D-D132-45B1-89DA-CD8FE508894F}" presName="Child" presStyleLbl="revTx" presStyleIdx="1" presStyleCnt="10" custScaleY="87004">
        <dgm:presLayoutVars>
          <dgm:chMax val="0"/>
          <dgm:chPref val="0"/>
          <dgm:bulletEnabled val="1"/>
        </dgm:presLayoutVars>
      </dgm:prSet>
      <dgm:spPr/>
    </dgm:pt>
    <dgm:pt modelId="{30F076A4-9AD4-4927-BB8D-D3528A100BC9}" type="pres">
      <dgm:prSet presAssocID="{00E8E5EC-B093-41E7-AEDE-8B0094DF24CE}" presName="sibTrans" presStyleCnt="0"/>
      <dgm:spPr/>
    </dgm:pt>
    <dgm:pt modelId="{86BD78A7-C001-4909-B244-63E00A75CAF2}" type="pres">
      <dgm:prSet presAssocID="{448FF2E8-EC3F-4DCF-BC68-AE673821A248}" presName="composite" presStyleCnt="0"/>
      <dgm:spPr/>
    </dgm:pt>
    <dgm:pt modelId="{04A0F075-82FD-40C7-AE50-510B88369803}" type="pres">
      <dgm:prSet presAssocID="{448FF2E8-EC3F-4DCF-BC68-AE673821A248}" presName="FirstChild" presStyleLbl="revTx" presStyleIdx="2" presStyleCnt="10">
        <dgm:presLayoutVars>
          <dgm:chMax val="0"/>
          <dgm:chPref val="0"/>
          <dgm:bulletEnabled val="1"/>
        </dgm:presLayoutVars>
      </dgm:prSet>
      <dgm:spPr/>
    </dgm:pt>
    <dgm:pt modelId="{2C8FD646-5A78-4E71-BB69-CE9F5DDDBD56}" type="pres">
      <dgm:prSet presAssocID="{448FF2E8-EC3F-4DCF-BC68-AE673821A248}" presName="Parent" presStyleLbl="alignNode1" presStyleIdx="1" presStyleCnt="5" custScaleY="116703">
        <dgm:presLayoutVars>
          <dgm:chMax val="3"/>
          <dgm:chPref val="3"/>
          <dgm:bulletEnabled val="1"/>
        </dgm:presLayoutVars>
      </dgm:prSet>
      <dgm:spPr/>
    </dgm:pt>
    <dgm:pt modelId="{70BC7A0B-5534-4E78-B58C-4F1B2B412AF1}" type="pres">
      <dgm:prSet presAssocID="{448FF2E8-EC3F-4DCF-BC68-AE673821A248}" presName="Accent" presStyleLbl="parChTrans1D1" presStyleIdx="1" presStyleCnt="5"/>
      <dgm:spPr/>
    </dgm:pt>
    <dgm:pt modelId="{D9B801C5-CDA7-49AE-9D4B-1D9C012CA660}" type="pres">
      <dgm:prSet presAssocID="{448FF2E8-EC3F-4DCF-BC68-AE673821A248}" presName="Child" presStyleLbl="revTx" presStyleIdx="3" presStyleCnt="10" custScaleY="128936">
        <dgm:presLayoutVars>
          <dgm:chMax val="0"/>
          <dgm:chPref val="0"/>
          <dgm:bulletEnabled val="1"/>
        </dgm:presLayoutVars>
      </dgm:prSet>
      <dgm:spPr/>
    </dgm:pt>
    <dgm:pt modelId="{F03C799D-2A95-495F-847E-BED2B84F1A3B}" type="pres">
      <dgm:prSet presAssocID="{18799BD3-5545-4628-81DB-5F7B27521753}" presName="sibTrans" presStyleCnt="0"/>
      <dgm:spPr/>
    </dgm:pt>
    <dgm:pt modelId="{C4E67D2E-0883-44E7-8D94-97C6A9FAAA61}" type="pres">
      <dgm:prSet presAssocID="{B7EC836E-D2F5-422E-B4B2-DCCC5064678A}" presName="composite" presStyleCnt="0"/>
      <dgm:spPr/>
    </dgm:pt>
    <dgm:pt modelId="{2F398493-EE2F-4CC4-A238-9C5EFF711614}" type="pres">
      <dgm:prSet presAssocID="{B7EC836E-D2F5-422E-B4B2-DCCC5064678A}" presName="FirstChild" presStyleLbl="revTx" presStyleIdx="4" presStyleCnt="10">
        <dgm:presLayoutVars>
          <dgm:chMax val="0"/>
          <dgm:chPref val="0"/>
          <dgm:bulletEnabled val="1"/>
        </dgm:presLayoutVars>
      </dgm:prSet>
      <dgm:spPr/>
    </dgm:pt>
    <dgm:pt modelId="{27289960-CE3F-410B-9D4E-7D5DCE11F7C7}" type="pres">
      <dgm:prSet presAssocID="{B7EC836E-D2F5-422E-B4B2-DCCC5064678A}" presName="Parent" presStyleLbl="alignNode1" presStyleIdx="2" presStyleCnt="5" custScaleY="131496">
        <dgm:presLayoutVars>
          <dgm:chMax val="3"/>
          <dgm:chPref val="3"/>
          <dgm:bulletEnabled val="1"/>
        </dgm:presLayoutVars>
      </dgm:prSet>
      <dgm:spPr/>
    </dgm:pt>
    <dgm:pt modelId="{1E17CB73-6A7D-4DE5-AF20-2499FE5D5253}" type="pres">
      <dgm:prSet presAssocID="{B7EC836E-D2F5-422E-B4B2-DCCC5064678A}" presName="Accent" presStyleLbl="parChTrans1D1" presStyleIdx="2" presStyleCnt="5"/>
      <dgm:spPr/>
    </dgm:pt>
    <dgm:pt modelId="{04D03BE7-EC1B-488F-838C-886C3459C3C8}" type="pres">
      <dgm:prSet presAssocID="{B7EC836E-D2F5-422E-B4B2-DCCC5064678A}" presName="Child" presStyleLbl="revTx" presStyleIdx="5" presStyleCnt="10" custScaleY="140140">
        <dgm:presLayoutVars>
          <dgm:chMax val="0"/>
          <dgm:chPref val="0"/>
          <dgm:bulletEnabled val="1"/>
        </dgm:presLayoutVars>
      </dgm:prSet>
      <dgm:spPr/>
    </dgm:pt>
    <dgm:pt modelId="{90C1B854-8DF4-41F8-9CB4-519ABE18280A}" type="pres">
      <dgm:prSet presAssocID="{E66D7B29-C4DD-4E67-8BB3-304828753E11}" presName="sibTrans" presStyleCnt="0"/>
      <dgm:spPr/>
    </dgm:pt>
    <dgm:pt modelId="{71B4A17F-73DE-4FBD-BA8D-ADDCD7798751}" type="pres">
      <dgm:prSet presAssocID="{FE338423-8D78-49A5-8F0C-5C7CA4A3F027}" presName="composite" presStyleCnt="0"/>
      <dgm:spPr/>
    </dgm:pt>
    <dgm:pt modelId="{B40B631E-5A85-422E-8302-928326E43AD1}" type="pres">
      <dgm:prSet presAssocID="{FE338423-8D78-49A5-8F0C-5C7CA4A3F027}" presName="FirstChild" presStyleLbl="revTx" presStyleIdx="6" presStyleCnt="10">
        <dgm:presLayoutVars>
          <dgm:chMax val="0"/>
          <dgm:chPref val="0"/>
          <dgm:bulletEnabled val="1"/>
        </dgm:presLayoutVars>
      </dgm:prSet>
      <dgm:spPr/>
    </dgm:pt>
    <dgm:pt modelId="{23051C4E-640A-45AF-BF35-4346E660F2FF}" type="pres">
      <dgm:prSet presAssocID="{FE338423-8D78-49A5-8F0C-5C7CA4A3F027}" presName="Parent" presStyleLbl="alignNode1" presStyleIdx="3" presStyleCnt="5" custScaleY="176328">
        <dgm:presLayoutVars>
          <dgm:chMax val="3"/>
          <dgm:chPref val="3"/>
          <dgm:bulletEnabled val="1"/>
        </dgm:presLayoutVars>
      </dgm:prSet>
      <dgm:spPr/>
    </dgm:pt>
    <dgm:pt modelId="{64478F3D-FD5C-46BD-A593-A6EABD967A87}" type="pres">
      <dgm:prSet presAssocID="{FE338423-8D78-49A5-8F0C-5C7CA4A3F027}" presName="Accent" presStyleLbl="parChTrans1D1" presStyleIdx="3" presStyleCnt="5"/>
      <dgm:spPr/>
    </dgm:pt>
    <dgm:pt modelId="{26E56DCA-0757-48A4-9A2D-8A61471A1AB4}" type="pres">
      <dgm:prSet presAssocID="{FE338423-8D78-49A5-8F0C-5C7CA4A3F027}" presName="Child" presStyleLbl="revTx" presStyleIdx="7" presStyleCnt="10" custScaleY="95229">
        <dgm:presLayoutVars>
          <dgm:chMax val="0"/>
          <dgm:chPref val="0"/>
          <dgm:bulletEnabled val="1"/>
        </dgm:presLayoutVars>
      </dgm:prSet>
      <dgm:spPr/>
    </dgm:pt>
    <dgm:pt modelId="{40072C3E-640A-4810-A617-9B60CB6DB144}" type="pres">
      <dgm:prSet presAssocID="{7FBA1F3F-CFEB-478E-8450-5CE82582D911}" presName="sibTrans" presStyleCnt="0"/>
      <dgm:spPr/>
    </dgm:pt>
    <dgm:pt modelId="{796AA143-F079-4645-9270-82CD25C1A0D7}" type="pres">
      <dgm:prSet presAssocID="{CD2B3050-FC7F-4CD4-BA61-CDE75FEBBC28}" presName="composite" presStyleCnt="0"/>
      <dgm:spPr/>
    </dgm:pt>
    <dgm:pt modelId="{3DDA1F17-A4DA-442C-8C61-E4CA020548D1}" type="pres">
      <dgm:prSet presAssocID="{CD2B3050-FC7F-4CD4-BA61-CDE75FEBBC28}" presName="FirstChild" presStyleLbl="revTx" presStyleIdx="8" presStyleCnt="10">
        <dgm:presLayoutVars>
          <dgm:chMax val="0"/>
          <dgm:chPref val="0"/>
          <dgm:bulletEnabled val="1"/>
        </dgm:presLayoutVars>
      </dgm:prSet>
      <dgm:spPr/>
    </dgm:pt>
    <dgm:pt modelId="{5E602287-D8E2-488D-B048-FD8A3A43A59E}" type="pres">
      <dgm:prSet presAssocID="{CD2B3050-FC7F-4CD4-BA61-CDE75FEBBC28}" presName="Parent" presStyleLbl="alignNode1" presStyleIdx="4" presStyleCnt="5" custScaleY="139555">
        <dgm:presLayoutVars>
          <dgm:chMax val="3"/>
          <dgm:chPref val="3"/>
          <dgm:bulletEnabled val="1"/>
        </dgm:presLayoutVars>
      </dgm:prSet>
      <dgm:spPr/>
    </dgm:pt>
    <dgm:pt modelId="{48F7C40D-EADF-4448-A863-FFE25272FF65}" type="pres">
      <dgm:prSet presAssocID="{CD2B3050-FC7F-4CD4-BA61-CDE75FEBBC28}" presName="Accent" presStyleLbl="parChTrans1D1" presStyleIdx="4" presStyleCnt="5"/>
      <dgm:spPr/>
    </dgm:pt>
    <dgm:pt modelId="{AAB05B75-F003-4A4B-A271-5829BE6CAA61}" type="pres">
      <dgm:prSet presAssocID="{CD2B3050-FC7F-4CD4-BA61-CDE75FEBBC28}" presName="Child" presStyleLbl="revTx" presStyleIdx="9" presStyleCnt="10" custScaleX="100294" custScaleY="91526" custLinFactNeighborX="-1000" custLinFactNeighborY="-641">
        <dgm:presLayoutVars>
          <dgm:chMax val="0"/>
          <dgm:chPref val="0"/>
          <dgm:bulletEnabled val="1"/>
        </dgm:presLayoutVars>
      </dgm:prSet>
      <dgm:spPr/>
    </dgm:pt>
  </dgm:ptLst>
  <dgm:cxnLst>
    <dgm:cxn modelId="{539D8405-46AA-4D8A-96F1-4105254675F8}" srcId="{FE338423-8D78-49A5-8F0C-5C7CA4A3F027}" destId="{1F25C7C1-D7F7-4192-8040-6563B95BBEC6}" srcOrd="0" destOrd="0" parTransId="{4A6A1CD5-51D1-44AB-B3E7-41AA7DC716F4}" sibTransId="{304C10A9-8051-4357-B76D-00235A545D97}"/>
    <dgm:cxn modelId="{A93FEC05-4959-4633-A29A-88FC44C6AE35}" srcId="{B79DEF2C-AF58-424E-A23E-E06A1EEFD365}" destId="{FE338423-8D78-49A5-8F0C-5C7CA4A3F027}" srcOrd="3" destOrd="0" parTransId="{B9B63D36-71DE-4546-B7B3-705E5BBE5E79}" sibTransId="{7FBA1F3F-CFEB-478E-8450-5CE82582D911}"/>
    <dgm:cxn modelId="{452D6A08-BBA7-4AAB-B538-EAC538FD57C8}" type="presOf" srcId="{68DF8050-19F8-4D79-9BD6-E68CE9203AEB}" destId="{DE804321-75D3-4B8E-B69B-95B8F27F3243}" srcOrd="0" destOrd="1" presId="urn:microsoft.com/office/officeart/2011/layout/TabList"/>
    <dgm:cxn modelId="{5F0F881C-9956-431D-8F50-2F035D24963A}" type="presOf" srcId="{448FF2E8-EC3F-4DCF-BC68-AE673821A248}" destId="{2C8FD646-5A78-4E71-BB69-CE9F5DDDBD56}" srcOrd="0" destOrd="0" presId="urn:microsoft.com/office/officeart/2011/layout/TabList"/>
    <dgm:cxn modelId="{38571322-0897-491E-9A51-3420A25FBAFE}" type="presOf" srcId="{F27B9D7C-BC39-402C-8F0B-10844F9DE4CE}" destId="{AAB05B75-F003-4A4B-A271-5829BE6CAA61}" srcOrd="0" destOrd="0" presId="urn:microsoft.com/office/officeart/2011/layout/TabList"/>
    <dgm:cxn modelId="{B6EFCD25-B58F-49D1-9EDD-928E1F8B77B5}" type="presOf" srcId="{AE4A02BE-1900-40F5-A725-678FD3711861}" destId="{2F398493-EE2F-4CC4-A238-9C5EFF711614}" srcOrd="0" destOrd="0" presId="urn:microsoft.com/office/officeart/2011/layout/TabList"/>
    <dgm:cxn modelId="{AC8D462F-23E0-4053-9AF3-7636DC2ACF71}" type="presOf" srcId="{C66E0100-DB22-41FF-BAC2-7D47DE342BDE}" destId="{26E56DCA-0757-48A4-9A2D-8A61471A1AB4}" srcOrd="0" destOrd="0" presId="urn:microsoft.com/office/officeart/2011/layout/TabList"/>
    <dgm:cxn modelId="{9F86793C-0E85-4517-84E8-8957083E4ED8}" srcId="{B79DEF2C-AF58-424E-A23E-E06A1EEFD365}" destId="{B7EC836E-D2F5-422E-B4B2-DCCC5064678A}" srcOrd="2" destOrd="0" parTransId="{F1B5AAEA-FBC2-486D-9BAF-140A87C115EE}" sibTransId="{E66D7B29-C4DD-4E67-8BB3-304828753E11}"/>
    <dgm:cxn modelId="{1398DF3D-1AB1-48AD-A859-D5269CEBFA24}" type="presOf" srcId="{CD2B3050-FC7F-4CD4-BA61-CDE75FEBBC28}" destId="{5E602287-D8E2-488D-B048-FD8A3A43A59E}" srcOrd="0" destOrd="0" presId="urn:microsoft.com/office/officeart/2011/layout/TabList"/>
    <dgm:cxn modelId="{B7F0383E-A661-4761-A149-826F283783D8}" srcId="{B7EC836E-D2F5-422E-B4B2-DCCC5064678A}" destId="{3FD8A08C-4308-46A3-908B-80792DEA31B2}" srcOrd="2" destOrd="0" parTransId="{100C64B0-C9AC-45DB-9478-866AE5434A30}" sibTransId="{3BB93715-87DC-48ED-A0C3-2F4F93165320}"/>
    <dgm:cxn modelId="{42F4A140-3BBD-45C8-AA4C-DF7C9D1F6207}" srcId="{448FF2E8-EC3F-4DCF-BC68-AE673821A248}" destId="{C5D9CEBA-C46E-4E1F-A9F0-1E7450129192}" srcOrd="0" destOrd="0" parTransId="{6C37BE4D-67EB-40EB-A207-B41786C09B52}" sibTransId="{751A785F-D370-4222-A329-62E3375A91E3}"/>
    <dgm:cxn modelId="{5006EC46-04F2-4CC3-AE66-2651B3DB7919}" srcId="{FE338423-8D78-49A5-8F0C-5C7CA4A3F027}" destId="{C66E0100-DB22-41FF-BAC2-7D47DE342BDE}" srcOrd="1" destOrd="0" parTransId="{46465E9B-9806-45A6-BBDD-DC88FBD79F50}" sibTransId="{02341D35-1CC9-4380-9820-0990FFEEC1A6}"/>
    <dgm:cxn modelId="{47E55269-4602-4F23-B9B6-550B6C00E7AD}" type="presOf" srcId="{3FD8A08C-4308-46A3-908B-80792DEA31B2}" destId="{04D03BE7-EC1B-488F-838C-886C3459C3C8}" srcOrd="0" destOrd="1" presId="urn:microsoft.com/office/officeart/2011/layout/TabList"/>
    <dgm:cxn modelId="{4A9F766D-C145-4798-B96F-E9F3BB7060EF}" type="presOf" srcId="{BD9ABD7E-B0BA-497B-8FA2-08B4C57346D1}" destId="{DE804321-75D3-4B8E-B69B-95B8F27F3243}" srcOrd="0" destOrd="0" presId="urn:microsoft.com/office/officeart/2011/layout/TabList"/>
    <dgm:cxn modelId="{C45A1E4E-768A-4C62-BBAD-563E1E0F0BEB}" type="presOf" srcId="{B7EC836E-D2F5-422E-B4B2-DCCC5064678A}" destId="{27289960-CE3F-410B-9D4E-7D5DCE11F7C7}" srcOrd="0" destOrd="0" presId="urn:microsoft.com/office/officeart/2011/layout/TabList"/>
    <dgm:cxn modelId="{01A73C4E-7296-446E-A58A-122899E1E3F9}" srcId="{B79DEF2C-AF58-424E-A23E-E06A1EEFD365}" destId="{A5DA7C0D-D132-45B1-89DA-CD8FE508894F}" srcOrd="0" destOrd="0" parTransId="{AB0FC494-3882-4A48-81B1-5948408A4658}" sibTransId="{00E8E5EC-B093-41E7-AEDE-8B0094DF24CE}"/>
    <dgm:cxn modelId="{A5A53C70-E255-4717-B4A2-3B5FDEC96629}" srcId="{B7EC836E-D2F5-422E-B4B2-DCCC5064678A}" destId="{BBC5A429-5000-4890-A803-9181DDE27895}" srcOrd="1" destOrd="0" parTransId="{C5325194-B19E-4045-8784-469CA7EC95F4}" sibTransId="{B1D4F697-04D8-4AF1-985F-A5230B21E029}"/>
    <dgm:cxn modelId="{04123273-50BB-4626-877B-8E751B07CE59}" type="presOf" srcId="{C5D9CEBA-C46E-4E1F-A9F0-1E7450129192}" destId="{04A0F075-82FD-40C7-AE50-510B88369803}" srcOrd="0" destOrd="0" presId="urn:microsoft.com/office/officeart/2011/layout/TabList"/>
    <dgm:cxn modelId="{5B302F74-9027-4F2A-8D62-D1CF98A5347A}" type="presOf" srcId="{97A8015A-FEAF-4046-A1C9-B52D8E9DDF50}" destId="{3DDA1F17-A4DA-442C-8C61-E4CA020548D1}" srcOrd="0" destOrd="0" presId="urn:microsoft.com/office/officeart/2011/layout/TabList"/>
    <dgm:cxn modelId="{72F6C655-22CC-4E91-BDDE-BBE2243A7FDC}" srcId="{A5DA7C0D-D132-45B1-89DA-CD8FE508894F}" destId="{F4F06F3C-6880-4878-8E88-D7A580669392}" srcOrd="0" destOrd="0" parTransId="{67AEE106-B5A3-4665-84F4-2804D035012E}" sibTransId="{8C03A390-E7DA-40F2-91CA-E0DAC8B69574}"/>
    <dgm:cxn modelId="{3023A756-C0CB-4AA1-89DF-266A1426C078}" type="presOf" srcId="{F4F06F3C-6880-4878-8E88-D7A580669392}" destId="{DEBAFD0D-16B7-4FDA-A402-C331C5458537}" srcOrd="0" destOrd="0" presId="urn:microsoft.com/office/officeart/2011/layout/TabList"/>
    <dgm:cxn modelId="{108A6D7E-8070-4EF4-A67A-22C1335A8488}" type="presOf" srcId="{5CE38EE9-6947-4557-A34F-533B3D3B5080}" destId="{D9B801C5-CDA7-49AE-9D4B-1D9C012CA660}" srcOrd="0" destOrd="1" presId="urn:microsoft.com/office/officeart/2011/layout/TabList"/>
    <dgm:cxn modelId="{6AFBA17E-22A4-4708-BF47-790F22238F9C}" type="presOf" srcId="{B79DEF2C-AF58-424E-A23E-E06A1EEFD365}" destId="{D2ECF666-DA9C-462F-889F-1C662DC03E08}" srcOrd="0" destOrd="0" presId="urn:microsoft.com/office/officeart/2011/layout/TabList"/>
    <dgm:cxn modelId="{09265F80-5221-462A-9E7A-973BAD88D14B}" srcId="{B79DEF2C-AF58-424E-A23E-E06A1EEFD365}" destId="{448FF2E8-EC3F-4DCF-BC68-AE673821A248}" srcOrd="1" destOrd="0" parTransId="{1B621256-CB47-4A14-BCBC-46543BCD3F00}" sibTransId="{18799BD3-5545-4628-81DB-5F7B27521753}"/>
    <dgm:cxn modelId="{FD62EA8D-3F09-47DF-AB20-1A51E723273E}" srcId="{448FF2E8-EC3F-4DCF-BC68-AE673821A248}" destId="{08BAD04B-3650-457C-BA27-537D3803C544}" srcOrd="3" destOrd="0" parTransId="{00A1F444-BE8E-4F8F-8E1B-306B3E75C2AC}" sibTransId="{FDB3DEAA-FBC0-4373-9365-DB53FC934086}"/>
    <dgm:cxn modelId="{03494DA4-3EB5-4BF8-A4DF-0754D8FC4C0F}" srcId="{448FF2E8-EC3F-4DCF-BC68-AE673821A248}" destId="{ECA50628-23E3-4870-BB72-5A609FF8C82F}" srcOrd="1" destOrd="0" parTransId="{93D298E7-DF62-422A-85CC-507B6CA49046}" sibTransId="{1807B4EB-9F0C-4B24-9BFF-DF46AC836683}"/>
    <dgm:cxn modelId="{C53C9CB5-6220-4DCC-898E-B3DB438FB29B}" type="presOf" srcId="{A5DA7C0D-D132-45B1-89DA-CD8FE508894F}" destId="{22252656-946A-469B-95AF-33DAF0BBD320}" srcOrd="0" destOrd="0" presId="urn:microsoft.com/office/officeart/2011/layout/TabList"/>
    <dgm:cxn modelId="{046442C0-477F-4672-8A9B-4E7C933B7C89}" srcId="{B7EC836E-D2F5-422E-B4B2-DCCC5064678A}" destId="{AE4A02BE-1900-40F5-A725-678FD3711861}" srcOrd="0" destOrd="0" parTransId="{38002E9E-F2D2-420C-BC3B-70C82136C06B}" sibTransId="{8C1729DA-A181-44F9-B4B7-749CDB30D454}"/>
    <dgm:cxn modelId="{3DBB79C7-5E1F-41E7-8BEA-9FB551A12CD6}" type="presOf" srcId="{BBC5A429-5000-4890-A803-9181DDE27895}" destId="{04D03BE7-EC1B-488F-838C-886C3459C3C8}" srcOrd="0" destOrd="0" presId="urn:microsoft.com/office/officeart/2011/layout/TabList"/>
    <dgm:cxn modelId="{B089E2CB-575E-4C0E-B835-0D553DBAEFFF}" srcId="{CD2B3050-FC7F-4CD4-BA61-CDE75FEBBC28}" destId="{F27B9D7C-BC39-402C-8F0B-10844F9DE4CE}" srcOrd="1" destOrd="0" parTransId="{0AD80710-D1D5-4B1A-B762-4D7887D1BFFE}" sibTransId="{7483F4E6-76E2-431C-ABD7-CED6FE84E27A}"/>
    <dgm:cxn modelId="{B08D49CC-FF65-45D6-9B1C-70128A2C6716}" srcId="{A5DA7C0D-D132-45B1-89DA-CD8FE508894F}" destId="{68DF8050-19F8-4D79-9BD6-E68CE9203AEB}" srcOrd="2" destOrd="0" parTransId="{C3DD358B-4436-4E26-9014-3EFA26F7AA55}" sibTransId="{0DE40AA4-3CF4-4F22-81C7-EA767BAA2984}"/>
    <dgm:cxn modelId="{9BBB89D1-0924-4508-A48D-A53055F6C1E4}" srcId="{A5DA7C0D-D132-45B1-89DA-CD8FE508894F}" destId="{BD9ABD7E-B0BA-497B-8FA2-08B4C57346D1}" srcOrd="1" destOrd="0" parTransId="{1B3CF31F-30DB-4802-8368-020AC2D32CF0}" sibTransId="{D1630817-0979-463C-B76D-FD0B1076BDCE}"/>
    <dgm:cxn modelId="{7DFAF6D4-1496-4DB1-BCA4-0D1A3495CC88}" type="presOf" srcId="{1F25C7C1-D7F7-4192-8040-6563B95BBEC6}" destId="{B40B631E-5A85-422E-8302-928326E43AD1}" srcOrd="0" destOrd="0" presId="urn:microsoft.com/office/officeart/2011/layout/TabList"/>
    <dgm:cxn modelId="{079CD6D6-0C0D-444A-A8CE-ABB033518551}" srcId="{B79DEF2C-AF58-424E-A23E-E06A1EEFD365}" destId="{CD2B3050-FC7F-4CD4-BA61-CDE75FEBBC28}" srcOrd="4" destOrd="0" parTransId="{D4CD2C73-7795-4F51-9CD5-C3A0266013E0}" sibTransId="{39E063C6-7B26-41A3-8B67-E08900B899B1}"/>
    <dgm:cxn modelId="{7F4120DE-A3D6-4491-B4A3-18286D262F2B}" type="presOf" srcId="{08BAD04B-3650-457C-BA27-537D3803C544}" destId="{D9B801C5-CDA7-49AE-9D4B-1D9C012CA660}" srcOrd="0" destOrd="2" presId="urn:microsoft.com/office/officeart/2011/layout/TabList"/>
    <dgm:cxn modelId="{CA3320F4-23B3-4EEB-A99A-6C845CCCB679}" srcId="{448FF2E8-EC3F-4DCF-BC68-AE673821A248}" destId="{5CE38EE9-6947-4557-A34F-533B3D3B5080}" srcOrd="2" destOrd="0" parTransId="{192BDFAF-59F2-4667-B74C-0D56057D130D}" sibTransId="{08DE4BFE-27C9-4C82-AF0A-DEF19F874F3D}"/>
    <dgm:cxn modelId="{484645F4-6091-4C4D-9B24-DBDEB64C5437}" type="presOf" srcId="{ECA50628-23E3-4870-BB72-5A609FF8C82F}" destId="{D9B801C5-CDA7-49AE-9D4B-1D9C012CA660}" srcOrd="0" destOrd="0" presId="urn:microsoft.com/office/officeart/2011/layout/TabList"/>
    <dgm:cxn modelId="{603573F8-7CDB-4563-9EB1-3E425952CE46}" srcId="{CD2B3050-FC7F-4CD4-BA61-CDE75FEBBC28}" destId="{97A8015A-FEAF-4046-A1C9-B52D8E9DDF50}" srcOrd="0" destOrd="0" parTransId="{8EF820B3-15DF-462F-80A2-5E44CF53212B}" sibTransId="{5F904DBD-25FF-4236-A4A9-7D581578EA41}"/>
    <dgm:cxn modelId="{2F1B41FD-79B3-455F-9004-0038326A520B}" type="presOf" srcId="{FE338423-8D78-49A5-8F0C-5C7CA4A3F027}" destId="{23051C4E-640A-45AF-BF35-4346E660F2FF}" srcOrd="0" destOrd="0" presId="urn:microsoft.com/office/officeart/2011/layout/TabList"/>
    <dgm:cxn modelId="{9671D743-708F-430F-9F26-633514D1E1C7}" type="presParOf" srcId="{D2ECF666-DA9C-462F-889F-1C662DC03E08}" destId="{129388DA-F816-4681-8C09-2A93263F996F}" srcOrd="0" destOrd="0" presId="urn:microsoft.com/office/officeart/2011/layout/TabList"/>
    <dgm:cxn modelId="{CD7AB891-4C91-4B14-8A2A-7783DD18F12C}" type="presParOf" srcId="{129388DA-F816-4681-8C09-2A93263F996F}" destId="{DEBAFD0D-16B7-4FDA-A402-C331C5458537}" srcOrd="0" destOrd="0" presId="urn:microsoft.com/office/officeart/2011/layout/TabList"/>
    <dgm:cxn modelId="{BE446707-AFE3-4EF6-9948-553D1DA4D96D}" type="presParOf" srcId="{129388DA-F816-4681-8C09-2A93263F996F}" destId="{22252656-946A-469B-95AF-33DAF0BBD320}" srcOrd="1" destOrd="0" presId="urn:microsoft.com/office/officeart/2011/layout/TabList"/>
    <dgm:cxn modelId="{D0298E53-907B-403D-B31C-C790C8C4FA89}" type="presParOf" srcId="{129388DA-F816-4681-8C09-2A93263F996F}" destId="{12F8F2EE-59BB-4755-80EA-DD02ACC43303}" srcOrd="2" destOrd="0" presId="urn:microsoft.com/office/officeart/2011/layout/TabList"/>
    <dgm:cxn modelId="{75CE8F09-4A72-4CC0-8074-25DA9B94288E}" type="presParOf" srcId="{D2ECF666-DA9C-462F-889F-1C662DC03E08}" destId="{DE804321-75D3-4B8E-B69B-95B8F27F3243}" srcOrd="1" destOrd="0" presId="urn:microsoft.com/office/officeart/2011/layout/TabList"/>
    <dgm:cxn modelId="{5D47755A-B8C8-4F40-BA5E-F312BABC0F46}" type="presParOf" srcId="{D2ECF666-DA9C-462F-889F-1C662DC03E08}" destId="{30F076A4-9AD4-4927-BB8D-D3528A100BC9}" srcOrd="2" destOrd="0" presId="urn:microsoft.com/office/officeart/2011/layout/TabList"/>
    <dgm:cxn modelId="{243CB8C5-0C9C-4B30-8DC3-BBB58D145927}" type="presParOf" srcId="{D2ECF666-DA9C-462F-889F-1C662DC03E08}" destId="{86BD78A7-C001-4909-B244-63E00A75CAF2}" srcOrd="3" destOrd="0" presId="urn:microsoft.com/office/officeart/2011/layout/TabList"/>
    <dgm:cxn modelId="{EC25C580-6B73-45F1-8210-18343DB0E3B1}" type="presParOf" srcId="{86BD78A7-C001-4909-B244-63E00A75CAF2}" destId="{04A0F075-82FD-40C7-AE50-510B88369803}" srcOrd="0" destOrd="0" presId="urn:microsoft.com/office/officeart/2011/layout/TabList"/>
    <dgm:cxn modelId="{C347674B-8FC3-430B-A6E9-8F00F515C224}" type="presParOf" srcId="{86BD78A7-C001-4909-B244-63E00A75CAF2}" destId="{2C8FD646-5A78-4E71-BB69-CE9F5DDDBD56}" srcOrd="1" destOrd="0" presId="urn:microsoft.com/office/officeart/2011/layout/TabList"/>
    <dgm:cxn modelId="{690BAF5E-A5C8-44EC-BD8C-37633F4CD504}" type="presParOf" srcId="{86BD78A7-C001-4909-B244-63E00A75CAF2}" destId="{70BC7A0B-5534-4E78-B58C-4F1B2B412AF1}" srcOrd="2" destOrd="0" presId="urn:microsoft.com/office/officeart/2011/layout/TabList"/>
    <dgm:cxn modelId="{D8E40ABA-BCE9-4E0F-A08E-4EB2CCA9E0F7}" type="presParOf" srcId="{D2ECF666-DA9C-462F-889F-1C662DC03E08}" destId="{D9B801C5-CDA7-49AE-9D4B-1D9C012CA660}" srcOrd="4" destOrd="0" presId="urn:microsoft.com/office/officeart/2011/layout/TabList"/>
    <dgm:cxn modelId="{59417634-F1E2-4897-8E91-D55343478832}" type="presParOf" srcId="{D2ECF666-DA9C-462F-889F-1C662DC03E08}" destId="{F03C799D-2A95-495F-847E-BED2B84F1A3B}" srcOrd="5" destOrd="0" presId="urn:microsoft.com/office/officeart/2011/layout/TabList"/>
    <dgm:cxn modelId="{068D1C00-B26F-4E4F-A6F7-074B314E5EBE}" type="presParOf" srcId="{D2ECF666-DA9C-462F-889F-1C662DC03E08}" destId="{C4E67D2E-0883-44E7-8D94-97C6A9FAAA61}" srcOrd="6" destOrd="0" presId="urn:microsoft.com/office/officeart/2011/layout/TabList"/>
    <dgm:cxn modelId="{445F4B1F-8844-4E78-B9BF-CEA003EEA2E2}" type="presParOf" srcId="{C4E67D2E-0883-44E7-8D94-97C6A9FAAA61}" destId="{2F398493-EE2F-4CC4-A238-9C5EFF711614}" srcOrd="0" destOrd="0" presId="urn:microsoft.com/office/officeart/2011/layout/TabList"/>
    <dgm:cxn modelId="{7662E3A3-0730-4566-A4B1-242C0E70C6C8}" type="presParOf" srcId="{C4E67D2E-0883-44E7-8D94-97C6A9FAAA61}" destId="{27289960-CE3F-410B-9D4E-7D5DCE11F7C7}" srcOrd="1" destOrd="0" presId="urn:microsoft.com/office/officeart/2011/layout/TabList"/>
    <dgm:cxn modelId="{26A91009-C66F-4747-A9E6-82EA041EC9BC}" type="presParOf" srcId="{C4E67D2E-0883-44E7-8D94-97C6A9FAAA61}" destId="{1E17CB73-6A7D-4DE5-AF20-2499FE5D5253}" srcOrd="2" destOrd="0" presId="urn:microsoft.com/office/officeart/2011/layout/TabList"/>
    <dgm:cxn modelId="{8FCD3504-81D4-4B4A-90C4-00A252C91CA3}" type="presParOf" srcId="{D2ECF666-DA9C-462F-889F-1C662DC03E08}" destId="{04D03BE7-EC1B-488F-838C-886C3459C3C8}" srcOrd="7" destOrd="0" presId="urn:microsoft.com/office/officeart/2011/layout/TabList"/>
    <dgm:cxn modelId="{6C00FC34-6515-404D-A119-745EC6895D14}" type="presParOf" srcId="{D2ECF666-DA9C-462F-889F-1C662DC03E08}" destId="{90C1B854-8DF4-41F8-9CB4-519ABE18280A}" srcOrd="8" destOrd="0" presId="urn:microsoft.com/office/officeart/2011/layout/TabList"/>
    <dgm:cxn modelId="{0E010B21-117A-4CA1-90D6-FA696F42BBBA}" type="presParOf" srcId="{D2ECF666-DA9C-462F-889F-1C662DC03E08}" destId="{71B4A17F-73DE-4FBD-BA8D-ADDCD7798751}" srcOrd="9" destOrd="0" presId="urn:microsoft.com/office/officeart/2011/layout/TabList"/>
    <dgm:cxn modelId="{FB460C9D-EAFF-482C-858A-8840AD01947E}" type="presParOf" srcId="{71B4A17F-73DE-4FBD-BA8D-ADDCD7798751}" destId="{B40B631E-5A85-422E-8302-928326E43AD1}" srcOrd="0" destOrd="0" presId="urn:microsoft.com/office/officeart/2011/layout/TabList"/>
    <dgm:cxn modelId="{28D2A378-72CF-4FF4-8BE7-F41791CA2362}" type="presParOf" srcId="{71B4A17F-73DE-4FBD-BA8D-ADDCD7798751}" destId="{23051C4E-640A-45AF-BF35-4346E660F2FF}" srcOrd="1" destOrd="0" presId="urn:microsoft.com/office/officeart/2011/layout/TabList"/>
    <dgm:cxn modelId="{31AE9A64-9FC5-45B6-A7AA-2EABC04DF767}" type="presParOf" srcId="{71B4A17F-73DE-4FBD-BA8D-ADDCD7798751}" destId="{64478F3D-FD5C-46BD-A593-A6EABD967A87}" srcOrd="2" destOrd="0" presId="urn:microsoft.com/office/officeart/2011/layout/TabList"/>
    <dgm:cxn modelId="{2B918D2D-E163-4CF0-98CA-9436D1BEE20B}" type="presParOf" srcId="{D2ECF666-DA9C-462F-889F-1C662DC03E08}" destId="{26E56DCA-0757-48A4-9A2D-8A61471A1AB4}" srcOrd="10" destOrd="0" presId="urn:microsoft.com/office/officeart/2011/layout/TabList"/>
    <dgm:cxn modelId="{523A0A1E-79B9-4FF5-8B78-F306317D77C8}" type="presParOf" srcId="{D2ECF666-DA9C-462F-889F-1C662DC03E08}" destId="{40072C3E-640A-4810-A617-9B60CB6DB144}" srcOrd="11" destOrd="0" presId="urn:microsoft.com/office/officeart/2011/layout/TabList"/>
    <dgm:cxn modelId="{65A0F54D-BFFE-483D-8A24-33CCB7E6A53B}" type="presParOf" srcId="{D2ECF666-DA9C-462F-889F-1C662DC03E08}" destId="{796AA143-F079-4645-9270-82CD25C1A0D7}" srcOrd="12" destOrd="0" presId="urn:microsoft.com/office/officeart/2011/layout/TabList"/>
    <dgm:cxn modelId="{080CDB04-3202-4229-8CDD-274019CA2C5D}" type="presParOf" srcId="{796AA143-F079-4645-9270-82CD25C1A0D7}" destId="{3DDA1F17-A4DA-442C-8C61-E4CA020548D1}" srcOrd="0" destOrd="0" presId="urn:microsoft.com/office/officeart/2011/layout/TabList"/>
    <dgm:cxn modelId="{C97D2D2B-78E0-4050-AD92-8C36DEE9D0B1}" type="presParOf" srcId="{796AA143-F079-4645-9270-82CD25C1A0D7}" destId="{5E602287-D8E2-488D-B048-FD8A3A43A59E}" srcOrd="1" destOrd="0" presId="urn:microsoft.com/office/officeart/2011/layout/TabList"/>
    <dgm:cxn modelId="{DF30925D-7C73-4DF6-9569-B351D06D7A0A}" type="presParOf" srcId="{796AA143-F079-4645-9270-82CD25C1A0D7}" destId="{48F7C40D-EADF-4448-A863-FFE25272FF65}" srcOrd="2" destOrd="0" presId="urn:microsoft.com/office/officeart/2011/layout/TabList"/>
    <dgm:cxn modelId="{24E94164-0ECA-45D7-9D32-7FBF5AFB4827}" type="presParOf" srcId="{D2ECF666-DA9C-462F-889F-1C662DC03E08}" destId="{AAB05B75-F003-4A4B-A271-5829BE6CAA61}" srcOrd="13"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0430D-109E-497B-91B5-A6E9073F2D4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9CF441E-9D4E-4E17-8C84-F6F298024983}">
      <dgm:prSet/>
      <dgm:spPr/>
      <dgm:t>
        <a:bodyPr/>
        <a:lstStyle/>
        <a:p>
          <a:r>
            <a:rPr lang="en-US" dirty="0">
              <a:solidFill>
                <a:srgbClr val="E9EBF5"/>
              </a:solidFill>
              <a:latin typeface="Arial" panose="020B0604020202020204" pitchFamily="34" charset="0"/>
              <a:cs typeface="Arial" panose="020B0604020202020204" pitchFamily="34" charset="0"/>
            </a:rPr>
            <a:t>Resources </a:t>
          </a:r>
        </a:p>
      </dgm:t>
    </dgm:pt>
    <dgm:pt modelId="{6F1378F4-DEB8-4E3E-93B1-F3F9A634F9CD}" type="parTrans" cxnId="{C914F2F3-9760-413D-8033-E0AD33CE07DC}">
      <dgm:prSet/>
      <dgm:spPr/>
      <dgm:t>
        <a:bodyPr/>
        <a:lstStyle/>
        <a:p>
          <a:endParaRPr lang="en-US"/>
        </a:p>
      </dgm:t>
    </dgm:pt>
    <dgm:pt modelId="{FBB1B303-A026-423A-94DF-8BF21BFEA374}" type="sibTrans" cxnId="{C914F2F3-9760-413D-8033-E0AD33CE07DC}">
      <dgm:prSet/>
      <dgm:spPr/>
      <dgm:t>
        <a:bodyPr/>
        <a:lstStyle/>
        <a:p>
          <a:endParaRPr lang="en-US"/>
        </a:p>
      </dgm:t>
    </dgm:pt>
    <dgm:pt modelId="{20CB5B68-0801-43EE-B431-BA26FBF518AD}">
      <dgm:prSet/>
      <dgm:spPr/>
      <dgm:t>
        <a:bodyPr/>
        <a:lstStyle/>
        <a:p>
          <a:pPr>
            <a:lnSpc>
              <a:spcPct val="100000"/>
            </a:lnSpc>
            <a:spcAft>
              <a:spcPts val="600"/>
            </a:spcAft>
          </a:pPr>
          <a:endParaRPr lang="en-US" dirty="0">
            <a:latin typeface="Arial" panose="020B0604020202020204" pitchFamily="34" charset="0"/>
            <a:cs typeface="Arial" panose="020B0604020202020204" pitchFamily="34" charset="0"/>
          </a:endParaRPr>
        </a:p>
      </dgm:t>
    </dgm:pt>
    <dgm:pt modelId="{E49C28FA-47B9-4487-9C22-085C92D297C9}" type="parTrans" cxnId="{F6E036DA-1C6D-4AFC-BC44-03AF17C94ADB}">
      <dgm:prSet/>
      <dgm:spPr/>
      <dgm:t>
        <a:bodyPr/>
        <a:lstStyle/>
        <a:p>
          <a:endParaRPr lang="en-US"/>
        </a:p>
      </dgm:t>
    </dgm:pt>
    <dgm:pt modelId="{3A664A15-36A7-4F84-B143-96864417D560}" type="sibTrans" cxnId="{F6E036DA-1C6D-4AFC-BC44-03AF17C94ADB}">
      <dgm:prSet/>
      <dgm:spPr/>
      <dgm:t>
        <a:bodyPr/>
        <a:lstStyle/>
        <a:p>
          <a:endParaRPr lang="en-US"/>
        </a:p>
      </dgm:t>
    </dgm:pt>
    <dgm:pt modelId="{8092316D-841D-484E-B2AE-A346A2EA3C6A}">
      <dgm:prSet/>
      <dgm:spPr/>
      <dgm:t>
        <a:bodyPr/>
        <a:lstStyle/>
        <a:p>
          <a:pPr>
            <a:lnSpc>
              <a:spcPct val="100000"/>
            </a:lnSpc>
            <a:spcAft>
              <a:spcPts val="600"/>
            </a:spcAft>
          </a:pPr>
          <a:r>
            <a:rPr lang="en-US" b="1" dirty="0">
              <a:solidFill>
                <a:schemeClr val="tx1"/>
              </a:solidFill>
              <a:latin typeface="Arial" panose="020B0604020202020204" pitchFamily="34" charset="0"/>
              <a:cs typeface="Arial" panose="020B0604020202020204" pitchFamily="34" charset="0"/>
            </a:rPr>
            <a:t>IRS general IRA landing page</a:t>
          </a:r>
          <a:r>
            <a:rPr lang="en-US" dirty="0">
              <a:solidFill>
                <a:schemeClr val="tx1"/>
              </a:solidFill>
              <a:latin typeface="Arial" panose="020B0604020202020204" pitchFamily="34" charset="0"/>
              <a:cs typeface="Arial" panose="020B0604020202020204" pitchFamily="34" charset="0"/>
            </a:rPr>
            <a:t>: IRS.gov/</a:t>
          </a:r>
          <a:r>
            <a:rPr lang="en-US" dirty="0" err="1">
              <a:solidFill>
                <a:schemeClr val="tx1"/>
              </a:solidFill>
              <a:latin typeface="Arial" panose="020B0604020202020204" pitchFamily="34" charset="0"/>
              <a:cs typeface="Arial" panose="020B0604020202020204" pitchFamily="34" charset="0"/>
            </a:rPr>
            <a:t>CleanEnergy</a:t>
          </a:r>
          <a:endParaRPr lang="en-US" dirty="0">
            <a:solidFill>
              <a:schemeClr val="tx1"/>
            </a:solidFill>
            <a:latin typeface="Arial" panose="020B0604020202020204" pitchFamily="34" charset="0"/>
            <a:cs typeface="Arial" panose="020B0604020202020204" pitchFamily="34" charset="0"/>
          </a:endParaRPr>
        </a:p>
      </dgm:t>
    </dgm:pt>
    <dgm:pt modelId="{3BDD94C0-F93A-42B6-895E-C7F2DD10F441}" type="sibTrans" cxnId="{BEB7A411-C902-4485-B3F2-C31C7BFF9A52}">
      <dgm:prSet/>
      <dgm:spPr/>
      <dgm:t>
        <a:bodyPr/>
        <a:lstStyle/>
        <a:p>
          <a:endParaRPr lang="en-US"/>
        </a:p>
      </dgm:t>
    </dgm:pt>
    <dgm:pt modelId="{B0A3FA5E-02FE-4641-BCEA-2EE2C04B015F}" type="parTrans" cxnId="{BEB7A411-C902-4485-B3F2-C31C7BFF9A52}">
      <dgm:prSet/>
      <dgm:spPr/>
      <dgm:t>
        <a:bodyPr/>
        <a:lstStyle/>
        <a:p>
          <a:endParaRPr lang="en-US"/>
        </a:p>
      </dgm:t>
    </dgm:pt>
    <dgm:pt modelId="{3AE446A7-A4CE-47EA-B929-5EE05C7A53FD}">
      <dgm:prSet/>
      <dgm:spPr/>
      <dgm:t>
        <a:bodyPr/>
        <a:lstStyle/>
        <a:p>
          <a:pPr>
            <a:lnSpc>
              <a:spcPct val="100000"/>
            </a:lnSpc>
            <a:spcAft>
              <a:spcPts val="600"/>
            </a:spcAft>
          </a:pPr>
          <a:r>
            <a:rPr lang="en-US" b="1" dirty="0">
              <a:solidFill>
                <a:schemeClr val="tx1"/>
              </a:solidFill>
              <a:latin typeface="Arial" panose="020B0604020202020204" pitchFamily="34" charset="0"/>
              <a:cs typeface="Arial" panose="020B0604020202020204" pitchFamily="34" charset="0"/>
            </a:rPr>
            <a:t>IRS IRA PWA page: </a:t>
          </a:r>
          <a:r>
            <a:rPr lang="en-US" dirty="0">
              <a:solidFill>
                <a:schemeClr val="tx1"/>
              </a:solidFill>
              <a:latin typeface="Arial" panose="020B0604020202020204" pitchFamily="34" charset="0"/>
              <a:cs typeface="Arial" panose="020B0604020202020204" pitchFamily="34" charset="0"/>
            </a:rPr>
            <a:t>IRS.gov/PWA</a:t>
          </a:r>
          <a:endParaRPr lang="en-US" i="1" dirty="0">
            <a:solidFill>
              <a:schemeClr val="tx1"/>
            </a:solidFill>
            <a:latin typeface="Arial" panose="020B0604020202020204" pitchFamily="34" charset="0"/>
            <a:cs typeface="Arial" panose="020B0604020202020204" pitchFamily="34" charset="0"/>
          </a:endParaRPr>
        </a:p>
      </dgm:t>
    </dgm:pt>
    <dgm:pt modelId="{39CC1A53-2D69-4948-9310-A9A78B2F3697}" type="parTrans" cxnId="{1AC235A7-253F-4916-91B1-291E2358FB72}">
      <dgm:prSet/>
      <dgm:spPr/>
      <dgm:t>
        <a:bodyPr/>
        <a:lstStyle/>
        <a:p>
          <a:endParaRPr lang="en-US"/>
        </a:p>
      </dgm:t>
    </dgm:pt>
    <dgm:pt modelId="{6923B4C2-B550-4CFC-B838-AD23594EE9D7}" type="sibTrans" cxnId="{1AC235A7-253F-4916-91B1-291E2358FB72}">
      <dgm:prSet/>
      <dgm:spPr/>
      <dgm:t>
        <a:bodyPr/>
        <a:lstStyle/>
        <a:p>
          <a:endParaRPr lang="en-US"/>
        </a:p>
      </dgm:t>
    </dgm:pt>
    <dgm:pt modelId="{5A3EEE1E-013F-451D-A813-7C3A699159ED}">
      <dgm:prSet/>
      <dgm:spPr/>
      <dgm:t>
        <a:bodyPr/>
        <a:lstStyle/>
        <a:p>
          <a:pPr>
            <a:lnSpc>
              <a:spcPct val="100000"/>
            </a:lnSpc>
            <a:spcAft>
              <a:spcPts val="600"/>
            </a:spcAft>
          </a:pPr>
          <a:r>
            <a:rPr lang="en-US" b="1" dirty="0">
              <a:solidFill>
                <a:schemeClr val="tx1"/>
              </a:solidFill>
              <a:latin typeface="Arial" panose="020B0604020202020204" pitchFamily="34" charset="0"/>
              <a:cs typeface="Arial" panose="020B0604020202020204" pitchFamily="34" charset="0"/>
            </a:rPr>
            <a:t>DOL IRA PWA page</a:t>
          </a:r>
          <a:r>
            <a:rPr lang="en-US" dirty="0">
              <a:solidFill>
                <a:schemeClr val="tx1"/>
              </a:solidFill>
              <a:latin typeface="Arial" panose="020B0604020202020204" pitchFamily="34" charset="0"/>
              <a:cs typeface="Arial" panose="020B0604020202020204" pitchFamily="34" charset="0"/>
            </a:rPr>
            <a:t>: DOL.gov/agencies/whd/IRA</a:t>
          </a:r>
        </a:p>
      </dgm:t>
    </dgm:pt>
    <dgm:pt modelId="{E691DDD6-A887-4F5C-B760-F48184E7839D}" type="parTrans" cxnId="{10767AD5-E18B-4876-AAD9-AC8BDEBCEDA1}">
      <dgm:prSet/>
      <dgm:spPr/>
      <dgm:t>
        <a:bodyPr/>
        <a:lstStyle/>
        <a:p>
          <a:endParaRPr lang="en-US"/>
        </a:p>
      </dgm:t>
    </dgm:pt>
    <dgm:pt modelId="{1EFEA20E-7C5E-4DC4-B9A3-FFEB0C0FE347}" type="sibTrans" cxnId="{10767AD5-E18B-4876-AAD9-AC8BDEBCEDA1}">
      <dgm:prSet/>
      <dgm:spPr/>
      <dgm:t>
        <a:bodyPr/>
        <a:lstStyle/>
        <a:p>
          <a:endParaRPr lang="en-US"/>
        </a:p>
      </dgm:t>
    </dgm:pt>
    <dgm:pt modelId="{82E22425-71DC-4154-AAD3-DB6F15AA6E61}">
      <dgm:prSet/>
      <dgm:spPr/>
      <dgm:t>
        <a:bodyPr/>
        <a:lstStyle/>
        <a:p>
          <a:pPr>
            <a:lnSpc>
              <a:spcPct val="100000"/>
            </a:lnSpc>
            <a:spcAft>
              <a:spcPts val="600"/>
            </a:spcAft>
          </a:pPr>
          <a:r>
            <a:rPr lang="en-US" b="1" dirty="0">
              <a:solidFill>
                <a:schemeClr val="tx1"/>
              </a:solidFill>
              <a:latin typeface="Arial" panose="020B0604020202020204" pitchFamily="34" charset="0"/>
              <a:cs typeface="Arial" panose="020B0604020202020204" pitchFamily="34" charset="0"/>
            </a:rPr>
            <a:t>DOL IRA apprenticeship page</a:t>
          </a:r>
          <a:r>
            <a:rPr lang="en-US" dirty="0">
              <a:solidFill>
                <a:schemeClr val="tx1"/>
              </a:solidFill>
              <a:latin typeface="Arial" panose="020B0604020202020204" pitchFamily="34" charset="0"/>
              <a:cs typeface="Arial" panose="020B0604020202020204" pitchFamily="34" charset="0"/>
            </a:rPr>
            <a:t>: Apprenticeship.gov/inflation-reduction-act-apprenticeship-resources</a:t>
          </a:r>
        </a:p>
      </dgm:t>
    </dgm:pt>
    <dgm:pt modelId="{97C1D6A0-56E6-4B22-8BBF-8703837537CA}" type="parTrans" cxnId="{99D4AE29-5061-4D34-AD77-F06C54648390}">
      <dgm:prSet/>
      <dgm:spPr/>
      <dgm:t>
        <a:bodyPr/>
        <a:lstStyle/>
        <a:p>
          <a:endParaRPr lang="en-US"/>
        </a:p>
      </dgm:t>
    </dgm:pt>
    <dgm:pt modelId="{2AEEEC8A-E9D8-4EEE-83F4-E75CA65EBAC3}" type="sibTrans" cxnId="{99D4AE29-5061-4D34-AD77-F06C54648390}">
      <dgm:prSet/>
      <dgm:spPr/>
      <dgm:t>
        <a:bodyPr/>
        <a:lstStyle/>
        <a:p>
          <a:endParaRPr lang="en-US"/>
        </a:p>
      </dgm:t>
    </dgm:pt>
    <dgm:pt modelId="{C420B2C2-B4EA-4B95-AECD-88263078D006}">
      <dgm:prSet/>
      <dgm:spPr/>
      <dgm:t>
        <a:bodyPr/>
        <a:lstStyle/>
        <a:p>
          <a:pPr>
            <a:lnSpc>
              <a:spcPct val="100000"/>
            </a:lnSpc>
            <a:spcAft>
              <a:spcPts val="600"/>
            </a:spcAft>
          </a:pPr>
          <a:r>
            <a:rPr lang="en-US" b="1" dirty="0">
              <a:solidFill>
                <a:schemeClr val="tx1"/>
              </a:solidFill>
              <a:latin typeface="Arial" panose="020B0604020202020204" pitchFamily="34" charset="0"/>
              <a:cs typeface="Arial" panose="020B0604020202020204" pitchFamily="34" charset="0"/>
            </a:rPr>
            <a:t>Wage Determinations: </a:t>
          </a:r>
          <a:r>
            <a:rPr lang="en-US" dirty="0">
              <a:solidFill>
                <a:schemeClr val="tx1"/>
              </a:solidFill>
              <a:latin typeface="Arial" panose="020B0604020202020204" pitchFamily="34" charset="0"/>
              <a:cs typeface="Arial" panose="020B0604020202020204" pitchFamily="34" charset="0"/>
            </a:rPr>
            <a:t>SAM.gov</a:t>
          </a:r>
        </a:p>
      </dgm:t>
    </dgm:pt>
    <dgm:pt modelId="{9BE8DF42-A5C0-4B75-A8D8-570737022781}" type="parTrans" cxnId="{39D3CA17-FCD8-4E17-AF45-76FA94AE4A7E}">
      <dgm:prSet/>
      <dgm:spPr/>
      <dgm:t>
        <a:bodyPr/>
        <a:lstStyle/>
        <a:p>
          <a:endParaRPr lang="en-US"/>
        </a:p>
      </dgm:t>
    </dgm:pt>
    <dgm:pt modelId="{A0E1C163-3047-4F7F-B734-E08704CFAFB9}" type="sibTrans" cxnId="{39D3CA17-FCD8-4E17-AF45-76FA94AE4A7E}">
      <dgm:prSet/>
      <dgm:spPr/>
      <dgm:t>
        <a:bodyPr/>
        <a:lstStyle/>
        <a:p>
          <a:endParaRPr lang="en-US"/>
        </a:p>
      </dgm:t>
    </dgm:pt>
    <dgm:pt modelId="{5A9D2F2E-5E69-442F-ABC2-DC484517848E}">
      <dgm:prSet/>
      <dgm:spPr/>
      <dgm:t>
        <a:bodyPr/>
        <a:lstStyle/>
        <a:p>
          <a:pPr>
            <a:lnSpc>
              <a:spcPct val="100000"/>
            </a:lnSpc>
            <a:spcAft>
              <a:spcPts val="600"/>
            </a:spcAft>
          </a:pPr>
          <a:r>
            <a:rPr lang="en-US" b="1" u="none" dirty="0">
              <a:solidFill>
                <a:schemeClr val="tx1"/>
              </a:solidFill>
              <a:latin typeface="Arial" panose="020B0604020202020204" pitchFamily="34" charset="0"/>
              <a:cs typeface="Arial" panose="020B0604020202020204" pitchFamily="34" charset="0"/>
            </a:rPr>
            <a:t>IRS PWA Overview:</a:t>
          </a:r>
          <a:r>
            <a:rPr lang="en-US" b="0" u="none" dirty="0">
              <a:solidFill>
                <a:schemeClr val="tx1"/>
              </a:solidFill>
              <a:latin typeface="Arial" panose="020B0604020202020204" pitchFamily="34" charset="0"/>
              <a:cs typeface="Arial" panose="020B0604020202020204" pitchFamily="34" charset="0"/>
            </a:rPr>
            <a:t> IRS</a:t>
          </a:r>
          <a:r>
            <a:rPr lang="en-US" u="none" dirty="0">
              <a:solidFill>
                <a:schemeClr val="tx1"/>
              </a:solidFill>
              <a:latin typeface="Arial" panose="020B0604020202020204" pitchFamily="34" charset="0"/>
              <a:cs typeface="Arial" panose="020B0604020202020204" pitchFamily="34" charset="0"/>
            </a:rPr>
            <a:t>.gov/pub/</a:t>
          </a:r>
          <a:r>
            <a:rPr lang="en-US" u="none" dirty="0" err="1">
              <a:solidFill>
                <a:schemeClr val="tx1"/>
              </a:solidFill>
              <a:latin typeface="Arial" panose="020B0604020202020204" pitchFamily="34" charset="0"/>
              <a:cs typeface="Arial" panose="020B0604020202020204" pitchFamily="34" charset="0"/>
            </a:rPr>
            <a:t>irs</a:t>
          </a:r>
          <a:r>
            <a:rPr lang="en-US" u="none" dirty="0">
              <a:solidFill>
                <a:schemeClr val="tx1"/>
              </a:solidFill>
              <a:latin typeface="Arial" panose="020B0604020202020204" pitchFamily="34" charset="0"/>
              <a:cs typeface="Arial" panose="020B0604020202020204" pitchFamily="34" charset="0"/>
            </a:rPr>
            <a:t>-pdf/p5855.pdf</a:t>
          </a:r>
          <a:r>
            <a:rPr lang="en-US" dirty="0">
              <a:solidFill>
                <a:schemeClr val="tx1"/>
              </a:solidFill>
              <a:latin typeface="Arial" panose="020B0604020202020204" pitchFamily="34" charset="0"/>
              <a:cs typeface="Arial" panose="020B0604020202020204" pitchFamily="34" charset="0"/>
            </a:rPr>
            <a:t> </a:t>
          </a:r>
          <a:endParaRPr lang="en-US" i="1" dirty="0">
            <a:solidFill>
              <a:schemeClr val="tx1"/>
            </a:solidFill>
            <a:latin typeface="Arial" panose="020B0604020202020204" pitchFamily="34" charset="0"/>
            <a:cs typeface="Arial" panose="020B0604020202020204" pitchFamily="34" charset="0"/>
          </a:endParaRPr>
        </a:p>
      </dgm:t>
    </dgm:pt>
    <dgm:pt modelId="{0D15A835-E9EC-4F0F-B84A-C6941E05F6B5}" type="parTrans" cxnId="{59A90805-0A28-402E-B1A5-B50649EC82CD}">
      <dgm:prSet/>
      <dgm:spPr/>
      <dgm:t>
        <a:bodyPr/>
        <a:lstStyle/>
        <a:p>
          <a:endParaRPr lang="en-US"/>
        </a:p>
      </dgm:t>
    </dgm:pt>
    <dgm:pt modelId="{51400FAB-0286-4D95-8C5C-E284D0963CE4}" type="sibTrans" cxnId="{59A90805-0A28-402E-B1A5-B50649EC82CD}">
      <dgm:prSet/>
      <dgm:spPr/>
      <dgm:t>
        <a:bodyPr/>
        <a:lstStyle/>
        <a:p>
          <a:endParaRPr lang="en-US"/>
        </a:p>
      </dgm:t>
    </dgm:pt>
    <dgm:pt modelId="{E9830D5B-2248-4579-AB12-03264F4B51F4}">
      <dgm:prSet/>
      <dgm:spPr/>
      <dgm:t>
        <a:bodyPr/>
        <a:lstStyle/>
        <a:p>
          <a:pPr>
            <a:lnSpc>
              <a:spcPct val="100000"/>
            </a:lnSpc>
            <a:spcAft>
              <a:spcPts val="600"/>
            </a:spcAft>
          </a:pPr>
          <a:r>
            <a:rPr lang="en-US" b="1" u="none" dirty="0">
              <a:solidFill>
                <a:schemeClr val="tx1"/>
              </a:solidFill>
              <a:latin typeface="Arial" panose="020B0604020202020204" pitchFamily="34" charset="0"/>
              <a:cs typeface="Arial" panose="020B0604020202020204" pitchFamily="34" charset="0"/>
            </a:rPr>
            <a:t>IRS Fact Sheet: </a:t>
          </a:r>
          <a:r>
            <a:rPr lang="en-US" u="none" dirty="0">
              <a:solidFill>
                <a:schemeClr val="tx1"/>
              </a:solidFill>
              <a:latin typeface="Arial" panose="020B0604020202020204" pitchFamily="34" charset="0"/>
              <a:cs typeface="Arial" panose="020B0604020202020204" pitchFamily="34" charset="0"/>
            </a:rPr>
            <a:t>IRS.gov/pub/</a:t>
          </a:r>
          <a:r>
            <a:rPr lang="en-US" u="none" dirty="0" err="1">
              <a:solidFill>
                <a:schemeClr val="tx1"/>
              </a:solidFill>
              <a:latin typeface="Arial" panose="020B0604020202020204" pitchFamily="34" charset="0"/>
              <a:cs typeface="Arial" panose="020B0604020202020204" pitchFamily="34" charset="0"/>
            </a:rPr>
            <a:t>irs</a:t>
          </a:r>
          <a:r>
            <a:rPr lang="en-US" u="none" dirty="0">
              <a:solidFill>
                <a:schemeClr val="tx1"/>
              </a:solidFill>
              <a:latin typeface="Arial" panose="020B0604020202020204" pitchFamily="34" charset="0"/>
              <a:cs typeface="Arial" panose="020B0604020202020204" pitchFamily="34" charset="0"/>
            </a:rPr>
            <a:t>-pdf/p5983.pdf</a:t>
          </a:r>
          <a:endParaRPr lang="en-US" i="1" dirty="0">
            <a:solidFill>
              <a:schemeClr val="tx1"/>
            </a:solidFill>
            <a:latin typeface="Arial" panose="020B0604020202020204" pitchFamily="34" charset="0"/>
            <a:cs typeface="Arial" panose="020B0604020202020204" pitchFamily="34" charset="0"/>
          </a:endParaRPr>
        </a:p>
      </dgm:t>
    </dgm:pt>
    <dgm:pt modelId="{A9C5F695-EE13-405A-AFC5-9A0E11837900}" type="parTrans" cxnId="{A3B71188-83C7-4561-9062-77B465293897}">
      <dgm:prSet/>
      <dgm:spPr/>
      <dgm:t>
        <a:bodyPr/>
        <a:lstStyle/>
        <a:p>
          <a:endParaRPr lang="en-US"/>
        </a:p>
      </dgm:t>
    </dgm:pt>
    <dgm:pt modelId="{B0F41E28-F341-4DCA-8F5A-30B32934B8DE}" type="sibTrans" cxnId="{A3B71188-83C7-4561-9062-77B465293897}">
      <dgm:prSet/>
      <dgm:spPr/>
      <dgm:t>
        <a:bodyPr/>
        <a:lstStyle/>
        <a:p>
          <a:endParaRPr lang="en-US"/>
        </a:p>
      </dgm:t>
    </dgm:pt>
    <dgm:pt modelId="{3A92A421-1BD2-40C3-9EFF-DD9FBAC08EC3}">
      <dgm:prSet/>
      <dgm:spPr/>
      <dgm:t>
        <a:bodyPr/>
        <a:lstStyle/>
        <a:p>
          <a:pPr>
            <a:lnSpc>
              <a:spcPct val="100000"/>
            </a:lnSpc>
            <a:spcAft>
              <a:spcPts val="600"/>
            </a:spcAft>
          </a:pPr>
          <a:r>
            <a:rPr lang="en-US" b="1" i="0" dirty="0">
              <a:solidFill>
                <a:schemeClr val="tx1"/>
              </a:solidFill>
              <a:latin typeface="Arial" panose="020B0604020202020204" pitchFamily="34" charset="0"/>
              <a:cs typeface="Arial" panose="020B0604020202020204" pitchFamily="34" charset="0"/>
            </a:rPr>
            <a:t>IRS Form 3949-A: </a:t>
          </a:r>
          <a:r>
            <a:rPr lang="en-US" i="0" dirty="0">
              <a:solidFill>
                <a:schemeClr val="tx1"/>
              </a:solidFill>
              <a:latin typeface="Arial" panose="020B0604020202020204" pitchFamily="34" charset="0"/>
              <a:cs typeface="Arial" panose="020B0604020202020204" pitchFamily="34" charset="0"/>
            </a:rPr>
            <a:t>IRS.gov/pub/irs-pdf/f3949a.pdf</a:t>
          </a:r>
        </a:p>
      </dgm:t>
    </dgm:pt>
    <dgm:pt modelId="{C4F45AA4-8373-46EA-86BF-D4D5501718DE}" type="parTrans" cxnId="{8AB33D7B-13D9-4BE3-958A-7472A17BDF16}">
      <dgm:prSet/>
      <dgm:spPr/>
      <dgm:t>
        <a:bodyPr/>
        <a:lstStyle/>
        <a:p>
          <a:endParaRPr lang="en-US"/>
        </a:p>
      </dgm:t>
    </dgm:pt>
    <dgm:pt modelId="{66FB2078-E50F-4FE7-A482-252A61145C11}" type="sibTrans" cxnId="{8AB33D7B-13D9-4BE3-958A-7472A17BDF16}">
      <dgm:prSet/>
      <dgm:spPr/>
      <dgm:t>
        <a:bodyPr/>
        <a:lstStyle/>
        <a:p>
          <a:endParaRPr lang="en-US"/>
        </a:p>
      </dgm:t>
    </dgm:pt>
    <dgm:pt modelId="{5F6C0C0E-671D-483B-9FDA-BA732945B56D}" type="pres">
      <dgm:prSet presAssocID="{6F20430D-109E-497B-91B5-A6E9073F2D44}" presName="linear" presStyleCnt="0">
        <dgm:presLayoutVars>
          <dgm:dir/>
          <dgm:animLvl val="lvl"/>
          <dgm:resizeHandles val="exact"/>
        </dgm:presLayoutVars>
      </dgm:prSet>
      <dgm:spPr/>
    </dgm:pt>
    <dgm:pt modelId="{C1ABF5F7-656C-4A41-982E-EFF7AC7E9889}" type="pres">
      <dgm:prSet presAssocID="{C9CF441E-9D4E-4E17-8C84-F6F298024983}" presName="parentLin" presStyleCnt="0"/>
      <dgm:spPr/>
    </dgm:pt>
    <dgm:pt modelId="{299D6296-CFF3-4F83-B0D9-CF430B52BC17}" type="pres">
      <dgm:prSet presAssocID="{C9CF441E-9D4E-4E17-8C84-F6F298024983}" presName="parentLeftMargin" presStyleLbl="node1" presStyleIdx="0" presStyleCnt="1"/>
      <dgm:spPr/>
    </dgm:pt>
    <dgm:pt modelId="{5725A0F5-7FE2-4A84-84AA-2F3828E06613}" type="pres">
      <dgm:prSet presAssocID="{C9CF441E-9D4E-4E17-8C84-F6F298024983}" presName="parentText" presStyleLbl="node1" presStyleIdx="0" presStyleCnt="1">
        <dgm:presLayoutVars>
          <dgm:chMax val="0"/>
          <dgm:bulletEnabled val="1"/>
        </dgm:presLayoutVars>
      </dgm:prSet>
      <dgm:spPr/>
    </dgm:pt>
    <dgm:pt modelId="{60924134-0C6A-4377-8336-5EEB1479E28B}" type="pres">
      <dgm:prSet presAssocID="{C9CF441E-9D4E-4E17-8C84-F6F298024983}" presName="negativeSpace" presStyleCnt="0"/>
      <dgm:spPr/>
    </dgm:pt>
    <dgm:pt modelId="{FB10C880-0B08-4802-A31D-D50CEDA51887}" type="pres">
      <dgm:prSet presAssocID="{C9CF441E-9D4E-4E17-8C84-F6F298024983}" presName="childText" presStyleLbl="conFgAcc1" presStyleIdx="0" presStyleCnt="1" custLinFactNeighborX="-48162" custLinFactNeighborY="-15867">
        <dgm:presLayoutVars>
          <dgm:bulletEnabled val="1"/>
        </dgm:presLayoutVars>
      </dgm:prSet>
      <dgm:spPr/>
    </dgm:pt>
  </dgm:ptLst>
  <dgm:cxnLst>
    <dgm:cxn modelId="{6B312300-E3FF-4DA2-9821-397E7B04B29F}" type="presOf" srcId="{8092316D-841D-484E-B2AE-A346A2EA3C6A}" destId="{FB10C880-0B08-4802-A31D-D50CEDA51887}" srcOrd="0" destOrd="1" presId="urn:microsoft.com/office/officeart/2005/8/layout/list1"/>
    <dgm:cxn modelId="{59A90805-0A28-402E-B1A5-B50649EC82CD}" srcId="{C9CF441E-9D4E-4E17-8C84-F6F298024983}" destId="{5A9D2F2E-5E69-442F-ABC2-DC484517848E}" srcOrd="3" destOrd="0" parTransId="{0D15A835-E9EC-4F0F-B84A-C6941E05F6B5}" sibTransId="{51400FAB-0286-4D95-8C5C-E284D0963CE4}"/>
    <dgm:cxn modelId="{BEB7A411-C902-4485-B3F2-C31C7BFF9A52}" srcId="{C9CF441E-9D4E-4E17-8C84-F6F298024983}" destId="{8092316D-841D-484E-B2AE-A346A2EA3C6A}" srcOrd="1" destOrd="0" parTransId="{B0A3FA5E-02FE-4641-BCEA-2EE2C04B015F}" sibTransId="{3BDD94C0-F93A-42B6-895E-C7F2DD10F441}"/>
    <dgm:cxn modelId="{39D3CA17-FCD8-4E17-AF45-76FA94AE4A7E}" srcId="{C9CF441E-9D4E-4E17-8C84-F6F298024983}" destId="{C420B2C2-B4EA-4B95-AECD-88263078D006}" srcOrd="8" destOrd="0" parTransId="{9BE8DF42-A5C0-4B75-A8D8-570737022781}" sibTransId="{A0E1C163-3047-4F7F-B734-E08704CFAFB9}"/>
    <dgm:cxn modelId="{CFC0861C-9A46-4D71-B6DE-7DDA808B6F46}" type="presOf" srcId="{5A3EEE1E-013F-451D-A813-7C3A699159ED}" destId="{FB10C880-0B08-4802-A31D-D50CEDA51887}" srcOrd="0" destOrd="6" presId="urn:microsoft.com/office/officeart/2005/8/layout/list1"/>
    <dgm:cxn modelId="{99D4AE29-5061-4D34-AD77-F06C54648390}" srcId="{C9CF441E-9D4E-4E17-8C84-F6F298024983}" destId="{82E22425-71DC-4154-AAD3-DB6F15AA6E61}" srcOrd="7" destOrd="0" parTransId="{97C1D6A0-56E6-4B22-8BBF-8703837537CA}" sibTransId="{2AEEEC8A-E9D8-4EEE-83F4-E75CA65EBAC3}"/>
    <dgm:cxn modelId="{FA78553A-1CBB-4F2D-BA18-60C0896A85E5}" type="presOf" srcId="{C9CF441E-9D4E-4E17-8C84-F6F298024983}" destId="{5725A0F5-7FE2-4A84-84AA-2F3828E06613}" srcOrd="1" destOrd="0" presId="urn:microsoft.com/office/officeart/2005/8/layout/list1"/>
    <dgm:cxn modelId="{16A24967-87D3-489A-8F7E-17842EF00B60}" type="presOf" srcId="{3AE446A7-A4CE-47EA-B929-5EE05C7A53FD}" destId="{FB10C880-0B08-4802-A31D-D50CEDA51887}" srcOrd="0" destOrd="2" presId="urn:microsoft.com/office/officeart/2005/8/layout/list1"/>
    <dgm:cxn modelId="{8AB33D7B-13D9-4BE3-958A-7472A17BDF16}" srcId="{C9CF441E-9D4E-4E17-8C84-F6F298024983}" destId="{3A92A421-1BD2-40C3-9EFF-DD9FBAC08EC3}" srcOrd="5" destOrd="0" parTransId="{C4F45AA4-8373-46EA-86BF-D4D5501718DE}" sibTransId="{66FB2078-E50F-4FE7-A482-252A61145C11}"/>
    <dgm:cxn modelId="{A3B71188-83C7-4561-9062-77B465293897}" srcId="{C9CF441E-9D4E-4E17-8C84-F6F298024983}" destId="{E9830D5B-2248-4579-AB12-03264F4B51F4}" srcOrd="4" destOrd="0" parTransId="{A9C5F695-EE13-405A-AFC5-9A0E11837900}" sibTransId="{B0F41E28-F341-4DCA-8F5A-30B32934B8DE}"/>
    <dgm:cxn modelId="{AAA7D69E-DC58-4357-ACF1-758882CD1061}" type="presOf" srcId="{82E22425-71DC-4154-AAD3-DB6F15AA6E61}" destId="{FB10C880-0B08-4802-A31D-D50CEDA51887}" srcOrd="0" destOrd="7" presId="urn:microsoft.com/office/officeart/2005/8/layout/list1"/>
    <dgm:cxn modelId="{1AC235A7-253F-4916-91B1-291E2358FB72}" srcId="{C9CF441E-9D4E-4E17-8C84-F6F298024983}" destId="{3AE446A7-A4CE-47EA-B929-5EE05C7A53FD}" srcOrd="2" destOrd="0" parTransId="{39CC1A53-2D69-4948-9310-A9A78B2F3697}" sibTransId="{6923B4C2-B550-4CFC-B838-AD23594EE9D7}"/>
    <dgm:cxn modelId="{EA91E3AA-122A-45F6-9AD0-C72B3D0C3CBF}" type="presOf" srcId="{6F20430D-109E-497B-91B5-A6E9073F2D44}" destId="{5F6C0C0E-671D-483B-9FDA-BA732945B56D}" srcOrd="0" destOrd="0" presId="urn:microsoft.com/office/officeart/2005/8/layout/list1"/>
    <dgm:cxn modelId="{20B28ABB-4567-4C78-A51D-DA0A501BF2C7}" type="presOf" srcId="{5A9D2F2E-5E69-442F-ABC2-DC484517848E}" destId="{FB10C880-0B08-4802-A31D-D50CEDA51887}" srcOrd="0" destOrd="3" presId="urn:microsoft.com/office/officeart/2005/8/layout/list1"/>
    <dgm:cxn modelId="{7FE079C9-0FEF-4D20-A2A8-BA660F66F03A}" type="presOf" srcId="{C420B2C2-B4EA-4B95-AECD-88263078D006}" destId="{FB10C880-0B08-4802-A31D-D50CEDA51887}" srcOrd="0" destOrd="8" presId="urn:microsoft.com/office/officeart/2005/8/layout/list1"/>
    <dgm:cxn modelId="{0472D0D0-3234-4C51-A508-B7067D31A326}" type="presOf" srcId="{20CB5B68-0801-43EE-B431-BA26FBF518AD}" destId="{FB10C880-0B08-4802-A31D-D50CEDA51887}" srcOrd="0" destOrd="0" presId="urn:microsoft.com/office/officeart/2005/8/layout/list1"/>
    <dgm:cxn modelId="{10767AD5-E18B-4876-AAD9-AC8BDEBCEDA1}" srcId="{C9CF441E-9D4E-4E17-8C84-F6F298024983}" destId="{5A3EEE1E-013F-451D-A813-7C3A699159ED}" srcOrd="6" destOrd="0" parTransId="{E691DDD6-A887-4F5C-B760-F48184E7839D}" sibTransId="{1EFEA20E-7C5E-4DC4-B9A3-FFEB0C0FE347}"/>
    <dgm:cxn modelId="{F6E036DA-1C6D-4AFC-BC44-03AF17C94ADB}" srcId="{C9CF441E-9D4E-4E17-8C84-F6F298024983}" destId="{20CB5B68-0801-43EE-B431-BA26FBF518AD}" srcOrd="0" destOrd="0" parTransId="{E49C28FA-47B9-4487-9C22-085C92D297C9}" sibTransId="{3A664A15-36A7-4F84-B143-96864417D560}"/>
    <dgm:cxn modelId="{58F899DA-275B-4DF0-A0E2-7B1AE8AFA74F}" type="presOf" srcId="{3A92A421-1BD2-40C3-9EFF-DD9FBAC08EC3}" destId="{FB10C880-0B08-4802-A31D-D50CEDA51887}" srcOrd="0" destOrd="5" presId="urn:microsoft.com/office/officeart/2005/8/layout/list1"/>
    <dgm:cxn modelId="{39128BE1-8E21-4469-88F2-7B2DAE292D48}" type="presOf" srcId="{E9830D5B-2248-4579-AB12-03264F4B51F4}" destId="{FB10C880-0B08-4802-A31D-D50CEDA51887}" srcOrd="0" destOrd="4" presId="urn:microsoft.com/office/officeart/2005/8/layout/list1"/>
    <dgm:cxn modelId="{C58933E3-3753-4073-9247-A09E108661C0}" type="presOf" srcId="{C9CF441E-9D4E-4E17-8C84-F6F298024983}" destId="{299D6296-CFF3-4F83-B0D9-CF430B52BC17}" srcOrd="0" destOrd="0" presId="urn:microsoft.com/office/officeart/2005/8/layout/list1"/>
    <dgm:cxn modelId="{C914F2F3-9760-413D-8033-E0AD33CE07DC}" srcId="{6F20430D-109E-497B-91B5-A6E9073F2D44}" destId="{C9CF441E-9D4E-4E17-8C84-F6F298024983}" srcOrd="0" destOrd="0" parTransId="{6F1378F4-DEB8-4E3E-93B1-F3F9A634F9CD}" sibTransId="{FBB1B303-A026-423A-94DF-8BF21BFEA374}"/>
    <dgm:cxn modelId="{183B1BC9-C804-40FB-AD83-66CB220E1528}" type="presParOf" srcId="{5F6C0C0E-671D-483B-9FDA-BA732945B56D}" destId="{C1ABF5F7-656C-4A41-982E-EFF7AC7E9889}" srcOrd="0" destOrd="0" presId="urn:microsoft.com/office/officeart/2005/8/layout/list1"/>
    <dgm:cxn modelId="{C181115F-7241-40ED-8155-42F8E0926DAB}" type="presParOf" srcId="{C1ABF5F7-656C-4A41-982E-EFF7AC7E9889}" destId="{299D6296-CFF3-4F83-B0D9-CF430B52BC17}" srcOrd="0" destOrd="0" presId="urn:microsoft.com/office/officeart/2005/8/layout/list1"/>
    <dgm:cxn modelId="{43E77251-3BFA-4FFF-B6B7-0A024B3D8352}" type="presParOf" srcId="{C1ABF5F7-656C-4A41-982E-EFF7AC7E9889}" destId="{5725A0F5-7FE2-4A84-84AA-2F3828E06613}" srcOrd="1" destOrd="0" presId="urn:microsoft.com/office/officeart/2005/8/layout/list1"/>
    <dgm:cxn modelId="{2CCBF65B-EB56-4DAC-A70C-3E3874B47519}" type="presParOf" srcId="{5F6C0C0E-671D-483B-9FDA-BA732945B56D}" destId="{60924134-0C6A-4377-8336-5EEB1479E28B}" srcOrd="1" destOrd="0" presId="urn:microsoft.com/office/officeart/2005/8/layout/list1"/>
    <dgm:cxn modelId="{4DBFABC0-1E1F-42E4-B6A6-435A5E0717E3}" type="presParOf" srcId="{5F6C0C0E-671D-483B-9FDA-BA732945B56D}" destId="{FB10C880-0B08-4802-A31D-D50CEDA5188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7C40D-EADF-4448-A863-FFE25272FF65}">
      <dsp:nvSpPr>
        <dsp:cNvPr id="0" name=""/>
        <dsp:cNvSpPr/>
      </dsp:nvSpPr>
      <dsp:spPr>
        <a:xfrm>
          <a:off x="0" y="4290233"/>
          <a:ext cx="11224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78F3D-FD5C-46BD-A593-A6EABD967A87}">
      <dsp:nvSpPr>
        <dsp:cNvPr id="0" name=""/>
        <dsp:cNvSpPr/>
      </dsp:nvSpPr>
      <dsp:spPr>
        <a:xfrm>
          <a:off x="0" y="3355574"/>
          <a:ext cx="11224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17CB73-6A7D-4DE5-AF20-2499FE5D5253}">
      <dsp:nvSpPr>
        <dsp:cNvPr id="0" name=""/>
        <dsp:cNvSpPr/>
      </dsp:nvSpPr>
      <dsp:spPr>
        <a:xfrm>
          <a:off x="0" y="2193997"/>
          <a:ext cx="11224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C7A0B-5534-4E78-B58C-4F1B2B412AF1}">
      <dsp:nvSpPr>
        <dsp:cNvPr id="0" name=""/>
        <dsp:cNvSpPr/>
      </dsp:nvSpPr>
      <dsp:spPr>
        <a:xfrm>
          <a:off x="0" y="1170529"/>
          <a:ext cx="11224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F8F2EE-59BB-4755-80EA-DD02ACC43303}">
      <dsp:nvSpPr>
        <dsp:cNvPr id="0" name=""/>
        <dsp:cNvSpPr/>
      </dsp:nvSpPr>
      <dsp:spPr>
        <a:xfrm>
          <a:off x="0" y="338664"/>
          <a:ext cx="11224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AFD0D-16B7-4FDA-A402-C331C5458537}">
      <dsp:nvSpPr>
        <dsp:cNvPr id="0" name=""/>
        <dsp:cNvSpPr/>
      </dsp:nvSpPr>
      <dsp:spPr>
        <a:xfrm>
          <a:off x="2918362" y="74208"/>
          <a:ext cx="8306108" cy="26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i="1" kern="1200" dirty="0">
              <a:latin typeface="Arial" panose="020B0604020202020204" pitchFamily="34" charset="0"/>
              <a:cs typeface="Arial" panose="020B0604020202020204" pitchFamily="34" charset="0"/>
            </a:rPr>
            <a:t>Pay laborers and mechanics employed in construction, alteration, or repair no less than applicable prevailing wage rates</a:t>
          </a:r>
        </a:p>
      </dsp:txBody>
      <dsp:txXfrm>
        <a:off x="2918362" y="74208"/>
        <a:ext cx="8306108" cy="264455"/>
      </dsp:txXfrm>
    </dsp:sp>
    <dsp:sp modelId="{22252656-946A-469B-95AF-33DAF0BBD320}">
      <dsp:nvSpPr>
        <dsp:cNvPr id="0" name=""/>
        <dsp:cNvSpPr/>
      </dsp:nvSpPr>
      <dsp:spPr>
        <a:xfrm>
          <a:off x="0" y="2349"/>
          <a:ext cx="2918362" cy="408173"/>
        </a:xfrm>
        <a:prstGeom prst="round2SameRect">
          <a:avLst>
            <a:gd name="adj1" fmla="val 16670"/>
            <a:gd name="adj2" fmla="val 0"/>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From Day 1 – Prevailing Wage	</a:t>
          </a:r>
        </a:p>
      </dsp:txBody>
      <dsp:txXfrm>
        <a:off x="19929" y="22278"/>
        <a:ext cx="2878504" cy="388244"/>
      </dsp:txXfrm>
    </dsp:sp>
    <dsp:sp modelId="{DE804321-75D3-4B8E-B69B-95B8F27F3243}">
      <dsp:nvSpPr>
        <dsp:cNvPr id="0" name=""/>
        <dsp:cNvSpPr/>
      </dsp:nvSpPr>
      <dsp:spPr>
        <a:xfrm>
          <a:off x="0" y="410523"/>
          <a:ext cx="11224471" cy="4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Wage Determinations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Labor classifications</a:t>
          </a:r>
        </a:p>
      </dsp:txBody>
      <dsp:txXfrm>
        <a:off x="0" y="410523"/>
        <a:ext cx="11224471" cy="460242"/>
      </dsp:txXfrm>
    </dsp:sp>
    <dsp:sp modelId="{04A0F075-82FD-40C7-AE50-510B88369803}">
      <dsp:nvSpPr>
        <dsp:cNvPr id="0" name=""/>
        <dsp:cNvSpPr/>
      </dsp:nvSpPr>
      <dsp:spPr>
        <a:xfrm>
          <a:off x="2918362" y="906074"/>
          <a:ext cx="8306108" cy="26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i="1" kern="1200" dirty="0">
              <a:latin typeface="Arial" panose="020B0604020202020204" pitchFamily="34" charset="0"/>
              <a:cs typeface="Arial" panose="020B0604020202020204" pitchFamily="34" charset="0"/>
            </a:rPr>
            <a:t>Employ apprentices from registered apprenticeship programs for a certain number of labor hours</a:t>
          </a:r>
        </a:p>
      </dsp:txBody>
      <dsp:txXfrm>
        <a:off x="2918362" y="906074"/>
        <a:ext cx="8306108" cy="264455"/>
      </dsp:txXfrm>
    </dsp:sp>
    <dsp:sp modelId="{2C8FD646-5A78-4E71-BB69-CE9F5DDDBD56}">
      <dsp:nvSpPr>
        <dsp:cNvPr id="0" name=""/>
        <dsp:cNvSpPr/>
      </dsp:nvSpPr>
      <dsp:spPr>
        <a:xfrm>
          <a:off x="0" y="883988"/>
          <a:ext cx="2918362" cy="308627"/>
        </a:xfrm>
        <a:prstGeom prst="round2SameRect">
          <a:avLst>
            <a:gd name="adj1" fmla="val 16670"/>
            <a:gd name="adj2" fmla="val 0"/>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From Day 1 - Apprenticeships</a:t>
          </a:r>
        </a:p>
      </dsp:txBody>
      <dsp:txXfrm>
        <a:off x="15069" y="899057"/>
        <a:ext cx="2888224" cy="293558"/>
      </dsp:txXfrm>
    </dsp:sp>
    <dsp:sp modelId="{D9B801C5-CDA7-49AE-9D4B-1D9C012CA660}">
      <dsp:nvSpPr>
        <dsp:cNvPr id="0" name=""/>
        <dsp:cNvSpPr/>
      </dsp:nvSpPr>
      <dsp:spPr>
        <a:xfrm>
          <a:off x="0" y="1192615"/>
          <a:ext cx="11224471" cy="68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Submit written request for registered apprentices no later than 45 days before the qualified apprentices are requested to start work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Calculate labor hours and meet participation requirements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Apprentice-to-</a:t>
          </a:r>
          <a:r>
            <a:rPr lang="en-US" sz="1200" kern="1200" dirty="0" err="1">
              <a:latin typeface="Arial" panose="020B0604020202020204" pitchFamily="34" charset="0"/>
              <a:cs typeface="Arial" panose="020B0604020202020204" pitchFamily="34" charset="0"/>
            </a:rPr>
            <a:t>journeyworker</a:t>
          </a:r>
          <a:r>
            <a:rPr lang="en-US" sz="1200" kern="1200" dirty="0">
              <a:latin typeface="Arial" panose="020B0604020202020204" pitchFamily="34" charset="0"/>
              <a:cs typeface="Arial" panose="020B0604020202020204" pitchFamily="34" charset="0"/>
            </a:rPr>
            <a:t> ratio requirements apply daily </a:t>
          </a:r>
        </a:p>
      </dsp:txBody>
      <dsp:txXfrm>
        <a:off x="0" y="1192615"/>
        <a:ext cx="11224471" cy="682058"/>
      </dsp:txXfrm>
    </dsp:sp>
    <dsp:sp modelId="{2F398493-EE2F-4CC4-A238-9C5EFF711614}">
      <dsp:nvSpPr>
        <dsp:cNvPr id="0" name=""/>
        <dsp:cNvSpPr/>
      </dsp:nvSpPr>
      <dsp:spPr>
        <a:xfrm>
          <a:off x="2918362" y="1929542"/>
          <a:ext cx="8306108" cy="26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i="1" kern="1200" dirty="0">
              <a:latin typeface="Arial" panose="020B0604020202020204" pitchFamily="34" charset="0"/>
              <a:cs typeface="Arial" panose="020B0604020202020204" pitchFamily="34" charset="0"/>
            </a:rPr>
            <a:t>Meet recordkeeping requirements</a:t>
          </a:r>
        </a:p>
      </dsp:txBody>
      <dsp:txXfrm>
        <a:off x="2918362" y="1929542"/>
        <a:ext cx="8306108" cy="264455"/>
      </dsp:txXfrm>
    </dsp:sp>
    <dsp:sp modelId="{27289960-CE3F-410B-9D4E-7D5DCE11F7C7}">
      <dsp:nvSpPr>
        <dsp:cNvPr id="0" name=""/>
        <dsp:cNvSpPr/>
      </dsp:nvSpPr>
      <dsp:spPr>
        <a:xfrm>
          <a:off x="0" y="1887896"/>
          <a:ext cx="2918362" cy="347747"/>
        </a:xfrm>
        <a:prstGeom prst="round2SameRect">
          <a:avLst>
            <a:gd name="adj1" fmla="val 16670"/>
            <a:gd name="adj2" fmla="val 0"/>
          </a:avLst>
        </a:prstGeom>
        <a:solidFill>
          <a:schemeClr val="accent5">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Ongoing Compliance</a:t>
          </a:r>
        </a:p>
      </dsp:txBody>
      <dsp:txXfrm>
        <a:off x="16979" y="1904875"/>
        <a:ext cx="2884404" cy="330768"/>
      </dsp:txXfrm>
    </dsp:sp>
    <dsp:sp modelId="{04D03BE7-EC1B-488F-838C-886C3459C3C8}">
      <dsp:nvSpPr>
        <dsp:cNvPr id="0" name=""/>
        <dsp:cNvSpPr/>
      </dsp:nvSpPr>
      <dsp:spPr>
        <a:xfrm>
          <a:off x="0" y="2235644"/>
          <a:ext cx="11224471" cy="74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Must maintain and preserve payroll records related to the employment of laborers, mechanics, an apprentices (including records of any contractor/subcontractor)</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Other examples that would demonstrate compliance include identifying information or laborers, mechanics, and apprentices, labor classifications and the applicable wage determination, hourly rate(s) of wages paid for each applicable labor classification, agreements with registered apprenticeship programs, etc.</a:t>
          </a:r>
        </a:p>
      </dsp:txBody>
      <dsp:txXfrm>
        <a:off x="0" y="2235644"/>
        <a:ext cx="11224471" cy="741326"/>
      </dsp:txXfrm>
    </dsp:sp>
    <dsp:sp modelId="{B40B631E-5A85-422E-8302-928326E43AD1}">
      <dsp:nvSpPr>
        <dsp:cNvPr id="0" name=""/>
        <dsp:cNvSpPr/>
      </dsp:nvSpPr>
      <dsp:spPr>
        <a:xfrm>
          <a:off x="2918362" y="3091119"/>
          <a:ext cx="8306108" cy="26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i="1" kern="1200" dirty="0">
              <a:latin typeface="Arial" panose="020B0604020202020204" pitchFamily="34" charset="0"/>
              <a:cs typeface="Arial" panose="020B0604020202020204" pitchFamily="34" charset="0"/>
            </a:rPr>
            <a:t>Address any needed penalties and cures</a:t>
          </a:r>
        </a:p>
      </dsp:txBody>
      <dsp:txXfrm>
        <a:off x="2918362" y="3091119"/>
        <a:ext cx="8306108" cy="264455"/>
      </dsp:txXfrm>
    </dsp:sp>
    <dsp:sp modelId="{23051C4E-640A-45AF-BF35-4346E660F2FF}">
      <dsp:nvSpPr>
        <dsp:cNvPr id="0" name=""/>
        <dsp:cNvSpPr/>
      </dsp:nvSpPr>
      <dsp:spPr>
        <a:xfrm>
          <a:off x="0" y="2990192"/>
          <a:ext cx="2918362" cy="466308"/>
        </a:xfrm>
        <a:prstGeom prst="round2SameRect">
          <a:avLst>
            <a:gd name="adj1" fmla="val 16670"/>
            <a:gd name="adj2" fmla="val 0"/>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Contemporaneous monitoring through tax filing date	</a:t>
          </a:r>
        </a:p>
      </dsp:txBody>
      <dsp:txXfrm>
        <a:off x="22767" y="3012959"/>
        <a:ext cx="2872828" cy="443541"/>
      </dsp:txXfrm>
    </dsp:sp>
    <dsp:sp modelId="{26E56DCA-0757-48A4-9A2D-8A61471A1AB4}">
      <dsp:nvSpPr>
        <dsp:cNvPr id="0" name=""/>
        <dsp:cNvSpPr/>
      </dsp:nvSpPr>
      <dsp:spPr>
        <a:xfrm>
          <a:off x="0" y="3456501"/>
          <a:ext cx="11224471" cy="50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Taxpayers who fail to meet the prevailing wage and apprenticeship requirements may still be able to claim the increased tax incentive amounts by making certain correction and penalty payments</a:t>
          </a:r>
        </a:p>
        <a:p>
          <a:pPr marL="114300" lvl="1" indent="-114300" algn="l" defTabSz="533400">
            <a:lnSpc>
              <a:spcPct val="90000"/>
            </a:lnSpc>
            <a:spcBef>
              <a:spcPct val="0"/>
            </a:spcBef>
            <a:spcAft>
              <a:spcPct val="15000"/>
            </a:spcAft>
            <a:buChar char="•"/>
          </a:pPr>
          <a:endParaRPr lang="en-US" sz="1000" kern="1200" dirty="0">
            <a:latin typeface="Arial" panose="020B0604020202020204" pitchFamily="34" charset="0"/>
            <a:cs typeface="Arial" panose="020B0604020202020204" pitchFamily="34" charset="0"/>
          </a:endParaRPr>
        </a:p>
      </dsp:txBody>
      <dsp:txXfrm>
        <a:off x="0" y="3456501"/>
        <a:ext cx="11224471" cy="503751"/>
      </dsp:txXfrm>
    </dsp:sp>
    <dsp:sp modelId="{3DDA1F17-A4DA-442C-8C61-E4CA020548D1}">
      <dsp:nvSpPr>
        <dsp:cNvPr id="0" name=""/>
        <dsp:cNvSpPr/>
      </dsp:nvSpPr>
      <dsp:spPr>
        <a:xfrm>
          <a:off x="2918362" y="4025778"/>
          <a:ext cx="8306108" cy="26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i="1" kern="1200" dirty="0">
              <a:latin typeface="Arial" panose="020B0604020202020204" pitchFamily="34" charset="0"/>
              <a:cs typeface="Arial" panose="020B0604020202020204" pitchFamily="34" charset="0"/>
            </a:rPr>
            <a:t>Receive credit</a:t>
          </a:r>
        </a:p>
      </dsp:txBody>
      <dsp:txXfrm>
        <a:off x="2918362" y="4025778"/>
        <a:ext cx="8306108" cy="264455"/>
      </dsp:txXfrm>
    </dsp:sp>
    <dsp:sp modelId="{5E602287-D8E2-488D-B048-FD8A3A43A59E}">
      <dsp:nvSpPr>
        <dsp:cNvPr id="0" name=""/>
        <dsp:cNvSpPr/>
      </dsp:nvSpPr>
      <dsp:spPr>
        <a:xfrm>
          <a:off x="0" y="3973475"/>
          <a:ext cx="2918362" cy="369060"/>
        </a:xfrm>
        <a:prstGeom prst="round2SameRect">
          <a:avLst>
            <a:gd name="adj1" fmla="val 16670"/>
            <a:gd name="adj2" fmla="val 0"/>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Tax return filed</a:t>
          </a:r>
        </a:p>
      </dsp:txBody>
      <dsp:txXfrm>
        <a:off x="18019" y="3991494"/>
        <a:ext cx="2882324" cy="351041"/>
      </dsp:txXfrm>
    </dsp:sp>
    <dsp:sp modelId="{AAB05B75-F003-4A4B-A271-5829BE6CAA61}">
      <dsp:nvSpPr>
        <dsp:cNvPr id="0" name=""/>
        <dsp:cNvSpPr/>
      </dsp:nvSpPr>
      <dsp:spPr>
        <a:xfrm>
          <a:off x="0" y="4340170"/>
          <a:ext cx="11224471" cy="484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Increase the base amounts of the credit by 5 times in the calendar year that the facility being claimed was placed in service</a:t>
          </a:r>
        </a:p>
      </dsp:txBody>
      <dsp:txXfrm>
        <a:off x="0" y="4340170"/>
        <a:ext cx="11224471" cy="484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0C880-0B08-4802-A31D-D50CEDA51887}">
      <dsp:nvSpPr>
        <dsp:cNvPr id="0" name=""/>
        <dsp:cNvSpPr/>
      </dsp:nvSpPr>
      <dsp:spPr>
        <a:xfrm>
          <a:off x="0" y="276191"/>
          <a:ext cx="11470715" cy="4573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0255" tIns="458216" rIns="890255" bIns="156464" numCol="1" spcCol="1270" anchor="t" anchorCtr="0">
          <a:noAutofit/>
        </a:bodyPr>
        <a:lstStyle/>
        <a:p>
          <a:pPr marL="228600" lvl="1" indent="-228600" algn="l" defTabSz="977900">
            <a:lnSpc>
              <a:spcPct val="100000"/>
            </a:lnSpc>
            <a:spcBef>
              <a:spcPct val="0"/>
            </a:spcBef>
            <a:spcAft>
              <a:spcPts val="600"/>
            </a:spcAft>
            <a:buChar char="•"/>
          </a:pPr>
          <a:endParaRPr lang="en-US" sz="2200" kern="1200" dirty="0">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ts val="600"/>
            </a:spcAft>
            <a:buChar char="•"/>
          </a:pPr>
          <a:r>
            <a:rPr lang="en-US" sz="2200" b="1" kern="1200" dirty="0">
              <a:solidFill>
                <a:schemeClr val="tx1"/>
              </a:solidFill>
              <a:latin typeface="Arial" panose="020B0604020202020204" pitchFamily="34" charset="0"/>
              <a:cs typeface="Arial" panose="020B0604020202020204" pitchFamily="34" charset="0"/>
            </a:rPr>
            <a:t>IRS general IRA landing page</a:t>
          </a:r>
          <a:r>
            <a:rPr lang="en-US" sz="2200" kern="1200" dirty="0">
              <a:solidFill>
                <a:schemeClr val="tx1"/>
              </a:solidFill>
              <a:latin typeface="Arial" panose="020B0604020202020204" pitchFamily="34" charset="0"/>
              <a:cs typeface="Arial" panose="020B0604020202020204" pitchFamily="34" charset="0"/>
            </a:rPr>
            <a:t>: IRS.gov/</a:t>
          </a:r>
          <a:r>
            <a:rPr lang="en-US" sz="2200" kern="1200" dirty="0" err="1">
              <a:solidFill>
                <a:schemeClr val="tx1"/>
              </a:solidFill>
              <a:latin typeface="Arial" panose="020B0604020202020204" pitchFamily="34" charset="0"/>
              <a:cs typeface="Arial" panose="020B0604020202020204" pitchFamily="34" charset="0"/>
            </a:rPr>
            <a:t>CleanEnergy</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ts val="600"/>
            </a:spcAft>
            <a:buChar char="•"/>
          </a:pPr>
          <a:r>
            <a:rPr lang="en-US" sz="2200" b="1" kern="1200" dirty="0">
              <a:solidFill>
                <a:schemeClr val="tx1"/>
              </a:solidFill>
              <a:latin typeface="Arial" panose="020B0604020202020204" pitchFamily="34" charset="0"/>
              <a:cs typeface="Arial" panose="020B0604020202020204" pitchFamily="34" charset="0"/>
            </a:rPr>
            <a:t>IRS IRA PWA page: </a:t>
          </a:r>
          <a:r>
            <a:rPr lang="en-US" sz="2200" kern="1200" dirty="0">
              <a:solidFill>
                <a:schemeClr val="tx1"/>
              </a:solidFill>
              <a:latin typeface="Arial" panose="020B0604020202020204" pitchFamily="34" charset="0"/>
              <a:cs typeface="Arial" panose="020B0604020202020204" pitchFamily="34" charset="0"/>
            </a:rPr>
            <a:t>IRS.gov/PWA</a:t>
          </a:r>
          <a:endParaRPr lang="en-US" sz="2200" i="1"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ts val="600"/>
            </a:spcAft>
            <a:buChar char="•"/>
          </a:pPr>
          <a:r>
            <a:rPr lang="en-US" sz="2200" b="1" u="none" kern="1200" dirty="0">
              <a:solidFill>
                <a:schemeClr val="tx1"/>
              </a:solidFill>
              <a:latin typeface="Arial" panose="020B0604020202020204" pitchFamily="34" charset="0"/>
              <a:cs typeface="Arial" panose="020B0604020202020204" pitchFamily="34" charset="0"/>
            </a:rPr>
            <a:t>IRS PWA Overview:</a:t>
          </a:r>
          <a:r>
            <a:rPr lang="en-US" sz="2200" b="0" u="none" kern="1200" dirty="0">
              <a:solidFill>
                <a:schemeClr val="tx1"/>
              </a:solidFill>
              <a:latin typeface="Arial" panose="020B0604020202020204" pitchFamily="34" charset="0"/>
              <a:cs typeface="Arial" panose="020B0604020202020204" pitchFamily="34" charset="0"/>
            </a:rPr>
            <a:t> IRS</a:t>
          </a:r>
          <a:r>
            <a:rPr lang="en-US" sz="2200" u="none" kern="1200" dirty="0">
              <a:solidFill>
                <a:schemeClr val="tx1"/>
              </a:solidFill>
              <a:latin typeface="Arial" panose="020B0604020202020204" pitchFamily="34" charset="0"/>
              <a:cs typeface="Arial" panose="020B0604020202020204" pitchFamily="34" charset="0"/>
            </a:rPr>
            <a:t>.gov/pub/</a:t>
          </a:r>
          <a:r>
            <a:rPr lang="en-US" sz="2200" u="none" kern="1200" dirty="0" err="1">
              <a:solidFill>
                <a:schemeClr val="tx1"/>
              </a:solidFill>
              <a:latin typeface="Arial" panose="020B0604020202020204" pitchFamily="34" charset="0"/>
              <a:cs typeface="Arial" panose="020B0604020202020204" pitchFamily="34" charset="0"/>
            </a:rPr>
            <a:t>irs</a:t>
          </a:r>
          <a:r>
            <a:rPr lang="en-US" sz="2200" u="none" kern="1200" dirty="0">
              <a:solidFill>
                <a:schemeClr val="tx1"/>
              </a:solidFill>
              <a:latin typeface="Arial" panose="020B0604020202020204" pitchFamily="34" charset="0"/>
              <a:cs typeface="Arial" panose="020B0604020202020204" pitchFamily="34" charset="0"/>
            </a:rPr>
            <a:t>-pdf/p5855.pdf</a:t>
          </a:r>
          <a:r>
            <a:rPr lang="en-US" sz="2200" kern="1200" dirty="0">
              <a:solidFill>
                <a:schemeClr val="tx1"/>
              </a:solidFill>
              <a:latin typeface="Arial" panose="020B0604020202020204" pitchFamily="34" charset="0"/>
              <a:cs typeface="Arial" panose="020B0604020202020204" pitchFamily="34" charset="0"/>
            </a:rPr>
            <a:t> </a:t>
          </a:r>
          <a:endParaRPr lang="en-US" sz="2200" i="1"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ts val="600"/>
            </a:spcAft>
            <a:buChar char="•"/>
          </a:pPr>
          <a:r>
            <a:rPr lang="en-US" sz="2200" b="1" u="none" kern="1200" dirty="0">
              <a:solidFill>
                <a:schemeClr val="tx1"/>
              </a:solidFill>
              <a:latin typeface="Arial" panose="020B0604020202020204" pitchFamily="34" charset="0"/>
              <a:cs typeface="Arial" panose="020B0604020202020204" pitchFamily="34" charset="0"/>
            </a:rPr>
            <a:t>IRS Fact Sheet: </a:t>
          </a:r>
          <a:r>
            <a:rPr lang="en-US" sz="2200" u="none" kern="1200" dirty="0">
              <a:solidFill>
                <a:schemeClr val="tx1"/>
              </a:solidFill>
              <a:latin typeface="Arial" panose="020B0604020202020204" pitchFamily="34" charset="0"/>
              <a:cs typeface="Arial" panose="020B0604020202020204" pitchFamily="34" charset="0"/>
            </a:rPr>
            <a:t>IRS.gov/pub/</a:t>
          </a:r>
          <a:r>
            <a:rPr lang="en-US" sz="2200" u="none" kern="1200" dirty="0" err="1">
              <a:solidFill>
                <a:schemeClr val="tx1"/>
              </a:solidFill>
              <a:latin typeface="Arial" panose="020B0604020202020204" pitchFamily="34" charset="0"/>
              <a:cs typeface="Arial" panose="020B0604020202020204" pitchFamily="34" charset="0"/>
            </a:rPr>
            <a:t>irs</a:t>
          </a:r>
          <a:r>
            <a:rPr lang="en-US" sz="2200" u="none" kern="1200" dirty="0">
              <a:solidFill>
                <a:schemeClr val="tx1"/>
              </a:solidFill>
              <a:latin typeface="Arial" panose="020B0604020202020204" pitchFamily="34" charset="0"/>
              <a:cs typeface="Arial" panose="020B0604020202020204" pitchFamily="34" charset="0"/>
            </a:rPr>
            <a:t>-pdf/p5983.pdf</a:t>
          </a:r>
          <a:endParaRPr lang="en-US" sz="2200" i="1"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100000"/>
            </a:lnSpc>
            <a:spcBef>
              <a:spcPct val="0"/>
            </a:spcBef>
            <a:spcAft>
              <a:spcPts val="600"/>
            </a:spcAft>
            <a:buChar char="•"/>
          </a:pPr>
          <a:r>
            <a:rPr lang="en-US" sz="2200" b="1" i="0" kern="1200" dirty="0">
              <a:solidFill>
                <a:schemeClr val="tx1"/>
              </a:solidFill>
              <a:latin typeface="Arial" panose="020B0604020202020204" pitchFamily="34" charset="0"/>
              <a:cs typeface="Arial" panose="020B0604020202020204" pitchFamily="34" charset="0"/>
            </a:rPr>
            <a:t>IRS Form 3949-A: </a:t>
          </a:r>
          <a:r>
            <a:rPr lang="en-US" sz="2200" i="0" kern="1200" dirty="0">
              <a:solidFill>
                <a:schemeClr val="tx1"/>
              </a:solidFill>
              <a:latin typeface="Arial" panose="020B0604020202020204" pitchFamily="34" charset="0"/>
              <a:cs typeface="Arial" panose="020B0604020202020204" pitchFamily="34" charset="0"/>
            </a:rPr>
            <a:t>IRS.gov/pub/irs-pdf/f3949a.pdf</a:t>
          </a:r>
        </a:p>
        <a:p>
          <a:pPr marL="228600" lvl="1" indent="-228600" algn="l" defTabSz="977900">
            <a:lnSpc>
              <a:spcPct val="100000"/>
            </a:lnSpc>
            <a:spcBef>
              <a:spcPct val="0"/>
            </a:spcBef>
            <a:spcAft>
              <a:spcPts val="600"/>
            </a:spcAft>
            <a:buChar char="•"/>
          </a:pPr>
          <a:r>
            <a:rPr lang="en-US" sz="2200" b="1" kern="1200" dirty="0">
              <a:solidFill>
                <a:schemeClr val="tx1"/>
              </a:solidFill>
              <a:latin typeface="Arial" panose="020B0604020202020204" pitchFamily="34" charset="0"/>
              <a:cs typeface="Arial" panose="020B0604020202020204" pitchFamily="34" charset="0"/>
            </a:rPr>
            <a:t>DOL IRA PWA page</a:t>
          </a:r>
          <a:r>
            <a:rPr lang="en-US" sz="2200" kern="1200" dirty="0">
              <a:solidFill>
                <a:schemeClr val="tx1"/>
              </a:solidFill>
              <a:latin typeface="Arial" panose="020B0604020202020204" pitchFamily="34" charset="0"/>
              <a:cs typeface="Arial" panose="020B0604020202020204" pitchFamily="34" charset="0"/>
            </a:rPr>
            <a:t>: DOL.gov/agencies/whd/IRA</a:t>
          </a:r>
        </a:p>
        <a:p>
          <a:pPr marL="228600" lvl="1" indent="-228600" algn="l" defTabSz="977900">
            <a:lnSpc>
              <a:spcPct val="100000"/>
            </a:lnSpc>
            <a:spcBef>
              <a:spcPct val="0"/>
            </a:spcBef>
            <a:spcAft>
              <a:spcPts val="600"/>
            </a:spcAft>
            <a:buChar char="•"/>
          </a:pPr>
          <a:r>
            <a:rPr lang="en-US" sz="2200" b="1" kern="1200" dirty="0">
              <a:solidFill>
                <a:schemeClr val="tx1"/>
              </a:solidFill>
              <a:latin typeface="Arial" panose="020B0604020202020204" pitchFamily="34" charset="0"/>
              <a:cs typeface="Arial" panose="020B0604020202020204" pitchFamily="34" charset="0"/>
            </a:rPr>
            <a:t>DOL IRA apprenticeship page</a:t>
          </a:r>
          <a:r>
            <a:rPr lang="en-US" sz="2200" kern="1200" dirty="0">
              <a:solidFill>
                <a:schemeClr val="tx1"/>
              </a:solidFill>
              <a:latin typeface="Arial" panose="020B0604020202020204" pitchFamily="34" charset="0"/>
              <a:cs typeface="Arial" panose="020B0604020202020204" pitchFamily="34" charset="0"/>
            </a:rPr>
            <a:t>: Apprenticeship.gov/inflation-reduction-act-apprenticeship-resources</a:t>
          </a:r>
        </a:p>
        <a:p>
          <a:pPr marL="228600" lvl="1" indent="-228600" algn="l" defTabSz="977900">
            <a:lnSpc>
              <a:spcPct val="100000"/>
            </a:lnSpc>
            <a:spcBef>
              <a:spcPct val="0"/>
            </a:spcBef>
            <a:spcAft>
              <a:spcPts val="600"/>
            </a:spcAft>
            <a:buChar char="•"/>
          </a:pPr>
          <a:r>
            <a:rPr lang="en-US" sz="2200" b="1" kern="1200" dirty="0">
              <a:solidFill>
                <a:schemeClr val="tx1"/>
              </a:solidFill>
              <a:latin typeface="Arial" panose="020B0604020202020204" pitchFamily="34" charset="0"/>
              <a:cs typeface="Arial" panose="020B0604020202020204" pitchFamily="34" charset="0"/>
            </a:rPr>
            <a:t>Wage Determinations: </a:t>
          </a:r>
          <a:r>
            <a:rPr lang="en-US" sz="2200" kern="1200" dirty="0">
              <a:solidFill>
                <a:schemeClr val="tx1"/>
              </a:solidFill>
              <a:latin typeface="Arial" panose="020B0604020202020204" pitchFamily="34" charset="0"/>
              <a:cs typeface="Arial" panose="020B0604020202020204" pitchFamily="34" charset="0"/>
            </a:rPr>
            <a:t>SAM.gov</a:t>
          </a:r>
        </a:p>
      </dsp:txBody>
      <dsp:txXfrm>
        <a:off x="0" y="276191"/>
        <a:ext cx="11470715" cy="4573800"/>
      </dsp:txXfrm>
    </dsp:sp>
    <dsp:sp modelId="{5725A0F5-7FE2-4A84-84AA-2F3828E06613}">
      <dsp:nvSpPr>
        <dsp:cNvPr id="0" name=""/>
        <dsp:cNvSpPr/>
      </dsp:nvSpPr>
      <dsp:spPr>
        <a:xfrm>
          <a:off x="573535" y="2994"/>
          <a:ext cx="8029501"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3496" tIns="0" rIns="303496"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E9EBF5"/>
              </a:solidFill>
              <a:latin typeface="Arial" panose="020B0604020202020204" pitchFamily="34" charset="0"/>
              <a:cs typeface="Arial" panose="020B0604020202020204" pitchFamily="34" charset="0"/>
            </a:rPr>
            <a:t>Resources </a:t>
          </a:r>
        </a:p>
      </dsp:txBody>
      <dsp:txXfrm>
        <a:off x="605238" y="34697"/>
        <a:ext cx="7966095"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DA9C62-0F86-4C64-9A1C-27173A427C99}"/>
              </a:ext>
            </a:extLst>
          </p:cNvPr>
          <p:cNvSpPr>
            <a:spLocks noGrp="1"/>
          </p:cNvSpPr>
          <p:nvPr>
            <p:ph type="hdr" sz="quarter"/>
          </p:nvPr>
        </p:nvSpPr>
        <p:spPr>
          <a:xfrm>
            <a:off x="1" y="1"/>
            <a:ext cx="304264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0D02BB-9C33-46E3-8F98-288D261FE270}"/>
              </a:ext>
            </a:extLst>
          </p:cNvPr>
          <p:cNvSpPr>
            <a:spLocks noGrp="1"/>
          </p:cNvSpPr>
          <p:nvPr>
            <p:ph type="dt" sz="quarter" idx="1"/>
          </p:nvPr>
        </p:nvSpPr>
        <p:spPr>
          <a:xfrm>
            <a:off x="3978849" y="1"/>
            <a:ext cx="3042648" cy="466725"/>
          </a:xfrm>
          <a:prstGeom prst="rect">
            <a:avLst/>
          </a:prstGeom>
        </p:spPr>
        <p:txBody>
          <a:bodyPr vert="horz" lIns="91440" tIns="45720" rIns="91440" bIns="45720" rtlCol="0"/>
          <a:lstStyle>
            <a:lvl1pPr algn="r">
              <a:defRPr sz="1200"/>
            </a:lvl1pPr>
          </a:lstStyle>
          <a:p>
            <a:fld id="{2D23E636-89AC-4F57-B5C7-F770CE42A8FC}" type="datetimeFigureOut">
              <a:rPr lang="en-US" smtClean="0"/>
              <a:t>7/18/2024</a:t>
            </a:fld>
            <a:endParaRPr lang="en-US"/>
          </a:p>
        </p:txBody>
      </p:sp>
      <p:sp>
        <p:nvSpPr>
          <p:cNvPr id="4" name="Footer Placeholder 3">
            <a:extLst>
              <a:ext uri="{FF2B5EF4-FFF2-40B4-BE49-F238E27FC236}">
                <a16:creationId xmlns:a16="http://schemas.microsoft.com/office/drawing/2014/main" id="{C6513178-D785-4F35-989F-B8E21462CDE8}"/>
              </a:ext>
            </a:extLst>
          </p:cNvPr>
          <p:cNvSpPr>
            <a:spLocks noGrp="1"/>
          </p:cNvSpPr>
          <p:nvPr>
            <p:ph type="ftr" sz="quarter" idx="2"/>
          </p:nvPr>
        </p:nvSpPr>
        <p:spPr>
          <a:xfrm>
            <a:off x="1" y="8842376"/>
            <a:ext cx="304264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E138AC-DFCC-4D0E-9D23-46297C98A1C3}"/>
              </a:ext>
            </a:extLst>
          </p:cNvPr>
          <p:cNvSpPr>
            <a:spLocks noGrp="1"/>
          </p:cNvSpPr>
          <p:nvPr>
            <p:ph type="sldNum" sz="quarter" idx="3"/>
          </p:nvPr>
        </p:nvSpPr>
        <p:spPr>
          <a:xfrm>
            <a:off x="3978849" y="8842376"/>
            <a:ext cx="3042648" cy="466725"/>
          </a:xfrm>
          <a:prstGeom prst="rect">
            <a:avLst/>
          </a:prstGeom>
        </p:spPr>
        <p:txBody>
          <a:bodyPr vert="horz" lIns="91440" tIns="45720" rIns="91440" bIns="45720" rtlCol="0" anchor="b"/>
          <a:lstStyle>
            <a:lvl1pPr algn="r">
              <a:defRPr sz="1200"/>
            </a:lvl1pPr>
          </a:lstStyle>
          <a:p>
            <a:fld id="{358AC8D4-4898-401F-8897-5675B53C568E}" type="slidenum">
              <a:rPr lang="en-US" smtClean="0"/>
              <a:t>‹#›</a:t>
            </a:fld>
            <a:endParaRPr lang="en-US"/>
          </a:p>
        </p:txBody>
      </p:sp>
    </p:spTree>
    <p:extLst>
      <p:ext uri="{BB962C8B-B14F-4D97-AF65-F5344CB8AC3E}">
        <p14:creationId xmlns:p14="http://schemas.microsoft.com/office/powerpoint/2010/main" val="392295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2930" tIns="46465" rIns="92930" bIns="46465"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2930" tIns="46465" rIns="92930" bIns="46465" rtlCol="0"/>
          <a:lstStyle>
            <a:lvl1pPr algn="r">
              <a:defRPr sz="1200">
                <a:latin typeface="Georgia" panose="02040502050405020303" pitchFamily="18" charset="0"/>
              </a:defRPr>
            </a:lvl1pPr>
          </a:lstStyle>
          <a:p>
            <a:fld id="{BB233812-D673-5A40-8AD1-C868F725C179}" type="datetimeFigureOut">
              <a:rPr lang="en-US" smtClean="0"/>
              <a:pPr/>
              <a:t>7/18/2024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2930" tIns="46465" rIns="92930" bIns="464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2930" tIns="46465" rIns="92930" bIns="46465"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2930" tIns="46465" rIns="92930" bIns="46465" rtlCol="0" anchor="b"/>
          <a:lstStyle>
            <a:lvl1pPr algn="r">
              <a:defRPr sz="1200">
                <a:latin typeface="Georgia" panose="02040502050405020303" pitchFamily="18" charset="0"/>
              </a:defRPr>
            </a:lvl1pPr>
          </a:lstStyle>
          <a:p>
            <a:fld id="{A2DEA0C9-F04C-D548-A157-D88B176538B4}" type="slidenum">
              <a:rPr lang="en-US" smtClean="0"/>
              <a:pPr/>
              <a:t>‹#›</a:t>
            </a:fld>
            <a:endParaRPr lang="en-US" dirty="0"/>
          </a:p>
        </p:txBody>
      </p:sp>
    </p:spTree>
    <p:extLst>
      <p:ext uri="{BB962C8B-B14F-4D97-AF65-F5344CB8AC3E}">
        <p14:creationId xmlns:p14="http://schemas.microsoft.com/office/powerpoint/2010/main" val="277451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ol.gov/agencies/whd/IR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a:t>
            </a:fld>
            <a:endParaRPr lang="en-US" dirty="0"/>
          </a:p>
        </p:txBody>
      </p:sp>
    </p:spTree>
    <p:extLst>
      <p:ext uri="{BB962C8B-B14F-4D97-AF65-F5344CB8AC3E}">
        <p14:creationId xmlns:p14="http://schemas.microsoft.com/office/powerpoint/2010/main" val="1686943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Arial"/>
              </a:rPr>
              <a:t>Natalie Collins</a:t>
            </a:r>
          </a:p>
          <a:p>
            <a:r>
              <a:rPr lang="en-US" b="1">
                <a:cs typeface="Arial"/>
              </a:rPr>
              <a:t>WHD Remarks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161948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Meghan Vesper</a:t>
            </a:r>
            <a:endParaRPr lang="en-US"/>
          </a:p>
          <a:p>
            <a:pPr>
              <a:defRPr/>
            </a:pPr>
            <a:r>
              <a:rPr lang="en-US" b="1"/>
              <a:t>WHD Remarks </a:t>
            </a:r>
            <a:endParaRPr lang="en-US"/>
          </a:p>
          <a:p>
            <a:pPr>
              <a:defRPr/>
            </a:pPr>
            <a:endParaRPr lang="en-US" sz="1800">
              <a:solidFill>
                <a:srgbClr val="000000"/>
              </a:solidFill>
              <a:latin typeface="Calibri"/>
              <a:cs typeface="Calibri"/>
            </a:endParaRPr>
          </a:p>
          <a:p>
            <a:pPr marL="0" marR="0" lvl="0" indent="0" algn="l" defTabSz="914400">
              <a:lnSpc>
                <a:spcPct val="100000"/>
              </a:lnSpc>
              <a:spcBef>
                <a:spcPts val="0"/>
              </a:spcBef>
              <a:spcAft>
                <a:spcPts val="0"/>
              </a:spcAft>
              <a:buClrTx/>
              <a:buSzTx/>
              <a:buFontTx/>
              <a:buNone/>
              <a:tabLst/>
              <a:defRPr/>
            </a:pPr>
            <a:r>
              <a:rPr lang="en-US" sz="1800" b="0" i="0" u="none" strike="noStrike">
                <a:solidFill>
                  <a:srgbClr val="000000"/>
                </a:solidFill>
                <a:effectLst/>
                <a:latin typeface="Calibri"/>
                <a:cs typeface="Calibri"/>
              </a:rPr>
              <a:t>Wage determinations are published by the Wage and Hour Division of the US Department of Labor on </a:t>
            </a:r>
            <a:r>
              <a:rPr lang="en-US" sz="1800" b="0" i="0" u="sng" strike="noStrike">
                <a:solidFill>
                  <a:srgbClr val="0563C1"/>
                </a:solidFill>
                <a:effectLst/>
                <a:latin typeface="Calibri"/>
                <a:cs typeface="Calibri"/>
                <a:hlinkClick r:id="rId3"/>
              </a:rPr>
              <a:t>www.sam.gov</a:t>
            </a:r>
            <a:r>
              <a:rPr lang="en-US" sz="1800" b="0" i="0" u="sng">
                <a:solidFill>
                  <a:srgbClr val="000000"/>
                </a:solidFill>
                <a:effectLst/>
                <a:latin typeface="Calibri"/>
                <a:cs typeface="Calibri"/>
              </a:rPr>
              <a:t> </a:t>
            </a:r>
            <a:r>
              <a:rPr lang="en-US" sz="1800" b="0" i="0" u="none" strike="noStrike">
                <a:solidFill>
                  <a:srgbClr val="000000"/>
                </a:solidFill>
                <a:effectLst/>
                <a:latin typeface="Calibri"/>
                <a:cs typeface="Calibri"/>
              </a:rPr>
              <a:t> and are available to the public. </a:t>
            </a:r>
            <a:r>
              <a:rPr lang="en-US" sz="1800" b="0" i="0">
                <a:solidFill>
                  <a:srgbClr val="444444"/>
                </a:solidFill>
                <a:effectLst/>
                <a:latin typeface="Calibri"/>
                <a:cs typeface="Calibri"/>
              </a:rPr>
              <a:t>​</a:t>
            </a:r>
            <a:endParaRPr lang="en-US">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u="none" strike="noStrike">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a:cs typeface="Calibri"/>
              </a:rPr>
              <a:t>Once on sam.gov, there are a few pieces of information that are critical to ensuring a taxpayer has identified the correct wage determination to use for its project., those things being the state, county and construction type.</a:t>
            </a:r>
            <a:endParaRPr lang="en-US" sz="1800" b="0" i="0">
              <a:solidFill>
                <a:srgbClr val="444444"/>
              </a:solidFill>
              <a:effectLst/>
              <a:latin typeface="Calibri"/>
              <a:cs typeface="Calibri"/>
            </a:endParaRPr>
          </a:p>
          <a:p>
            <a:pPr algn="l" rtl="0" fontAlgn="base"/>
            <a:endParaRPr lang="en-US" sz="1800" b="0" i="0">
              <a:solidFill>
                <a:srgbClr val="444444"/>
              </a:solidFill>
              <a:effectLst/>
              <a:latin typeface="Calibri" panose="020F0502020204030204" pitchFamily="34" charset="0"/>
            </a:endParaRPr>
          </a:p>
          <a:p>
            <a:pPr marL="457200" indent="-457200" algn="l" rtl="0" fontAlgn="base">
              <a:spcBef>
                <a:spcPts val="600"/>
              </a:spcBef>
              <a:buFont typeface="+mj-lt"/>
              <a:buAutoNum type="arabicPeriod"/>
            </a:pPr>
            <a:r>
              <a:rPr lang="en-US" sz="1200" b="0" i="0" u="none" strike="noStrike">
                <a:solidFill>
                  <a:srgbClr val="000000"/>
                </a:solidFill>
                <a:effectLst/>
                <a:latin typeface="Arial"/>
                <a:cs typeface="Arial"/>
              </a:rPr>
              <a:t>Go to </a:t>
            </a:r>
            <a:r>
              <a:rPr lang="en-US" sz="1200" b="1" i="0" u="none" strike="noStrike">
                <a:solidFill>
                  <a:srgbClr val="000000"/>
                </a:solidFill>
                <a:effectLst/>
                <a:latin typeface="Arial"/>
                <a:cs typeface="Arial"/>
              </a:rPr>
              <a:t>sam.gov​</a:t>
            </a:r>
          </a:p>
          <a:p>
            <a:pPr marL="457200" indent="-457200" algn="l" rtl="0" fontAlgn="base">
              <a:spcBef>
                <a:spcPts val="600"/>
              </a:spcBef>
              <a:buFont typeface="+mj-lt"/>
              <a:buAutoNum type="arabicPeriod"/>
            </a:pPr>
            <a:r>
              <a:rPr lang="en-US" sz="1200" b="0" i="0" u="none" strike="noStrike">
                <a:solidFill>
                  <a:srgbClr val="000000"/>
                </a:solidFill>
                <a:effectLst/>
                <a:latin typeface="Arial"/>
                <a:cs typeface="Arial"/>
              </a:rPr>
              <a:t>Select </a:t>
            </a:r>
            <a:r>
              <a:rPr lang="en-US" sz="1200" b="1" i="0" u="none" strike="noStrike">
                <a:solidFill>
                  <a:srgbClr val="000000"/>
                </a:solidFill>
                <a:effectLst/>
                <a:latin typeface="Arial"/>
                <a:cs typeface="Arial"/>
              </a:rPr>
              <a:t>Wage Determinations </a:t>
            </a:r>
            <a:r>
              <a:rPr lang="en-US" sz="1200" b="0" i="0" u="none" strike="noStrike">
                <a:solidFill>
                  <a:srgbClr val="000000"/>
                </a:solidFill>
                <a:effectLst/>
                <a:latin typeface="Arial"/>
                <a:cs typeface="Arial"/>
              </a:rPr>
              <a:t>​</a:t>
            </a:r>
          </a:p>
          <a:p>
            <a:pPr marL="457200" indent="-457200" algn="l" rtl="0" fontAlgn="base">
              <a:spcBef>
                <a:spcPts val="600"/>
              </a:spcBef>
              <a:buFont typeface="+mj-lt"/>
              <a:buAutoNum type="arabicPeriod"/>
            </a:pPr>
            <a:r>
              <a:rPr lang="en-US" sz="1200" b="0" i="0" u="none" strike="noStrike">
                <a:solidFill>
                  <a:srgbClr val="000000"/>
                </a:solidFill>
                <a:effectLst/>
                <a:latin typeface="Arial"/>
                <a:cs typeface="Arial"/>
              </a:rPr>
              <a:t>Select </a:t>
            </a:r>
            <a:r>
              <a:rPr lang="en-US" sz="1200" b="1" i="0" u="none" strike="noStrike">
                <a:solidFill>
                  <a:srgbClr val="000000"/>
                </a:solidFill>
                <a:effectLst/>
                <a:latin typeface="Arial"/>
                <a:cs typeface="Arial"/>
              </a:rPr>
              <a:t>Public Building or Works ​</a:t>
            </a:r>
          </a:p>
          <a:p>
            <a:pPr marL="457200" indent="-457200" algn="l" rtl="0" fontAlgn="base">
              <a:spcBef>
                <a:spcPts val="600"/>
              </a:spcBef>
              <a:buFont typeface="+mj-lt"/>
              <a:buAutoNum type="arabicPeriod"/>
            </a:pPr>
            <a:r>
              <a:rPr lang="en-US" sz="1200" b="0" i="0" u="none" strike="noStrike">
                <a:solidFill>
                  <a:srgbClr val="000000"/>
                </a:solidFill>
                <a:effectLst/>
                <a:latin typeface="Arial"/>
                <a:cs typeface="Arial"/>
              </a:rPr>
              <a:t>Select the applicable </a:t>
            </a:r>
            <a:r>
              <a:rPr lang="en-US" sz="1200" b="1" i="0" u="none" strike="noStrike">
                <a:solidFill>
                  <a:srgbClr val="000000"/>
                </a:solidFill>
                <a:effectLst/>
                <a:latin typeface="Arial"/>
                <a:cs typeface="Arial"/>
              </a:rPr>
              <a:t>State, County, and Construction Type</a:t>
            </a:r>
            <a:r>
              <a:rPr lang="en-US" sz="1200" b="0" i="0" u="none" strike="noStrike">
                <a:solidFill>
                  <a:srgbClr val="000000"/>
                </a:solidFill>
                <a:effectLst/>
                <a:latin typeface="Arial"/>
                <a:cs typeface="Arial"/>
              </a:rPr>
              <a:t>​</a:t>
            </a:r>
          </a:p>
          <a:p>
            <a:pPr marL="457200" indent="-457200" algn="l" rtl="0" fontAlgn="base">
              <a:spcBef>
                <a:spcPts val="600"/>
              </a:spcBef>
              <a:buFont typeface="+mj-lt"/>
              <a:buAutoNum type="arabicPeriod"/>
            </a:pPr>
            <a:r>
              <a:rPr lang="en-US" sz="1200" b="0" i="0" u="none" strike="noStrike">
                <a:solidFill>
                  <a:srgbClr val="000000"/>
                </a:solidFill>
                <a:effectLst/>
                <a:latin typeface="Arial"/>
                <a:cs typeface="Arial"/>
              </a:rPr>
              <a:t>Select the applicable Wage Determination on </a:t>
            </a:r>
            <a:r>
              <a:rPr lang="en-US" sz="1200" b="1" i="0" u="none" strike="noStrike">
                <a:solidFill>
                  <a:srgbClr val="000000"/>
                </a:solidFill>
                <a:effectLst/>
                <a:latin typeface="Arial"/>
                <a:cs typeface="Arial"/>
              </a:rPr>
              <a:t>www.sam.gov.</a:t>
            </a:r>
            <a:endParaRPr lang="en-US" b="0" i="0">
              <a:solidFill>
                <a:srgbClr val="444444"/>
              </a:solidFill>
              <a:effectLst/>
              <a:latin typeface="Arial"/>
              <a:cs typeface="Arial"/>
            </a:endParaRPr>
          </a:p>
          <a:p>
            <a:pPr algn="l" rtl="0" fontAlgn="base"/>
            <a:r>
              <a:rPr lang="en-US" sz="1800" b="0" i="0">
                <a:solidFill>
                  <a:srgbClr val="444444"/>
                </a:solidFill>
                <a:effectLst/>
                <a:latin typeface="Calibri"/>
                <a:cs typeface="Calibri"/>
              </a:rPr>
              <a:t>​</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76231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1"/>
              <a:t>Meghan Vesper</a:t>
            </a:r>
            <a:endParaRPr lang="en-US" sz="1800"/>
          </a:p>
          <a:p>
            <a:pPr>
              <a:defRPr/>
            </a:pPr>
            <a:r>
              <a:rPr lang="en-US" sz="1800" b="1"/>
              <a:t>WHD Remarks </a:t>
            </a:r>
            <a:endParaRPr lang="en-US" sz="1800"/>
          </a:p>
          <a:p>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If you need assistance finding an applicable wage determination, please consult WHD’s guide to finding your wage determination, which can be found at our Inflation Reduction Act landing page under "other resources." The web address is </a:t>
            </a:r>
            <a:r>
              <a:rPr lang="en-US" sz="1800" b="0" i="0" u="sng" strike="noStrike">
                <a:solidFill>
                  <a:srgbClr val="0563C1"/>
                </a:solidFill>
                <a:effectLst/>
                <a:latin typeface="Calibri" panose="020F0502020204030204" pitchFamily="34" charset="0"/>
                <a:hlinkClick r:id="rId3"/>
              </a:rPr>
              <a:t>https://www.dol.gov/agencies/whd/IRA</a:t>
            </a:r>
            <a:r>
              <a:rPr lang="en-US" sz="1800" b="0" i="0" u="none" strike="noStrike">
                <a:solidFill>
                  <a:srgbClr val="000000"/>
                </a:solidFill>
                <a:effectLst/>
                <a:latin typeface="Calibri" panose="020F0502020204030204" pitchFamily="34" charset="0"/>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324603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1"/>
              <a:t>Meghan Vesper</a:t>
            </a:r>
            <a:endParaRPr lang="en-US" sz="1800"/>
          </a:p>
          <a:p>
            <a:pPr>
              <a:defRPr/>
            </a:pPr>
            <a:r>
              <a:rPr lang="en-US" sz="1800" b="1"/>
              <a:t>WHD Remarks </a:t>
            </a:r>
            <a:endParaRPr lang="en-US" sz="1800"/>
          </a:p>
          <a:p>
            <a:pPr algn="l" rtl="0" fontAlgn="base"/>
            <a:endParaRPr lang="en-US" sz="1800" b="0" i="0" u="none" strike="noStrike">
              <a:solidFill>
                <a:srgbClr val="000000"/>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Labor classifications, not individual tasks, are listed on wage determinations. These labor classifications are based generally on trades or occupations.  It is, therefore, vital to understand the scope of the project and the labor classifications that are necessary for the work to be performed at or on the facility.</a:t>
            </a:r>
            <a:r>
              <a:rPr lang="en-US" sz="1800" b="0" i="0">
                <a:solidFill>
                  <a:srgbClr val="444444"/>
                </a:solidFill>
                <a:effectLst/>
                <a:latin typeface="Calibri" panose="020F0502020204030204" pitchFamily="34" charset="0"/>
              </a:rPr>
              <a:t>​  A tax payer should identify the labor classifications needed to perform work on the facility and compare them to the labor classifications on the wage determination.  </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In limited circumstances, when there is no appropriate labor classification on the applicable general wage determination, WHD may add a new class of laborer or mechanic and a wage rate. But an additional labor classification and wage rate may only be granted when certain criteria are met, which we will discuss on a later slide.  In short, an additional labor classification should only be requested when the work needed for a project is not performed by a labor classification that is already listed on the applicable wage determination.</a:t>
            </a:r>
          </a:p>
          <a:p>
            <a:pPr algn="l" rtl="0" fontAlgn="base"/>
            <a:endParaRPr lang="en-US" sz="1800" b="0" i="0" u="none" strike="noStrike">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171019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Meghan Vesper</a:t>
            </a:r>
            <a:endParaRPr lang="en-US"/>
          </a:p>
          <a:p>
            <a:r>
              <a:rPr lang="en-US" b="1"/>
              <a:t>WHD Remarks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42590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E8F2A-B3D4-43F2-B39B-CD77F64A19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28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effectLst/>
                <a:latin typeface="+mn-lt"/>
                <a:ea typeface="+mn-ea"/>
                <a:cs typeface="+mn-cs"/>
              </a:rPr>
              <a:t>Why Apprenticeships?</a:t>
            </a:r>
            <a:endParaRPr lang="en-US" sz="10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The staggering unemployment brought on by the COVID pandemic in 2020 has resulted in talent shortages with the current workforce, and created national security issues in industries such as Cybersecurity, Transportation and Healthcare as companies scramble to fill positions to meet current demands.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Furthermore, the pandemic exacerbated existing structural weaknesses in both domestic and international supply chains, leading to shortages across a range of sectors and products, which have also threatened America’s economic and national security.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To address these current challenges, industry stakeholders are increasingly calling on DOL, specifically the Office of Apprenticeship (OA), for direct assistance on how to quickly meet the demand for a skilled workforce through Registered Apprenticeships (RAPs).</a:t>
            </a:r>
          </a:p>
          <a:p>
            <a:pPr marL="0" marR="0" lvl="0" indent="0">
              <a:lnSpc>
                <a:spcPct val="107000"/>
              </a:lnSpc>
              <a:spcBef>
                <a:spcPts val="0"/>
              </a:spcBef>
              <a:spcAft>
                <a:spcPts val="0"/>
              </a:spcAft>
              <a:buFont typeface="Symbol" panose="05050102010706020507" pitchFamily="18" charset="2"/>
              <a:buNone/>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Times New Roman" panose="02020603050405020304" pitchFamily="18" charset="0"/>
                <a:ea typeface="Segoe UI" panose="020B0502040204020203" pitchFamily="34" charset="0"/>
                <a:cs typeface="Times New Roman" panose="02020603050405020304" pitchFamily="18" charset="0"/>
              </a:rPr>
              <a:t>Because we know apprenticeship works, we want to increase its usage not only to grow our economy, but to help us provide equitable career pathways that advance the dignity of work and support this administration’s diversity and inclusion goals.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a:effectLst/>
                <a:latin typeface="Times New Roman" panose="02020603050405020304" pitchFamily="18" charset="0"/>
                <a:ea typeface="Calibri" panose="020F0502020204030204" pitchFamily="34" charset="0"/>
                <a:cs typeface="Times New Roman" panose="02020603050405020304" pitchFamily="18" charset="0"/>
              </a:rPr>
              <a:t>As we progress toward economic recovery and build America back better, we must expand opportunities in our workforce that are inclusive of individuals who have been historically underserved, marginalized, and adversely affected by persistent poverty and inequality.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000" kern="1200">
                <a:solidFill>
                  <a:schemeClr val="tx1"/>
                </a:solidFill>
                <a:effectLst/>
                <a:latin typeface="+mn-lt"/>
                <a:ea typeface="+mn-ea"/>
                <a:cs typeface="+mn-cs"/>
              </a:rPr>
              <a:t>With a 93% retention rate and proven return on investment, companies of all sizes like Microsoft, Amazon, CVS, IBM, Northrop Grumman, Hilton, Kaiser, Ford, GE, and so many more are creating apprenticeship programs to train students and adults for careers of today and tomorrow.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8C764-DB59-45C0-8B6F-90071FF28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59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Symbol" panose="05050102010706020507" pitchFamily="18" charset="2"/>
              <a:buNone/>
            </a:pP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What happens once companies have an apprenticeship program? How can they replicate across industry?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Courier New" panose="02070309020205020404" pitchFamily="49" charset="0"/>
              <a:buChar char="o"/>
            </a:pPr>
            <a:r>
              <a:rPr lang="en-US" sz="1400">
                <a:effectLst/>
                <a:latin typeface="Times New Roman" panose="02020603050405020304" pitchFamily="18" charset="0"/>
                <a:ea typeface="Calibri" panose="020F0502020204030204" pitchFamily="34" charset="0"/>
                <a:cs typeface="Times New Roman" panose="02020603050405020304" pitchFamily="18" charset="0"/>
              </a:rPr>
              <a:t>Apprenticeship programs are industry driven and belong to those employers and industry groups that sponsor the programs. Generally, we see programs grow in scale and expand beyond their initial occupations.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Courier New" panose="02070309020205020404" pitchFamily="49" charset="0"/>
              <a:buChar char="o"/>
            </a:pPr>
            <a:r>
              <a:rPr lang="en-US" sz="1400">
                <a:effectLst/>
                <a:latin typeface="Times New Roman" panose="02020603050405020304" pitchFamily="18" charset="0"/>
                <a:ea typeface="Calibri" panose="020F0502020204030204" pitchFamily="34" charset="0"/>
                <a:cs typeface="Times New Roman" panose="02020603050405020304" pitchFamily="18" charset="0"/>
              </a:rPr>
              <a:t>Industry partners can also come together and develop NPS to take their program across their entire organization or NGS to provide a framework for other employers, particularly those in their supply chain or part of their industry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Courier New" panose="02070309020205020404" pitchFamily="49" charset="0"/>
              <a:buChar char="o"/>
            </a:pPr>
            <a:r>
              <a:rPr lang="en-US" sz="1400">
                <a:effectLst/>
                <a:latin typeface="Times New Roman" panose="02020603050405020304" pitchFamily="18" charset="0"/>
                <a:ea typeface="Calibri" panose="020F0502020204030204" pitchFamily="34" charset="0"/>
                <a:cs typeface="Times New Roman" panose="02020603050405020304" pitchFamily="18" charset="0"/>
              </a:rPr>
              <a:t>They can also add additional employers to their programs if they are a sponsor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048EE-F6E1-1C4C-9881-042DFC316FD7}" type="slidenum">
              <a:rPr kumimoji="0" lang="en-US" alt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919640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provided links so that business taxpayers and system stakeholders can easily navigate to one of the many technical assistance tools available to help them locate partners, find occupations, develop program standards, learn more about how to become a sponsor, and locate state contacts.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E8F2A-B3D4-43F2-B39B-CD77F64A1950}"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18224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3</a:t>
            </a:fld>
            <a:endParaRPr lang="en-US" dirty="0"/>
          </a:p>
        </p:txBody>
      </p:sp>
    </p:spTree>
    <p:extLst>
      <p:ext uri="{BB962C8B-B14F-4D97-AF65-F5344CB8AC3E}">
        <p14:creationId xmlns:p14="http://schemas.microsoft.com/office/powerpoint/2010/main" val="13545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4</a:t>
            </a:fld>
            <a:endParaRPr lang="en-US" dirty="0"/>
          </a:p>
        </p:txBody>
      </p:sp>
    </p:spTree>
    <p:extLst>
      <p:ext uri="{BB962C8B-B14F-4D97-AF65-F5344CB8AC3E}">
        <p14:creationId xmlns:p14="http://schemas.microsoft.com/office/powerpoint/2010/main" val="322852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6</a:t>
            </a:fld>
            <a:endParaRPr lang="en-US" dirty="0"/>
          </a:p>
        </p:txBody>
      </p:sp>
    </p:spTree>
    <p:extLst>
      <p:ext uri="{BB962C8B-B14F-4D97-AF65-F5344CB8AC3E}">
        <p14:creationId xmlns:p14="http://schemas.microsoft.com/office/powerpoint/2010/main" val="324665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7</a:t>
            </a:fld>
            <a:endParaRPr lang="en-US" dirty="0"/>
          </a:p>
        </p:txBody>
      </p:sp>
    </p:spTree>
    <p:extLst>
      <p:ext uri="{BB962C8B-B14F-4D97-AF65-F5344CB8AC3E}">
        <p14:creationId xmlns:p14="http://schemas.microsoft.com/office/powerpoint/2010/main" val="311251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10</a:t>
            </a:fld>
            <a:endParaRPr lang="en-US" dirty="0"/>
          </a:p>
        </p:txBody>
      </p:sp>
    </p:spTree>
    <p:extLst>
      <p:ext uri="{BB962C8B-B14F-4D97-AF65-F5344CB8AC3E}">
        <p14:creationId xmlns:p14="http://schemas.microsoft.com/office/powerpoint/2010/main" val="359271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11</a:t>
            </a:fld>
            <a:endParaRPr lang="en-US" dirty="0"/>
          </a:p>
        </p:txBody>
      </p:sp>
    </p:spTree>
    <p:extLst>
      <p:ext uri="{BB962C8B-B14F-4D97-AF65-F5344CB8AC3E}">
        <p14:creationId xmlns:p14="http://schemas.microsoft.com/office/powerpoint/2010/main" val="167380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12</a:t>
            </a:fld>
            <a:endParaRPr lang="en-US" dirty="0"/>
          </a:p>
        </p:txBody>
      </p:sp>
    </p:spTree>
    <p:extLst>
      <p:ext uri="{BB962C8B-B14F-4D97-AF65-F5344CB8AC3E}">
        <p14:creationId xmlns:p14="http://schemas.microsoft.com/office/powerpoint/2010/main" val="35538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A0C9-F04C-D548-A157-D88B176538B4}" type="slidenum">
              <a:rPr lang="en-US" smtClean="0"/>
              <a:pPr/>
              <a:t>13</a:t>
            </a:fld>
            <a:endParaRPr lang="en-US" dirty="0"/>
          </a:p>
        </p:txBody>
      </p:sp>
    </p:spTree>
    <p:extLst>
      <p:ext uri="{BB962C8B-B14F-4D97-AF65-F5344CB8AC3E}">
        <p14:creationId xmlns:p14="http://schemas.microsoft.com/office/powerpoint/2010/main" val="3794906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20321D-9121-4207-9A9E-66786836CEA6}"/>
              </a:ext>
            </a:extLst>
          </p:cNvPr>
          <p:cNvGrpSpPr/>
          <p:nvPr userDrawn="1"/>
        </p:nvGrpSpPr>
        <p:grpSpPr>
          <a:xfrm>
            <a:off x="1" y="0"/>
            <a:ext cx="12192000" cy="6858000"/>
            <a:chOff x="1" y="0"/>
            <a:chExt cx="12192000" cy="6858000"/>
          </a:xfrm>
        </p:grpSpPr>
        <p:pic>
          <p:nvPicPr>
            <p:cNvPr id="5" name="Picture 4">
              <a:extLst>
                <a:ext uri="{FF2B5EF4-FFF2-40B4-BE49-F238E27FC236}">
                  <a16:creationId xmlns:a16="http://schemas.microsoft.com/office/drawing/2014/main" id="{B346D84A-FC43-4B0F-9B09-EC41AF887356}"/>
                </a:ext>
              </a:extLst>
            </p:cNvPr>
            <p:cNvPicPr>
              <a:picLocks noChangeAspect="1"/>
            </p:cNvPicPr>
            <p:nvPr/>
          </p:nvPicPr>
          <p:blipFill>
            <a:blip r:embed="rId2"/>
            <a:stretch>
              <a:fillRect/>
            </a:stretch>
          </p:blipFill>
          <p:spPr>
            <a:xfrm>
              <a:off x="1" y="0"/>
              <a:ext cx="12192000" cy="6858000"/>
            </a:xfrm>
            <a:prstGeom prst="rect">
              <a:avLst/>
            </a:prstGeom>
          </p:spPr>
        </p:pic>
        <p:cxnSp>
          <p:nvCxnSpPr>
            <p:cNvPr id="6" name="Straight Connector 5">
              <a:extLst>
                <a:ext uri="{FF2B5EF4-FFF2-40B4-BE49-F238E27FC236}">
                  <a16:creationId xmlns:a16="http://schemas.microsoft.com/office/drawing/2014/main" id="{CC3EDA46-5830-4883-9767-E5B1E53F10F8}"/>
                </a:ext>
              </a:extLst>
            </p:cNvPr>
            <p:cNvCxnSpPr>
              <a:cxnSpLocks/>
            </p:cNvCxnSpPr>
            <p:nvPr userDrawn="1"/>
          </p:nvCxnSpPr>
          <p:spPr>
            <a:xfrm>
              <a:off x="3279228" y="2288550"/>
              <a:ext cx="0" cy="2585700"/>
            </a:xfrm>
            <a:prstGeom prst="line">
              <a:avLst/>
            </a:prstGeom>
            <a:ln w="76200">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9CCEFFDE-4885-45DB-B029-46B09C351460}"/>
              </a:ext>
            </a:extLst>
          </p:cNvPr>
          <p:cNvSpPr/>
          <p:nvPr userDrawn="1"/>
        </p:nvSpPr>
        <p:spPr>
          <a:xfrm>
            <a:off x="3459160" y="2288549"/>
            <a:ext cx="8732834" cy="2585699"/>
          </a:xfrm>
          <a:prstGeom prst="rect">
            <a:avLst/>
          </a:prstGeom>
          <a:solidFill>
            <a:schemeClr val="accent1">
              <a:lumMod val="40000"/>
              <a:lumOff val="6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27696-08EB-F841-ACD1-BFD790AC3338}"/>
              </a:ext>
            </a:extLst>
          </p:cNvPr>
          <p:cNvSpPr>
            <a:spLocks noGrp="1"/>
          </p:cNvSpPr>
          <p:nvPr>
            <p:ph type="ctrTitle"/>
          </p:nvPr>
        </p:nvSpPr>
        <p:spPr>
          <a:xfrm>
            <a:off x="3459166" y="2834662"/>
            <a:ext cx="8732834" cy="1482457"/>
          </a:xfrm>
          <a:noFill/>
        </p:spPr>
        <p:txBody>
          <a:bodyPr lIns="274320" rIns="320040"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C2C491A-F215-364A-B02E-91BD5ED35397}"/>
              </a:ext>
            </a:extLst>
          </p:cNvPr>
          <p:cNvSpPr>
            <a:spLocks noGrp="1"/>
          </p:cNvSpPr>
          <p:nvPr>
            <p:ph type="subTitle" idx="1" hasCustomPrompt="1"/>
          </p:nvPr>
        </p:nvSpPr>
        <p:spPr>
          <a:xfrm>
            <a:off x="3459160" y="4337598"/>
            <a:ext cx="8732834" cy="388573"/>
          </a:xfrm>
        </p:spPr>
        <p:txBody>
          <a:bodyPr lIns="274320" rIns="320040" anchor="ct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policy office</a:t>
            </a:r>
          </a:p>
        </p:txBody>
      </p:sp>
      <p:sp>
        <p:nvSpPr>
          <p:cNvPr id="7" name="Footer Placeholder 4">
            <a:extLst>
              <a:ext uri="{FF2B5EF4-FFF2-40B4-BE49-F238E27FC236}">
                <a16:creationId xmlns:a16="http://schemas.microsoft.com/office/drawing/2014/main" id="{1FD9CC58-93DC-4638-A9D1-0FB32ACD9295}"/>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
        <p:nvSpPr>
          <p:cNvPr id="13" name="Text Placeholder 12">
            <a:extLst>
              <a:ext uri="{FF2B5EF4-FFF2-40B4-BE49-F238E27FC236}">
                <a16:creationId xmlns:a16="http://schemas.microsoft.com/office/drawing/2014/main" id="{385DA1F3-E2AB-4A99-A10B-084E973AF48C}"/>
              </a:ext>
            </a:extLst>
          </p:cNvPr>
          <p:cNvSpPr>
            <a:spLocks noGrp="1"/>
          </p:cNvSpPr>
          <p:nvPr>
            <p:ph type="body" sz="quarter" idx="12" hasCustomPrompt="1"/>
          </p:nvPr>
        </p:nvSpPr>
        <p:spPr>
          <a:xfrm>
            <a:off x="3459163" y="2437968"/>
            <a:ext cx="8732837" cy="388937"/>
          </a:xfrm>
        </p:spPr>
        <p:txBody>
          <a:bodyPr lIns="274320">
            <a:noAutofit/>
          </a:bodyPr>
          <a:lstStyle>
            <a:lvl1pPr marL="0" indent="0">
              <a:buNone/>
              <a:defRPr sz="2000"/>
            </a:lvl1pPr>
          </a:lstStyle>
          <a:p>
            <a:pPr lvl="0"/>
            <a:r>
              <a:rPr lang="en-US" dirty="0"/>
              <a:t>Click to add date</a:t>
            </a:r>
          </a:p>
        </p:txBody>
      </p:sp>
    </p:spTree>
    <p:extLst>
      <p:ext uri="{BB962C8B-B14F-4D97-AF65-F5344CB8AC3E}">
        <p14:creationId xmlns:p14="http://schemas.microsoft.com/office/powerpoint/2010/main" val="216312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454456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6365873" y="1325563"/>
            <a:ext cx="5486401" cy="4543425"/>
          </a:xfrm>
        </p:spPr>
        <p:txBody>
          <a:bodyPr>
            <a:normAutofit/>
          </a:bodyPr>
          <a:lstStyle>
            <a:lvl1pPr>
              <a:defRPr sz="2400"/>
            </a:lvl1pPr>
          </a:lstStyle>
          <a:p>
            <a:endParaRPr lang="en-US"/>
          </a:p>
        </p:txBody>
      </p:sp>
      <p:cxnSp>
        <p:nvCxnSpPr>
          <p:cNvPr id="11" name="Straight Connector 10">
            <a:extLst>
              <a:ext uri="{FF2B5EF4-FFF2-40B4-BE49-F238E27FC236}">
                <a16:creationId xmlns:a16="http://schemas.microsoft.com/office/drawing/2014/main" id="{A5BE4FDF-671C-44CF-ADEF-66A27000D99A}"/>
              </a:ext>
            </a:extLst>
          </p:cNvPr>
          <p:cNvCxnSpPr>
            <a:cxnSpLocks/>
          </p:cNvCxnSpPr>
          <p:nvPr userDrawn="1"/>
        </p:nvCxnSpPr>
        <p:spPr>
          <a:xfrm>
            <a:off x="6169231"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3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316003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6365873" y="1325564"/>
            <a:ext cx="5486401" cy="3159238"/>
          </a:xfrm>
        </p:spPr>
        <p:txBody>
          <a:bodyPr>
            <a:normAutofit/>
          </a:bodyPr>
          <a:lstStyle>
            <a:lvl1pPr>
              <a:defRPr sz="2400"/>
            </a:lvl1pPr>
          </a:lstStyle>
          <a:p>
            <a:endParaRPr lang="en-US"/>
          </a:p>
        </p:txBody>
      </p:sp>
      <p:sp>
        <p:nvSpPr>
          <p:cNvPr id="9" name="Text Placeholder 9">
            <a:extLst>
              <a:ext uri="{FF2B5EF4-FFF2-40B4-BE49-F238E27FC236}">
                <a16:creationId xmlns:a16="http://schemas.microsoft.com/office/drawing/2014/main" id="{251E6133-BC37-41CB-97D4-87B5B1920498}"/>
              </a:ext>
            </a:extLst>
          </p:cNvPr>
          <p:cNvSpPr>
            <a:spLocks noGrp="1"/>
          </p:cNvSpPr>
          <p:nvPr>
            <p:ph type="body" sz="quarter" idx="14"/>
          </p:nvPr>
        </p:nvSpPr>
        <p:spPr>
          <a:xfrm>
            <a:off x="487363" y="4657889"/>
            <a:ext cx="5485925"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C04A8D-0CE2-4FEE-BCB2-05E03F6DE37D}"/>
              </a:ext>
            </a:extLst>
          </p:cNvPr>
          <p:cNvSpPr>
            <a:spLocks noGrp="1"/>
          </p:cNvSpPr>
          <p:nvPr>
            <p:ph type="body" sz="quarter" idx="15"/>
          </p:nvPr>
        </p:nvSpPr>
        <p:spPr>
          <a:xfrm>
            <a:off x="6366349" y="4657889"/>
            <a:ext cx="5485925"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042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454456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6365873" y="1325563"/>
            <a:ext cx="5486401" cy="2103437"/>
          </a:xfrm>
        </p:spPr>
        <p:txBody>
          <a:bodyPr>
            <a:normAutofit/>
          </a:bodyPr>
          <a:lstStyle>
            <a:lvl1pPr>
              <a:defRPr sz="2400"/>
            </a:lvl1pPr>
          </a:lstStyle>
          <a:p>
            <a:endParaRPr lang="en-US"/>
          </a:p>
        </p:txBody>
      </p:sp>
      <p:sp>
        <p:nvSpPr>
          <p:cNvPr id="6" name="Chart Placeholder 6">
            <a:extLst>
              <a:ext uri="{FF2B5EF4-FFF2-40B4-BE49-F238E27FC236}">
                <a16:creationId xmlns:a16="http://schemas.microsoft.com/office/drawing/2014/main" id="{3AE5AD41-FB76-4309-A475-B2F09E050043}"/>
              </a:ext>
            </a:extLst>
          </p:cNvPr>
          <p:cNvSpPr>
            <a:spLocks noGrp="1"/>
          </p:cNvSpPr>
          <p:nvPr>
            <p:ph type="chart" sz="quarter" idx="13"/>
          </p:nvPr>
        </p:nvSpPr>
        <p:spPr>
          <a:xfrm>
            <a:off x="6365873" y="3766012"/>
            <a:ext cx="5486401" cy="2103437"/>
          </a:xfrm>
        </p:spPr>
        <p:txBody>
          <a:bodyPr>
            <a:normAutofit/>
          </a:bodyPr>
          <a:lstStyle>
            <a:lvl1pPr>
              <a:defRPr sz="2400"/>
            </a:lvl1pPr>
          </a:lstStyle>
          <a:p>
            <a:endParaRPr lang="en-US"/>
          </a:p>
        </p:txBody>
      </p:sp>
      <p:cxnSp>
        <p:nvCxnSpPr>
          <p:cNvPr id="9" name="Straight Connector 8">
            <a:extLst>
              <a:ext uri="{FF2B5EF4-FFF2-40B4-BE49-F238E27FC236}">
                <a16:creationId xmlns:a16="http://schemas.microsoft.com/office/drawing/2014/main" id="{94F59334-6C76-4A6A-97F1-52A37353D06E}"/>
              </a:ext>
            </a:extLst>
          </p:cNvPr>
          <p:cNvCxnSpPr>
            <a:cxnSpLocks/>
          </p:cNvCxnSpPr>
          <p:nvPr userDrawn="1"/>
        </p:nvCxnSpPr>
        <p:spPr>
          <a:xfrm>
            <a:off x="6169231" y="1311758"/>
            <a:ext cx="0" cy="2117242"/>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64BC80-DA1F-46E6-9230-D5A15DB49120}"/>
              </a:ext>
            </a:extLst>
          </p:cNvPr>
          <p:cNvCxnSpPr>
            <a:cxnSpLocks/>
          </p:cNvCxnSpPr>
          <p:nvPr userDrawn="1"/>
        </p:nvCxnSpPr>
        <p:spPr>
          <a:xfrm>
            <a:off x="6169231" y="3752207"/>
            <a:ext cx="0" cy="2117242"/>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0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7" y="1324881"/>
            <a:ext cx="8842169"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7E73E3-1A83-42EB-9DD4-F3083803BF5C}"/>
              </a:ext>
            </a:extLst>
          </p:cNvPr>
          <p:cNvSpPr>
            <a:spLocks noGrp="1"/>
          </p:cNvSpPr>
          <p:nvPr>
            <p:ph type="body" sz="quarter" idx="12"/>
          </p:nvPr>
        </p:nvSpPr>
        <p:spPr>
          <a:xfrm>
            <a:off x="9437914" y="1325563"/>
            <a:ext cx="2414361" cy="4543425"/>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07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1324881"/>
            <a:ext cx="3551712"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393376" y="1324881"/>
            <a:ext cx="3551712"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8299862" y="1324881"/>
            <a:ext cx="3551712"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DE95C5A-97C5-4798-9AAF-57246E399483}"/>
              </a:ext>
            </a:extLst>
          </p:cNvPr>
          <p:cNvCxnSpPr>
            <a:cxnSpLocks/>
          </p:cNvCxnSpPr>
          <p:nvPr userDrawn="1"/>
        </p:nvCxnSpPr>
        <p:spPr>
          <a:xfrm>
            <a:off x="4215988"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6513E-6222-4783-B481-30D772AEB85E}"/>
              </a:ext>
            </a:extLst>
          </p:cNvPr>
          <p:cNvCxnSpPr>
            <a:cxnSpLocks/>
          </p:cNvCxnSpPr>
          <p:nvPr userDrawn="1"/>
        </p:nvCxnSpPr>
        <p:spPr>
          <a:xfrm>
            <a:off x="8122476"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78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1324881"/>
            <a:ext cx="3551712" cy="316003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393376" y="1324881"/>
            <a:ext cx="3551712" cy="316003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8299862" y="1324881"/>
            <a:ext cx="3551712" cy="316003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E5C0444-4DE9-4FAF-8C59-55C5AB7AE96D}"/>
              </a:ext>
            </a:extLst>
          </p:cNvPr>
          <p:cNvSpPr>
            <a:spLocks noGrp="1"/>
          </p:cNvSpPr>
          <p:nvPr>
            <p:ph type="body" sz="quarter" idx="14"/>
          </p:nvPr>
        </p:nvSpPr>
        <p:spPr>
          <a:xfrm>
            <a:off x="487363" y="4657889"/>
            <a:ext cx="3551237"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28FF6B60-598C-4F83-A891-4C8D847D0828}"/>
              </a:ext>
            </a:extLst>
          </p:cNvPr>
          <p:cNvSpPr>
            <a:spLocks noGrp="1"/>
          </p:cNvSpPr>
          <p:nvPr>
            <p:ph type="body" sz="quarter" idx="15"/>
          </p:nvPr>
        </p:nvSpPr>
        <p:spPr>
          <a:xfrm>
            <a:off x="4393851" y="4657889"/>
            <a:ext cx="3551237"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12A81F33-0303-49F7-8E37-13D9C714EFB5}"/>
              </a:ext>
            </a:extLst>
          </p:cNvPr>
          <p:cNvSpPr>
            <a:spLocks noGrp="1"/>
          </p:cNvSpPr>
          <p:nvPr>
            <p:ph type="body" sz="quarter" idx="16"/>
          </p:nvPr>
        </p:nvSpPr>
        <p:spPr>
          <a:xfrm>
            <a:off x="8299862" y="4657889"/>
            <a:ext cx="3551237" cy="1220850"/>
          </a:xfrm>
          <a:solidFill>
            <a:schemeClr val="accent1">
              <a:lumMod val="20000"/>
              <a:lumOff val="80000"/>
            </a:schemeClr>
          </a:solidFill>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03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7" y="1324882"/>
            <a:ext cx="11364687" cy="1371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F8FC402-5BEC-4083-B21F-5DD795561C1B}"/>
              </a:ext>
            </a:extLst>
          </p:cNvPr>
          <p:cNvSpPr>
            <a:spLocks noGrp="1"/>
          </p:cNvSpPr>
          <p:nvPr>
            <p:ph sz="half" idx="12"/>
          </p:nvPr>
        </p:nvSpPr>
        <p:spPr>
          <a:xfrm>
            <a:off x="486887" y="2894012"/>
            <a:ext cx="11364687" cy="1371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179DD1F-57E9-4F8E-8FC0-91F113A53328}"/>
              </a:ext>
            </a:extLst>
          </p:cNvPr>
          <p:cNvSpPr>
            <a:spLocks noGrp="1"/>
          </p:cNvSpPr>
          <p:nvPr>
            <p:ph sz="half" idx="13"/>
          </p:nvPr>
        </p:nvSpPr>
        <p:spPr>
          <a:xfrm>
            <a:off x="486887" y="4463142"/>
            <a:ext cx="11364687" cy="1371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724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3360716"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34544"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D7FE2A7B-24F0-49E9-BD7E-FC128CCE8D9A}"/>
              </a:ext>
            </a:extLst>
          </p:cNvPr>
          <p:cNvSpPr>
            <a:spLocks noGrp="1"/>
          </p:cNvSpPr>
          <p:nvPr>
            <p:ph sz="half" idx="14"/>
          </p:nvPr>
        </p:nvSpPr>
        <p:spPr>
          <a:xfrm>
            <a:off x="9108374" y="1324881"/>
            <a:ext cx="2743200" cy="454456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E751F1A8-52EE-4611-808F-C8308D91895B}"/>
              </a:ext>
            </a:extLst>
          </p:cNvPr>
          <p:cNvCxnSpPr>
            <a:cxnSpLocks/>
          </p:cNvCxnSpPr>
          <p:nvPr userDrawn="1"/>
        </p:nvCxnSpPr>
        <p:spPr>
          <a:xfrm>
            <a:off x="6169230" y="1311758"/>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D5991F-3B3A-4C7E-93F9-A20B4465115D}"/>
              </a:ext>
            </a:extLst>
          </p:cNvPr>
          <p:cNvCxnSpPr>
            <a:cxnSpLocks/>
          </p:cNvCxnSpPr>
          <p:nvPr userDrawn="1"/>
        </p:nvCxnSpPr>
        <p:spPr>
          <a:xfrm>
            <a:off x="3295402" y="1311758"/>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AF5470-B5C2-4A68-98F7-59064BE763A7}"/>
              </a:ext>
            </a:extLst>
          </p:cNvPr>
          <p:cNvCxnSpPr>
            <a:cxnSpLocks/>
          </p:cNvCxnSpPr>
          <p:nvPr userDrawn="1"/>
        </p:nvCxnSpPr>
        <p:spPr>
          <a:xfrm>
            <a:off x="9043058" y="1311758"/>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74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7" y="1324880"/>
            <a:ext cx="5617030" cy="2194560"/>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86888" y="3674889"/>
            <a:ext cx="5617029" cy="2194559"/>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34546" y="1324881"/>
            <a:ext cx="5617028" cy="2194559"/>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D7FE2A7B-24F0-49E9-BD7E-FC128CCE8D9A}"/>
              </a:ext>
            </a:extLst>
          </p:cNvPr>
          <p:cNvSpPr>
            <a:spLocks noGrp="1"/>
          </p:cNvSpPr>
          <p:nvPr>
            <p:ph sz="half" idx="14"/>
          </p:nvPr>
        </p:nvSpPr>
        <p:spPr>
          <a:xfrm>
            <a:off x="6234545" y="3674889"/>
            <a:ext cx="5617029" cy="2194560"/>
          </a:xfrm>
          <a:solidFill>
            <a:schemeClr val="accent1">
              <a:lumMod val="20000"/>
              <a:lumOff val="80000"/>
            </a:schemeClr>
          </a:solidFill>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9519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Tree>
    <p:extLst>
      <p:ext uri="{BB962C8B-B14F-4D97-AF65-F5344CB8AC3E}">
        <p14:creationId xmlns:p14="http://schemas.microsoft.com/office/powerpoint/2010/main" val="4292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A4F-C3A1-1946-BE54-5E698E6903C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3E12B7-E001-5D40-A8A8-AF08CFDF0321}"/>
              </a:ext>
            </a:extLst>
          </p:cNvPr>
          <p:cNvSpPr>
            <a:spLocks noGrp="1"/>
          </p:cNvSpPr>
          <p:nvPr>
            <p:ph idx="1"/>
          </p:nvPr>
        </p:nvSpPr>
        <p:spPr>
          <a:xfrm>
            <a:off x="486888" y="1325078"/>
            <a:ext cx="11364686" cy="454404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63D3335-2139-499A-97D7-2CA74E71AC60}"/>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Tree>
    <p:extLst>
      <p:ext uri="{BB962C8B-B14F-4D97-AF65-F5344CB8AC3E}">
        <p14:creationId xmlns:p14="http://schemas.microsoft.com/office/powerpoint/2010/main" val="148630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536DBE-9318-A14D-A58E-131116D04D2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DELIBERATIVE AND PRE-DECISIONAL</a:t>
            </a:r>
          </a:p>
        </p:txBody>
      </p:sp>
    </p:spTree>
    <p:extLst>
      <p:ext uri="{BB962C8B-B14F-4D97-AF65-F5344CB8AC3E}">
        <p14:creationId xmlns:p14="http://schemas.microsoft.com/office/powerpoint/2010/main" val="585259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BB72237-E44C-84B6-68EC-0AC9EA9A3C49}"/>
              </a:ext>
            </a:extLst>
          </p:cNvPr>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Footer Placeholder 6">
            <a:extLst>
              <a:ext uri="{FF2B5EF4-FFF2-40B4-BE49-F238E27FC236}">
                <a16:creationId xmlns:a16="http://schemas.microsoft.com/office/drawing/2014/main" id="{BB08C84A-D7B9-21DE-98C6-F2682C8BD7A0}"/>
              </a:ext>
            </a:extLst>
          </p:cNvPr>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F23F5E-068F-4002-9B96-8F70B8678583}"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charset="0"/>
              <a:ea typeface="ヒラギノ角ゴ Pro W3" charset="-128"/>
              <a:cs typeface="+mn-cs"/>
            </a:endParaRPr>
          </a:p>
        </p:txBody>
      </p:sp>
      <p:sp>
        <p:nvSpPr>
          <p:cNvPr id="10" name="TextBox 9">
            <a:extLst>
              <a:ext uri="{FF2B5EF4-FFF2-40B4-BE49-F238E27FC236}">
                <a16:creationId xmlns:a16="http://schemas.microsoft.com/office/drawing/2014/main" id="{910D02B2-86DE-B190-D207-A846A0319776}"/>
              </a:ext>
            </a:extLst>
          </p:cNvPr>
          <p:cNvSpPr txBox="1">
            <a:spLocks noChangeArrowheads="1"/>
          </p:cNvSpPr>
          <p:nvPr userDrawn="1"/>
        </p:nvSpPr>
        <p:spPr bwMode="auto">
          <a:xfrm>
            <a:off x="609600" y="6513512"/>
            <a:ext cx="497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 Department of Labor   </a:t>
            </a:r>
            <a:r>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alt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Wage and Hour Division</a:t>
            </a:r>
          </a:p>
        </p:txBody>
      </p:sp>
    </p:spTree>
    <p:extLst>
      <p:ext uri="{BB962C8B-B14F-4D97-AF65-F5344CB8AC3E}">
        <p14:creationId xmlns:p14="http://schemas.microsoft.com/office/powerpoint/2010/main" val="1076957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039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125744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3908535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rial"/>
                <a:ea typeface="+mn-ea"/>
                <a:cs typeface="+mn-cs"/>
              </a:rPr>
              <a:t>Footer Information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C42FE-CDFC-416E-A71B-AE2AEF31CAE0}" type="datetime1">
              <a:rPr kumimoji="0" lang="en-US" sz="1100" b="0" i="0" u="none" strike="noStrike" kern="1200" cap="none" spc="0" normalizeH="0" baseline="0" noProof="0" smtClean="0">
                <a:ln>
                  <a:noFill/>
                </a:ln>
                <a:solidFill>
                  <a:prstClr val="black">
                    <a:lumMod val="90000"/>
                    <a:lumOff val="1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7/18/2024</a:t>
            </a:fld>
            <a:endParaRPr kumimoji="0" lang="en-US" sz="1100" b="0" i="0" u="none" strike="noStrike" kern="1200" cap="none" spc="0" normalizeH="0" baseline="0" noProof="0">
              <a:ln>
                <a:noFill/>
              </a:ln>
              <a:solidFill>
                <a:prstClr val="black">
                  <a:lumMod val="90000"/>
                  <a:lumOff val="10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lumMod val="90000"/>
                    <a:lumOff val="1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lumMod val="90000"/>
                  <a:lumOff val="10000"/>
                </a:prstClr>
              </a:solidFill>
              <a:effectLst/>
              <a:uLnTx/>
              <a:uFillTx/>
              <a:latin typeface="Arial"/>
              <a:ea typeface="+mn-ea"/>
              <a:cs typeface="+mn-cs"/>
            </a:endParaRPr>
          </a:p>
        </p:txBody>
      </p:sp>
    </p:spTree>
    <p:extLst>
      <p:ext uri="{BB962C8B-B14F-4D97-AF65-F5344CB8AC3E}">
        <p14:creationId xmlns:p14="http://schemas.microsoft.com/office/powerpoint/2010/main" val="2604236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67603D-BA1E-42B6-AD48-62D5634BD55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This is a deliberative and pre-decisional document of the Cost Accounting Standards Board (CASB) subject to privileges against disclosure.  Further distribution of this document is (1) limited to the CASB, the CASB Staff, and anyone authorized to receive this document by the CASB, (2) only for the furtherance of CASB rulemaking activities, and (3) must include this legend.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26F43-224B-42F7-98B6-3F3EF9163A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17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179D-96CF-C140-983C-1FDDC2B0497F}"/>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998EE0D-92F1-824E-99DC-4D253AAD0635}"/>
              </a:ext>
            </a:extLst>
          </p:cNvPr>
          <p:cNvSpPr>
            <a:spLocks noGrp="1"/>
          </p:cNvSpPr>
          <p:nvPr>
            <p:ph type="body" idx="1"/>
          </p:nvPr>
        </p:nvSpPr>
        <p:spPr>
          <a:xfrm>
            <a:off x="831850" y="4589463"/>
            <a:ext cx="10515600" cy="9144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Footer Placeholder 4">
            <a:extLst>
              <a:ext uri="{FF2B5EF4-FFF2-40B4-BE49-F238E27FC236}">
                <a16:creationId xmlns:a16="http://schemas.microsoft.com/office/drawing/2014/main" id="{F5C50A29-94AD-4D1F-BADB-4D9FB4B4B958}"/>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Tree>
    <p:extLst>
      <p:ext uri="{BB962C8B-B14F-4D97-AF65-F5344CB8AC3E}">
        <p14:creationId xmlns:p14="http://schemas.microsoft.com/office/powerpoint/2010/main" val="304650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A4F-C3A1-1946-BE54-5E698E6903C2}"/>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63D3335-2139-499A-97D7-2CA74E71AC60}"/>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
        <p:nvSpPr>
          <p:cNvPr id="6" name="Text Placeholder 5">
            <a:extLst>
              <a:ext uri="{FF2B5EF4-FFF2-40B4-BE49-F238E27FC236}">
                <a16:creationId xmlns:a16="http://schemas.microsoft.com/office/drawing/2014/main" id="{0BFDD197-B57B-4F1B-ADCA-915D7F922643}"/>
              </a:ext>
            </a:extLst>
          </p:cNvPr>
          <p:cNvSpPr>
            <a:spLocks noGrp="1"/>
          </p:cNvSpPr>
          <p:nvPr>
            <p:ph type="body" sz="quarter" idx="12"/>
          </p:nvPr>
        </p:nvSpPr>
        <p:spPr>
          <a:xfrm>
            <a:off x="487363" y="1382713"/>
            <a:ext cx="7851775" cy="4473575"/>
          </a:xfrm>
        </p:spPr>
        <p:txBody>
          <a:bodyPr>
            <a:normAutofit/>
          </a:bodyPr>
          <a:lstStyle>
            <a:lvl1pPr marL="457200" indent="-457200">
              <a:buFont typeface="+mj-lt"/>
              <a:buAutoNum type="arabicPeriod"/>
              <a:defRPr sz="2400" b="1">
                <a:solidFill>
                  <a:srgbClr val="2F5597"/>
                </a:solidFill>
              </a:defRPr>
            </a:lvl1pPr>
            <a:lvl2pPr>
              <a:defRPr sz="2000" b="1"/>
            </a:lvl2pPr>
            <a:lvl3pPr>
              <a:defRPr sz="1800" b="1"/>
            </a:lvl3pPr>
            <a:lvl4pPr>
              <a:defRPr sz="1600" b="1"/>
            </a:lvl4pPr>
            <a:lvl5pPr>
              <a:defRPr sz="16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68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ree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D49E-13F2-47AE-B89D-B75A1DF6C57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B21931E-2E03-4C95-B088-1A02F7B298C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DELIBERATIVE AND PRE-DECISIONAL</a:t>
            </a:r>
            <a:endParaRPr lang="en-US" dirty="0"/>
          </a:p>
        </p:txBody>
      </p:sp>
      <p:sp>
        <p:nvSpPr>
          <p:cNvPr id="6" name="Content Placeholder 2">
            <a:extLst>
              <a:ext uri="{FF2B5EF4-FFF2-40B4-BE49-F238E27FC236}">
                <a16:creationId xmlns:a16="http://schemas.microsoft.com/office/drawing/2014/main" id="{A9BA9015-F6FA-46E1-9B99-4D4D6B3D8C02}"/>
              </a:ext>
            </a:extLst>
          </p:cNvPr>
          <p:cNvSpPr>
            <a:spLocks noGrp="1"/>
          </p:cNvSpPr>
          <p:nvPr>
            <p:ph sz="half" idx="1"/>
          </p:nvPr>
        </p:nvSpPr>
        <p:spPr>
          <a:xfrm>
            <a:off x="486888" y="1324881"/>
            <a:ext cx="5486400"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252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1"/>
            <a:ext cx="5486400" cy="454456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6365174" y="1324881"/>
            <a:ext cx="5486400" cy="454456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6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1324880"/>
            <a:ext cx="11364686" cy="21945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486888" y="3690254"/>
            <a:ext cx="11364686" cy="21945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406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486888" y="2171701"/>
            <a:ext cx="5486400" cy="369774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6365174" y="2171701"/>
            <a:ext cx="5486400" cy="369774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3A6266EB-3535-4BEF-AD5D-3747353B98C7}"/>
              </a:ext>
            </a:extLst>
          </p:cNvPr>
          <p:cNvSpPr>
            <a:spLocks noGrp="1"/>
          </p:cNvSpPr>
          <p:nvPr>
            <p:ph type="body" idx="12"/>
          </p:nvPr>
        </p:nvSpPr>
        <p:spPr>
          <a:xfrm>
            <a:off x="486888" y="1311758"/>
            <a:ext cx="5486400"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4">
            <a:extLst>
              <a:ext uri="{FF2B5EF4-FFF2-40B4-BE49-F238E27FC236}">
                <a16:creationId xmlns:a16="http://schemas.microsoft.com/office/drawing/2014/main" id="{ABC35924-87F4-454F-898B-362B02B98DBE}"/>
              </a:ext>
            </a:extLst>
          </p:cNvPr>
          <p:cNvSpPr>
            <a:spLocks noGrp="1"/>
          </p:cNvSpPr>
          <p:nvPr>
            <p:ph type="body" sz="quarter" idx="3"/>
          </p:nvPr>
        </p:nvSpPr>
        <p:spPr>
          <a:xfrm>
            <a:off x="6365174" y="1311758"/>
            <a:ext cx="5486400"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302385B-4C31-4397-8619-20671D3C04B5}"/>
              </a:ext>
            </a:extLst>
          </p:cNvPr>
          <p:cNvCxnSpPr>
            <a:cxnSpLocks/>
          </p:cNvCxnSpPr>
          <p:nvPr userDrawn="1"/>
        </p:nvCxnSpPr>
        <p:spPr>
          <a:xfrm>
            <a:off x="6169231"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89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486888" y="2135669"/>
            <a:ext cx="3551712" cy="373377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4393376" y="2135669"/>
            <a:ext cx="3551712" cy="373377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8299862" y="2135669"/>
            <a:ext cx="3551712" cy="373377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DE95C5A-97C5-4798-9AAF-57246E399483}"/>
              </a:ext>
            </a:extLst>
          </p:cNvPr>
          <p:cNvCxnSpPr>
            <a:cxnSpLocks/>
          </p:cNvCxnSpPr>
          <p:nvPr userDrawn="1"/>
        </p:nvCxnSpPr>
        <p:spPr>
          <a:xfrm>
            <a:off x="4215988"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6513E-6222-4783-B481-30D772AEB85E}"/>
              </a:ext>
            </a:extLst>
          </p:cNvPr>
          <p:cNvCxnSpPr>
            <a:cxnSpLocks/>
          </p:cNvCxnSpPr>
          <p:nvPr userDrawn="1"/>
        </p:nvCxnSpPr>
        <p:spPr>
          <a:xfrm>
            <a:off x="8122476" y="1311758"/>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DC55C19-5D61-47F4-B36F-78F707816777}"/>
              </a:ext>
            </a:extLst>
          </p:cNvPr>
          <p:cNvSpPr>
            <a:spLocks noGrp="1"/>
          </p:cNvSpPr>
          <p:nvPr>
            <p:ph type="body" idx="14"/>
          </p:nvPr>
        </p:nvSpPr>
        <p:spPr>
          <a:xfrm>
            <a:off x="486888" y="1311758"/>
            <a:ext cx="3551711"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4">
            <a:extLst>
              <a:ext uri="{FF2B5EF4-FFF2-40B4-BE49-F238E27FC236}">
                <a16:creationId xmlns:a16="http://schemas.microsoft.com/office/drawing/2014/main" id="{15D25BBA-82F4-49EE-9D3B-C866C91386D4}"/>
              </a:ext>
            </a:extLst>
          </p:cNvPr>
          <p:cNvSpPr>
            <a:spLocks noGrp="1"/>
          </p:cNvSpPr>
          <p:nvPr>
            <p:ph type="body" sz="quarter" idx="3"/>
          </p:nvPr>
        </p:nvSpPr>
        <p:spPr>
          <a:xfrm>
            <a:off x="4393376" y="1311758"/>
            <a:ext cx="3551710"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EB64C96F-E3E0-4A31-A963-608E5DFBD484}"/>
              </a:ext>
            </a:extLst>
          </p:cNvPr>
          <p:cNvSpPr>
            <a:spLocks noGrp="1"/>
          </p:cNvSpPr>
          <p:nvPr>
            <p:ph type="body" sz="quarter" idx="15"/>
          </p:nvPr>
        </p:nvSpPr>
        <p:spPr>
          <a:xfrm>
            <a:off x="8299862" y="1311758"/>
            <a:ext cx="3551705" cy="823912"/>
          </a:xfrm>
          <a:solidFill>
            <a:schemeClr val="accent1">
              <a:lumMod val="20000"/>
              <a:lumOff val="80000"/>
            </a:schemeClr>
          </a:solidFill>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0005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A65D0-AB55-D94C-A2F2-F39DD55EE7B9}"/>
              </a:ext>
            </a:extLst>
          </p:cNvPr>
          <p:cNvSpPr>
            <a:spLocks noGrp="1"/>
          </p:cNvSpPr>
          <p:nvPr>
            <p:ph type="title"/>
          </p:nvPr>
        </p:nvSpPr>
        <p:spPr>
          <a:xfrm>
            <a:off x="486888" y="365125"/>
            <a:ext cx="11364686" cy="78678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EFC510-4E64-394D-86B8-BAC70D7C8AE4}"/>
              </a:ext>
            </a:extLst>
          </p:cNvPr>
          <p:cNvSpPr>
            <a:spLocks noGrp="1"/>
          </p:cNvSpPr>
          <p:nvPr>
            <p:ph type="body" idx="1"/>
          </p:nvPr>
        </p:nvSpPr>
        <p:spPr>
          <a:xfrm>
            <a:off x="486888" y="1314192"/>
            <a:ext cx="11364686" cy="45440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825721-DA62-0545-9E9C-6D71E34CD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endParaRPr lang="en-US" dirty="0"/>
          </a:p>
        </p:txBody>
      </p:sp>
      <p:sp>
        <p:nvSpPr>
          <p:cNvPr id="5" name="Footer Placeholder 4">
            <a:extLst>
              <a:ext uri="{FF2B5EF4-FFF2-40B4-BE49-F238E27FC236}">
                <a16:creationId xmlns:a16="http://schemas.microsoft.com/office/drawing/2014/main" id="{E6A1DA9A-58E3-7F4E-A671-BAD0E862C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r>
              <a:rPr lang="en-US"/>
              <a:t>DELIBERATIVE AND PRE-DECISIONAL</a:t>
            </a:r>
            <a:endParaRPr lang="en-US" dirty="0"/>
          </a:p>
        </p:txBody>
      </p:sp>
      <p:sp>
        <p:nvSpPr>
          <p:cNvPr id="6" name="Slide Number Placeholder 5">
            <a:extLst>
              <a:ext uri="{FF2B5EF4-FFF2-40B4-BE49-F238E27FC236}">
                <a16:creationId xmlns:a16="http://schemas.microsoft.com/office/drawing/2014/main" id="{454F9A41-3BEF-ED42-8F6D-888FA7F61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4C8EF253-26CD-AB4D-92CD-9014B77812CD}" type="slidenum">
              <a:rPr lang="en-US" smtClean="0"/>
              <a:pPr/>
              <a:t>‹#›</a:t>
            </a:fld>
            <a:endParaRPr lang="en-US" dirty="0"/>
          </a:p>
        </p:txBody>
      </p:sp>
      <p:sp>
        <p:nvSpPr>
          <p:cNvPr id="7" name="Rectangle 6">
            <a:extLst>
              <a:ext uri="{FF2B5EF4-FFF2-40B4-BE49-F238E27FC236}">
                <a16:creationId xmlns:a16="http://schemas.microsoft.com/office/drawing/2014/main" id="{0502F5F8-A68C-48EC-97BB-BB345ED1D0A6}"/>
              </a:ext>
            </a:extLst>
          </p:cNvPr>
          <p:cNvSpPr/>
          <p:nvPr userDrawn="1"/>
        </p:nvSpPr>
        <p:spPr>
          <a:xfrm>
            <a:off x="0" y="6176865"/>
            <a:ext cx="12192000" cy="6811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A3403536-2915-42FA-986D-A25CA2A5C6A9}"/>
              </a:ext>
            </a:extLst>
          </p:cNvPr>
          <p:cNvSpPr txBox="1">
            <a:spLocks/>
          </p:cNvSpPr>
          <p:nvPr userDrawn="1"/>
        </p:nvSpPr>
        <p:spPr>
          <a:xfrm>
            <a:off x="9247035" y="6356350"/>
            <a:ext cx="2743200" cy="365125"/>
          </a:xfrm>
          <a:prstGeom prst="rect">
            <a:avLst/>
          </a:prstGeom>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8EF253-26CD-AB4D-92CD-9014B77812CD}" type="slidenum">
              <a:rPr 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1BEFC94D-784D-4815-ABF6-B67E83E9693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48084" y="6273256"/>
            <a:ext cx="488351" cy="488351"/>
          </a:xfrm>
          <a:prstGeom prst="rect">
            <a:avLst/>
          </a:prstGeom>
        </p:spPr>
      </p:pic>
    </p:spTree>
    <p:extLst>
      <p:ext uri="{BB962C8B-B14F-4D97-AF65-F5344CB8AC3E}">
        <p14:creationId xmlns:p14="http://schemas.microsoft.com/office/powerpoint/2010/main" val="3361981374"/>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51" r:id="rId3"/>
    <p:sldLayoutId id="2147483675" r:id="rId4"/>
    <p:sldLayoutId id="2147483664" r:id="rId5"/>
    <p:sldLayoutId id="2147483660" r:id="rId6"/>
    <p:sldLayoutId id="2147483666" r:id="rId7"/>
    <p:sldLayoutId id="2147483661" r:id="rId8"/>
    <p:sldLayoutId id="2147483671" r:id="rId9"/>
    <p:sldLayoutId id="2147483662" r:id="rId10"/>
    <p:sldLayoutId id="2147483673" r:id="rId11"/>
    <p:sldLayoutId id="2147483663" r:id="rId12"/>
    <p:sldLayoutId id="2147483669" r:id="rId13"/>
    <p:sldLayoutId id="2147483654" r:id="rId14"/>
    <p:sldLayoutId id="2147483672" r:id="rId15"/>
    <p:sldLayoutId id="2147483665" r:id="rId16"/>
    <p:sldLayoutId id="2147483667" r:id="rId17"/>
    <p:sldLayoutId id="2147483668" r:id="rId18"/>
    <p:sldLayoutId id="2147483670" r:id="rId19"/>
    <p:sldLayoutId id="2147483655" r:id="rId20"/>
  </p:sldLayoutIdLs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pic>
        <p:nvPicPr>
          <p:cNvPr id="12" name="Picture 11" descr="Top Bar with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95400" y="909343"/>
            <a:ext cx="9601200" cy="73689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8" name="Straight Connector 147"/>
          <p:cNvCxnSpPr/>
          <p:nvPr userDrawn="1"/>
        </p:nvCxnSpPr>
        <p:spPr>
          <a:xfrm>
            <a:off x="609600" y="629412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2848" y="63801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a:t>Footer Information</a:t>
            </a:r>
          </a:p>
        </p:txBody>
      </p:sp>
      <p:sp>
        <p:nvSpPr>
          <p:cNvPr id="4" name="Date Placeholder 3"/>
          <p:cNvSpPr>
            <a:spLocks noGrp="1"/>
          </p:cNvSpPr>
          <p:nvPr>
            <p:ph type="dt" sz="half" idx="2"/>
          </p:nvPr>
        </p:nvSpPr>
        <p:spPr>
          <a:xfrm>
            <a:off x="10616454" y="63801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fld id="{576C916B-AD26-4F1A-AC86-9C87BD7FC265}" type="datetime1">
              <a:rPr lang="en-US" smtClean="0"/>
              <a:t>7/18/2024</a:t>
            </a:fld>
            <a:endParaRPr lang="en-US"/>
          </a:p>
        </p:txBody>
      </p:sp>
      <p:sp>
        <p:nvSpPr>
          <p:cNvPr id="6" name="Slide Number Placeholder 5"/>
          <p:cNvSpPr>
            <a:spLocks noGrp="1"/>
          </p:cNvSpPr>
          <p:nvPr>
            <p:ph type="sldNum" sz="quarter" idx="4"/>
          </p:nvPr>
        </p:nvSpPr>
        <p:spPr>
          <a:xfrm>
            <a:off x="617160" y="63801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a:p>
        </p:txBody>
      </p:sp>
      <p:pic>
        <p:nvPicPr>
          <p:cNvPr id="64" name="Picture 6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677" y="113724"/>
            <a:ext cx="1113096" cy="1113096"/>
          </a:xfrm>
          <a:prstGeom prst="rect">
            <a:avLst/>
          </a:prstGeom>
        </p:spPr>
      </p:pic>
    </p:spTree>
    <p:extLst>
      <p:ext uri="{BB962C8B-B14F-4D97-AF65-F5344CB8AC3E}">
        <p14:creationId xmlns:p14="http://schemas.microsoft.com/office/powerpoint/2010/main" val="3052061253"/>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a:solidFill>
                <a:schemeClr val="bg1"/>
              </a:solidFill>
            </a:endParaRPr>
          </a:p>
        </p:txBody>
      </p:sp>
    </p:spTree>
    <p:extLst>
      <p:ext uri="{BB962C8B-B14F-4D97-AF65-F5344CB8AC3E}">
        <p14:creationId xmlns:p14="http://schemas.microsoft.com/office/powerpoint/2010/main" val="1509090469"/>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F0F0F0"/>
          </a:solidFill>
        </p:spPr>
        <p:txBody>
          <a:bodyPr wrap="square" lIns="0" tIns="0" rIns="0" bIns="0" rtlCol="0"/>
          <a:lstStyle/>
          <a:p>
            <a:endParaRPr sz="1200"/>
          </a:p>
        </p:txBody>
      </p:sp>
      <p:sp>
        <p:nvSpPr>
          <p:cNvPr id="2" name="Holder 2"/>
          <p:cNvSpPr>
            <a:spLocks noGrp="1"/>
          </p:cNvSpPr>
          <p:nvPr>
            <p:ph type="title"/>
          </p:nvPr>
        </p:nvSpPr>
        <p:spPr>
          <a:xfrm>
            <a:off x="308260" y="205301"/>
            <a:ext cx="618913" cy="915635"/>
          </a:xfrm>
          <a:prstGeom prst="rect">
            <a:avLst/>
          </a:prstGeom>
        </p:spPr>
        <p:txBody>
          <a:bodyPr wrap="square" lIns="0" tIns="0" rIns="0" bIns="0">
            <a:spAutoFit/>
          </a:bodyPr>
          <a:lstStyle>
            <a:lvl1pPr>
              <a:defRPr sz="5950" b="0" i="0">
                <a:solidFill>
                  <a:srgbClr val="F0F0F0"/>
                </a:solidFill>
                <a:latin typeface="Times New Roman"/>
                <a:cs typeface="Times New Roman"/>
              </a:defRPr>
            </a:lvl1pPr>
          </a:lstStyle>
          <a:p>
            <a:endParaRPr/>
          </a:p>
        </p:txBody>
      </p:sp>
      <p:sp>
        <p:nvSpPr>
          <p:cNvPr id="3" name="Holder 3"/>
          <p:cNvSpPr>
            <a:spLocks noGrp="1"/>
          </p:cNvSpPr>
          <p:nvPr>
            <p:ph type="body" idx="1"/>
          </p:nvPr>
        </p:nvSpPr>
        <p:spPr>
          <a:xfrm>
            <a:off x="6394102" y="3236132"/>
            <a:ext cx="5414433" cy="492443"/>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7/18/2024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4249057"/>
      </p:ext>
    </p:extLst>
  </p:cSld>
  <p:clrMap bg1="lt1" tx1="dk1" bg2="lt2" tx2="dk2" accent1="accent1" accent2="accent2" accent3="accent3" accent4="accent4" accent5="accent5" accent6="accent6" hlink="hlink" folHlink="folHlink"/>
  <p:sldLayoutIdLst>
    <p:sldLayoutId id="2147483683" r:id="rId1"/>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pic>
        <p:nvPicPr>
          <p:cNvPr id="12" name="Picture 11" descr="Top Bar with Titl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95400" y="909343"/>
            <a:ext cx="9601200" cy="73689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8" name="Straight Connector 147"/>
          <p:cNvCxnSpPr/>
          <p:nvPr userDrawn="1"/>
        </p:nvCxnSpPr>
        <p:spPr>
          <a:xfrm>
            <a:off x="609600" y="629412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2848" y="63801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a:t>Footer Information</a:t>
            </a:r>
          </a:p>
        </p:txBody>
      </p:sp>
      <p:sp>
        <p:nvSpPr>
          <p:cNvPr id="4" name="Date Placeholder 3"/>
          <p:cNvSpPr>
            <a:spLocks noGrp="1"/>
          </p:cNvSpPr>
          <p:nvPr>
            <p:ph type="dt" sz="half" idx="2"/>
          </p:nvPr>
        </p:nvSpPr>
        <p:spPr>
          <a:xfrm>
            <a:off x="10616454" y="63801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fld id="{576C916B-AD26-4F1A-AC86-9C87BD7FC265}" type="datetime1">
              <a:rPr lang="en-US" smtClean="0"/>
              <a:t>7/18/2024</a:t>
            </a:fld>
            <a:endParaRPr lang="en-US"/>
          </a:p>
        </p:txBody>
      </p:sp>
      <p:sp>
        <p:nvSpPr>
          <p:cNvPr id="6" name="Slide Number Placeholder 5"/>
          <p:cNvSpPr>
            <a:spLocks noGrp="1"/>
          </p:cNvSpPr>
          <p:nvPr>
            <p:ph type="sldNum" sz="quarter" idx="4"/>
          </p:nvPr>
        </p:nvSpPr>
        <p:spPr>
          <a:xfrm>
            <a:off x="617160" y="63801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a:p>
        </p:txBody>
      </p:sp>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677" y="113724"/>
            <a:ext cx="1113096" cy="1113096"/>
          </a:xfrm>
          <a:prstGeom prst="rect">
            <a:avLst/>
          </a:prstGeom>
        </p:spPr>
      </p:pic>
    </p:spTree>
    <p:extLst>
      <p:ext uri="{BB962C8B-B14F-4D97-AF65-F5344CB8AC3E}">
        <p14:creationId xmlns:p14="http://schemas.microsoft.com/office/powerpoint/2010/main" val="3197745613"/>
      </p:ext>
    </p:extLst>
  </p:cSld>
  <p:clrMap bg1="lt1" tx1="dk1" bg2="lt2" tx2="dk2" accent1="accent1" accent2="accent2" accent3="accent3" accent4="accent4" accent5="accent5" accent6="accent6" hlink="hlink" folHlink="folHlink"/>
  <p:sldLayoutIdLst>
    <p:sldLayoutId id="2147483685" r:id="rId1"/>
    <p:sldLayoutId id="2147483688" r:id="rId2"/>
  </p:sldLayoutIdLst>
  <p:hf hd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252C-A3C1-4AC4-B1C6-63C113800C3B}" type="datetime1">
              <a:rPr lang="en-US" smtClean="0"/>
              <a:t>7/18/2024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a deliberative and pre-decisional document of the Cost Accounting Standards Board (CASB) subject to privileges against disclosure.  Further distribution of this document is (1) limited to the CASB, the CASB Staff, and anyone authorized to receive this document by the CASB, (2) only for the furtherance of CASB rulemaking activities, and (3) must include this legend.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26F43-224B-42F7-98B6-3F3EF9163ADC}" type="slidenum">
              <a:rPr lang="en-US" smtClean="0"/>
              <a:t>‹#›</a:t>
            </a:fld>
            <a:endParaRPr lang="en-US"/>
          </a:p>
        </p:txBody>
      </p:sp>
    </p:spTree>
    <p:extLst>
      <p:ext uri="{BB962C8B-B14F-4D97-AF65-F5344CB8AC3E}">
        <p14:creationId xmlns:p14="http://schemas.microsoft.com/office/powerpoint/2010/main" val="2412030538"/>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mailto:IRAprevailingwage@dol.gov"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IRAprevailingwage@dol.gov&#160;"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l.gov/general/inflation-reduction-act-tax-credit" TargetMode="External"/><Relationship Id="rId7" Type="http://schemas.openxmlformats.org/officeDocument/2006/relationships/hyperlink" Target="https://www.dol.gov/general/good-jobs/cleanenergyprojects"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hyperlink" Target="mailto:IRAprevailingwagerate@dol.gov" TargetMode="External"/><Relationship Id="rId5" Type="http://schemas.openxmlformats.org/officeDocument/2006/relationships/hyperlink" Target="http://www.sam.gov/" TargetMode="External"/><Relationship Id="rId4" Type="http://schemas.openxmlformats.org/officeDocument/2006/relationships/hyperlink" Target="https://www.dol.gov/agencies/whd/IR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www.apprenticeship.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hyperlink" Target="https://www.dol.gov/general/topic/training/apprenticeship"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openxmlformats.org/officeDocument/2006/relationships/hyperlink" Target="https://www.apprenticeship.gov/inflation-reduction-act-apprenticeship-resources" TargetMode="External"/><Relationship Id="rId3" Type="http://schemas.openxmlformats.org/officeDocument/2006/relationships/hyperlink" Target="https://staging.apprenticeship.gov/partner-finder" TargetMode="External"/><Relationship Id="rId7" Type="http://schemas.openxmlformats.org/officeDocument/2006/relationships/hyperlink" Target="https://staging.apprenticeship.gov/about-us/state-offices"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hyperlink" Target="https://staging.apprenticeship.gov/employers/express-interest-instructions" TargetMode="External"/><Relationship Id="rId5" Type="http://schemas.openxmlformats.org/officeDocument/2006/relationships/hyperlink" Target="https://staging.apprenticeship.gov/employers/registered-apprenticeship-program/register/standards-builder" TargetMode="External"/><Relationship Id="rId4" Type="http://schemas.openxmlformats.org/officeDocument/2006/relationships/hyperlink" Target="https://staging.apprenticeship.gov/apprenticeship-occupa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rs.gov/forms-pubs/about-form-3949-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4300-5770-42DF-B863-63F14A847FD8}"/>
              </a:ext>
            </a:extLst>
          </p:cNvPr>
          <p:cNvSpPr>
            <a:spLocks noGrp="1"/>
          </p:cNvSpPr>
          <p:nvPr>
            <p:ph type="ctrTitle"/>
          </p:nvPr>
        </p:nvSpPr>
        <p:spPr>
          <a:xfrm>
            <a:off x="3459163" y="2430585"/>
            <a:ext cx="8732837" cy="1996830"/>
          </a:xfrm>
        </p:spPr>
        <p:txBody>
          <a:bodyPr>
            <a:normAutofit/>
          </a:bodyPr>
          <a:lstStyle/>
          <a:p>
            <a:r>
              <a:rPr lang="en-US">
                <a:solidFill>
                  <a:schemeClr val="tx1"/>
                </a:solidFill>
              </a:rPr>
              <a:t>PWA ‘How To’ </a:t>
            </a:r>
            <a:r>
              <a:rPr lang="en-US" dirty="0">
                <a:solidFill>
                  <a:schemeClr val="tx1"/>
                </a:solidFill>
              </a:rPr>
              <a:t>Session</a:t>
            </a:r>
            <a:br>
              <a:rPr lang="en-US" dirty="0">
                <a:solidFill>
                  <a:schemeClr val="tx1"/>
                </a:solidFill>
              </a:rPr>
            </a:br>
            <a:r>
              <a:rPr lang="en-US" sz="2800" dirty="0">
                <a:solidFill>
                  <a:schemeClr val="tx1"/>
                </a:solidFill>
              </a:rPr>
              <a:t>Inflation Reduction Act: Prevailing Wage and Registered Apprenticeship Requirements</a:t>
            </a:r>
            <a:endParaRPr lang="en-US" dirty="0">
              <a:solidFill>
                <a:schemeClr val="tx1"/>
              </a:solidFill>
            </a:endParaRPr>
          </a:p>
        </p:txBody>
      </p:sp>
      <p:sp>
        <p:nvSpPr>
          <p:cNvPr id="4" name="Text Placeholder 3">
            <a:extLst>
              <a:ext uri="{FF2B5EF4-FFF2-40B4-BE49-F238E27FC236}">
                <a16:creationId xmlns:a16="http://schemas.microsoft.com/office/drawing/2014/main" id="{35219BD0-CF88-4FC3-9F12-48AA5DD99C02}"/>
              </a:ext>
            </a:extLst>
          </p:cNvPr>
          <p:cNvSpPr>
            <a:spLocks noGrp="1"/>
          </p:cNvSpPr>
          <p:nvPr>
            <p:ph type="body" sz="quarter" idx="12"/>
          </p:nvPr>
        </p:nvSpPr>
        <p:spPr>
          <a:xfrm>
            <a:off x="3459163" y="2447593"/>
            <a:ext cx="8732837" cy="388937"/>
          </a:xfrm>
        </p:spPr>
        <p:txBody>
          <a:bodyPr vert="horz" lIns="274320" tIns="45720" rIns="91440" bIns="45720" rtlCol="0" anchor="t">
            <a:noAutofit/>
          </a:bodyPr>
          <a:lstStyle/>
          <a:p>
            <a:r>
              <a:rPr lang="en-US"/>
              <a:t>Summer </a:t>
            </a:r>
            <a:r>
              <a:rPr lang="en-US" dirty="0"/>
              <a:t>2024</a:t>
            </a:r>
          </a:p>
        </p:txBody>
      </p:sp>
    </p:spTree>
    <p:extLst>
      <p:ext uri="{BB962C8B-B14F-4D97-AF65-F5344CB8AC3E}">
        <p14:creationId xmlns:p14="http://schemas.microsoft.com/office/powerpoint/2010/main" val="240143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normAutofit/>
          </a:bodyPr>
          <a:lstStyle/>
          <a:p>
            <a:r>
              <a:rPr lang="en-US" dirty="0"/>
              <a:t>Penalties and Cure</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idx="1"/>
          </p:nvPr>
        </p:nvSpPr>
        <p:spPr>
          <a:xfrm>
            <a:off x="413657" y="1019172"/>
            <a:ext cx="11364686" cy="4819655"/>
          </a:xfrm>
        </p:spPr>
        <p:txBody>
          <a:bodyPr>
            <a:noAutofit/>
          </a:bodyPr>
          <a:lstStyle/>
          <a:p>
            <a:pPr marL="0" indent="0">
              <a:lnSpc>
                <a:spcPct val="110000"/>
              </a:lnSpc>
              <a:spcBef>
                <a:spcPts val="600"/>
              </a:spcBef>
              <a:buClr>
                <a:srgbClr val="2F5597"/>
              </a:buClr>
              <a:buNone/>
              <a:defRPr/>
            </a:pPr>
            <a:r>
              <a:rPr lang="en-US" sz="1600" kern="0" dirty="0">
                <a:latin typeface="Arial" panose="020B0604020202020204"/>
                <a:cs typeface="+mn-cs"/>
              </a:rPr>
              <a:t>If the prevailing wage or apprenticeship requirements were not met during any period of the construction, alteration, or repair of a facility, taxpayers may still be eligible to get the PWA increased credit amount by making correction and penalty payments.</a:t>
            </a:r>
          </a:p>
          <a:p>
            <a:pPr marL="283464" indent="-283464">
              <a:lnSpc>
                <a:spcPct val="110000"/>
              </a:lnSpc>
              <a:spcBef>
                <a:spcPts val="600"/>
              </a:spcBef>
              <a:buClr>
                <a:srgbClr val="2F5597"/>
              </a:buClr>
              <a:buFont typeface="Wingdings" panose="05000000000000000000" pitchFamily="2" charset="2"/>
              <a:buChar char="Ø"/>
              <a:defRPr/>
            </a:pPr>
            <a:r>
              <a:rPr lang="en-US" sz="1800" b="1" kern="0" dirty="0">
                <a:latin typeface="Arial" panose="020B0604020202020204"/>
                <a:cs typeface="+mn-cs"/>
              </a:rPr>
              <a:t>Prevailing Wage Correction and Penalty Payments</a:t>
            </a:r>
          </a:p>
          <a:p>
            <a:pPr marL="740664" lvl="2" indent="-283464">
              <a:lnSpc>
                <a:spcPct val="110000"/>
              </a:lnSpc>
              <a:spcBef>
                <a:spcPts val="600"/>
              </a:spcBef>
              <a:buClr>
                <a:srgbClr val="2F5597"/>
              </a:buClr>
              <a:buFont typeface="Wingdings" panose="05000000000000000000" pitchFamily="2" charset="2"/>
              <a:buChar char="§"/>
              <a:defRPr/>
            </a:pPr>
            <a:r>
              <a:rPr lang="en-US" sz="1600" kern="0" dirty="0">
                <a:latin typeface="Arial" panose="020B0604020202020204"/>
                <a:cs typeface="+mn-cs"/>
              </a:rPr>
              <a:t>Taxpayers who employed laborers or mechanics at wages below prevailing rates </a:t>
            </a:r>
            <a:r>
              <a:rPr lang="en-US" sz="1600" b="1" kern="0" dirty="0">
                <a:latin typeface="Arial" panose="020B0604020202020204"/>
                <a:cs typeface="+mn-cs"/>
              </a:rPr>
              <a:t>must pay the difference between what they paid and the prevailing wage to the laborers and mechanics, plus interest</a:t>
            </a:r>
            <a:r>
              <a:rPr lang="en-US" sz="1600" kern="0" dirty="0">
                <a:latin typeface="Arial" panose="020B0604020202020204"/>
                <a:cs typeface="+mn-cs"/>
              </a:rPr>
              <a:t>. </a:t>
            </a:r>
          </a:p>
          <a:p>
            <a:pPr marL="740664" lvl="2" indent="-283464">
              <a:lnSpc>
                <a:spcPct val="110000"/>
              </a:lnSpc>
              <a:spcBef>
                <a:spcPts val="600"/>
              </a:spcBef>
              <a:buClr>
                <a:srgbClr val="2F5597"/>
              </a:buClr>
              <a:buFont typeface="Wingdings" panose="05000000000000000000" pitchFamily="2" charset="2"/>
              <a:buChar char="§"/>
              <a:defRPr/>
            </a:pPr>
            <a:r>
              <a:rPr lang="en-US" sz="1600" kern="0" dirty="0">
                <a:latin typeface="Arial" panose="020B0604020202020204"/>
                <a:cs typeface="+mn-cs"/>
              </a:rPr>
              <a:t>They must also pay a </a:t>
            </a:r>
            <a:r>
              <a:rPr lang="en-US" sz="1600" b="1" kern="0" dirty="0">
                <a:latin typeface="Arial" panose="020B0604020202020204"/>
                <a:cs typeface="+mn-cs"/>
              </a:rPr>
              <a:t>penalty to the IRS of $5,000 per worker </a:t>
            </a:r>
            <a:r>
              <a:rPr lang="en-US" sz="1600" kern="0" dirty="0">
                <a:latin typeface="Arial" panose="020B0604020202020204"/>
                <a:cs typeface="+mn-cs"/>
              </a:rPr>
              <a:t>who was paid wages below the prevailing rates.</a:t>
            </a:r>
          </a:p>
          <a:p>
            <a:pPr marL="740664" lvl="2" indent="-283464">
              <a:lnSpc>
                <a:spcPct val="110000"/>
              </a:lnSpc>
              <a:spcBef>
                <a:spcPts val="600"/>
              </a:spcBef>
              <a:buClr>
                <a:srgbClr val="2F5597"/>
              </a:buClr>
              <a:buFont typeface="Wingdings" panose="05000000000000000000" pitchFamily="2" charset="2"/>
              <a:buChar char="§"/>
              <a:defRPr/>
            </a:pPr>
            <a:r>
              <a:rPr lang="en-US" sz="1600" kern="0" dirty="0">
                <a:latin typeface="Arial" panose="020B0604020202020204"/>
                <a:cs typeface="+mn-cs"/>
              </a:rPr>
              <a:t>If the IRS determines that the failure is due to </a:t>
            </a:r>
            <a:r>
              <a:rPr lang="en-US" sz="1600" i="1" kern="0" dirty="0">
                <a:latin typeface="Arial" panose="020B0604020202020204"/>
                <a:cs typeface="+mn-cs"/>
              </a:rPr>
              <a:t>intentional disregard </a:t>
            </a:r>
            <a:r>
              <a:rPr lang="en-US" sz="1600" kern="0" dirty="0">
                <a:latin typeface="Arial" panose="020B0604020202020204"/>
                <a:cs typeface="+mn-cs"/>
              </a:rPr>
              <a:t>of the requirements, taxpayers must pay the workers three times the difference between what they paid and the prevailing wage, and they must pay an enhanced penalty to the IRS of $10,000 per worker who was paid wages below the prevailing rates.</a:t>
            </a:r>
          </a:p>
          <a:p>
            <a:pPr marL="285750" lvl="1" indent="-285750">
              <a:lnSpc>
                <a:spcPct val="110000"/>
              </a:lnSpc>
              <a:spcBef>
                <a:spcPts val="600"/>
              </a:spcBef>
              <a:buClr>
                <a:srgbClr val="2F5597"/>
              </a:buClr>
              <a:buFont typeface="Wingdings" panose="05000000000000000000" pitchFamily="2" charset="2"/>
              <a:buChar char="Ø"/>
              <a:defRPr/>
            </a:pPr>
            <a:r>
              <a:rPr kumimoji="0" lang="en-US" sz="1800" b="1" i="0" u="none" strike="noStrike" kern="0" cap="none" spc="0" normalizeH="0" baseline="0" noProof="0" dirty="0">
                <a:ln>
                  <a:noFill/>
                </a:ln>
                <a:effectLst/>
                <a:uLnTx/>
                <a:uFillTx/>
                <a:latin typeface="Arial" panose="020B0604020202020204"/>
                <a:ea typeface="+mn-ea"/>
                <a:cs typeface="+mn-cs"/>
              </a:rPr>
              <a:t>Apprenticeships Cure</a:t>
            </a:r>
            <a:endParaRPr lang="en-US" sz="1800" b="1" kern="0" dirty="0">
              <a:latin typeface="Arial" panose="020B0604020202020204"/>
              <a:cs typeface="+mn-cs"/>
            </a:endParaRPr>
          </a:p>
          <a:p>
            <a:pPr lvl="1">
              <a:lnSpc>
                <a:spcPct val="110000"/>
              </a:lnSpc>
              <a:spcBef>
                <a:spcPts val="600"/>
              </a:spcBef>
              <a:buClr>
                <a:srgbClr val="2F5597"/>
              </a:buClr>
              <a:buFont typeface="Wingdings" panose="05000000000000000000" pitchFamily="2" charset="2"/>
              <a:buChar char="§"/>
              <a:defRPr/>
            </a:pPr>
            <a:r>
              <a:rPr kumimoji="0" lang="en-US" sz="1600" i="0" u="none" strike="noStrike" kern="0" cap="none" spc="0" normalizeH="0" baseline="0" noProof="0" dirty="0">
                <a:ln>
                  <a:noFill/>
                </a:ln>
                <a:effectLst/>
                <a:uLnTx/>
                <a:uFillTx/>
                <a:latin typeface="Arial" panose="020B0604020202020204"/>
                <a:ea typeface="+mn-ea"/>
                <a:cs typeface="+mn-cs"/>
              </a:rPr>
              <a:t>To cure a failure to meet the apprenticeship requirements, a taxpayer must </a:t>
            </a:r>
            <a:r>
              <a:rPr kumimoji="0" lang="en-US" sz="1600" b="1" i="0" u="none" strike="noStrike" kern="0" cap="none" spc="0" normalizeH="0" baseline="0" noProof="0" dirty="0">
                <a:ln>
                  <a:noFill/>
                </a:ln>
                <a:effectLst/>
                <a:uLnTx/>
                <a:uFillTx/>
                <a:latin typeface="Arial" panose="020B0604020202020204"/>
                <a:ea typeface="+mn-ea"/>
                <a:cs typeface="+mn-cs"/>
              </a:rPr>
              <a:t>pay a penalty of $50 multiplied by the total labor hours </a:t>
            </a:r>
            <a:r>
              <a:rPr kumimoji="0" lang="en-US" sz="1600" i="0" u="none" strike="noStrike" kern="0" cap="none" spc="0" normalizeH="0" baseline="0" noProof="0" dirty="0">
                <a:ln>
                  <a:noFill/>
                </a:ln>
                <a:effectLst/>
                <a:uLnTx/>
                <a:uFillTx/>
                <a:latin typeface="Arial" panose="020B0604020202020204"/>
                <a:ea typeface="+mn-ea"/>
                <a:cs typeface="+mn-cs"/>
              </a:rPr>
              <a:t>for which the apprenticeship requirements were not met. Penalties apply for failure to satisfy the labor hours requirement and the participation requirement. </a:t>
            </a:r>
          </a:p>
          <a:p>
            <a:pPr lvl="1">
              <a:lnSpc>
                <a:spcPct val="110000"/>
              </a:lnSpc>
              <a:spcBef>
                <a:spcPts val="600"/>
              </a:spcBef>
              <a:buClr>
                <a:srgbClr val="2F5597"/>
              </a:buClr>
              <a:buFont typeface="Wingdings" panose="05000000000000000000" pitchFamily="2" charset="2"/>
              <a:buChar char="§"/>
              <a:defRPr/>
            </a:pPr>
            <a:r>
              <a:rPr kumimoji="0" lang="en-US" sz="1600" i="0" u="none" strike="noStrike" kern="0" cap="none" spc="0" normalizeH="0" baseline="0" noProof="0" dirty="0">
                <a:ln>
                  <a:noFill/>
                </a:ln>
                <a:effectLst/>
                <a:uLnTx/>
                <a:uFillTx/>
                <a:latin typeface="Arial" panose="020B0604020202020204"/>
                <a:ea typeface="+mn-ea"/>
                <a:cs typeface="+mn-cs"/>
              </a:rPr>
              <a:t>The amount of the penalty with respect to the apprenticeship requirements is also increased to $500 per labor hour if the IRS determines the failure was due to </a:t>
            </a:r>
            <a:r>
              <a:rPr kumimoji="0" lang="en-US" sz="1600" i="1" u="none" strike="noStrike" kern="0" cap="none" spc="0" normalizeH="0" baseline="0" noProof="0" dirty="0">
                <a:ln>
                  <a:noFill/>
                </a:ln>
                <a:effectLst/>
                <a:uLnTx/>
                <a:uFillTx/>
                <a:latin typeface="Arial" panose="020B0604020202020204"/>
                <a:ea typeface="+mn-ea"/>
                <a:cs typeface="+mn-cs"/>
              </a:rPr>
              <a:t>intentional disregard</a:t>
            </a:r>
            <a:r>
              <a:rPr kumimoji="0" lang="en-US" sz="1600" i="0" u="none" strike="noStrike" kern="0" cap="none" spc="0" normalizeH="0" baseline="0" noProof="0" dirty="0">
                <a:ln>
                  <a:noFill/>
                </a:ln>
                <a:effectLst/>
                <a:uLnTx/>
                <a:uFillTx/>
                <a:latin typeface="Arial" panose="020B0604020202020204"/>
                <a:ea typeface="+mn-ea"/>
                <a:cs typeface="+mn-cs"/>
              </a:rPr>
              <a:t>.</a:t>
            </a:r>
            <a:endParaRPr kumimoji="0" lang="en-US" b="0" i="0" u="none"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30344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20A8-2B2E-4499-A610-30ABBB0F2456}"/>
              </a:ext>
            </a:extLst>
          </p:cNvPr>
          <p:cNvSpPr>
            <a:spLocks noGrp="1"/>
          </p:cNvSpPr>
          <p:nvPr>
            <p:ph type="title"/>
          </p:nvPr>
        </p:nvSpPr>
        <p:spPr>
          <a:xfrm>
            <a:off x="704675" y="145280"/>
            <a:ext cx="9988727" cy="897617"/>
          </a:xfrm>
        </p:spPr>
        <p:txBody>
          <a:bodyPr>
            <a:noAutofit/>
          </a:bodyPr>
          <a:lstStyle/>
          <a:p>
            <a:r>
              <a:rPr lang="en-US" sz="2800" dirty="0">
                <a:solidFill>
                  <a:srgbClr val="2F5597"/>
                </a:solidFill>
              </a:rPr>
              <a:t>IRA Prevailing Wage and </a:t>
            </a:r>
            <a:br>
              <a:rPr lang="en-US" sz="2800" dirty="0">
                <a:solidFill>
                  <a:srgbClr val="2F5597"/>
                </a:solidFill>
              </a:rPr>
            </a:br>
            <a:r>
              <a:rPr lang="en-US" sz="2800" dirty="0">
                <a:solidFill>
                  <a:srgbClr val="2F5597"/>
                </a:solidFill>
              </a:rPr>
              <a:t>Registered </a:t>
            </a:r>
            <a:r>
              <a:rPr lang="en-US" sz="2800" dirty="0"/>
              <a:t>Apprenticeship </a:t>
            </a:r>
            <a:r>
              <a:rPr lang="en-US" sz="2800" dirty="0">
                <a:solidFill>
                  <a:srgbClr val="2F5597"/>
                </a:solidFill>
              </a:rPr>
              <a:t>Increased Credit</a:t>
            </a:r>
            <a:endParaRPr lang="en-US" sz="2800" strike="sngStrike" dirty="0">
              <a:solidFill>
                <a:srgbClr val="2F5597"/>
              </a:solidFill>
            </a:endParaRPr>
          </a:p>
        </p:txBody>
      </p:sp>
      <p:graphicFrame>
        <p:nvGraphicFramePr>
          <p:cNvPr id="20" name="Diagram 19">
            <a:extLst>
              <a:ext uri="{FF2B5EF4-FFF2-40B4-BE49-F238E27FC236}">
                <a16:creationId xmlns:a16="http://schemas.microsoft.com/office/drawing/2014/main" id="{1AE32839-6ED3-36C1-D5B6-6F9C58DD6594}"/>
              </a:ext>
            </a:extLst>
          </p:cNvPr>
          <p:cNvGraphicFramePr/>
          <p:nvPr>
            <p:extLst>
              <p:ext uri="{D42A27DB-BD31-4B8C-83A1-F6EECF244321}">
                <p14:modId xmlns:p14="http://schemas.microsoft.com/office/powerpoint/2010/main" val="1053407920"/>
              </p:ext>
            </p:extLst>
          </p:nvPr>
        </p:nvGraphicFramePr>
        <p:xfrm>
          <a:off x="10221510" y="4865914"/>
          <a:ext cx="1874667" cy="1184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E574BB6B-ECA7-3170-6079-FBF187FB5D97}"/>
              </a:ext>
            </a:extLst>
          </p:cNvPr>
          <p:cNvGraphicFramePr/>
          <p:nvPr>
            <p:extLst>
              <p:ext uri="{D42A27DB-BD31-4B8C-83A1-F6EECF244321}">
                <p14:modId xmlns:p14="http://schemas.microsoft.com/office/powerpoint/2010/main" val="2105490181"/>
              </p:ext>
            </p:extLst>
          </p:nvPr>
        </p:nvGraphicFramePr>
        <p:xfrm>
          <a:off x="805342" y="1261358"/>
          <a:ext cx="11224471" cy="4829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Left Brace 11">
            <a:extLst>
              <a:ext uri="{FF2B5EF4-FFF2-40B4-BE49-F238E27FC236}">
                <a16:creationId xmlns:a16="http://schemas.microsoft.com/office/drawing/2014/main" id="{12DA92CC-DF24-11FF-6B6D-6204AC942E0E}"/>
              </a:ext>
            </a:extLst>
          </p:cNvPr>
          <p:cNvSpPr/>
          <p:nvPr/>
        </p:nvSpPr>
        <p:spPr>
          <a:xfrm>
            <a:off x="553673" y="1442905"/>
            <a:ext cx="151002" cy="1560353"/>
          </a:xfrm>
          <a:prstGeom prst="leftBrac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row: Curved Right 13">
            <a:extLst>
              <a:ext uri="{FF2B5EF4-FFF2-40B4-BE49-F238E27FC236}">
                <a16:creationId xmlns:a16="http://schemas.microsoft.com/office/drawing/2014/main" id="{2DFAF470-FC14-C51C-C0E5-EC65B5E29928}"/>
              </a:ext>
            </a:extLst>
          </p:cNvPr>
          <p:cNvSpPr/>
          <p:nvPr/>
        </p:nvSpPr>
        <p:spPr>
          <a:xfrm>
            <a:off x="144708" y="3505637"/>
            <a:ext cx="377505" cy="1002747"/>
          </a:xfrm>
          <a:prstGeom prst="curved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Right 15">
            <a:extLst>
              <a:ext uri="{FF2B5EF4-FFF2-40B4-BE49-F238E27FC236}">
                <a16:creationId xmlns:a16="http://schemas.microsoft.com/office/drawing/2014/main" id="{5B041C05-F0B8-F918-CABF-A721FB48F85D}"/>
              </a:ext>
            </a:extLst>
          </p:cNvPr>
          <p:cNvSpPr/>
          <p:nvPr/>
        </p:nvSpPr>
        <p:spPr>
          <a:xfrm>
            <a:off x="102761" y="2189527"/>
            <a:ext cx="419452" cy="1316110"/>
          </a:xfrm>
          <a:prstGeom prst="curvedRightArrow">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Right 16">
            <a:extLst>
              <a:ext uri="{FF2B5EF4-FFF2-40B4-BE49-F238E27FC236}">
                <a16:creationId xmlns:a16="http://schemas.microsoft.com/office/drawing/2014/main" id="{C2A355A9-3459-0324-BB87-E8FA0C47BF31}"/>
              </a:ext>
            </a:extLst>
          </p:cNvPr>
          <p:cNvSpPr/>
          <p:nvPr/>
        </p:nvSpPr>
        <p:spPr>
          <a:xfrm>
            <a:off x="148724" y="4550327"/>
            <a:ext cx="377505" cy="1002747"/>
          </a:xfrm>
          <a:prstGeom prst="curved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050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20A8-2B2E-4499-A610-30ABBB0F2456}"/>
              </a:ext>
            </a:extLst>
          </p:cNvPr>
          <p:cNvSpPr>
            <a:spLocks noGrp="1"/>
          </p:cNvSpPr>
          <p:nvPr>
            <p:ph type="title"/>
          </p:nvPr>
        </p:nvSpPr>
        <p:spPr>
          <a:xfrm>
            <a:off x="78276" y="161925"/>
            <a:ext cx="12035444" cy="1066708"/>
          </a:xfrm>
        </p:spPr>
        <p:txBody>
          <a:bodyPr>
            <a:noAutofit/>
          </a:bodyPr>
          <a:lstStyle/>
          <a:p>
            <a:pPr algn="ctr"/>
            <a:r>
              <a:rPr lang="en-US" sz="2650" dirty="0"/>
              <a:t>Tax Benefits Eligible for IRA Prevailing Wage and Apprenticeship </a:t>
            </a:r>
            <a:r>
              <a:rPr lang="en-US" sz="2650" dirty="0">
                <a:solidFill>
                  <a:srgbClr val="2F5597"/>
                </a:solidFill>
              </a:rPr>
              <a:t>Increase</a:t>
            </a:r>
            <a:endParaRPr lang="en-US" sz="2650" strike="sngStrike" dirty="0">
              <a:solidFill>
                <a:srgbClr val="2F5597"/>
              </a:solidFill>
            </a:endParaRPr>
          </a:p>
        </p:txBody>
      </p:sp>
      <p:pic>
        <p:nvPicPr>
          <p:cNvPr id="3" name="Picture 2">
            <a:extLst>
              <a:ext uri="{FF2B5EF4-FFF2-40B4-BE49-F238E27FC236}">
                <a16:creationId xmlns:a16="http://schemas.microsoft.com/office/drawing/2014/main" id="{1D88C7F7-9329-3459-0161-A66902CCC973}"/>
              </a:ext>
            </a:extLst>
          </p:cNvPr>
          <p:cNvPicPr>
            <a:picLocks noChangeAspect="1"/>
          </p:cNvPicPr>
          <p:nvPr/>
        </p:nvPicPr>
        <p:blipFill>
          <a:blip r:embed="rId3"/>
          <a:stretch>
            <a:fillRect/>
          </a:stretch>
        </p:blipFill>
        <p:spPr>
          <a:xfrm>
            <a:off x="1204425" y="782052"/>
            <a:ext cx="9139726" cy="5293895"/>
          </a:xfrm>
          <a:prstGeom prst="rect">
            <a:avLst/>
          </a:prstGeom>
        </p:spPr>
      </p:pic>
    </p:spTree>
    <p:extLst>
      <p:ext uri="{BB962C8B-B14F-4D97-AF65-F5344CB8AC3E}">
        <p14:creationId xmlns:p14="http://schemas.microsoft.com/office/powerpoint/2010/main" val="267902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20A8-2B2E-4499-A610-30ABBB0F2456}"/>
              </a:ext>
            </a:extLst>
          </p:cNvPr>
          <p:cNvSpPr>
            <a:spLocks noGrp="1"/>
          </p:cNvSpPr>
          <p:nvPr>
            <p:ph type="title"/>
          </p:nvPr>
        </p:nvSpPr>
        <p:spPr>
          <a:xfrm>
            <a:off x="73515" y="207191"/>
            <a:ext cx="12044969" cy="897617"/>
          </a:xfrm>
        </p:spPr>
        <p:txBody>
          <a:bodyPr>
            <a:noAutofit/>
          </a:bodyPr>
          <a:lstStyle/>
          <a:p>
            <a:pPr algn="ctr"/>
            <a:r>
              <a:rPr lang="en-US" sz="2650" dirty="0"/>
              <a:t>Tax Benefits Eligible for IRA Prevailing Wage and Apprenticeship </a:t>
            </a:r>
            <a:r>
              <a:rPr lang="en-US" sz="2650" dirty="0">
                <a:solidFill>
                  <a:srgbClr val="2F5597"/>
                </a:solidFill>
              </a:rPr>
              <a:t>Increase</a:t>
            </a:r>
            <a:endParaRPr lang="en-US" sz="2650" strike="sngStrike" dirty="0">
              <a:solidFill>
                <a:srgbClr val="2F5597"/>
              </a:solidFill>
            </a:endParaRPr>
          </a:p>
        </p:txBody>
      </p:sp>
      <p:pic>
        <p:nvPicPr>
          <p:cNvPr id="7" name="Picture 6">
            <a:extLst>
              <a:ext uri="{FF2B5EF4-FFF2-40B4-BE49-F238E27FC236}">
                <a16:creationId xmlns:a16="http://schemas.microsoft.com/office/drawing/2014/main" id="{9C1687FA-7FF3-1E46-2309-8F3E997A706C}"/>
              </a:ext>
            </a:extLst>
          </p:cNvPr>
          <p:cNvPicPr>
            <a:picLocks noChangeAspect="1"/>
          </p:cNvPicPr>
          <p:nvPr/>
        </p:nvPicPr>
        <p:blipFill>
          <a:blip r:embed="rId3"/>
          <a:stretch>
            <a:fillRect/>
          </a:stretch>
        </p:blipFill>
        <p:spPr>
          <a:xfrm>
            <a:off x="818147" y="704701"/>
            <a:ext cx="10536453" cy="5407809"/>
          </a:xfrm>
          <a:prstGeom prst="rect">
            <a:avLst/>
          </a:prstGeom>
        </p:spPr>
      </p:pic>
    </p:spTree>
    <p:extLst>
      <p:ext uri="{BB962C8B-B14F-4D97-AF65-F5344CB8AC3E}">
        <p14:creationId xmlns:p14="http://schemas.microsoft.com/office/powerpoint/2010/main" val="188404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486888" y="1383218"/>
            <a:ext cx="11364686" cy="4164044"/>
          </a:xfrm>
        </p:spPr>
        <p:txBody>
          <a:bodyPr vert="horz" lIns="91440" tIns="45720" rIns="91440" bIns="45720" rtlCol="0" anchor="t">
            <a:normAutofit/>
          </a:bodyPr>
          <a:lstStyle/>
          <a:p>
            <a:pPr>
              <a:lnSpc>
                <a:spcPct val="200000"/>
              </a:lnSpc>
              <a:spcBef>
                <a:spcPts val="600"/>
              </a:spcBef>
              <a:spcAft>
                <a:spcPts val="600"/>
              </a:spcAft>
            </a:pPr>
            <a:r>
              <a:rPr lang="en-US" sz="1600" dirty="0"/>
              <a:t>Introduction and disclaimers</a:t>
            </a:r>
          </a:p>
          <a:p>
            <a:pPr>
              <a:lnSpc>
                <a:spcPct val="200000"/>
              </a:lnSpc>
              <a:spcBef>
                <a:spcPts val="600"/>
              </a:spcBef>
              <a:spcAft>
                <a:spcPts val="600"/>
              </a:spcAft>
            </a:pPr>
            <a:r>
              <a:rPr lang="en-US" sz="1600" dirty="0"/>
              <a:t>Overview of IRA Prevailing Wage and Registered Apprenticeship Requirements</a:t>
            </a:r>
          </a:p>
          <a:p>
            <a:pPr>
              <a:lnSpc>
                <a:spcPct val="200000"/>
              </a:lnSpc>
              <a:spcBef>
                <a:spcPts val="600"/>
              </a:spcBef>
              <a:spcAft>
                <a:spcPts val="600"/>
              </a:spcAft>
            </a:pPr>
            <a:r>
              <a:rPr lang="en-US" sz="1600" dirty="0"/>
              <a:t>Prevailing Wage and Registered Apprenticeship Resources</a:t>
            </a:r>
          </a:p>
          <a:p>
            <a:pPr>
              <a:lnSpc>
                <a:spcPct val="200000"/>
              </a:lnSpc>
              <a:spcBef>
                <a:spcPts val="600"/>
              </a:spcBef>
              <a:spcAft>
                <a:spcPts val="600"/>
              </a:spcAft>
            </a:pPr>
            <a:r>
              <a:rPr lang="en-US" sz="1600" dirty="0"/>
              <a:t>Compliance</a:t>
            </a:r>
          </a:p>
          <a:p>
            <a:pPr>
              <a:lnSpc>
                <a:spcPct val="200000"/>
              </a:lnSpc>
              <a:spcBef>
                <a:spcPts val="600"/>
              </a:spcBef>
              <a:spcAft>
                <a:spcPts val="600"/>
              </a:spcAft>
            </a:pPr>
            <a:r>
              <a:rPr lang="en-US" sz="1600" dirty="0"/>
              <a:t>Conclusion</a:t>
            </a:r>
          </a:p>
        </p:txBody>
      </p:sp>
      <p:sp>
        <p:nvSpPr>
          <p:cNvPr id="4" name="Rectangle 3">
            <a:extLst>
              <a:ext uri="{FF2B5EF4-FFF2-40B4-BE49-F238E27FC236}">
                <a16:creationId xmlns:a16="http://schemas.microsoft.com/office/drawing/2014/main" id="{F407E4D4-E58A-9B1C-18E4-89B07011060A}"/>
              </a:ext>
            </a:extLst>
          </p:cNvPr>
          <p:cNvSpPr/>
          <p:nvPr/>
        </p:nvSpPr>
        <p:spPr>
          <a:xfrm>
            <a:off x="486888" y="2698578"/>
            <a:ext cx="10659532" cy="642618"/>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07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1820-0E01-6E84-08CF-B22B38AD353C}"/>
              </a:ext>
            </a:extLst>
          </p:cNvPr>
          <p:cNvSpPr>
            <a:spLocks noGrp="1"/>
          </p:cNvSpPr>
          <p:nvPr>
            <p:ph type="title"/>
          </p:nvPr>
        </p:nvSpPr>
        <p:spPr>
          <a:xfrm>
            <a:off x="1076601" y="788278"/>
            <a:ext cx="11315925" cy="736895"/>
          </a:xfrm>
        </p:spPr>
        <p:txBody>
          <a:bodyPr>
            <a:normAutofit/>
          </a:bodyPr>
          <a:lstStyle/>
          <a:p>
            <a:r>
              <a:rPr lang="en-US"/>
              <a:t>Where to find Prevailing Wage Rates ​</a:t>
            </a:r>
          </a:p>
        </p:txBody>
      </p:sp>
      <p:sp>
        <p:nvSpPr>
          <p:cNvPr id="3" name="Content Placeholder 2">
            <a:extLst>
              <a:ext uri="{FF2B5EF4-FFF2-40B4-BE49-F238E27FC236}">
                <a16:creationId xmlns:a16="http://schemas.microsoft.com/office/drawing/2014/main" id="{27C3A962-F5E7-31B9-2076-3CB69435D642}"/>
              </a:ext>
            </a:extLst>
          </p:cNvPr>
          <p:cNvSpPr>
            <a:spLocks noGrp="1"/>
          </p:cNvSpPr>
          <p:nvPr>
            <p:ph idx="1"/>
          </p:nvPr>
        </p:nvSpPr>
        <p:spPr>
          <a:xfrm>
            <a:off x="1076601" y="1571309"/>
            <a:ext cx="9697818" cy="4491803"/>
          </a:xfrm>
        </p:spPr>
        <p:txBody>
          <a:bodyPr vert="horz" lIns="91440" tIns="45720" rIns="91440" bIns="45720" rtlCol="0" anchor="t">
            <a:noAutofit/>
          </a:bodyPr>
          <a:lstStyle/>
          <a:p>
            <a:pPr marL="0" indent="0" algn="l" rtl="0" fontAlgn="base">
              <a:buNone/>
            </a:pPr>
            <a:r>
              <a:rPr lang="en-US" sz="2200" b="0" i="0" u="none" strike="noStrike">
                <a:solidFill>
                  <a:srgbClr val="000000"/>
                </a:solidFill>
                <a:effectLst/>
                <a:latin typeface="Arial" panose="020B0604020202020204" pitchFamily="34" charset="0"/>
              </a:rPr>
              <a:t>Prevailing wage rates are found in Wage Determinations (WD).</a:t>
            </a:r>
            <a:endParaRPr lang="en-US" sz="2200" b="0" i="0">
              <a:solidFill>
                <a:srgbClr val="000000"/>
              </a:solidFill>
              <a:effectLst/>
              <a:latin typeface="Arial" panose="020B0604020202020204" pitchFamily="34" charset="0"/>
            </a:endParaRPr>
          </a:p>
          <a:p>
            <a:pPr fontAlgn="base"/>
            <a:r>
              <a:rPr lang="en-US" sz="2200">
                <a:solidFill>
                  <a:srgbClr val="000000"/>
                </a:solidFill>
                <a:latin typeface="Arial"/>
                <a:cs typeface="Arial"/>
              </a:rPr>
              <a:t>WDs are issued</a:t>
            </a:r>
            <a:r>
              <a:rPr lang="en-US" sz="2200" b="0" i="0" u="none" strike="noStrike">
                <a:solidFill>
                  <a:srgbClr val="000000"/>
                </a:solidFill>
                <a:effectLst/>
                <a:latin typeface="Arial"/>
                <a:cs typeface="Arial"/>
              </a:rPr>
              <a:t> by the U.S. Department of Labor’s Wage and Hour Division</a:t>
            </a:r>
          </a:p>
          <a:p>
            <a:pPr fontAlgn="base"/>
            <a:r>
              <a:rPr lang="en-US" sz="2200">
                <a:solidFill>
                  <a:srgbClr val="000000"/>
                </a:solidFill>
                <a:latin typeface="Arial" panose="020B0604020202020204" pitchFamily="34" charset="0"/>
              </a:rPr>
              <a:t>P</a:t>
            </a:r>
            <a:r>
              <a:rPr lang="en-US" sz="2200" b="0" i="0" u="none" strike="noStrike">
                <a:solidFill>
                  <a:srgbClr val="000000"/>
                </a:solidFill>
                <a:effectLst/>
                <a:latin typeface="Arial" panose="020B0604020202020204" pitchFamily="34" charset="0"/>
              </a:rPr>
              <a:t>ublished on </a:t>
            </a:r>
            <a:r>
              <a:rPr lang="en-US" sz="2200" b="1" i="0" u="none" strike="noStrike">
                <a:solidFill>
                  <a:srgbClr val="000000"/>
                </a:solidFill>
                <a:effectLst/>
                <a:latin typeface="Arial" panose="020B0604020202020204" pitchFamily="34" charset="0"/>
              </a:rPr>
              <a:t>www.sam.gov</a:t>
            </a:r>
          </a:p>
          <a:p>
            <a:pPr marL="0" indent="0" algn="l" rtl="0" fontAlgn="base">
              <a:buNone/>
            </a:pPr>
            <a:r>
              <a:rPr lang="en-US" sz="2200" b="0" i="0" u="none" strike="noStrike">
                <a:solidFill>
                  <a:srgbClr val="000000"/>
                </a:solidFill>
                <a:effectLst/>
                <a:latin typeface="Arial" panose="020B0604020202020204" pitchFamily="34" charset="0"/>
              </a:rPr>
              <a:t>There are four types of construction for which wage determinations are published: </a:t>
            </a:r>
            <a:r>
              <a:rPr lang="en-US" sz="2200" b="0" i="0">
                <a:solidFill>
                  <a:srgbClr val="000000"/>
                </a:solidFill>
                <a:effectLst/>
                <a:latin typeface="Arial" panose="020B0604020202020204" pitchFamily="34" charset="0"/>
              </a:rPr>
              <a:t>​​</a:t>
            </a:r>
          </a:p>
          <a:p>
            <a:pPr fontAlgn="base">
              <a:buClr>
                <a:srgbClr val="00588F"/>
              </a:buClr>
            </a:pPr>
            <a:r>
              <a:rPr lang="en-US" sz="2200" b="0" i="0" u="none" strike="noStrike">
                <a:solidFill>
                  <a:srgbClr val="000000"/>
                </a:solidFill>
                <a:effectLst/>
                <a:latin typeface="Arial"/>
                <a:cs typeface="Arial"/>
              </a:rPr>
              <a:t>Heavy</a:t>
            </a:r>
            <a:endParaRPr lang="en-US" sz="2200" b="0" i="0">
              <a:solidFill>
                <a:srgbClr val="000000"/>
              </a:solidFill>
              <a:effectLst/>
              <a:latin typeface="Arial"/>
              <a:cs typeface="Arial"/>
            </a:endParaRPr>
          </a:p>
          <a:p>
            <a:pPr fontAlgn="base"/>
            <a:r>
              <a:rPr lang="en-US" sz="2200" b="0" i="0" u="none" strike="noStrike">
                <a:solidFill>
                  <a:srgbClr val="000000"/>
                </a:solidFill>
                <a:effectLst/>
                <a:latin typeface="Arial"/>
                <a:cs typeface="Arial"/>
              </a:rPr>
              <a:t>Highway</a:t>
            </a:r>
          </a:p>
          <a:p>
            <a:pPr fontAlgn="base"/>
            <a:r>
              <a:rPr lang="en-US" sz="2200" b="0" i="0" u="none" strike="noStrike">
                <a:solidFill>
                  <a:srgbClr val="000000"/>
                </a:solidFill>
                <a:effectLst/>
                <a:latin typeface="Arial"/>
                <a:cs typeface="Arial"/>
              </a:rPr>
              <a:t>Building  </a:t>
            </a:r>
            <a:r>
              <a:rPr lang="en-US" sz="2200" b="0" i="0">
                <a:solidFill>
                  <a:srgbClr val="000000"/>
                </a:solidFill>
                <a:effectLst/>
                <a:latin typeface="Arial"/>
                <a:cs typeface="Arial"/>
              </a:rPr>
              <a:t>​</a:t>
            </a:r>
            <a:endParaRPr lang="en-US" sz="2200" b="0" i="0" u="none" strike="noStrike">
              <a:solidFill>
                <a:srgbClr val="000000"/>
              </a:solidFill>
              <a:effectLst/>
              <a:latin typeface="Arial"/>
              <a:cs typeface="Arial"/>
            </a:endParaRPr>
          </a:p>
          <a:p>
            <a:pPr fontAlgn="base"/>
            <a:r>
              <a:rPr lang="en-US" sz="2200" b="0" i="0" u="none" strike="noStrike">
                <a:solidFill>
                  <a:srgbClr val="000000"/>
                </a:solidFill>
                <a:effectLst/>
                <a:latin typeface="Arial"/>
                <a:cs typeface="Arial"/>
              </a:rPr>
              <a:t>Residential </a:t>
            </a:r>
            <a:endParaRPr lang="en-US" sz="2200" b="0" i="0">
              <a:solidFill>
                <a:srgbClr val="000000"/>
              </a:solidFill>
              <a:effectLst/>
              <a:latin typeface="Arial"/>
              <a:cs typeface="Arial"/>
            </a:endParaRPr>
          </a:p>
          <a:p>
            <a:pPr fontAlgn="base"/>
            <a:endParaRPr lang="en-US" sz="32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0546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1820-0E01-6E84-08CF-B22B38AD353C}"/>
              </a:ext>
            </a:extLst>
          </p:cNvPr>
          <p:cNvSpPr>
            <a:spLocks noGrp="1"/>
          </p:cNvSpPr>
          <p:nvPr>
            <p:ph type="title"/>
          </p:nvPr>
        </p:nvSpPr>
        <p:spPr>
          <a:xfrm>
            <a:off x="876075" y="909343"/>
            <a:ext cx="11315925" cy="736895"/>
          </a:xfrm>
        </p:spPr>
        <p:txBody>
          <a:bodyPr>
            <a:normAutofit/>
          </a:bodyPr>
          <a:lstStyle/>
          <a:p>
            <a:r>
              <a:rPr lang="en-US"/>
              <a:t>How to Find a Wage Determination ​</a:t>
            </a:r>
          </a:p>
        </p:txBody>
      </p:sp>
      <p:sp>
        <p:nvSpPr>
          <p:cNvPr id="3" name="Content Placeholder 2">
            <a:extLst>
              <a:ext uri="{FF2B5EF4-FFF2-40B4-BE49-F238E27FC236}">
                <a16:creationId xmlns:a16="http://schemas.microsoft.com/office/drawing/2014/main" id="{27C3A962-F5E7-31B9-2076-3CB69435D642}"/>
              </a:ext>
            </a:extLst>
          </p:cNvPr>
          <p:cNvSpPr>
            <a:spLocks noGrp="1"/>
          </p:cNvSpPr>
          <p:nvPr>
            <p:ph idx="1"/>
          </p:nvPr>
        </p:nvSpPr>
        <p:spPr>
          <a:xfrm>
            <a:off x="7870003" y="1849387"/>
            <a:ext cx="3712397" cy="3986293"/>
          </a:xfrm>
        </p:spPr>
        <p:txBody>
          <a:bodyPr vert="horz" lIns="91440" tIns="45720" rIns="91440" bIns="45720" rtlCol="0" anchor="t">
            <a:noAutofit/>
          </a:bodyPr>
          <a:lstStyle/>
          <a:p>
            <a:pPr marL="457200" indent="-457200" algn="l" rtl="0" fontAlgn="base">
              <a:spcBef>
                <a:spcPts val="600"/>
              </a:spcBef>
              <a:buFont typeface="+mj-lt"/>
              <a:buAutoNum type="arabicPeriod"/>
            </a:pPr>
            <a:r>
              <a:rPr lang="en-US" sz="2400" i="0" u="none" strike="noStrike">
                <a:solidFill>
                  <a:srgbClr val="000000"/>
                </a:solidFill>
                <a:effectLst/>
                <a:latin typeface="Arial"/>
                <a:cs typeface="Arial"/>
              </a:rPr>
              <a:t>Go to sam.gov​</a:t>
            </a:r>
          </a:p>
          <a:p>
            <a:pPr marL="457200" indent="-457200" algn="l" rtl="0" fontAlgn="base">
              <a:spcBef>
                <a:spcPts val="600"/>
              </a:spcBef>
              <a:buFont typeface="+mj-lt"/>
              <a:buAutoNum type="arabicPeriod"/>
            </a:pPr>
            <a:r>
              <a:rPr lang="en-US" sz="2400" i="0" u="none" strike="noStrike">
                <a:solidFill>
                  <a:srgbClr val="000000"/>
                </a:solidFill>
                <a:effectLst/>
                <a:latin typeface="Arial"/>
                <a:cs typeface="Arial"/>
              </a:rPr>
              <a:t>Select Wage Determinations ​</a:t>
            </a:r>
          </a:p>
          <a:p>
            <a:pPr marL="457200" indent="-457200" algn="l" rtl="0" fontAlgn="base">
              <a:spcBef>
                <a:spcPts val="600"/>
              </a:spcBef>
              <a:buFont typeface="+mj-lt"/>
              <a:buAutoNum type="arabicPeriod"/>
            </a:pPr>
            <a:r>
              <a:rPr lang="en-US" sz="2400" i="0" u="none" strike="noStrike">
                <a:solidFill>
                  <a:srgbClr val="000000"/>
                </a:solidFill>
                <a:effectLst/>
                <a:latin typeface="Arial"/>
                <a:cs typeface="Arial"/>
              </a:rPr>
              <a:t>Select Public Building or Works ​</a:t>
            </a:r>
          </a:p>
          <a:p>
            <a:pPr marL="457200" indent="-457200" algn="l" rtl="0" fontAlgn="base">
              <a:spcBef>
                <a:spcPts val="600"/>
              </a:spcBef>
              <a:buFont typeface="+mj-lt"/>
              <a:buAutoNum type="arabicPeriod"/>
            </a:pPr>
            <a:r>
              <a:rPr lang="en-US" sz="2400" i="0" u="none" strike="noStrike">
                <a:solidFill>
                  <a:srgbClr val="000000"/>
                </a:solidFill>
                <a:effectLst/>
                <a:latin typeface="Arial"/>
                <a:cs typeface="Arial"/>
              </a:rPr>
              <a:t>Select the applicable State, County, and Construction Type​</a:t>
            </a:r>
          </a:p>
          <a:p>
            <a:pPr marL="457200" indent="-457200" algn="l" rtl="0" fontAlgn="base">
              <a:spcBef>
                <a:spcPts val="600"/>
              </a:spcBef>
              <a:buFont typeface="+mj-lt"/>
              <a:buAutoNum type="arabicPeriod"/>
            </a:pPr>
            <a:r>
              <a:rPr lang="en-US" sz="2400" i="0" u="none" strike="noStrike">
                <a:solidFill>
                  <a:srgbClr val="000000"/>
                </a:solidFill>
                <a:effectLst/>
                <a:latin typeface="Arial"/>
                <a:cs typeface="Arial"/>
              </a:rPr>
              <a:t>Select the applicable Wage Determination on www.sam.gov</a:t>
            </a:r>
            <a:endParaRPr lang="en-US" sz="2400" i="0">
              <a:solidFill>
                <a:srgbClr val="000000"/>
              </a:solidFill>
              <a:effectLst/>
              <a:latin typeface="Arial"/>
              <a:cs typeface="Arial"/>
            </a:endParaRPr>
          </a:p>
        </p:txBody>
      </p:sp>
      <p:pic>
        <p:nvPicPr>
          <p:cNvPr id="1028" name="Picture 4" descr="Screenshot of the sam.gov webpage highlighting where you can locate the wage determinations. ">
            <a:extLst>
              <a:ext uri="{FF2B5EF4-FFF2-40B4-BE49-F238E27FC236}">
                <a16:creationId xmlns:a16="http://schemas.microsoft.com/office/drawing/2014/main" id="{8B322374-ADED-2D4D-4966-500234FE2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2" y="2140527"/>
            <a:ext cx="7177378" cy="3335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2F8D87-CB88-9116-F428-AC2C20363AE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75" y="4118786"/>
            <a:ext cx="1215774" cy="4012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Screenshot of the sam.gov webpage highlighting where you can locate the wage determinations. ">
            <a:extLst>
              <a:ext uri="{FF2B5EF4-FFF2-40B4-BE49-F238E27FC236}">
                <a16:creationId xmlns:a16="http://schemas.microsoft.com/office/drawing/2014/main" id="{03E3DF3B-E11C-BC45-FE21-4BC7AE694CFD}"/>
              </a:ext>
            </a:extLst>
          </p:cNvPr>
          <p:cNvGrpSpPr/>
          <p:nvPr/>
        </p:nvGrpSpPr>
        <p:grpSpPr>
          <a:xfrm>
            <a:off x="733309" y="2109354"/>
            <a:ext cx="7177378" cy="3335599"/>
            <a:chOff x="733309" y="2109354"/>
            <a:chExt cx="7177378" cy="3335599"/>
          </a:xfrm>
        </p:grpSpPr>
        <p:pic>
          <p:nvPicPr>
            <p:cNvPr id="4" name="Picture 4">
              <a:extLst>
                <a:ext uri="{FF2B5EF4-FFF2-40B4-BE49-F238E27FC236}">
                  <a16:creationId xmlns:a16="http://schemas.microsoft.com/office/drawing/2014/main" id="{9A1F549B-CF3F-9294-6406-CCF43CCF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09" y="2109354"/>
              <a:ext cx="7177378" cy="3335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3D7B56-1B26-8848-FEA1-BCF9A2B35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22" y="4087613"/>
              <a:ext cx="1215774" cy="4012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5228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1820-0E01-6E84-08CF-B22B38AD353C}"/>
              </a:ext>
            </a:extLst>
          </p:cNvPr>
          <p:cNvSpPr>
            <a:spLocks noGrp="1"/>
          </p:cNvSpPr>
          <p:nvPr>
            <p:ph type="title"/>
          </p:nvPr>
        </p:nvSpPr>
        <p:spPr>
          <a:xfrm>
            <a:off x="876075" y="909343"/>
            <a:ext cx="11315925" cy="736895"/>
          </a:xfrm>
        </p:spPr>
        <p:txBody>
          <a:bodyPr>
            <a:normAutofit/>
          </a:bodyPr>
          <a:lstStyle/>
          <a:p>
            <a:r>
              <a:rPr lang="en-US"/>
              <a:t>Assistance Finding a Wage Determination​</a:t>
            </a:r>
          </a:p>
        </p:txBody>
      </p:sp>
      <p:sp>
        <p:nvSpPr>
          <p:cNvPr id="3" name="Content Placeholder 2">
            <a:extLst>
              <a:ext uri="{FF2B5EF4-FFF2-40B4-BE49-F238E27FC236}">
                <a16:creationId xmlns:a16="http://schemas.microsoft.com/office/drawing/2014/main" id="{27C3A962-F5E7-31B9-2076-3CB69435D642}"/>
              </a:ext>
            </a:extLst>
          </p:cNvPr>
          <p:cNvSpPr>
            <a:spLocks noGrp="1"/>
          </p:cNvSpPr>
          <p:nvPr>
            <p:ph idx="1"/>
          </p:nvPr>
        </p:nvSpPr>
        <p:spPr>
          <a:xfrm>
            <a:off x="1275647" y="2250040"/>
            <a:ext cx="9601200" cy="3698617"/>
          </a:xfrm>
        </p:spPr>
        <p:txBody>
          <a:bodyPr>
            <a:noAutofit/>
          </a:bodyPr>
          <a:lstStyle/>
          <a:p>
            <a:pPr marL="0" indent="0" algn="l" rtl="0" fontAlgn="base">
              <a:buNone/>
            </a:pPr>
            <a:r>
              <a:rPr lang="en-US" sz="3200" b="0" i="0" u="none" strike="noStrike">
                <a:solidFill>
                  <a:srgbClr val="000000"/>
                </a:solidFill>
                <a:effectLst/>
                <a:latin typeface="Arial" panose="020B0604020202020204" pitchFamily="34" charset="0"/>
              </a:rPr>
              <a:t>For more information on finding the applicable Wage Determination, please consult WHD’s </a:t>
            </a:r>
            <a:r>
              <a:rPr lang="en-US" sz="3200" b="0" i="0" strike="noStrike">
                <a:solidFill>
                  <a:srgbClr val="000000"/>
                </a:solidFill>
                <a:effectLst/>
                <a:latin typeface="Arial" panose="020B0604020202020204" pitchFamily="34" charset="0"/>
              </a:rPr>
              <a:t>“</a:t>
            </a:r>
            <a:r>
              <a:rPr lang="en-US" sz="3200" b="0" i="0">
                <a:solidFill>
                  <a:srgbClr val="000000"/>
                </a:solidFill>
                <a:effectLst/>
                <a:latin typeface="Arial" panose="020B0604020202020204" pitchFamily="34" charset="0"/>
              </a:rPr>
              <a:t>Guide to Finding Your Wage Determination on sam.gov” at </a:t>
            </a:r>
            <a:r>
              <a:rPr lang="en-US" sz="3200" b="0" i="0" u="sng">
                <a:solidFill>
                  <a:schemeClr val="accent1">
                    <a:lumMod val="75000"/>
                  </a:schemeClr>
                </a:solidFill>
                <a:effectLst/>
                <a:latin typeface="Arial" panose="020B0604020202020204" pitchFamily="34" charset="0"/>
              </a:rPr>
              <a:t>https://www.dol.gov/agencies/whd/IRA</a:t>
            </a:r>
            <a:endParaRPr lang="en-US" sz="3200" b="0" i="0">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284205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1820-0E01-6E84-08CF-B22B38AD353C}"/>
              </a:ext>
            </a:extLst>
          </p:cNvPr>
          <p:cNvSpPr>
            <a:spLocks noGrp="1"/>
          </p:cNvSpPr>
          <p:nvPr>
            <p:ph type="title"/>
          </p:nvPr>
        </p:nvSpPr>
        <p:spPr>
          <a:xfrm>
            <a:off x="876075" y="909343"/>
            <a:ext cx="11315925" cy="736895"/>
          </a:xfrm>
        </p:spPr>
        <p:txBody>
          <a:bodyPr>
            <a:normAutofit/>
          </a:bodyPr>
          <a:lstStyle/>
          <a:p>
            <a:r>
              <a:rPr lang="en-US"/>
              <a:t>Utilizing Appropriate Labor Classifications</a:t>
            </a:r>
          </a:p>
        </p:txBody>
      </p:sp>
      <p:sp>
        <p:nvSpPr>
          <p:cNvPr id="3" name="Content Placeholder 2">
            <a:extLst>
              <a:ext uri="{FF2B5EF4-FFF2-40B4-BE49-F238E27FC236}">
                <a16:creationId xmlns:a16="http://schemas.microsoft.com/office/drawing/2014/main" id="{27C3A962-F5E7-31B9-2076-3CB69435D642}"/>
              </a:ext>
            </a:extLst>
          </p:cNvPr>
          <p:cNvSpPr>
            <a:spLocks noGrp="1"/>
          </p:cNvSpPr>
          <p:nvPr>
            <p:ph idx="1"/>
          </p:nvPr>
        </p:nvSpPr>
        <p:spPr>
          <a:xfrm>
            <a:off x="1295400" y="1773178"/>
            <a:ext cx="9601200" cy="4284324"/>
          </a:xfrm>
        </p:spPr>
        <p:txBody>
          <a:bodyPr vert="horz" lIns="91440" tIns="45720" rIns="91440" bIns="45720" rtlCol="0" anchor="t">
            <a:noAutofit/>
          </a:bodyPr>
          <a:lstStyle/>
          <a:p>
            <a:pPr marL="0" indent="0" algn="l" rtl="0" fontAlgn="base">
              <a:buNone/>
            </a:pPr>
            <a:r>
              <a:rPr lang="en-US" sz="2200" b="0" i="0" u="none" strike="noStrike">
                <a:solidFill>
                  <a:srgbClr val="000000"/>
                </a:solidFill>
                <a:effectLst/>
                <a:latin typeface="Arial"/>
                <a:cs typeface="Arial"/>
              </a:rPr>
              <a:t>Wage determinations include labor classifications based generally on trades or occupations.​</a:t>
            </a:r>
          </a:p>
          <a:p>
            <a:pPr marL="0" indent="0">
              <a:buNone/>
            </a:pPr>
            <a:r>
              <a:rPr lang="en-US" sz="2200" b="0" i="0" u="none" strike="noStrike">
                <a:effectLst/>
                <a:ea typeface="+mn-lt"/>
                <a:cs typeface="+mn-lt"/>
              </a:rPr>
              <a:t>A taxpayer should identify the </a:t>
            </a:r>
            <a:r>
              <a:rPr lang="en-US" sz="2200">
                <a:ea typeface="+mn-lt"/>
                <a:cs typeface="+mn-lt"/>
              </a:rPr>
              <a:t>labor classifications needed to perform </a:t>
            </a:r>
            <a:r>
              <a:rPr lang="en-US" sz="2200" b="0" i="0" u="none" strike="noStrike">
                <a:effectLst/>
                <a:ea typeface="+mn-lt"/>
                <a:cs typeface="+mn-lt"/>
              </a:rPr>
              <a:t>work on the facility and compare </a:t>
            </a:r>
            <a:r>
              <a:rPr lang="en-US" sz="2200">
                <a:ea typeface="+mn-lt"/>
                <a:cs typeface="+mn-lt"/>
              </a:rPr>
              <a:t>them </a:t>
            </a:r>
            <a:r>
              <a:rPr lang="en-US" sz="2200" b="0" i="0" u="none" strike="noStrike">
                <a:effectLst/>
                <a:ea typeface="+mn-lt"/>
                <a:cs typeface="+mn-lt"/>
              </a:rPr>
              <a:t>to the labor classifications on the wage determination</a:t>
            </a:r>
            <a:r>
              <a:rPr lang="en-US" sz="2200">
                <a:ea typeface="+mn-lt"/>
                <a:cs typeface="+mn-lt"/>
              </a:rPr>
              <a:t>.</a:t>
            </a:r>
          </a:p>
          <a:p>
            <a:pPr marL="0" indent="0" fontAlgn="base">
              <a:buNone/>
            </a:pPr>
            <a:r>
              <a:rPr lang="en-US" sz="2200" b="0" i="0" u="none" strike="noStrike">
                <a:solidFill>
                  <a:srgbClr val="000000"/>
                </a:solidFill>
                <a:effectLst/>
                <a:latin typeface="Arial"/>
                <a:cs typeface="Arial"/>
              </a:rPr>
              <a:t>An additional labor classification should be requested </a:t>
            </a:r>
            <a:r>
              <a:rPr lang="en-US" sz="2200" b="1" i="0" u="none" strike="noStrike">
                <a:solidFill>
                  <a:srgbClr val="000000"/>
                </a:solidFill>
                <a:effectLst/>
                <a:latin typeface="Arial"/>
                <a:cs typeface="Arial"/>
              </a:rPr>
              <a:t>only when </a:t>
            </a:r>
            <a:r>
              <a:rPr lang="en-US" sz="2200" b="1">
                <a:solidFill>
                  <a:srgbClr val="000000"/>
                </a:solidFill>
                <a:latin typeface="Arial"/>
                <a:cs typeface="Arial"/>
              </a:rPr>
              <a:t>the work</a:t>
            </a:r>
            <a:r>
              <a:rPr lang="en-US" sz="2200" b="1" i="0" u="none" strike="noStrike">
                <a:solidFill>
                  <a:srgbClr val="000000"/>
                </a:solidFill>
                <a:effectLst/>
                <a:latin typeface="Arial"/>
                <a:cs typeface="Arial"/>
              </a:rPr>
              <a:t> needed for a project is </a:t>
            </a:r>
            <a:r>
              <a:rPr lang="en-US" sz="2200" b="1" i="1" u="none" strike="noStrike">
                <a:solidFill>
                  <a:srgbClr val="000000"/>
                </a:solidFill>
                <a:effectLst/>
                <a:latin typeface="Arial"/>
                <a:cs typeface="Arial"/>
              </a:rPr>
              <a:t>not</a:t>
            </a:r>
            <a:r>
              <a:rPr lang="en-US" sz="2200" b="1" i="0" u="none" strike="noStrike">
                <a:solidFill>
                  <a:srgbClr val="000000"/>
                </a:solidFill>
                <a:effectLst/>
                <a:latin typeface="Arial"/>
                <a:cs typeface="Arial"/>
              </a:rPr>
              <a:t> performed by a labor classification </a:t>
            </a:r>
            <a:r>
              <a:rPr lang="en-US" sz="2200" b="1" i="1" u="none" strike="noStrike">
                <a:solidFill>
                  <a:srgbClr val="000000"/>
                </a:solidFill>
                <a:effectLst/>
                <a:latin typeface="Arial"/>
                <a:cs typeface="Arial"/>
              </a:rPr>
              <a:t>already</a:t>
            </a:r>
            <a:r>
              <a:rPr lang="en-US" sz="2200" b="1" i="0" u="none" strike="noStrike">
                <a:solidFill>
                  <a:srgbClr val="000000"/>
                </a:solidFill>
                <a:effectLst/>
                <a:latin typeface="Arial"/>
                <a:cs typeface="Arial"/>
              </a:rPr>
              <a:t> listed on the applicable wage determination.</a:t>
            </a:r>
          </a:p>
          <a:p>
            <a:pPr marL="0" indent="0" fontAlgn="base">
              <a:buNone/>
            </a:pPr>
            <a:r>
              <a:rPr lang="en-US" sz="2200" b="0" i="0" u="none" strike="noStrike">
                <a:solidFill>
                  <a:srgbClr val="000000"/>
                </a:solidFill>
                <a:effectLst/>
                <a:latin typeface="Arial"/>
                <a:cs typeface="Arial"/>
              </a:rPr>
              <a:t>If a wage determination does not include a needed labor classification, an additional classification may be requested at</a:t>
            </a:r>
            <a:r>
              <a:rPr lang="en-US" sz="2200" b="0" i="0" u="none" strike="noStrike">
                <a:solidFill>
                  <a:schemeClr val="accent1">
                    <a:lumMod val="75000"/>
                  </a:schemeClr>
                </a:solidFill>
                <a:effectLst/>
                <a:latin typeface="Arial"/>
                <a:cs typeface="Arial"/>
              </a:rPr>
              <a:t> </a:t>
            </a:r>
            <a:r>
              <a:rPr lang="en-US" sz="2200" b="1" i="0" u="sng" strike="noStrike">
                <a:solidFill>
                  <a:schemeClr val="accent1">
                    <a:lumMod val="75000"/>
                  </a:schemeClr>
                </a:solidFill>
                <a:effectLst/>
                <a:latin typeface="Arial"/>
                <a:cs typeface="Arial"/>
                <a:hlinkClick r:id="rId3">
                  <a:extLst>
                    <a:ext uri="{A12FA001-AC4F-418D-AE19-62706E023703}">
                      <ahyp:hlinkClr xmlns:ahyp="http://schemas.microsoft.com/office/drawing/2018/hyperlinkcolor" val="tx"/>
                    </a:ext>
                  </a:extLst>
                </a:hlinkClick>
              </a:rPr>
              <a:t>IRAprevailingwage@dol.gov</a:t>
            </a:r>
            <a:r>
              <a:rPr lang="en-US" sz="2200" b="0" i="0">
                <a:solidFill>
                  <a:schemeClr val="accent1">
                    <a:lumMod val="75000"/>
                  </a:schemeClr>
                </a:solidFill>
                <a:effectLst/>
                <a:latin typeface="Arial"/>
                <a:cs typeface="Arial"/>
              </a:rPr>
              <a:t>​</a:t>
            </a:r>
          </a:p>
          <a:p>
            <a:pPr marL="0" indent="0" fontAlgn="base">
              <a:buNone/>
            </a:pPr>
            <a:endParaRPr lang="en-US" sz="2800" b="1" i="0">
              <a:solidFill>
                <a:srgbClr val="000000"/>
              </a:solidFill>
              <a:effectLst/>
              <a:latin typeface="Arial"/>
              <a:cs typeface="Arial"/>
            </a:endParaRPr>
          </a:p>
        </p:txBody>
      </p:sp>
    </p:spTree>
    <p:extLst>
      <p:ext uri="{BB962C8B-B14F-4D97-AF65-F5344CB8AC3E}">
        <p14:creationId xmlns:p14="http://schemas.microsoft.com/office/powerpoint/2010/main" val="415509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0714-6964-E157-013B-1A16D828EFAF}"/>
              </a:ext>
            </a:extLst>
          </p:cNvPr>
          <p:cNvSpPr>
            <a:spLocks noGrp="1"/>
          </p:cNvSpPr>
          <p:nvPr>
            <p:ph type="title"/>
          </p:nvPr>
        </p:nvSpPr>
        <p:spPr>
          <a:xfrm>
            <a:off x="1295400" y="909344"/>
            <a:ext cx="9601200" cy="646188"/>
          </a:xfrm>
        </p:spPr>
        <p:txBody>
          <a:bodyPr>
            <a:normAutofit fontScale="90000"/>
          </a:bodyPr>
          <a:lstStyle/>
          <a:p>
            <a:r>
              <a:rPr lang="en-US"/>
              <a:t>Requests for Additional Labor Classifications for IRA</a:t>
            </a:r>
          </a:p>
        </p:txBody>
      </p:sp>
      <p:sp>
        <p:nvSpPr>
          <p:cNvPr id="3" name="Content Placeholder 2">
            <a:extLst>
              <a:ext uri="{FF2B5EF4-FFF2-40B4-BE49-F238E27FC236}">
                <a16:creationId xmlns:a16="http://schemas.microsoft.com/office/drawing/2014/main" id="{F564FD0C-4009-4079-2B6E-54761139F841}"/>
              </a:ext>
            </a:extLst>
          </p:cNvPr>
          <p:cNvSpPr>
            <a:spLocks noGrp="1"/>
          </p:cNvSpPr>
          <p:nvPr>
            <p:ph idx="1"/>
          </p:nvPr>
        </p:nvSpPr>
        <p:spPr>
          <a:xfrm>
            <a:off x="1295400" y="1646239"/>
            <a:ext cx="9601200" cy="4144962"/>
          </a:xfrm>
        </p:spPr>
        <p:txBody>
          <a:bodyPr>
            <a:noAutofit/>
          </a:bodyPr>
          <a:lstStyle/>
          <a:p>
            <a:pPr marL="0" indent="0">
              <a:buNone/>
            </a:pPr>
            <a:r>
              <a:rPr lang="en-US" sz="2200" b="1">
                <a:solidFill>
                  <a:srgbClr val="000000"/>
                </a:solidFill>
                <a:latin typeface="+mj-lt"/>
                <a:cs typeface="Arial"/>
              </a:rPr>
              <a:t>Where the work</a:t>
            </a:r>
            <a:r>
              <a:rPr lang="en-US" sz="2200" b="1" i="0" u="none" strike="noStrike">
                <a:solidFill>
                  <a:srgbClr val="000000"/>
                </a:solidFill>
                <a:effectLst/>
                <a:latin typeface="+mj-lt"/>
                <a:cs typeface="Arial"/>
              </a:rPr>
              <a:t> needed for a project is </a:t>
            </a:r>
            <a:r>
              <a:rPr lang="en-US" sz="2200" b="1" i="1" u="none" strike="noStrike">
                <a:solidFill>
                  <a:srgbClr val="000000"/>
                </a:solidFill>
                <a:effectLst/>
                <a:latin typeface="+mj-lt"/>
                <a:cs typeface="Arial"/>
              </a:rPr>
              <a:t>not</a:t>
            </a:r>
            <a:r>
              <a:rPr lang="en-US" sz="2200" b="1" i="0" u="none" strike="noStrike">
                <a:solidFill>
                  <a:srgbClr val="000000"/>
                </a:solidFill>
                <a:effectLst/>
                <a:latin typeface="+mj-lt"/>
                <a:cs typeface="Arial"/>
              </a:rPr>
              <a:t> performed by a labor classification </a:t>
            </a:r>
            <a:r>
              <a:rPr lang="en-US" sz="2200" b="1" i="1" u="none" strike="noStrike">
                <a:solidFill>
                  <a:srgbClr val="000000"/>
                </a:solidFill>
                <a:effectLst/>
                <a:latin typeface="+mj-lt"/>
                <a:cs typeface="Arial"/>
              </a:rPr>
              <a:t>already</a:t>
            </a:r>
            <a:r>
              <a:rPr lang="en-US" sz="2200" b="1" i="0" u="none" strike="noStrike">
                <a:solidFill>
                  <a:srgbClr val="000000"/>
                </a:solidFill>
                <a:effectLst/>
                <a:latin typeface="+mj-lt"/>
                <a:cs typeface="Arial"/>
              </a:rPr>
              <a:t> listed on the applicable wage determination, an additional labor classification can be requested. </a:t>
            </a:r>
            <a:endParaRPr lang="en-US" sz="2200">
              <a:latin typeface="+mj-lt"/>
            </a:endParaRPr>
          </a:p>
          <a:p>
            <a:pPr marL="0" indent="0">
              <a:buNone/>
            </a:pPr>
            <a:r>
              <a:rPr lang="en-US" sz="2200">
                <a:latin typeface="+mj-lt"/>
              </a:rPr>
              <a:t>A request for prevailing wage rates for additional classifications should be made: </a:t>
            </a:r>
          </a:p>
          <a:p>
            <a:pPr marL="617220" lvl="1" indent="-342900">
              <a:buFont typeface="+mj-lt"/>
              <a:buAutoNum type="arabicPeriod"/>
            </a:pPr>
            <a:r>
              <a:rPr lang="en-US" sz="2200" u="sng">
                <a:latin typeface="+mj-lt"/>
              </a:rPr>
              <a:t>Where there is a contract for construction</a:t>
            </a:r>
            <a:r>
              <a:rPr lang="en-US" sz="2200">
                <a:latin typeface="+mj-lt"/>
              </a:rPr>
              <a:t>: any time after a contract for the construction, alteration, or repair of a facility has been executed between the taxpayer and a contractor </a:t>
            </a:r>
            <a:r>
              <a:rPr lang="en-US" sz="2200" b="1">
                <a:latin typeface="+mj-lt"/>
              </a:rPr>
              <a:t>OR</a:t>
            </a:r>
            <a:r>
              <a:rPr lang="en-US" sz="2200">
                <a:latin typeface="+mj-lt"/>
              </a:rPr>
              <a:t> no more than 90 days before the taxpayer expects to execute the primary contract for the construction, alteration, or repair of the facility.  </a:t>
            </a:r>
          </a:p>
          <a:p>
            <a:pPr marL="617220" lvl="1" indent="-342900">
              <a:buFont typeface="+mj-lt"/>
              <a:buAutoNum type="arabicPeriod"/>
            </a:pPr>
            <a:r>
              <a:rPr lang="en-US" sz="2200" u="sng">
                <a:latin typeface="+mj-lt"/>
              </a:rPr>
              <a:t>In the absence of a contract:</a:t>
            </a:r>
            <a:r>
              <a:rPr lang="en-US" sz="2200">
                <a:latin typeface="+mj-lt"/>
              </a:rPr>
              <a:t> no more than 90 days before construction, alteration, or repair of the facility starts. </a:t>
            </a:r>
          </a:p>
        </p:txBody>
      </p:sp>
      <p:sp>
        <p:nvSpPr>
          <p:cNvPr id="4" name="Footer Placeholder 3">
            <a:extLst>
              <a:ext uri="{FF2B5EF4-FFF2-40B4-BE49-F238E27FC236}">
                <a16:creationId xmlns:a16="http://schemas.microsoft.com/office/drawing/2014/main" id="{F3DDBE1E-6716-3ACC-41A0-4D5AAE47FB45}"/>
              </a:ext>
            </a:extLst>
          </p:cNvPr>
          <p:cNvSpPr>
            <a:spLocks noGrp="1"/>
          </p:cNvSpPr>
          <p:nvPr>
            <p:ph type="ftr" sz="quarter" idx="4294967295"/>
          </p:nvPr>
        </p:nvSpPr>
        <p:spPr>
          <a:xfrm>
            <a:off x="1732848" y="6380170"/>
            <a:ext cx="8686799" cy="22243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rial"/>
                <a:ea typeface="+mn-ea"/>
                <a:cs typeface="+mn-cs"/>
              </a:rPr>
              <a:t>Footer Information</a:t>
            </a:r>
          </a:p>
        </p:txBody>
      </p:sp>
    </p:spTree>
    <p:extLst>
      <p:ext uri="{BB962C8B-B14F-4D97-AF65-F5344CB8AC3E}">
        <p14:creationId xmlns:p14="http://schemas.microsoft.com/office/powerpoint/2010/main" val="418514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486888" y="1383218"/>
            <a:ext cx="11364686" cy="4164044"/>
          </a:xfrm>
        </p:spPr>
        <p:txBody>
          <a:bodyPr vert="horz" lIns="91440" tIns="45720" rIns="91440" bIns="45720" rtlCol="0" anchor="t">
            <a:normAutofit/>
          </a:bodyPr>
          <a:lstStyle/>
          <a:p>
            <a:pPr>
              <a:lnSpc>
                <a:spcPct val="200000"/>
              </a:lnSpc>
              <a:spcBef>
                <a:spcPts val="600"/>
              </a:spcBef>
              <a:spcAft>
                <a:spcPts val="600"/>
              </a:spcAft>
            </a:pPr>
            <a:r>
              <a:rPr lang="en-US" sz="1600" dirty="0"/>
              <a:t>Introduction and disclaimers</a:t>
            </a:r>
          </a:p>
          <a:p>
            <a:pPr>
              <a:lnSpc>
                <a:spcPct val="200000"/>
              </a:lnSpc>
              <a:spcBef>
                <a:spcPts val="600"/>
              </a:spcBef>
              <a:spcAft>
                <a:spcPts val="600"/>
              </a:spcAft>
            </a:pPr>
            <a:r>
              <a:rPr lang="en-US" sz="1600" dirty="0"/>
              <a:t>Overview of IRA Prevailing Wage and Registered Apprenticeship Requirements</a:t>
            </a:r>
          </a:p>
          <a:p>
            <a:pPr>
              <a:lnSpc>
                <a:spcPct val="200000"/>
              </a:lnSpc>
              <a:spcBef>
                <a:spcPts val="600"/>
              </a:spcBef>
              <a:spcAft>
                <a:spcPts val="600"/>
              </a:spcAft>
            </a:pPr>
            <a:r>
              <a:rPr lang="en-US" sz="1600" dirty="0"/>
              <a:t>Prevailing Wage and Registered Apprenticeship Resources</a:t>
            </a:r>
          </a:p>
          <a:p>
            <a:pPr>
              <a:lnSpc>
                <a:spcPct val="200000"/>
              </a:lnSpc>
              <a:spcBef>
                <a:spcPts val="600"/>
              </a:spcBef>
              <a:spcAft>
                <a:spcPts val="600"/>
              </a:spcAft>
            </a:pPr>
            <a:r>
              <a:rPr lang="en-US" sz="1600" dirty="0"/>
              <a:t>Compliance</a:t>
            </a:r>
          </a:p>
          <a:p>
            <a:pPr>
              <a:lnSpc>
                <a:spcPct val="200000"/>
              </a:lnSpc>
              <a:spcBef>
                <a:spcPts val="600"/>
              </a:spcBef>
              <a:spcAft>
                <a:spcPts val="600"/>
              </a:spcAft>
            </a:pPr>
            <a:r>
              <a:rPr lang="en-US" sz="1600" dirty="0"/>
              <a:t>Conclusion</a:t>
            </a:r>
          </a:p>
        </p:txBody>
      </p:sp>
      <p:sp>
        <p:nvSpPr>
          <p:cNvPr id="4" name="Rectangle 3">
            <a:extLst>
              <a:ext uri="{FF2B5EF4-FFF2-40B4-BE49-F238E27FC236}">
                <a16:creationId xmlns:a16="http://schemas.microsoft.com/office/drawing/2014/main" id="{F407E4D4-E58A-9B1C-18E4-89B07011060A}"/>
              </a:ext>
            </a:extLst>
          </p:cNvPr>
          <p:cNvSpPr/>
          <p:nvPr/>
        </p:nvSpPr>
        <p:spPr>
          <a:xfrm>
            <a:off x="486888" y="1384128"/>
            <a:ext cx="10659532" cy="642618"/>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53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F9C-23E4-C214-4A36-9A1B418EEA5D}"/>
              </a:ext>
            </a:extLst>
          </p:cNvPr>
          <p:cNvSpPr>
            <a:spLocks noGrp="1"/>
          </p:cNvSpPr>
          <p:nvPr>
            <p:ph type="title"/>
          </p:nvPr>
        </p:nvSpPr>
        <p:spPr>
          <a:xfrm>
            <a:off x="1275646" y="1065059"/>
            <a:ext cx="10149453" cy="551595"/>
          </a:xfrm>
        </p:spPr>
        <p:txBody>
          <a:bodyPr>
            <a:normAutofit fontScale="90000"/>
          </a:bodyPr>
          <a:lstStyle/>
          <a:p>
            <a:r>
              <a:rPr lang="en-US"/>
              <a:t>Requests for Supplemental Wage Determinations for IRA</a:t>
            </a:r>
          </a:p>
        </p:txBody>
      </p:sp>
      <p:sp>
        <p:nvSpPr>
          <p:cNvPr id="3" name="Content Placeholder 2">
            <a:extLst>
              <a:ext uri="{FF2B5EF4-FFF2-40B4-BE49-F238E27FC236}">
                <a16:creationId xmlns:a16="http://schemas.microsoft.com/office/drawing/2014/main" id="{2D43EE01-0F52-77B1-02E3-91A8FFDAD23D}"/>
              </a:ext>
            </a:extLst>
          </p:cNvPr>
          <p:cNvSpPr>
            <a:spLocks noGrp="1"/>
          </p:cNvSpPr>
          <p:nvPr>
            <p:ph idx="1"/>
          </p:nvPr>
        </p:nvSpPr>
        <p:spPr>
          <a:xfrm>
            <a:off x="1076601" y="1616654"/>
            <a:ext cx="9849553" cy="4386700"/>
          </a:xfrm>
        </p:spPr>
        <p:txBody>
          <a:bodyPr>
            <a:noAutofit/>
          </a:bodyPr>
          <a:lstStyle/>
          <a:p>
            <a:pPr marL="0" marR="0" lvl="0" indent="0" algn="l" defTabSz="914400" rtl="0" eaLnBrk="1" fontAlgn="auto" latinLnBrk="0" hangingPunct="1">
              <a:lnSpc>
                <a:spcPct val="100000"/>
              </a:lnSpc>
              <a:spcBef>
                <a:spcPts val="1800"/>
              </a:spcBef>
              <a:spcAft>
                <a:spcPts val="0"/>
              </a:spcAft>
              <a:buClr>
                <a:srgbClr val="0075BF">
                  <a:lumMod val="75000"/>
                </a:srgbClr>
              </a:buClr>
              <a:buSzPct val="100000"/>
              <a:buNone/>
              <a:tabLst/>
              <a:defRPr/>
            </a:pPr>
            <a:r>
              <a:rPr lang="en-US" sz="2200">
                <a:solidFill>
                  <a:prstClr val="black"/>
                </a:solidFill>
              </a:rPr>
              <a:t>I</a:t>
            </a:r>
            <a:r>
              <a:rPr kumimoji="0" lang="en-US" sz="2200" b="0" i="0" u="none" strike="noStrike" kern="1200" cap="none" spc="0" normalizeH="0" baseline="0" noProof="0">
                <a:ln>
                  <a:noFill/>
                </a:ln>
                <a:solidFill>
                  <a:prstClr val="black"/>
                </a:solidFill>
                <a:effectLst/>
                <a:uLnTx/>
                <a:uFillTx/>
                <a:ea typeface="+mn-ea"/>
                <a:cs typeface="+mn-cs"/>
              </a:rPr>
              <a:t>n limited circumstances, there may not be a general wage determination for a certain geographic area or for the specified type of construction applicable to the construction, alteration or repair of a qualified facility. </a:t>
            </a:r>
          </a:p>
          <a:p>
            <a:pPr marL="0" marR="0" lvl="0" indent="0" algn="l" defTabSz="914400" rtl="0" eaLnBrk="1" fontAlgn="auto" latinLnBrk="0" hangingPunct="1">
              <a:lnSpc>
                <a:spcPct val="100000"/>
              </a:lnSpc>
              <a:spcBef>
                <a:spcPts val="1800"/>
              </a:spcBef>
              <a:spcAft>
                <a:spcPts val="0"/>
              </a:spcAft>
              <a:buClr>
                <a:srgbClr val="0075BF">
                  <a:lumMod val="75000"/>
                </a:srgbClr>
              </a:buClr>
              <a:buSzPct val="100000"/>
              <a:buNone/>
              <a:tabLst/>
              <a:defRPr/>
            </a:pPr>
            <a:r>
              <a:rPr kumimoji="0" lang="en-US" sz="2200" b="0" i="0" u="none" strike="noStrike" kern="1200" cap="none" spc="0" normalizeH="0" baseline="0" noProof="0">
                <a:ln>
                  <a:noFill/>
                </a:ln>
                <a:solidFill>
                  <a:srgbClr val="212121"/>
                </a:solidFill>
                <a:effectLst/>
                <a:uLnTx/>
                <a:uFillTx/>
                <a:ea typeface="Times New Roman" panose="02020603050405020304" pitchFamily="18" charset="0"/>
                <a:cs typeface="Times New Roman" panose="02020603050405020304" pitchFamily="18" charset="0"/>
              </a:rPr>
              <a:t>In such circumstances, the taxpayer, contractor, or subcontractor may request a supplemental wage determination applicable to the construction, alteration, or repair of that facility by emailing </a:t>
            </a:r>
            <a:r>
              <a:rPr kumimoji="0" lang="en-US" sz="2200" b="0" i="0" u="sng" strike="noStrike" kern="1200" cap="none" spc="0" normalizeH="0" baseline="0" noProof="0">
                <a:ln>
                  <a:noFill/>
                </a:ln>
                <a:solidFill>
                  <a:srgbClr val="112E51">
                    <a:lumMod val="90000"/>
                    <a:lumOff val="10000"/>
                  </a:srgbClr>
                </a:solidFill>
                <a:effectLst/>
                <a:uLnTx/>
                <a:uFillTx/>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IRAprevailingwage@dol.gov </a:t>
            </a:r>
            <a:endParaRPr kumimoji="0" lang="en-US" sz="2200" b="0" i="0" u="sng" strike="noStrike" kern="1200" cap="none" spc="0" normalizeH="0" baseline="0" noProof="0">
              <a:ln>
                <a:noFill/>
              </a:ln>
              <a:solidFill>
                <a:srgbClr val="112E51">
                  <a:lumMod val="90000"/>
                  <a:lumOff val="10000"/>
                </a:srgbClr>
              </a:solidFill>
              <a:uLnTx/>
              <a:uFillTx/>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1800"/>
              </a:spcBef>
              <a:spcAft>
                <a:spcPts val="0"/>
              </a:spcAft>
              <a:buClr>
                <a:srgbClr val="0075BF">
                  <a:lumMod val="75000"/>
                </a:srgbClr>
              </a:buClr>
              <a:buSzPct val="100000"/>
              <a:buFont typeface="+mj-lt"/>
              <a:buAutoNum type="arabicPeriod"/>
              <a:tabLst/>
              <a:defRPr/>
            </a:pPr>
            <a:r>
              <a:rPr lang="en-US" sz="2200" u="sng">
                <a:effectLst/>
                <a:latin typeface="Arial" panose="020B0604020202020204" pitchFamily="34" charset="0"/>
                <a:ea typeface="Calibri" panose="020F0502020204030204" pitchFamily="34" charset="0"/>
                <a:cs typeface="Times New Roman" panose="02020603050405020304" pitchFamily="18" charset="0"/>
              </a:rPr>
              <a:t>Where there is a contract for construction</a:t>
            </a:r>
            <a:r>
              <a:rPr lang="en-US" sz="2200">
                <a:effectLst/>
                <a:latin typeface="Arial" panose="020B0604020202020204" pitchFamily="34" charset="0"/>
                <a:ea typeface="Calibri" panose="020F0502020204030204" pitchFamily="34" charset="0"/>
                <a:cs typeface="Times New Roman" panose="02020603050405020304" pitchFamily="18" charset="0"/>
              </a:rPr>
              <a:t>: no more than 90 days before the taxpayer (or the taxpayer’s designee, assignee, or agent) expects to execute the contract for the construction, alteration, or repair of the facility</a:t>
            </a:r>
          </a:p>
          <a:p>
            <a:pPr marL="342900" marR="0" lvl="0" indent="-342900" algn="l" defTabSz="914400" rtl="0" eaLnBrk="1" fontAlgn="auto" latinLnBrk="0" hangingPunct="1">
              <a:lnSpc>
                <a:spcPct val="100000"/>
              </a:lnSpc>
              <a:spcBef>
                <a:spcPts val="1800"/>
              </a:spcBef>
              <a:spcAft>
                <a:spcPts val="0"/>
              </a:spcAft>
              <a:buClr>
                <a:srgbClr val="0075BF">
                  <a:lumMod val="75000"/>
                </a:srgbClr>
              </a:buClr>
              <a:buSzPct val="100000"/>
              <a:buFont typeface="+mj-lt"/>
              <a:buAutoNum type="arabicPeriod"/>
              <a:tabLst/>
              <a:defRPr/>
            </a:pPr>
            <a:r>
              <a:rPr lang="en-US" sz="2200" u="sng">
                <a:effectLst/>
                <a:latin typeface="Arial" panose="020B0604020202020204" pitchFamily="34" charset="0"/>
                <a:ea typeface="Calibri" panose="020F0502020204030204" pitchFamily="34" charset="0"/>
                <a:cs typeface="Times New Roman" panose="02020603050405020304" pitchFamily="18" charset="0"/>
              </a:rPr>
              <a:t>In the absence of a contract</a:t>
            </a:r>
            <a:r>
              <a:rPr lang="en-US" sz="2200">
                <a:effectLst/>
                <a:latin typeface="Arial" panose="020B0604020202020204" pitchFamily="34" charset="0"/>
                <a:ea typeface="Calibri" panose="020F0502020204030204" pitchFamily="34" charset="0"/>
                <a:cs typeface="Times New Roman" panose="02020603050405020304" pitchFamily="18" charset="0"/>
              </a:rPr>
              <a:t>: requests no more than 90 days before construction, alteration, or repair of the facility starts.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0"/>
              </a:spcAft>
              <a:buClr>
                <a:srgbClr val="0075BF">
                  <a:lumMod val="75000"/>
                </a:srgbClr>
              </a:buClr>
              <a:buSzPct val="100000"/>
              <a:buNone/>
              <a:tabLst/>
              <a:defRPr/>
            </a:pPr>
            <a:endParaRPr kumimoji="0" lang="en-US" sz="2200" b="0" i="0" u="sng" strike="noStrike" kern="1200" cap="none" spc="0" normalizeH="0" baseline="0" noProof="0">
              <a:ln>
                <a:noFill/>
              </a:ln>
              <a:solidFill>
                <a:srgbClr val="112E51">
                  <a:lumMod val="90000"/>
                  <a:lumOff val="10000"/>
                </a:srgbClr>
              </a:solidFill>
              <a:effectLst/>
              <a:uLnTx/>
              <a:uFillTx/>
              <a:latin typeface="Source Sans Pro" panose="020B0503030403020204" pitchFamily="34" charset="0"/>
              <a:ea typeface="Times New Roman" panose="02020603050405020304" pitchFamily="18" charset="0"/>
              <a:cs typeface="Times New Roman" panose="02020603050405020304" pitchFamily="18" charset="0"/>
            </a:endParaRPr>
          </a:p>
          <a:p>
            <a:endParaRPr lang="en-US" sz="2200">
              <a:effectLst/>
              <a:highlight>
                <a:srgbClr val="FFFFFF"/>
              </a:highlight>
              <a:latin typeface="Aptos" panose="020B0004020202020204" pitchFamily="34" charset="0"/>
              <a:ea typeface="Arial" panose="020B0604020202020204" pitchFamily="34" charset="0"/>
              <a:cs typeface="Arial" panose="020B0604020202020204" pitchFamily="34" charset="0"/>
            </a:endParaRPr>
          </a:p>
          <a:p>
            <a:endParaRPr lang="en-US" sz="2200">
              <a:effectLst/>
              <a:highlight>
                <a:srgbClr val="FFFFFF"/>
              </a:highlight>
              <a:latin typeface="Aptos" panose="020B0004020202020204" pitchFamily="34" charset="0"/>
              <a:ea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8183A55-A5F4-4327-5003-22C1D6A93918}"/>
              </a:ext>
            </a:extLst>
          </p:cNvPr>
          <p:cNvSpPr>
            <a:spLocks noGrp="1"/>
          </p:cNvSpPr>
          <p:nvPr>
            <p:ph type="ftr" sz="quarter" idx="4294967295"/>
          </p:nvPr>
        </p:nvSpPr>
        <p:spPr>
          <a:xfrm>
            <a:off x="1732848" y="6380170"/>
            <a:ext cx="8686799" cy="22243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rial"/>
                <a:ea typeface="+mn-ea"/>
                <a:cs typeface="+mn-cs"/>
              </a:rPr>
              <a:t>Footer Information</a:t>
            </a:r>
          </a:p>
        </p:txBody>
      </p:sp>
    </p:spTree>
    <p:extLst>
      <p:ext uri="{BB962C8B-B14F-4D97-AF65-F5344CB8AC3E}">
        <p14:creationId xmlns:p14="http://schemas.microsoft.com/office/powerpoint/2010/main" val="1764883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1820-0E01-6E84-08CF-B22B38AD353C}"/>
              </a:ext>
            </a:extLst>
          </p:cNvPr>
          <p:cNvSpPr>
            <a:spLocks noGrp="1"/>
          </p:cNvSpPr>
          <p:nvPr>
            <p:ph type="title"/>
          </p:nvPr>
        </p:nvSpPr>
        <p:spPr>
          <a:xfrm>
            <a:off x="876075" y="909343"/>
            <a:ext cx="11315925" cy="736895"/>
          </a:xfrm>
        </p:spPr>
        <p:txBody>
          <a:bodyPr>
            <a:normAutofit/>
          </a:bodyPr>
          <a:lstStyle/>
          <a:p>
            <a:r>
              <a:rPr lang="en-US"/>
              <a:t>Wage and Hour Division Support &amp; Assistance ​</a:t>
            </a:r>
          </a:p>
        </p:txBody>
      </p:sp>
      <p:sp>
        <p:nvSpPr>
          <p:cNvPr id="3" name="Content Placeholder 2">
            <a:extLst>
              <a:ext uri="{FF2B5EF4-FFF2-40B4-BE49-F238E27FC236}">
                <a16:creationId xmlns:a16="http://schemas.microsoft.com/office/drawing/2014/main" id="{27C3A962-F5E7-31B9-2076-3CB69435D642}"/>
              </a:ext>
            </a:extLst>
          </p:cNvPr>
          <p:cNvSpPr>
            <a:spLocks noGrp="1"/>
          </p:cNvSpPr>
          <p:nvPr>
            <p:ph idx="1"/>
          </p:nvPr>
        </p:nvSpPr>
        <p:spPr>
          <a:xfrm>
            <a:off x="876075" y="1819352"/>
            <a:ext cx="11175512" cy="4440944"/>
          </a:xfrm>
        </p:spPr>
        <p:txBody>
          <a:bodyPr vert="horz" lIns="91440" tIns="45720" rIns="91440" bIns="45720" rtlCol="0" anchor="t">
            <a:noAutofit/>
          </a:bodyPr>
          <a:lstStyle/>
          <a:p>
            <a:pPr marL="0" indent="0" algn="l" rtl="0" fontAlgn="base">
              <a:buNone/>
            </a:pPr>
            <a:r>
              <a:rPr lang="en-US" sz="2400" b="0" i="0" u="none" strike="noStrike">
                <a:solidFill>
                  <a:srgbClr val="000000"/>
                </a:solidFill>
                <a:effectLst/>
                <a:latin typeface="Arial"/>
                <a:cs typeface="Arial"/>
              </a:rPr>
              <a:t>WHD can provide technical and compliance assistance</a:t>
            </a:r>
            <a:endParaRPr lang="en-US" sz="2400" b="0" i="0">
              <a:solidFill>
                <a:srgbClr val="000000"/>
              </a:solidFill>
              <a:effectLst/>
              <a:latin typeface="Arial"/>
              <a:cs typeface="Arial"/>
            </a:endParaRPr>
          </a:p>
          <a:p>
            <a:pPr marL="0" indent="0" algn="l" rtl="0" fontAlgn="base">
              <a:buNone/>
            </a:pPr>
            <a:r>
              <a:rPr lang="en-US" sz="2400" b="0" i="0" u="none" strike="noStrike">
                <a:solidFill>
                  <a:srgbClr val="000000"/>
                </a:solidFill>
                <a:effectLst/>
                <a:latin typeface="Arial"/>
                <a:cs typeface="Arial"/>
              </a:rPr>
              <a:t>Additional Resources: </a:t>
            </a:r>
            <a:r>
              <a:rPr lang="en-US" sz="2400" b="0" i="0">
                <a:solidFill>
                  <a:srgbClr val="000000"/>
                </a:solidFill>
                <a:effectLst/>
                <a:latin typeface="Arial"/>
                <a:cs typeface="Arial"/>
              </a:rPr>
              <a:t>​</a:t>
            </a:r>
            <a:endParaRPr lang="en-US" sz="2400">
              <a:solidFill>
                <a:srgbClr val="000000"/>
              </a:solidFill>
              <a:latin typeface="Arial"/>
              <a:cs typeface="Arial"/>
            </a:endParaRPr>
          </a:p>
          <a:p>
            <a:r>
              <a:rPr lang="en-US" sz="2400">
                <a:solidFill>
                  <a:srgbClr val="000000"/>
                </a:solidFill>
                <a:latin typeface="Arial"/>
                <a:cs typeface="Arial"/>
              </a:rPr>
              <a:t>DOL IRA landing page:</a:t>
            </a:r>
            <a:r>
              <a:rPr lang="en-US" sz="2400">
                <a:ea typeface="+mn-lt"/>
                <a:cs typeface="+mn-lt"/>
              </a:rPr>
              <a:t> </a:t>
            </a:r>
            <a:r>
              <a:rPr lang="en-US" sz="2400">
                <a:solidFill>
                  <a:schemeClr val="accent1">
                    <a:lumMod val="75000"/>
                  </a:schemeClr>
                </a:solidFill>
                <a:ea typeface="+mn-lt"/>
                <a:cs typeface="+mn-lt"/>
                <a:hlinkClick r:id="rId3">
                  <a:extLst>
                    <a:ext uri="{A12FA001-AC4F-418D-AE19-62706E023703}">
                      <ahyp:hlinkClr xmlns:ahyp="http://schemas.microsoft.com/office/drawing/2018/hyperlinkcolor" val="tx"/>
                    </a:ext>
                  </a:extLst>
                </a:hlinkClick>
              </a:rPr>
              <a:t>https://www.dol.gov/general/inflation-reduction-act-tax-credit</a:t>
            </a:r>
            <a:endParaRPr lang="en-US" sz="2400">
              <a:solidFill>
                <a:schemeClr val="accent1">
                  <a:lumMod val="75000"/>
                </a:schemeClr>
              </a:solidFill>
              <a:latin typeface="Arial"/>
              <a:cs typeface="Arial"/>
            </a:endParaRPr>
          </a:p>
          <a:p>
            <a:pPr fontAlgn="base"/>
            <a:r>
              <a:rPr lang="en-US" sz="2400" b="0" i="0" u="none" strike="noStrike">
                <a:solidFill>
                  <a:srgbClr val="000000"/>
                </a:solidFill>
                <a:effectLst/>
                <a:latin typeface="Arial"/>
                <a:cs typeface="Arial"/>
              </a:rPr>
              <a:t>WHD IRA landing page</a:t>
            </a:r>
            <a:r>
              <a:rPr lang="en-US" sz="2400" b="0" i="0" u="none" strike="noStrike">
                <a:solidFill>
                  <a:schemeClr val="accent1">
                    <a:lumMod val="75000"/>
                  </a:schemeClr>
                </a:solidFill>
                <a:effectLst/>
                <a:latin typeface="Arial"/>
                <a:cs typeface="Arial"/>
              </a:rPr>
              <a:t>: </a:t>
            </a:r>
            <a:r>
              <a:rPr lang="en-US" sz="2400" b="0" i="0" u="none" strike="noStrike">
                <a:solidFill>
                  <a:schemeClr val="accent1">
                    <a:lumMod val="75000"/>
                  </a:schemeClr>
                </a:solidFill>
                <a:effectLst/>
                <a:latin typeface="Arial"/>
                <a:cs typeface="Arial"/>
                <a:hlinkClick r:id="rId4">
                  <a:extLst>
                    <a:ext uri="{A12FA001-AC4F-418D-AE19-62706E023703}">
                      <ahyp:hlinkClr xmlns:ahyp="http://schemas.microsoft.com/office/drawing/2018/hyperlinkcolor" val="tx"/>
                    </a:ext>
                  </a:extLst>
                </a:hlinkClick>
              </a:rPr>
              <a:t>https://www.dol.gov/agencies/whd/IRA</a:t>
            </a:r>
            <a:endParaRPr lang="en-US" sz="2400" u="none" strike="noStrike">
              <a:solidFill>
                <a:schemeClr val="accent1">
                  <a:lumMod val="75000"/>
                </a:schemeClr>
              </a:solidFill>
              <a:latin typeface="Arial"/>
              <a:cs typeface="Arial"/>
            </a:endParaRPr>
          </a:p>
          <a:p>
            <a:pPr fontAlgn="base"/>
            <a:r>
              <a:rPr lang="en-US" sz="2400" b="0" i="0">
                <a:effectLst/>
                <a:latin typeface="Arial"/>
                <a:cs typeface="Arial"/>
              </a:rPr>
              <a:t>Wage Determinations available at </a:t>
            </a:r>
            <a:r>
              <a:rPr lang="en-US" sz="2400" b="0" i="0">
                <a:solidFill>
                  <a:schemeClr val="accent1">
                    <a:lumMod val="75000"/>
                  </a:schemeClr>
                </a:solidFill>
                <a:effectLst/>
                <a:latin typeface="Arial"/>
                <a:cs typeface="Arial"/>
                <a:hlinkClick r:id="rId5">
                  <a:extLst>
                    <a:ext uri="{A12FA001-AC4F-418D-AE19-62706E023703}">
                      <ahyp:hlinkClr xmlns:ahyp="http://schemas.microsoft.com/office/drawing/2018/hyperlinkcolor" val="tx"/>
                    </a:ext>
                  </a:extLst>
                </a:hlinkClick>
              </a:rPr>
              <a:t>www.sam.gov</a:t>
            </a:r>
            <a:r>
              <a:rPr lang="en-US" sz="2400">
                <a:solidFill>
                  <a:schemeClr val="accent1">
                    <a:lumMod val="75000"/>
                  </a:schemeClr>
                </a:solidFill>
                <a:latin typeface="Arial"/>
                <a:cs typeface="Arial"/>
              </a:rPr>
              <a:t>  </a:t>
            </a:r>
            <a:endParaRPr lang="en-US" sz="2400" b="0" i="0">
              <a:solidFill>
                <a:schemeClr val="accent1">
                  <a:lumMod val="75000"/>
                </a:schemeClr>
              </a:solidFill>
              <a:effectLst/>
              <a:latin typeface="Arial" panose="020B0604020202020204" pitchFamily="34" charset="0"/>
              <a:cs typeface="Arial"/>
            </a:endParaRPr>
          </a:p>
          <a:p>
            <a:pPr fontAlgn="base"/>
            <a:r>
              <a:rPr lang="en-US" sz="2400" b="0" i="0" u="none" strike="noStrike">
                <a:solidFill>
                  <a:srgbClr val="000000"/>
                </a:solidFill>
                <a:effectLst/>
                <a:latin typeface="Arial"/>
                <a:cs typeface="Arial"/>
              </a:rPr>
              <a:t>Request IRA prevailing wage information: </a:t>
            </a:r>
            <a:r>
              <a:rPr lang="en-US" sz="2400" b="0" i="0" u="sng" strike="noStrike">
                <a:solidFill>
                  <a:schemeClr val="accent1">
                    <a:lumMod val="75000"/>
                  </a:schemeClr>
                </a:solidFill>
                <a:effectLst/>
                <a:latin typeface="Arial"/>
                <a:cs typeface="Arial"/>
                <a:hlinkClick r:id="rId6">
                  <a:extLst>
                    <a:ext uri="{A12FA001-AC4F-418D-AE19-62706E023703}">
                      <ahyp:hlinkClr xmlns:ahyp="http://schemas.microsoft.com/office/drawing/2018/hyperlinkcolor" val="tx"/>
                    </a:ext>
                  </a:extLst>
                </a:hlinkClick>
              </a:rPr>
              <a:t>IRAprevailingwage@dol.gov</a:t>
            </a:r>
            <a:r>
              <a:rPr lang="en-US" sz="2400" b="0" i="0" u="none" strike="noStrike">
                <a:solidFill>
                  <a:schemeClr val="accent1">
                    <a:lumMod val="75000"/>
                  </a:schemeClr>
                </a:solidFill>
                <a:effectLst/>
                <a:latin typeface="Arial"/>
                <a:cs typeface="Arial"/>
              </a:rPr>
              <a:t> </a:t>
            </a:r>
          </a:p>
          <a:p>
            <a:pPr fontAlgn="base"/>
            <a:r>
              <a:rPr lang="en-US" sz="2400">
                <a:solidFill>
                  <a:schemeClr val="accent1">
                    <a:lumMod val="75000"/>
                  </a:schemeClr>
                </a:solidFill>
                <a:latin typeface="Arial"/>
                <a:cs typeface="Arial"/>
                <a:hlinkClick r:id="rId7">
                  <a:extLst>
                    <a:ext uri="{A12FA001-AC4F-418D-AE19-62706E023703}">
                      <ahyp:hlinkClr xmlns:ahyp="http://schemas.microsoft.com/office/drawing/2018/hyperlinkcolor" val="tx"/>
                    </a:ext>
                  </a:extLst>
                </a:hlinkClick>
              </a:rPr>
              <a:t>Clean Energy Powered by the IRA</a:t>
            </a:r>
            <a:endParaRPr lang="en-US" sz="2400" b="0" i="0">
              <a:solidFill>
                <a:schemeClr val="accent1">
                  <a:lumMod val="75000"/>
                </a:schemeClr>
              </a:solidFill>
              <a:effectLst/>
              <a:latin typeface="Arial"/>
              <a:cs typeface="Arial"/>
            </a:endParaRPr>
          </a:p>
        </p:txBody>
      </p:sp>
    </p:spTree>
    <p:extLst>
      <p:ext uri="{BB962C8B-B14F-4D97-AF65-F5344CB8AC3E}">
        <p14:creationId xmlns:p14="http://schemas.microsoft.com/office/powerpoint/2010/main" val="3946927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Placeholder 4"/>
          <p:cNvPicPr>
            <a:picLocks noGrp="1" noChangeAspect="1"/>
          </p:cNvPicPr>
          <p:nvPr>
            <p:ph type="pic" sz="quarter" idx="11"/>
          </p:nvPr>
        </p:nvPicPr>
        <p:blipFill>
          <a:blip r:embed="rId3"/>
          <a:srcRect t="10443" b="10443"/>
          <a:stretch/>
        </p:blipFill>
        <p:spPr>
          <a:xfrm>
            <a:off x="3523488" y="10"/>
            <a:ext cx="8668512" cy="6857990"/>
          </a:xfrm>
          <a:prstGeom prst="rect">
            <a:avLst/>
          </a:prstGeom>
          <a:solidFill>
            <a:schemeClr val="tx1"/>
          </a:solidFill>
        </p:spPr>
      </p:pic>
      <p:sp>
        <p:nvSpPr>
          <p:cNvPr id="26" name="Rectangle 2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3"/>
          <p:cNvSpPr txBox="1">
            <a:spLocks/>
          </p:cNvSpPr>
          <p:nvPr/>
        </p:nvSpPr>
        <p:spPr>
          <a:xfrm>
            <a:off x="477981" y="1122363"/>
            <a:ext cx="640080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GB" sz="4400" b="1" kern="1200" spc="-60" baseline="0" dirty="0">
                <a:solidFill>
                  <a:schemeClr val="tx1">
                    <a:lumMod val="75000"/>
                    <a:lumOff val="25000"/>
                  </a:schemeClr>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60" normalizeH="0" baseline="0" noProof="0">
                <a:ln>
                  <a:noFill/>
                </a:ln>
                <a:solidFill>
                  <a:prstClr val="white">
                    <a:lumMod val="75000"/>
                    <a:lumOff val="25000"/>
                  </a:prstClr>
                </a:solidFill>
                <a:effectLst/>
                <a:uLnTx/>
                <a:uFillTx/>
                <a:latin typeface="Arial" panose="020B0604020202020204"/>
                <a:ea typeface="+mj-ea"/>
                <a:cs typeface="Arial" panose="020B0604020202020204" pitchFamily="34" charset="0"/>
              </a:rPr>
              <a:t>Apprenticeship &amp; IRA Resources for business taxpayers and stakeholders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60" normalizeH="0" baseline="0" noProof="0">
              <a:ln>
                <a:noFill/>
              </a:ln>
              <a:solidFill>
                <a:prstClr val="white">
                  <a:lumMod val="75000"/>
                  <a:lumOff val="25000"/>
                </a:prstClr>
              </a:solidFill>
              <a:effectLst/>
              <a:uLnTx/>
              <a:uFillTx/>
              <a:latin typeface="Arial" panose="020B0604020202020204"/>
              <a:ea typeface="+mj-ea"/>
              <a:cs typeface="Arial" panose="020B0604020202020204" pitchFamily="34" charset="0"/>
            </a:endParaRP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783C54E-65A7-8C17-C743-DFFE9E16A8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482765" y="6363469"/>
            <a:ext cx="1865113" cy="258811"/>
          </a:xfrm>
          <a:prstGeom prst="rect">
            <a:avLst/>
          </a:prstGeom>
        </p:spPr>
      </p:pic>
    </p:spTree>
    <p:extLst>
      <p:ext uri="{BB962C8B-B14F-4D97-AF65-F5344CB8AC3E}">
        <p14:creationId xmlns:p14="http://schemas.microsoft.com/office/powerpoint/2010/main" val="118756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51E37C-9052-C1F6-D624-DF48B815A0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06"/>
          <a:stretch/>
        </p:blipFill>
        <p:spPr>
          <a:xfrm>
            <a:off x="853898" y="2781168"/>
            <a:ext cx="5177671" cy="3520783"/>
          </a:xfrm>
          <a:prstGeom prst="rect">
            <a:avLst/>
          </a:prstGeom>
        </p:spPr>
      </p:pic>
      <p:sp>
        <p:nvSpPr>
          <p:cNvPr id="3" name="Title 2">
            <a:extLst>
              <a:ext uri="{FF2B5EF4-FFF2-40B4-BE49-F238E27FC236}">
                <a16:creationId xmlns:a16="http://schemas.microsoft.com/office/drawing/2014/main" id="{D6ED9D66-B09A-9190-BEE1-A344C084D3E3}"/>
              </a:ext>
            </a:extLst>
          </p:cNvPr>
          <p:cNvSpPr>
            <a:spLocks noGrp="1"/>
          </p:cNvSpPr>
          <p:nvPr>
            <p:ph type="title"/>
          </p:nvPr>
        </p:nvSpPr>
        <p:spPr>
          <a:xfrm>
            <a:off x="839569" y="556050"/>
            <a:ext cx="8628748" cy="1255728"/>
          </a:xfrm>
        </p:spPr>
        <p:txBody>
          <a:bodyPr/>
          <a:lstStyle/>
          <a:p>
            <a:r>
              <a:rPr lang="en-US"/>
              <a:t>REGISTERED APPRENTICESHIP HAS A </a:t>
            </a:r>
            <a:r>
              <a:rPr lang="en-US">
                <a:solidFill>
                  <a:schemeClr val="accent4"/>
                </a:solidFill>
              </a:rPr>
              <a:t>PROVEN TRACK RECORD</a:t>
            </a:r>
            <a:r>
              <a:rPr lang="en-US"/>
              <a:t> OF PRODUCING </a:t>
            </a:r>
            <a:r>
              <a:rPr lang="en-US">
                <a:solidFill>
                  <a:schemeClr val="accent4"/>
                </a:solidFill>
              </a:rPr>
              <a:t>STRONG RESULTS</a:t>
            </a:r>
            <a:r>
              <a:rPr lang="en-US"/>
              <a:t> FOR EMPLOYERS AND WORKERS </a:t>
            </a:r>
          </a:p>
        </p:txBody>
      </p:sp>
      <p:sp>
        <p:nvSpPr>
          <p:cNvPr id="4" name="TextBox 3">
            <a:extLst>
              <a:ext uri="{FF2B5EF4-FFF2-40B4-BE49-F238E27FC236}">
                <a16:creationId xmlns:a16="http://schemas.microsoft.com/office/drawing/2014/main" id="{2749584C-1F70-F5DD-077A-5520023BF562}"/>
              </a:ext>
            </a:extLst>
          </p:cNvPr>
          <p:cNvSpPr txBox="1"/>
          <p:nvPr/>
        </p:nvSpPr>
        <p:spPr>
          <a:xfrm>
            <a:off x="839569" y="2004086"/>
            <a:ext cx="5192000" cy="58477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Segoe UI" panose="020B0502040204020203" pitchFamily="34" charset="0"/>
                <a:cs typeface="Arial" panose="020B0604020202020204" pitchFamily="34" charset="0"/>
              </a:rPr>
              <a:t>IMPRESSIVE INDIVIDUAL – EMPLOYEE – </a:t>
            </a:r>
            <a:br>
              <a:rPr kumimoji="0" lang="en-US" sz="1600" b="0" i="0" u="none" strike="noStrike" kern="1200" cap="none" spc="0" normalizeH="0" baseline="0" noProof="0">
                <a:ln>
                  <a:noFill/>
                </a:ln>
                <a:solidFill>
                  <a:prstClr val="white"/>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Segoe UI" panose="020B0502040204020203" pitchFamily="34" charset="0"/>
                <a:cs typeface="Arial" panose="020B0604020202020204" pitchFamily="34" charset="0"/>
              </a:rPr>
              <a:t>PUBLIC RETURN ON INVESTMENT</a:t>
            </a:r>
          </a:p>
        </p:txBody>
      </p:sp>
      <p:sp>
        <p:nvSpPr>
          <p:cNvPr id="5" name="TextBox 4">
            <a:extLst>
              <a:ext uri="{FF2B5EF4-FFF2-40B4-BE49-F238E27FC236}">
                <a16:creationId xmlns:a16="http://schemas.microsoft.com/office/drawing/2014/main" id="{849B49B4-B797-AACE-9428-32A846BF9162}"/>
              </a:ext>
            </a:extLst>
          </p:cNvPr>
          <p:cNvSpPr txBox="1"/>
          <p:nvPr/>
        </p:nvSpPr>
        <p:spPr>
          <a:xfrm>
            <a:off x="1266289" y="6267407"/>
            <a:ext cx="4723170" cy="261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Data provided by </a:t>
            </a:r>
            <a:r>
              <a:rPr kumimoji="0" lang="en-US" sz="1100" b="0" i="1" u="none" strike="noStrike" kern="1200" cap="none" spc="0" normalizeH="0" baseline="0" noProof="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www.apprenticeship.gov</a:t>
            </a:r>
            <a:r>
              <a:rPr kumimoji="0" lang="en-US" sz="1100" b="0" i="1" u="none" strike="noStrike" kern="1200" cap="none" spc="0" normalizeH="0" baseline="0" noProof="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 </a:t>
            </a:r>
          </a:p>
        </p:txBody>
      </p:sp>
      <p:sp>
        <p:nvSpPr>
          <p:cNvPr id="30" name="TextBox 2">
            <a:extLst>
              <a:ext uri="{FF2B5EF4-FFF2-40B4-BE49-F238E27FC236}">
                <a16:creationId xmlns:a16="http://schemas.microsoft.com/office/drawing/2014/main" id="{8A8CEAAB-500B-1CDA-AF82-B708251826C5}"/>
              </a:ext>
            </a:extLst>
          </p:cNvPr>
          <p:cNvSpPr txBox="1"/>
          <p:nvPr/>
        </p:nvSpPr>
        <p:spPr>
          <a:xfrm>
            <a:off x="6160434" y="2048146"/>
            <a:ext cx="1802185" cy="795959"/>
          </a:xfrm>
          <a:prstGeom prst="rect">
            <a:avLst/>
          </a:prstGeom>
          <a:noFill/>
        </p:spPr>
        <p:txBody>
          <a:bodyPr wrap="square" lIns="35991" tIns="45720" rIns="73133" bIns="71981"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504D"/>
                </a:solidFill>
                <a:effectLst/>
                <a:uLnTx/>
                <a:uFillTx/>
                <a:latin typeface="Calibri"/>
                <a:ea typeface="+mn-ea"/>
                <a:cs typeface="+mn-cs"/>
              </a:rPr>
              <a:t>44.3%</a:t>
            </a:r>
            <a:endParaRPr kumimoji="0" lang="en-US" sz="4800" b="1" i="0" u="none" strike="noStrike" kern="1200" cap="none" spc="0" normalizeH="0" baseline="0" noProof="0">
              <a:ln>
                <a:noFill/>
              </a:ln>
              <a:solidFill>
                <a:srgbClr val="C0504D"/>
              </a:solidFill>
              <a:effectLst/>
              <a:uLnTx/>
              <a:uFillTx/>
              <a:latin typeface="Calibri"/>
              <a:ea typeface="+mn-ea"/>
              <a:cs typeface="+mn-cs"/>
            </a:endParaRPr>
          </a:p>
        </p:txBody>
      </p:sp>
      <p:sp>
        <p:nvSpPr>
          <p:cNvPr id="31" name="TextBox 3">
            <a:extLst>
              <a:ext uri="{FF2B5EF4-FFF2-40B4-BE49-F238E27FC236}">
                <a16:creationId xmlns:a16="http://schemas.microsoft.com/office/drawing/2014/main" id="{5A51E9C3-1C1F-46FF-E830-60063EB9E7D6}"/>
              </a:ext>
            </a:extLst>
          </p:cNvPr>
          <p:cNvSpPr txBox="1"/>
          <p:nvPr/>
        </p:nvSpPr>
        <p:spPr>
          <a:xfrm>
            <a:off x="7820034" y="2208279"/>
            <a:ext cx="3988418" cy="523220"/>
          </a:xfrm>
          <a:prstGeom prst="rect">
            <a:avLst/>
          </a:prstGeom>
          <a:noFill/>
        </p:spPr>
        <p:txBody>
          <a:bodyPr wrap="square" lIns="35991" tIns="45720" rIns="0" bIns="45720"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Calibri"/>
                <a:ea typeface="+mn-ea"/>
                <a:cs typeface="+mn-cs"/>
              </a:rPr>
              <a:t>Employer return</a:t>
            </a:r>
            <a:r>
              <a:rPr kumimoji="0" lang="en-US" sz="1400" b="1"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en-US" sz="1400" b="0" i="0" u="none" strike="noStrike" kern="1200" cap="none" spc="0" normalizeH="0" baseline="0" noProof="0">
                <a:ln>
                  <a:noFill/>
                </a:ln>
                <a:solidFill>
                  <a:prstClr val="black">
                    <a:lumMod val="50000"/>
                    <a:lumOff val="50000"/>
                  </a:prstClr>
                </a:solidFill>
                <a:effectLst/>
                <a:uLnTx/>
                <a:uFillTx/>
                <a:latin typeface="Arial"/>
                <a:ea typeface="Segoe UI" panose="020B0502040204020203" pitchFamily="34" charset="0"/>
                <a:cs typeface="Arial"/>
              </a:rPr>
              <a:t>on investment in Registered Apprenticeship</a:t>
            </a:r>
            <a:endParaRPr kumimoji="0" lang="en-US" sz="1400" b="1" i="0" u="none" strike="noStrike" kern="1200" cap="none" spc="0" normalizeH="0" baseline="0" noProof="0">
              <a:ln>
                <a:noFill/>
              </a:ln>
              <a:solidFill>
                <a:prstClr val="black">
                  <a:lumMod val="50000"/>
                  <a:lumOff val="50000"/>
                </a:prstClr>
              </a:solidFill>
              <a:effectLst/>
              <a:uLnTx/>
              <a:uFillTx/>
              <a:latin typeface="Arial"/>
              <a:ea typeface="Segoe UI" panose="020B0502040204020203" pitchFamily="34" charset="0"/>
              <a:cs typeface="Arial"/>
            </a:endParaRPr>
          </a:p>
        </p:txBody>
      </p:sp>
      <p:sp>
        <p:nvSpPr>
          <p:cNvPr id="35" name="TextBox 2">
            <a:extLst>
              <a:ext uri="{FF2B5EF4-FFF2-40B4-BE49-F238E27FC236}">
                <a16:creationId xmlns:a16="http://schemas.microsoft.com/office/drawing/2014/main" id="{740F11BF-E007-2428-B843-FFE839834E68}"/>
              </a:ext>
            </a:extLst>
          </p:cNvPr>
          <p:cNvSpPr txBox="1"/>
          <p:nvPr/>
        </p:nvSpPr>
        <p:spPr>
          <a:xfrm>
            <a:off x="6294531" y="4840006"/>
            <a:ext cx="1459918" cy="795959"/>
          </a:xfrm>
          <a:prstGeom prst="rect">
            <a:avLst/>
          </a:prstGeom>
          <a:noFill/>
        </p:spPr>
        <p:txBody>
          <a:bodyPr wrap="none" lIns="35991" rIns="73133" bIns="71981"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504D"/>
                </a:solidFill>
                <a:effectLst/>
                <a:uLnTx/>
                <a:uFillTx/>
                <a:latin typeface="Calibri"/>
                <a:ea typeface="+mn-ea"/>
                <a:cs typeface="+mn-cs"/>
              </a:rPr>
              <a:t>$77K</a:t>
            </a:r>
          </a:p>
        </p:txBody>
      </p:sp>
      <p:sp>
        <p:nvSpPr>
          <p:cNvPr id="36" name="TextBox 3">
            <a:extLst>
              <a:ext uri="{FF2B5EF4-FFF2-40B4-BE49-F238E27FC236}">
                <a16:creationId xmlns:a16="http://schemas.microsoft.com/office/drawing/2014/main" id="{ACD694F0-3941-9B9F-B744-5FD3BC60F1FE}"/>
              </a:ext>
            </a:extLst>
          </p:cNvPr>
          <p:cNvSpPr txBox="1"/>
          <p:nvPr/>
        </p:nvSpPr>
        <p:spPr>
          <a:xfrm>
            <a:off x="6330671" y="5571896"/>
            <a:ext cx="1926398" cy="523083"/>
          </a:xfrm>
          <a:prstGeom prst="rect">
            <a:avLst/>
          </a:prstGeom>
          <a:noFill/>
        </p:spPr>
        <p:txBody>
          <a:bodyPr wrap="square" lIns="35991" rIns="0"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rPr>
              <a:t>Completers earn per year on average</a:t>
            </a:r>
            <a:endParaRPr kumimoji="0" lang="en-US" sz="1400" b="1"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40" name="TextBox 2">
            <a:extLst>
              <a:ext uri="{FF2B5EF4-FFF2-40B4-BE49-F238E27FC236}">
                <a16:creationId xmlns:a16="http://schemas.microsoft.com/office/drawing/2014/main" id="{83FE926F-F6FA-260E-1693-B6E34DF76EC8}"/>
              </a:ext>
            </a:extLst>
          </p:cNvPr>
          <p:cNvSpPr txBox="1"/>
          <p:nvPr/>
        </p:nvSpPr>
        <p:spPr>
          <a:xfrm>
            <a:off x="8762082" y="4840006"/>
            <a:ext cx="2104325" cy="795959"/>
          </a:xfrm>
          <a:prstGeom prst="rect">
            <a:avLst/>
          </a:prstGeom>
          <a:noFill/>
        </p:spPr>
        <p:txBody>
          <a:bodyPr wrap="none" lIns="35991" rIns="73133" bIns="71981"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F81BD"/>
                </a:solidFill>
                <a:effectLst/>
                <a:uLnTx/>
                <a:uFillTx/>
                <a:latin typeface="Calibri"/>
                <a:ea typeface="+mn-ea"/>
                <a:cs typeface="+mn-cs"/>
              </a:rPr>
              <a:t>$300K+</a:t>
            </a:r>
          </a:p>
        </p:txBody>
      </p:sp>
      <p:sp>
        <p:nvSpPr>
          <p:cNvPr id="41" name="TextBox 3">
            <a:extLst>
              <a:ext uri="{FF2B5EF4-FFF2-40B4-BE49-F238E27FC236}">
                <a16:creationId xmlns:a16="http://schemas.microsoft.com/office/drawing/2014/main" id="{5DB1BE51-9276-8949-1BCD-F206AE512671}"/>
              </a:ext>
            </a:extLst>
          </p:cNvPr>
          <p:cNvSpPr txBox="1"/>
          <p:nvPr/>
        </p:nvSpPr>
        <p:spPr>
          <a:xfrm>
            <a:off x="8762082" y="5571896"/>
            <a:ext cx="1926399" cy="523083"/>
          </a:xfrm>
          <a:prstGeom prst="rect">
            <a:avLst/>
          </a:prstGeom>
          <a:noFill/>
        </p:spPr>
        <p:txBody>
          <a:bodyPr wrap="square" lIns="35991" rIns="0"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rPr>
              <a:t>Apprentices’ </a:t>
            </a:r>
            <a:r>
              <a:rPr kumimoji="0" lang="en-US" sz="1400" b="0"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rPr>
              <a:t>lifetime earning average</a:t>
            </a:r>
            <a:endParaRPr kumimoji="0" lang="en-US" sz="1400" b="1"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7E8AA3EB-9BB6-1D05-D836-B0844FA90A4C}"/>
              </a:ext>
            </a:extLst>
          </p:cNvPr>
          <p:cNvGrpSpPr/>
          <p:nvPr/>
        </p:nvGrpSpPr>
        <p:grpSpPr>
          <a:xfrm>
            <a:off x="6330672" y="3925235"/>
            <a:ext cx="4445959" cy="795959"/>
            <a:chOff x="6728121" y="2710287"/>
            <a:chExt cx="4447116" cy="796166"/>
          </a:xfrm>
        </p:grpSpPr>
        <p:sp>
          <p:nvSpPr>
            <p:cNvPr id="45" name="TextBox 2">
              <a:extLst>
                <a:ext uri="{FF2B5EF4-FFF2-40B4-BE49-F238E27FC236}">
                  <a16:creationId xmlns:a16="http://schemas.microsoft.com/office/drawing/2014/main" id="{B631C55E-CAC2-E375-D004-A31CF7FF4508}"/>
                </a:ext>
              </a:extLst>
            </p:cNvPr>
            <p:cNvSpPr txBox="1"/>
            <p:nvPr/>
          </p:nvSpPr>
          <p:spPr>
            <a:xfrm>
              <a:off x="6728121" y="2710287"/>
              <a:ext cx="1053029" cy="796166"/>
            </a:xfrm>
            <a:prstGeom prst="rect">
              <a:avLst/>
            </a:prstGeom>
            <a:noFill/>
          </p:spPr>
          <p:txBody>
            <a:bodyPr wrap="none" lIns="35991" rIns="73133" bIns="71981"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BBB59"/>
                  </a:solidFill>
                  <a:effectLst/>
                  <a:uLnTx/>
                  <a:uFillTx/>
                  <a:latin typeface="Calibri"/>
                  <a:ea typeface="+mn-ea"/>
                  <a:cs typeface="+mn-cs"/>
                </a:rPr>
                <a:t>$28</a:t>
              </a:r>
            </a:p>
          </p:txBody>
        </p:sp>
        <p:sp>
          <p:nvSpPr>
            <p:cNvPr id="46" name="TextBox 3">
              <a:extLst>
                <a:ext uri="{FF2B5EF4-FFF2-40B4-BE49-F238E27FC236}">
                  <a16:creationId xmlns:a16="http://schemas.microsoft.com/office/drawing/2014/main" id="{967F928A-2A13-54F0-6559-15F25B4E1A97}"/>
                </a:ext>
              </a:extLst>
            </p:cNvPr>
            <p:cNvSpPr txBox="1"/>
            <p:nvPr/>
          </p:nvSpPr>
          <p:spPr>
            <a:xfrm>
              <a:off x="8152267" y="2847274"/>
              <a:ext cx="3022970" cy="523356"/>
            </a:xfrm>
            <a:prstGeom prst="rect">
              <a:avLst/>
            </a:prstGeom>
            <a:noFill/>
          </p:spPr>
          <p:txBody>
            <a:bodyPr wrap="square" lIns="35991" rIns="0"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rPr>
                <a:t>In benefits for every $1 invested by the government</a:t>
              </a:r>
              <a:endParaRPr kumimoji="0" lang="en-US" sz="1400" b="1" i="0" u="none" strike="noStrike" kern="1200" cap="none" spc="0" normalizeH="0" baseline="0" noProof="0">
                <a:ln>
                  <a:noFill/>
                </a:ln>
                <a:solidFill>
                  <a:srgbClr val="1F497D"/>
                </a:solidFill>
                <a:effectLst/>
                <a:uLnTx/>
                <a:uFillTx/>
                <a:latin typeface="Arial" panose="020B0604020202020204" pitchFamily="34" charset="0"/>
                <a:ea typeface="Segoe UI" panose="020B0502040204020203" pitchFamily="34" charset="0"/>
                <a:cs typeface="Arial" panose="020B0604020202020204" pitchFamily="34" charset="0"/>
              </a:endParaRPr>
            </a:p>
          </p:txBody>
        </p:sp>
      </p:grpSp>
      <p:sp>
        <p:nvSpPr>
          <p:cNvPr id="51" name="TextBox 2">
            <a:extLst>
              <a:ext uri="{FF2B5EF4-FFF2-40B4-BE49-F238E27FC236}">
                <a16:creationId xmlns:a16="http://schemas.microsoft.com/office/drawing/2014/main" id="{2E21DF5E-8119-2760-D791-2338A81C451A}"/>
              </a:ext>
            </a:extLst>
          </p:cNvPr>
          <p:cNvSpPr txBox="1"/>
          <p:nvPr/>
        </p:nvSpPr>
        <p:spPr>
          <a:xfrm>
            <a:off x="6294532" y="2943198"/>
            <a:ext cx="1240307" cy="795959"/>
          </a:xfrm>
          <a:prstGeom prst="rect">
            <a:avLst/>
          </a:prstGeom>
          <a:noFill/>
        </p:spPr>
        <p:txBody>
          <a:bodyPr wrap="none" lIns="35991" rIns="73133" bIns="71981"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BACC6"/>
                </a:solidFill>
                <a:effectLst/>
                <a:uLnTx/>
                <a:uFillTx/>
                <a:latin typeface="Calibri"/>
                <a:ea typeface="+mn-ea"/>
                <a:cs typeface="+mn-cs"/>
              </a:rPr>
              <a:t>93%</a:t>
            </a:r>
          </a:p>
        </p:txBody>
      </p:sp>
      <p:sp>
        <p:nvSpPr>
          <p:cNvPr id="52" name="TextBox 3">
            <a:extLst>
              <a:ext uri="{FF2B5EF4-FFF2-40B4-BE49-F238E27FC236}">
                <a16:creationId xmlns:a16="http://schemas.microsoft.com/office/drawing/2014/main" id="{DB06D141-24F9-16B9-1F0F-47B9A53A7EAA}"/>
              </a:ext>
            </a:extLst>
          </p:cNvPr>
          <p:cNvSpPr txBox="1"/>
          <p:nvPr/>
        </p:nvSpPr>
        <p:spPr>
          <a:xfrm>
            <a:off x="7754449" y="3088902"/>
            <a:ext cx="3878959" cy="492443"/>
          </a:xfrm>
          <a:prstGeom prst="rect">
            <a:avLst/>
          </a:prstGeom>
          <a:noFill/>
        </p:spPr>
        <p:txBody>
          <a:bodyPr wrap="square" lIns="35991" rIns="0" rtlCol="0" anchor="ctr"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5E5E5E"/>
                </a:solidFill>
                <a:effectLst/>
                <a:uLnTx/>
                <a:uFillTx/>
                <a:latin typeface="Arial" panose="020B0604020202020204" pitchFamily="34" charset="0"/>
                <a:ea typeface="Segoe UI" panose="020B0502040204020203" pitchFamily="34" charset="0"/>
                <a:cs typeface="Arial" panose="020B0604020202020204" pitchFamily="34" charset="0"/>
              </a:rPr>
              <a:t>Of those that complete their apprenticeship retain employment after completion.</a:t>
            </a:r>
            <a:r>
              <a:rPr kumimoji="0" lang="en-US" sz="1300" b="0" i="0" u="none" strike="noStrike" kern="1200" cap="none" spc="0" normalizeH="0" baseline="0" noProof="0">
                <a:ln>
                  <a:noFill/>
                </a:ln>
                <a:solidFill>
                  <a:srgbClr val="FF0000"/>
                </a:solidFill>
                <a:effectLst/>
                <a:uLnTx/>
                <a:uFillTx/>
                <a:latin typeface="Arial" panose="020B0604020202020204" pitchFamily="34" charset="0"/>
                <a:ea typeface="Segoe UI" panose="020B0502040204020203" pitchFamily="34" charset="0"/>
                <a:cs typeface="Arial" panose="020B0604020202020204" pitchFamily="34" charset="0"/>
              </a:rPr>
              <a:t> </a:t>
            </a:r>
            <a:endParaRPr kumimoji="0" lang="en-US" sz="1300" b="1" i="0" u="none" strike="noStrike" kern="1200" cap="none" spc="0" normalizeH="0" baseline="0" noProof="0">
              <a:ln>
                <a:noFill/>
              </a:ln>
              <a:solidFill>
                <a:srgbClr val="5E5E5E"/>
              </a:solidFill>
              <a:effectLst/>
              <a:uLnTx/>
              <a:uFillTx/>
              <a:latin typeface="Arial" panose="020B0604020202020204" pitchFamily="34" charset="0"/>
              <a:ea typeface="Segoe UI" panose="020B0502040204020203"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862CD747-81E6-E2F4-CDD9-1C18A9C5FCD9}"/>
              </a:ext>
            </a:extLst>
          </p:cNvPr>
          <p:cNvCxnSpPr>
            <a:cxnSpLocks/>
          </p:cNvCxnSpPr>
          <p:nvPr/>
        </p:nvCxnSpPr>
        <p:spPr>
          <a:xfrm>
            <a:off x="6294532" y="3826140"/>
            <a:ext cx="5318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E045EB-D627-CF48-7183-70C9797AB5E4}"/>
              </a:ext>
            </a:extLst>
          </p:cNvPr>
          <p:cNvCxnSpPr>
            <a:cxnSpLocks/>
          </p:cNvCxnSpPr>
          <p:nvPr/>
        </p:nvCxnSpPr>
        <p:spPr>
          <a:xfrm>
            <a:off x="6294532" y="4820286"/>
            <a:ext cx="5318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47B9DE-C23F-194F-B003-45C7761D626F}"/>
              </a:ext>
            </a:extLst>
          </p:cNvPr>
          <p:cNvCxnSpPr>
            <a:cxnSpLocks/>
          </p:cNvCxnSpPr>
          <p:nvPr/>
        </p:nvCxnSpPr>
        <p:spPr>
          <a:xfrm>
            <a:off x="6294532" y="6215443"/>
            <a:ext cx="5318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6F1D28-D311-8C77-C875-A4EB19155874}"/>
              </a:ext>
            </a:extLst>
          </p:cNvPr>
          <p:cNvCxnSpPr>
            <a:cxnSpLocks/>
          </p:cNvCxnSpPr>
          <p:nvPr/>
        </p:nvCxnSpPr>
        <p:spPr>
          <a:xfrm>
            <a:off x="6294532" y="2857951"/>
            <a:ext cx="5318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5B0FB4-FB74-B0FB-4110-32A6A5EC3859}"/>
              </a:ext>
            </a:extLst>
          </p:cNvPr>
          <p:cNvCxnSpPr>
            <a:cxnSpLocks/>
          </p:cNvCxnSpPr>
          <p:nvPr/>
        </p:nvCxnSpPr>
        <p:spPr>
          <a:xfrm>
            <a:off x="6294532" y="1997340"/>
            <a:ext cx="5318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9AE115-DFED-9888-79CB-ABE9C9876A59}"/>
              </a:ext>
            </a:extLst>
          </p:cNvPr>
          <p:cNvCxnSpPr>
            <a:cxnSpLocks/>
          </p:cNvCxnSpPr>
          <p:nvPr/>
        </p:nvCxnSpPr>
        <p:spPr>
          <a:xfrm>
            <a:off x="8369862" y="4941737"/>
            <a:ext cx="0" cy="1112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6967A2FD-AF82-3265-BBC9-A6277BEA5D0C}"/>
              </a:ext>
            </a:extLst>
          </p:cNvPr>
          <p:cNvSpPr>
            <a:spLocks noGrp="1"/>
          </p:cNvSpPr>
          <p:nvPr>
            <p:ph type="sldNum" sz="quarter" idx="4"/>
          </p:nvPr>
        </p:nvSpPr>
        <p:spPr>
          <a:xfrm>
            <a:off x="844124" y="6215444"/>
            <a:ext cx="352792"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055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descr="Map&#10;&#10;Description automatically generated">
            <a:extLst>
              <a:ext uri="{FF2B5EF4-FFF2-40B4-BE49-F238E27FC236}">
                <a16:creationId xmlns:a16="http://schemas.microsoft.com/office/drawing/2014/main" id="{82F7BED4-9A79-877A-4FD6-3950D9A977A0}"/>
              </a:ext>
            </a:extLst>
          </p:cNvPr>
          <p:cNvPicPr>
            <a:picLocks noChangeAspect="1"/>
          </p:cNvPicPr>
          <p:nvPr/>
        </p:nvPicPr>
        <p:blipFill>
          <a:blip r:embed="rId3"/>
          <a:stretch>
            <a:fillRect/>
          </a:stretch>
        </p:blipFill>
        <p:spPr>
          <a:xfrm>
            <a:off x="6091446" y="1650230"/>
            <a:ext cx="5505877" cy="4217391"/>
          </a:xfrm>
          <a:prstGeom prst="rect">
            <a:avLst/>
          </a:prstGeom>
        </p:spPr>
      </p:pic>
      <p:sp>
        <p:nvSpPr>
          <p:cNvPr id="4" name="Title 3">
            <a:extLst>
              <a:ext uri="{FF2B5EF4-FFF2-40B4-BE49-F238E27FC236}">
                <a16:creationId xmlns:a16="http://schemas.microsoft.com/office/drawing/2014/main" id="{8D4A78A0-A868-217B-792F-F3CEF99F69A5}"/>
              </a:ext>
            </a:extLst>
          </p:cNvPr>
          <p:cNvSpPr>
            <a:spLocks noGrp="1"/>
          </p:cNvSpPr>
          <p:nvPr>
            <p:ph type="title"/>
          </p:nvPr>
        </p:nvSpPr>
        <p:spPr>
          <a:xfrm>
            <a:off x="1012875" y="884435"/>
            <a:ext cx="10501016" cy="480006"/>
          </a:xfrm>
        </p:spPr>
        <p:txBody>
          <a:bodyPr>
            <a:noAutofit/>
          </a:bodyPr>
          <a:lstStyle/>
          <a:p>
            <a:pPr algn="ctr"/>
            <a:r>
              <a:rPr lang="en-US"/>
              <a:t>THE REGISTERED APPRENTICESHIP SYSTEM</a:t>
            </a:r>
          </a:p>
        </p:txBody>
      </p:sp>
      <p:cxnSp>
        <p:nvCxnSpPr>
          <p:cNvPr id="196" name="Straight Connector 195">
            <a:extLst>
              <a:ext uri="{FF2B5EF4-FFF2-40B4-BE49-F238E27FC236}">
                <a16:creationId xmlns:a16="http://schemas.microsoft.com/office/drawing/2014/main" id="{9C853448-8105-3CC6-89F8-98E94BB4517D}"/>
              </a:ext>
            </a:extLst>
          </p:cNvPr>
          <p:cNvCxnSpPr>
            <a:cxnSpLocks/>
          </p:cNvCxnSpPr>
          <p:nvPr/>
        </p:nvCxnSpPr>
        <p:spPr>
          <a:xfrm flipH="1">
            <a:off x="895114" y="6133094"/>
            <a:ext cx="10618777"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2A880C1-5A72-0429-BBCB-469A51A440C7}"/>
              </a:ext>
            </a:extLst>
          </p:cNvPr>
          <p:cNvCxnSpPr>
            <a:cxnSpLocks/>
          </p:cNvCxnSpPr>
          <p:nvPr/>
        </p:nvCxnSpPr>
        <p:spPr>
          <a:xfrm flipH="1">
            <a:off x="895113" y="1320503"/>
            <a:ext cx="1044684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0" name="Picture 199">
            <a:extLst>
              <a:ext uri="{FF2B5EF4-FFF2-40B4-BE49-F238E27FC236}">
                <a16:creationId xmlns:a16="http://schemas.microsoft.com/office/drawing/2014/main" id="{0FD28857-5641-8D6C-5D9B-47C1456709C0}"/>
              </a:ext>
            </a:extLst>
          </p:cNvPr>
          <p:cNvPicPr>
            <a:picLocks noChangeAspect="1"/>
          </p:cNvPicPr>
          <p:nvPr/>
        </p:nvPicPr>
        <p:blipFill>
          <a:blip r:embed="rId4"/>
          <a:stretch>
            <a:fillRect/>
          </a:stretch>
        </p:blipFill>
        <p:spPr>
          <a:xfrm>
            <a:off x="2854445" y="1364441"/>
            <a:ext cx="6474002" cy="357629"/>
          </a:xfrm>
          <a:prstGeom prst="rect">
            <a:avLst/>
          </a:prstGeom>
        </p:spPr>
      </p:pic>
      <p:sp>
        <p:nvSpPr>
          <p:cNvPr id="6" name="Slide Number Placeholder 5">
            <a:extLst>
              <a:ext uri="{FF2B5EF4-FFF2-40B4-BE49-F238E27FC236}">
                <a16:creationId xmlns:a16="http://schemas.microsoft.com/office/drawing/2014/main" id="{ACE83A45-A053-008B-7E9D-80A682DEFBDB}"/>
              </a:ext>
            </a:extLst>
          </p:cNvPr>
          <p:cNvSpPr>
            <a:spLocks noGrp="1"/>
          </p:cNvSpPr>
          <p:nvPr>
            <p:ph type="sldNum" sz="quarter" idx="4"/>
          </p:nvPr>
        </p:nvSpPr>
        <p:spPr>
          <a:xfrm>
            <a:off x="844124" y="6215444"/>
            <a:ext cx="352792"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2307123-4FD1-C178-A380-24F924522EEE}"/>
              </a:ext>
            </a:extLst>
          </p:cNvPr>
          <p:cNvSpPr txBox="1"/>
          <p:nvPr/>
        </p:nvSpPr>
        <p:spPr>
          <a:xfrm>
            <a:off x="-122435" y="2369928"/>
            <a:ext cx="6096000" cy="3433440"/>
          </a:xfrm>
          <a:prstGeom prst="rect">
            <a:avLst/>
          </a:prstGeom>
          <a:noFill/>
        </p:spPr>
        <p:txBody>
          <a:bodyPr wrap="square">
            <a:spAutoFit/>
          </a:bodyPr>
          <a:lstStyle/>
          <a:p>
            <a:pPr marL="68580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Calibri" panose="020F0502020204030204" pitchFamily="34" charset="0"/>
                <a:cs typeface="+mn-cs"/>
              </a:rPr>
              <a:t>Both OA and SAA staff have a significant role to play in supporting these organizations with technical assistance on joining, developing, or starting Registered Apprenticeship programs in the clean and renewable energy sector.  </a:t>
            </a: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68580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Calibri" panose="020F0502020204030204" pitchFamily="34" charset="0"/>
                <a:cs typeface="+mn-cs"/>
              </a:rPr>
              <a:t>OA and SAA staff are uniquely positioned as key resources for assisting new employers to join existing group programs or in starting their own programs, assisting in providing referrals to existing programs, and answering questions about Registered Apprenticeship.</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223E3285-92F9-8AA6-09D8-8D50FC829AA9}"/>
              </a:ext>
            </a:extLst>
          </p:cNvPr>
          <p:cNvSpPr txBox="1"/>
          <p:nvPr/>
        </p:nvSpPr>
        <p:spPr>
          <a:xfrm>
            <a:off x="590124" y="1805534"/>
            <a:ext cx="428667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Technical Assistance</a:t>
            </a:r>
          </a:p>
        </p:txBody>
      </p:sp>
    </p:spTree>
    <p:extLst>
      <p:ext uri="{BB962C8B-B14F-4D97-AF65-F5344CB8AC3E}">
        <p14:creationId xmlns:p14="http://schemas.microsoft.com/office/powerpoint/2010/main" val="324014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8CC5-E106-44BC-9184-C3F036855F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619125" y="428625"/>
            <a:ext cx="10906125" cy="75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87804" y="515183"/>
            <a:ext cx="89291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Light" panose="020F0302020204030204"/>
                <a:ea typeface="+mn-ea"/>
                <a:cs typeface="+mn-cs"/>
              </a:rPr>
              <a:t>Pathways to Registered Apprenticeship Programs</a:t>
            </a:r>
          </a:p>
        </p:txBody>
      </p:sp>
      <p:sp>
        <p:nvSpPr>
          <p:cNvPr id="3" name="Content Placeholder 2"/>
          <p:cNvSpPr>
            <a:spLocks noGrp="1"/>
          </p:cNvSpPr>
          <p:nvPr>
            <p:ph idx="1"/>
          </p:nvPr>
        </p:nvSpPr>
        <p:spPr>
          <a:xfrm>
            <a:off x="676969" y="1295727"/>
            <a:ext cx="10906125" cy="5567364"/>
          </a:xfrm>
        </p:spPr>
        <p:txBody>
          <a:bodyPr>
            <a:normAutofit lnSpcReduction="10000"/>
          </a:bodyPr>
          <a:lstStyle/>
          <a:p>
            <a:pPr>
              <a:buFont typeface="Wingdings" panose="05000000000000000000" pitchFamily="2" charset="2"/>
              <a:buChar char="§"/>
            </a:pPr>
            <a:endParaRPr lang="en-US" sz="22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200" b="1" dirty="0">
                <a:latin typeface="Calibri" panose="020F0502020204030204" pitchFamily="34" charset="0"/>
                <a:cs typeface="Calibri" panose="020F0502020204030204" pitchFamily="34" charset="0"/>
              </a:rPr>
              <a:t>Existing Registered Apprenticeship Program</a:t>
            </a:r>
          </a:p>
          <a:p>
            <a:pPr lvl="1">
              <a:buFont typeface="Wingdings" panose="05000000000000000000" pitchFamily="2" charset="2"/>
              <a:buChar char="§"/>
            </a:pPr>
            <a:r>
              <a:rPr lang="en-US" sz="2200" dirty="0">
                <a:latin typeface="Calibri" panose="020F0502020204030204" pitchFamily="34" charset="0"/>
                <a:cs typeface="Calibri" panose="020F0502020204030204" pitchFamily="34" charset="0"/>
              </a:rPr>
              <a:t>A company can join an existing program</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200" b="1" dirty="0">
                <a:latin typeface="Calibri" panose="020F0502020204030204" pitchFamily="34" charset="0"/>
                <a:cs typeface="Calibri" panose="020F0502020204030204" pitchFamily="34" charset="0"/>
              </a:rPr>
              <a:t>New RA Program</a:t>
            </a:r>
          </a:p>
          <a:p>
            <a:pPr lvl="1">
              <a:buFont typeface="Wingdings" panose="05000000000000000000" pitchFamily="2" charset="2"/>
              <a:buChar char="§"/>
            </a:pPr>
            <a:r>
              <a:rPr lang="en-US" sz="2200" dirty="0">
                <a:latin typeface="Calibri" panose="020F0502020204030204" pitchFamily="34" charset="0"/>
                <a:cs typeface="Calibri" panose="020F0502020204030204" pitchFamily="34" charset="0"/>
              </a:rPr>
              <a:t>A company, group of companies, labor organization, NPO, etc. can sponsor a new program</a:t>
            </a:r>
          </a:p>
          <a:p>
            <a:pPr lvl="1">
              <a:buFont typeface="Wingdings" panose="05000000000000000000" pitchFamily="2" charset="2"/>
              <a:buChar char="§"/>
            </a:pPr>
            <a:r>
              <a:rPr lang="en-US" sz="2200" dirty="0">
                <a:latin typeface="Calibri" panose="020F0502020204030204" pitchFamily="34" charset="0"/>
                <a:cs typeface="Calibri" panose="020F0502020204030204" pitchFamily="34" charset="0"/>
              </a:rPr>
              <a:t>DOL OA facilitates free services though intermediaries who can assist in establishing and having a program certified, and connect companies with other partners such as educators.</a:t>
            </a:r>
          </a:p>
          <a:p>
            <a:pPr lvl="1">
              <a:buFont typeface="Wingdings" panose="05000000000000000000" pitchFamily="2" charset="2"/>
              <a:buChar char="§"/>
            </a:pPr>
            <a:r>
              <a:rPr lang="en-US" sz="2200" dirty="0">
                <a:latin typeface="Calibri" panose="020F0502020204030204" pitchFamily="34" charset="0"/>
                <a:cs typeface="Calibri" panose="020F0502020204030204" pitchFamily="34" charset="0"/>
              </a:rPr>
              <a:t>Someone must administer the program including activity reporting requirements</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For more information, go to DOL’s </a:t>
            </a:r>
            <a:r>
              <a:rPr lang="en-US" sz="2000" dirty="0">
                <a:latin typeface="Calibri" panose="020F0502020204030204" pitchFamily="34" charset="0"/>
                <a:cs typeface="Calibri" panose="020F0502020204030204" pitchFamily="34" charset="0"/>
                <a:hlinkClick r:id="rId2"/>
              </a:rPr>
              <a:t>Apprenticeship Homepage</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457200" lvl="1" indent="0">
              <a:buNone/>
            </a:pPr>
            <a:endParaRPr lang="en-US" sz="1600" dirty="0"/>
          </a:p>
          <a:p>
            <a:pPr marL="0" indent="0">
              <a:buNone/>
            </a:pPr>
            <a:endParaRPr lang="en-US" sz="2400" dirty="0"/>
          </a:p>
          <a:p>
            <a:endParaRPr lang="en-US" dirty="0"/>
          </a:p>
        </p:txBody>
      </p:sp>
    </p:spTree>
    <p:extLst>
      <p:ext uri="{BB962C8B-B14F-4D97-AF65-F5344CB8AC3E}">
        <p14:creationId xmlns:p14="http://schemas.microsoft.com/office/powerpoint/2010/main" val="103206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8CC5-E106-44BC-9184-C3F036855F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619125" y="428625"/>
            <a:ext cx="10906125" cy="75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87805" y="515183"/>
            <a:ext cx="87820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Light" panose="020F0302020204030204"/>
                <a:ea typeface="+mn-ea"/>
                <a:cs typeface="+mn-cs"/>
              </a:rPr>
              <a:t>Registered Apprenticeship Representatives </a:t>
            </a:r>
          </a:p>
        </p:txBody>
      </p:sp>
      <p:sp>
        <p:nvSpPr>
          <p:cNvPr id="3" name="Content Placeholder 2"/>
          <p:cNvSpPr>
            <a:spLocks noGrp="1"/>
          </p:cNvSpPr>
          <p:nvPr>
            <p:ph idx="1"/>
          </p:nvPr>
        </p:nvSpPr>
        <p:spPr>
          <a:xfrm>
            <a:off x="676969" y="1295727"/>
            <a:ext cx="10906125" cy="5567364"/>
          </a:xfrm>
        </p:spPr>
        <p:txBody>
          <a:bodyPr>
            <a:normAutofit lnSpcReduction="10000"/>
          </a:bodyPr>
          <a:lstStyle/>
          <a:p>
            <a:r>
              <a:rPr lang="en-US" sz="2000"/>
              <a:t>There are </a:t>
            </a:r>
            <a:r>
              <a:rPr lang="en-US" sz="2000" b="1"/>
              <a:t>Registered Apprenticeship representatives serving in every state</a:t>
            </a:r>
            <a:r>
              <a:rPr lang="en-US" sz="2000"/>
              <a:t> across the country to:</a:t>
            </a:r>
          </a:p>
          <a:p>
            <a:pPr lvl="1"/>
            <a:r>
              <a:rPr lang="en-US" sz="2000"/>
              <a:t>Provide technical assistance and support to Registered Apprenticeship Program sponsors and administrators</a:t>
            </a:r>
          </a:p>
          <a:p>
            <a:pPr lvl="1"/>
            <a:r>
              <a:rPr lang="en-US" sz="2000"/>
              <a:t>Assist organizations interested in developing and maintaining new programs</a:t>
            </a:r>
          </a:p>
          <a:p>
            <a:pPr lvl="1"/>
            <a:r>
              <a:rPr lang="en-US" sz="2000"/>
              <a:t>Partner with State Apprenticeship Agencies to assist organizations in getting their existing program approved (registered) by DOL;</a:t>
            </a:r>
          </a:p>
          <a:p>
            <a:pPr lvl="1"/>
            <a:r>
              <a:rPr lang="en-US" sz="2000"/>
              <a:t>Answer questions about the Registered Apprenticeship model;</a:t>
            </a:r>
          </a:p>
          <a:p>
            <a:pPr lvl="1"/>
            <a:r>
              <a:rPr lang="en-US" sz="2000"/>
              <a:t>Connect businesses to a network of partners including training providers; </a:t>
            </a:r>
          </a:p>
          <a:p>
            <a:pPr lvl="1"/>
            <a:r>
              <a:rPr lang="en-US" sz="2000"/>
              <a:t>Provide training in how to use recruitment tools available to Registered Programs and insight on recruitment sources; </a:t>
            </a:r>
          </a:p>
          <a:p>
            <a:pPr lvl="1"/>
            <a:r>
              <a:rPr lang="en-US" sz="2000"/>
              <a:t>Work with program sponsors to ensure that Registered Apprenticeship opportunities are inclusive and made available to diverse populations; </a:t>
            </a:r>
          </a:p>
          <a:p>
            <a:pPr lvl="1"/>
            <a:r>
              <a:rPr lang="en-US" sz="2000"/>
              <a:t>Compile and share marketing resources and tools; </a:t>
            </a:r>
          </a:p>
          <a:p>
            <a:pPr lvl="1"/>
            <a:r>
              <a:rPr lang="en-US" sz="2000"/>
              <a:t>Advise partners on available funding sources to support Registered Apprenticeship, including awarding and providing oversight for Registered Apprenticeship investments across the country.</a:t>
            </a:r>
            <a:endParaRPr lang="en-US" sz="2000">
              <a:cs typeface="Calibri" panose="020F0502020204030204" pitchFamily="34" charset="0"/>
            </a:endParaRPr>
          </a:p>
          <a:p>
            <a:pPr marL="0" indent="0">
              <a:buNone/>
            </a:pPr>
            <a:endParaRPr lang="en-US" sz="2000">
              <a:latin typeface="Calibri" panose="020F0502020204030204" pitchFamily="34" charset="0"/>
              <a:cs typeface="Calibri" panose="020F0502020204030204" pitchFamily="34" charset="0"/>
            </a:endParaRPr>
          </a:p>
          <a:p>
            <a:pPr marL="0" indent="0">
              <a:buNone/>
            </a:pPr>
            <a:br>
              <a:rPr lang="en-US" sz="2000">
                <a:latin typeface="Calibri" panose="020F0502020204030204" pitchFamily="34" charset="0"/>
                <a:cs typeface="Calibri" panose="020F0502020204030204" pitchFamily="34" charset="0"/>
              </a:rPr>
            </a:br>
            <a:endParaRPr lang="en-US" sz="2000">
              <a:latin typeface="Calibri" panose="020F0502020204030204" pitchFamily="34" charset="0"/>
              <a:cs typeface="Calibri" panose="020F0502020204030204" pitchFamily="34" charset="0"/>
            </a:endParaRPr>
          </a:p>
          <a:p>
            <a:pPr marL="0" indent="0">
              <a:buNone/>
            </a:pPr>
            <a:endParaRPr lang="en-US" sz="2000">
              <a:latin typeface="Calibri" panose="020F0502020204030204" pitchFamily="34" charset="0"/>
              <a:cs typeface="Calibri" panose="020F0502020204030204" pitchFamily="34" charset="0"/>
            </a:endParaRPr>
          </a:p>
          <a:p>
            <a:pPr marL="457200" lvl="1" indent="0">
              <a:buNone/>
            </a:pPr>
            <a:endParaRPr lang="en-US" sz="1600"/>
          </a:p>
          <a:p>
            <a:pPr marL="0" indent="0">
              <a:buNone/>
            </a:pPr>
            <a:endParaRPr lang="en-US" sz="2400"/>
          </a:p>
          <a:p>
            <a:endParaRPr lang="en-US"/>
          </a:p>
        </p:txBody>
      </p:sp>
    </p:spTree>
    <p:extLst>
      <p:ext uri="{BB962C8B-B14F-4D97-AF65-F5344CB8AC3E}">
        <p14:creationId xmlns:p14="http://schemas.microsoft.com/office/powerpoint/2010/main" val="328304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1196-3234-4D56-B41C-D4F997C74AE5}"/>
              </a:ext>
            </a:extLst>
          </p:cNvPr>
          <p:cNvSpPr>
            <a:spLocks noGrp="1"/>
          </p:cNvSpPr>
          <p:nvPr>
            <p:ph type="title"/>
          </p:nvPr>
        </p:nvSpPr>
        <p:spPr>
          <a:xfrm>
            <a:off x="1017814" y="1045363"/>
            <a:ext cx="11174186" cy="590931"/>
          </a:xfrm>
        </p:spPr>
        <p:txBody>
          <a:bodyPr/>
          <a:lstStyle/>
          <a:p>
            <a:r>
              <a:rPr lang="en-US">
                <a:solidFill>
                  <a:schemeClr val="accent2"/>
                </a:solidFill>
              </a:rPr>
              <a:t>Registered Apprenticeship Resources</a:t>
            </a:r>
          </a:p>
        </p:txBody>
      </p:sp>
      <p:sp>
        <p:nvSpPr>
          <p:cNvPr id="3" name="Content Placeholder 2">
            <a:extLst>
              <a:ext uri="{FF2B5EF4-FFF2-40B4-BE49-F238E27FC236}">
                <a16:creationId xmlns:a16="http://schemas.microsoft.com/office/drawing/2014/main" id="{4A34A08A-2D40-422E-9DAB-D76CC3EF8FEB}"/>
              </a:ext>
            </a:extLst>
          </p:cNvPr>
          <p:cNvSpPr>
            <a:spLocks noGrp="1"/>
          </p:cNvSpPr>
          <p:nvPr>
            <p:ph idx="1"/>
          </p:nvPr>
        </p:nvSpPr>
        <p:spPr>
          <a:xfrm>
            <a:off x="611605" y="1636294"/>
            <a:ext cx="11492593" cy="4616116"/>
          </a:xfrm>
        </p:spPr>
        <p:txBody>
          <a:bodyPr>
            <a:normAutofit fontScale="70000" lnSpcReduction="20000"/>
          </a:bodyPr>
          <a:lstStyle/>
          <a:p>
            <a:pPr algn="l">
              <a:spcAft>
                <a:spcPts val="600"/>
              </a:spcAft>
              <a:buFont typeface="Arial" panose="020B0604020202020204" pitchFamily="34" charset="0"/>
              <a:buChar char="•"/>
            </a:pPr>
            <a:r>
              <a:rPr lang="en-US" b="1" i="0" u="sng" dirty="0">
                <a:solidFill>
                  <a:schemeClr val="accent2"/>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Partner Finder Tool</a:t>
            </a:r>
            <a:endParaRPr lang="en-US" b="0" i="0" dirty="0">
              <a:solidFill>
                <a:schemeClr val="accent2"/>
              </a:solidFill>
              <a:effectLst/>
              <a:latin typeface="Montserrat" panose="00000500000000000000" pitchFamily="2" charset="0"/>
            </a:endParaRPr>
          </a:p>
          <a:p>
            <a:pPr marL="742950" lvl="1" indent="-285750" algn="l">
              <a:spcAft>
                <a:spcPts val="600"/>
              </a:spcAft>
              <a:buFont typeface="Arial" panose="020B0604020202020204" pitchFamily="34" charset="0"/>
              <a:buChar char="•"/>
            </a:pPr>
            <a:r>
              <a:rPr lang="en-US" b="0" i="0" dirty="0">
                <a:effectLst/>
                <a:latin typeface="Montserrat" panose="00000500000000000000" pitchFamily="2" charset="0"/>
              </a:rPr>
              <a:t>Our Partner Finder Tool can connect you with the right partners to help you learn more about existing programs and how to design, develop, or enhance your program.</a:t>
            </a:r>
          </a:p>
          <a:p>
            <a:pPr algn="l">
              <a:spcAft>
                <a:spcPts val="600"/>
              </a:spcAft>
              <a:buFont typeface="Arial" panose="020B0604020202020204" pitchFamily="34" charset="0"/>
              <a:buChar char="•"/>
            </a:pPr>
            <a:r>
              <a:rPr lang="en-US" b="1" i="0" u="sng" dirty="0">
                <a:solidFill>
                  <a:schemeClr val="accent2"/>
                </a:solidFill>
                <a:effectLst/>
                <a:latin typeface="Montserrat" panose="00000500000000000000" pitchFamily="2" charset="0"/>
                <a:hlinkClick r:id="rId4">
                  <a:extLst>
                    <a:ext uri="{A12FA001-AC4F-418D-AE19-62706E023703}">
                      <ahyp:hlinkClr xmlns:ahyp="http://schemas.microsoft.com/office/drawing/2018/hyperlinkcolor" val="tx"/>
                    </a:ext>
                  </a:extLst>
                </a:hlinkClick>
              </a:rPr>
              <a:t>Occupation Finder Tool</a:t>
            </a:r>
            <a:endParaRPr lang="en-US" b="0" i="0" dirty="0">
              <a:solidFill>
                <a:schemeClr val="accent2"/>
              </a:solidFill>
              <a:effectLst/>
              <a:latin typeface="Montserrat" panose="00000500000000000000" pitchFamily="2" charset="0"/>
            </a:endParaRPr>
          </a:p>
          <a:p>
            <a:pPr marL="742950" lvl="1" indent="-285750" algn="l">
              <a:spcAft>
                <a:spcPts val="600"/>
              </a:spcAft>
              <a:buFont typeface="Arial" panose="020B0604020202020204" pitchFamily="34" charset="0"/>
              <a:buChar char="•"/>
            </a:pPr>
            <a:r>
              <a:rPr lang="en-US" b="0" i="0" dirty="0">
                <a:effectLst/>
                <a:latin typeface="Montserrat" panose="00000500000000000000" pitchFamily="2" charset="0"/>
              </a:rPr>
              <a:t>Our Occupation Finder Tool can help you find occupations approved for use in a Registered Apprenticeship Program along with descriptions, alternative titles, and related occupations.</a:t>
            </a:r>
          </a:p>
          <a:p>
            <a:pPr algn="l">
              <a:spcAft>
                <a:spcPts val="600"/>
              </a:spcAft>
              <a:buFont typeface="Arial" panose="020B0604020202020204" pitchFamily="34" charset="0"/>
              <a:buChar char="•"/>
            </a:pPr>
            <a:r>
              <a:rPr lang="en-US" b="1" i="0" u="sng" dirty="0">
                <a:solidFill>
                  <a:schemeClr val="accent2"/>
                </a:solidFill>
                <a:effectLst/>
                <a:latin typeface="Montserrat" panose="00000500000000000000" pitchFamily="2" charset="0"/>
                <a:hlinkClick r:id="rId5">
                  <a:extLst>
                    <a:ext uri="{A12FA001-AC4F-418D-AE19-62706E023703}">
                      <ahyp:hlinkClr xmlns:ahyp="http://schemas.microsoft.com/office/drawing/2018/hyperlinkcolor" val="tx"/>
                    </a:ext>
                  </a:extLst>
                </a:hlinkClick>
              </a:rPr>
              <a:t>Standards Builder Tool</a:t>
            </a:r>
            <a:endParaRPr lang="en-US" b="0" i="0" dirty="0">
              <a:solidFill>
                <a:schemeClr val="accent2"/>
              </a:solidFill>
              <a:effectLst/>
              <a:latin typeface="Montserrat" panose="00000500000000000000" pitchFamily="2" charset="0"/>
            </a:endParaRPr>
          </a:p>
          <a:p>
            <a:pPr marL="742950" lvl="1" indent="-285750" algn="l">
              <a:spcAft>
                <a:spcPts val="600"/>
              </a:spcAft>
              <a:buFont typeface="Arial" panose="020B0604020202020204" pitchFamily="34" charset="0"/>
              <a:buChar char="•"/>
            </a:pPr>
            <a:r>
              <a:rPr lang="en-US" b="1" i="0" u="sng" dirty="0">
                <a:effectLst/>
                <a:latin typeface="Montserrat" panose="00000500000000000000" pitchFamily="2" charset="0"/>
                <a:hlinkClick r:id="rId5">
                  <a:extLst>
                    <a:ext uri="{A12FA001-AC4F-418D-AE19-62706E023703}">
                      <ahyp:hlinkClr xmlns:ahyp="http://schemas.microsoft.com/office/drawing/2018/hyperlinkcolor" val="tx"/>
                    </a:ext>
                  </a:extLst>
                </a:hlinkClick>
              </a:rPr>
              <a:t>​​​​​​​</a:t>
            </a:r>
            <a:r>
              <a:rPr lang="en-US" b="0" i="0" dirty="0">
                <a:effectLst/>
                <a:latin typeface="Montserrat" panose="00000500000000000000" pitchFamily="2" charset="0"/>
              </a:rPr>
              <a:t>Our Standards Builder Tool can help you quickly customize and register your program in a single centralized place.</a:t>
            </a:r>
          </a:p>
          <a:p>
            <a:pPr algn="l">
              <a:spcAft>
                <a:spcPts val="600"/>
              </a:spcAft>
              <a:buFont typeface="Arial" panose="020B0604020202020204" pitchFamily="34" charset="0"/>
              <a:buChar char="•"/>
            </a:pPr>
            <a:r>
              <a:rPr lang="en-US" b="1" i="0" u="sng" dirty="0">
                <a:solidFill>
                  <a:schemeClr val="accent2"/>
                </a:solidFill>
                <a:effectLst/>
                <a:latin typeface="Montserrat" panose="00000500000000000000" pitchFamily="2" charset="0"/>
                <a:hlinkClick r:id="rId6">
                  <a:extLst>
                    <a:ext uri="{A12FA001-AC4F-418D-AE19-62706E023703}">
                      <ahyp:hlinkClr xmlns:ahyp="http://schemas.microsoft.com/office/drawing/2018/hyperlinkcolor" val="tx"/>
                    </a:ext>
                  </a:extLst>
                </a:hlinkClick>
              </a:rPr>
              <a:t>Express Interest</a:t>
            </a:r>
            <a:endParaRPr lang="en-US" b="0" i="0" dirty="0">
              <a:solidFill>
                <a:schemeClr val="accent2"/>
              </a:solidFill>
              <a:effectLst/>
              <a:latin typeface="Montserrat" panose="00000500000000000000" pitchFamily="2" charset="0"/>
            </a:endParaRPr>
          </a:p>
          <a:p>
            <a:pPr marL="742950" lvl="1" indent="-285750" algn="l">
              <a:spcAft>
                <a:spcPts val="600"/>
              </a:spcAft>
              <a:buFont typeface="Arial" panose="020B0604020202020204" pitchFamily="34" charset="0"/>
              <a:buChar char="•"/>
            </a:pPr>
            <a:r>
              <a:rPr lang="en-US" b="0" i="0" dirty="0">
                <a:effectLst/>
                <a:latin typeface="Montserrat" panose="00000500000000000000" pitchFamily="2" charset="0"/>
              </a:rPr>
              <a:t>Learn more about Registered Apprenticeships and how you can get started as an employer or a career seeker through our Express Interest portal</a:t>
            </a:r>
          </a:p>
          <a:p>
            <a:pPr algn="l">
              <a:spcAft>
                <a:spcPts val="600"/>
              </a:spcAft>
              <a:buFont typeface="Arial" panose="020B0604020202020204" pitchFamily="34" charset="0"/>
              <a:buChar char="•"/>
            </a:pPr>
            <a:r>
              <a:rPr lang="en-US" b="1" i="0" u="sng" dirty="0">
                <a:solidFill>
                  <a:schemeClr val="accent2"/>
                </a:solidFill>
                <a:effectLst/>
                <a:latin typeface="Montserrat" panose="00000500000000000000" pitchFamily="2" charset="0"/>
                <a:hlinkClick r:id="rId7">
                  <a:extLst>
                    <a:ext uri="{A12FA001-AC4F-418D-AE19-62706E023703}">
                      <ahyp:hlinkClr xmlns:ahyp="http://schemas.microsoft.com/office/drawing/2018/hyperlinkcolor" val="tx"/>
                    </a:ext>
                  </a:extLst>
                </a:hlinkClick>
              </a:rPr>
              <a:t>State Offices</a:t>
            </a:r>
            <a:endParaRPr lang="en-US" b="0" i="0" dirty="0">
              <a:solidFill>
                <a:schemeClr val="accent2"/>
              </a:solidFill>
              <a:effectLst/>
              <a:latin typeface="Montserrat" panose="00000500000000000000" pitchFamily="2" charset="0"/>
            </a:endParaRPr>
          </a:p>
          <a:p>
            <a:pPr marL="742950" lvl="1" indent="-285750" algn="l">
              <a:spcAft>
                <a:spcPts val="600"/>
              </a:spcAft>
              <a:buFont typeface="Arial" panose="020B0604020202020204" pitchFamily="34" charset="0"/>
              <a:buChar char="•"/>
            </a:pPr>
            <a:r>
              <a:rPr lang="en-US" b="0" i="0" dirty="0">
                <a:effectLst/>
                <a:latin typeface="Montserrat" panose="00000500000000000000" pitchFamily="2" charset="0"/>
              </a:rPr>
              <a:t>​​​​​​​​​​​​​​State Apprenticeship offices are located across the nation to provide technical assistance and support to program sponsors, answer questions about the apprenticeship model, guide partners on each phase of developing a program, connect business to training providers, advise partners on available funding sources to support apprenticeships, and register eligible programs.</a:t>
            </a:r>
          </a:p>
          <a:p>
            <a:endParaRPr lang="en-US" dirty="0"/>
          </a:p>
        </p:txBody>
      </p:sp>
      <p:sp>
        <p:nvSpPr>
          <p:cNvPr id="4" name="TextBox 3">
            <a:extLst>
              <a:ext uri="{FF2B5EF4-FFF2-40B4-BE49-F238E27FC236}">
                <a16:creationId xmlns:a16="http://schemas.microsoft.com/office/drawing/2014/main" id="{E25FD0EA-DE05-00AC-9D22-4EA592D8101A}"/>
              </a:ext>
            </a:extLst>
          </p:cNvPr>
          <p:cNvSpPr txBox="1"/>
          <p:nvPr/>
        </p:nvSpPr>
        <p:spPr>
          <a:xfrm>
            <a:off x="1223618" y="6070571"/>
            <a:ext cx="9755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70C0"/>
                </a:solidFill>
                <a:effectLst/>
                <a:highlight>
                  <a:srgbClr val="EDEBE9"/>
                </a:highlight>
                <a:uLnTx/>
                <a:uFillTx/>
                <a:latin typeface="Arial"/>
                <a:ea typeface="+mn-ea"/>
                <a:cs typeface="Segoe UI"/>
                <a:hlinkClick r:id="rId8">
                  <a:extLst>
                    <a:ext uri="{A12FA001-AC4F-418D-AE19-62706E023703}">
                      <ahyp:hlinkClr xmlns:ahyp="http://schemas.microsoft.com/office/drawing/2018/hyperlinkcolor" val="tx"/>
                    </a:ext>
                  </a:extLst>
                </a:hlinkClick>
              </a:rPr>
              <a:t>https://www.apprenticeship.gov/inflation-reduction-act-apprenticeship-resources</a:t>
            </a:r>
            <a:endParaRPr kumimoji="0" lang="en-US" sz="1800" b="0"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1060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486888" y="1383218"/>
            <a:ext cx="11364686" cy="4164044"/>
          </a:xfrm>
        </p:spPr>
        <p:txBody>
          <a:bodyPr vert="horz" lIns="91440" tIns="45720" rIns="91440" bIns="45720" rtlCol="0" anchor="t">
            <a:normAutofit/>
          </a:bodyPr>
          <a:lstStyle/>
          <a:p>
            <a:pPr>
              <a:lnSpc>
                <a:spcPct val="200000"/>
              </a:lnSpc>
              <a:spcBef>
                <a:spcPts val="600"/>
              </a:spcBef>
              <a:spcAft>
                <a:spcPts val="600"/>
              </a:spcAft>
            </a:pPr>
            <a:r>
              <a:rPr lang="en-US" sz="1600" dirty="0"/>
              <a:t>Introduction and disclaimers</a:t>
            </a:r>
          </a:p>
          <a:p>
            <a:pPr>
              <a:lnSpc>
                <a:spcPct val="200000"/>
              </a:lnSpc>
              <a:spcBef>
                <a:spcPts val="600"/>
              </a:spcBef>
              <a:spcAft>
                <a:spcPts val="600"/>
              </a:spcAft>
            </a:pPr>
            <a:r>
              <a:rPr lang="en-US" sz="1600" dirty="0"/>
              <a:t>Overview of IRA Prevailing Wage and Registered Apprenticeship Requirements</a:t>
            </a:r>
          </a:p>
          <a:p>
            <a:pPr>
              <a:lnSpc>
                <a:spcPct val="200000"/>
              </a:lnSpc>
              <a:spcBef>
                <a:spcPts val="600"/>
              </a:spcBef>
              <a:spcAft>
                <a:spcPts val="600"/>
              </a:spcAft>
            </a:pPr>
            <a:r>
              <a:rPr lang="en-US" sz="1600" dirty="0"/>
              <a:t>Prevailing Wage and Registered Apprenticeship Resources</a:t>
            </a:r>
          </a:p>
          <a:p>
            <a:pPr>
              <a:lnSpc>
                <a:spcPct val="200000"/>
              </a:lnSpc>
              <a:spcBef>
                <a:spcPts val="600"/>
              </a:spcBef>
              <a:spcAft>
                <a:spcPts val="600"/>
              </a:spcAft>
            </a:pPr>
            <a:r>
              <a:rPr lang="en-US" sz="1600" dirty="0"/>
              <a:t>Compliance</a:t>
            </a:r>
          </a:p>
          <a:p>
            <a:pPr>
              <a:lnSpc>
                <a:spcPct val="200000"/>
              </a:lnSpc>
              <a:spcBef>
                <a:spcPts val="600"/>
              </a:spcBef>
              <a:spcAft>
                <a:spcPts val="600"/>
              </a:spcAft>
            </a:pPr>
            <a:r>
              <a:rPr lang="en-US" sz="1600" dirty="0"/>
              <a:t>Conclusion</a:t>
            </a:r>
          </a:p>
        </p:txBody>
      </p:sp>
      <p:sp>
        <p:nvSpPr>
          <p:cNvPr id="4" name="Rectangle 3">
            <a:extLst>
              <a:ext uri="{FF2B5EF4-FFF2-40B4-BE49-F238E27FC236}">
                <a16:creationId xmlns:a16="http://schemas.microsoft.com/office/drawing/2014/main" id="{F407E4D4-E58A-9B1C-18E4-89B07011060A}"/>
              </a:ext>
            </a:extLst>
          </p:cNvPr>
          <p:cNvSpPr/>
          <p:nvPr/>
        </p:nvSpPr>
        <p:spPr>
          <a:xfrm>
            <a:off x="486888" y="3346278"/>
            <a:ext cx="10659532" cy="642618"/>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22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9CF73-B993-4E5A-A5FF-FEADACBFD898}"/>
              </a:ext>
            </a:extLst>
          </p:cNvPr>
          <p:cNvSpPr>
            <a:spLocks noGrp="1"/>
          </p:cNvSpPr>
          <p:nvPr>
            <p:ph type="title"/>
          </p:nvPr>
        </p:nvSpPr>
        <p:spPr/>
        <p:txBody>
          <a:bodyPr>
            <a:normAutofit/>
          </a:bodyPr>
          <a:lstStyle/>
          <a:p>
            <a:r>
              <a:rPr lang="en-US" dirty="0"/>
              <a:t>Compliance Overview</a:t>
            </a:r>
          </a:p>
        </p:txBody>
      </p:sp>
      <p:sp>
        <p:nvSpPr>
          <p:cNvPr id="4" name="Content Placeholder 3">
            <a:extLst>
              <a:ext uri="{FF2B5EF4-FFF2-40B4-BE49-F238E27FC236}">
                <a16:creationId xmlns:a16="http://schemas.microsoft.com/office/drawing/2014/main" id="{AAAF8E58-DD8A-45E1-BB64-1C9002E0ECFB}"/>
              </a:ext>
            </a:extLst>
          </p:cNvPr>
          <p:cNvSpPr>
            <a:spLocks noGrp="1"/>
          </p:cNvSpPr>
          <p:nvPr>
            <p:ph idx="1"/>
          </p:nvPr>
        </p:nvSpPr>
        <p:spPr>
          <a:xfrm>
            <a:off x="486888" y="1136456"/>
            <a:ext cx="11364686" cy="5053329"/>
          </a:xfrm>
        </p:spPr>
        <p:txBody>
          <a:bodyPr vert="horz" lIns="91440" tIns="45720" rIns="91440" bIns="45720" rtlCol="0" anchor="t">
            <a:normAutofit fontScale="85000" lnSpcReduction="10000"/>
          </a:bodyPr>
          <a:lstStyle/>
          <a:p>
            <a:pPr marL="288925" indent="-288925">
              <a:lnSpc>
                <a:spcPct val="100000"/>
              </a:lnSpc>
              <a:spcAft>
                <a:spcPts val="1200"/>
              </a:spcAft>
              <a:buClr>
                <a:srgbClr val="2F5597"/>
              </a:buClr>
              <a:buFont typeface="Wingdings" panose="05000000000000000000" pitchFamily="2" charset="2"/>
              <a:buChar char="Ø"/>
            </a:pPr>
            <a:r>
              <a:rPr lang="en-US" dirty="0"/>
              <a:t>The </a:t>
            </a:r>
            <a:r>
              <a:rPr lang="en-US" b="1" dirty="0"/>
              <a:t>statutory structure </a:t>
            </a:r>
            <a:r>
              <a:rPr lang="en-US" dirty="0"/>
              <a:t>of the PWA requirements provides a very </a:t>
            </a:r>
            <a:r>
              <a:rPr lang="en-US" b="1" dirty="0"/>
              <a:t>strong incentive to comply</a:t>
            </a:r>
            <a:r>
              <a:rPr lang="en-US" dirty="0"/>
              <a:t>, as 80 percent of the value of the credit depends on compliance with these requirements. </a:t>
            </a:r>
            <a:endParaRPr lang="en-US" strike="sngStrike" dirty="0">
              <a:solidFill>
                <a:srgbClr val="000000"/>
              </a:solidFill>
              <a:highlight>
                <a:srgbClr val="FFFF00"/>
              </a:highlight>
            </a:endParaRPr>
          </a:p>
          <a:p>
            <a:pPr marL="288925" indent="-288925">
              <a:lnSpc>
                <a:spcPct val="100000"/>
              </a:lnSpc>
              <a:spcAft>
                <a:spcPts val="1200"/>
              </a:spcAft>
              <a:buClr>
                <a:srgbClr val="2F5597"/>
              </a:buClr>
              <a:buFont typeface="Wingdings" panose="05000000000000000000" pitchFamily="2" charset="2"/>
              <a:buChar char="Ø"/>
            </a:pPr>
            <a:r>
              <a:rPr lang="en-US" dirty="0"/>
              <a:t>Treasury is </a:t>
            </a:r>
            <a:r>
              <a:rPr lang="en-US" dirty="0">
                <a:solidFill>
                  <a:srgbClr val="000000"/>
                </a:solidFill>
              </a:rPr>
              <a:t>already seeing</a:t>
            </a:r>
            <a:r>
              <a:rPr lang="en-US" dirty="0"/>
              <a:t> seeing credit buyers and insurers in the </a:t>
            </a:r>
            <a:r>
              <a:rPr lang="en-US" b="1" dirty="0"/>
              <a:t>transferability</a:t>
            </a:r>
            <a:r>
              <a:rPr lang="en-US" dirty="0"/>
              <a:t> </a:t>
            </a:r>
            <a:r>
              <a:rPr lang="en-US" b="1" dirty="0"/>
              <a:t>and</a:t>
            </a:r>
            <a:r>
              <a:rPr lang="en-US" dirty="0"/>
              <a:t> </a:t>
            </a:r>
            <a:r>
              <a:rPr lang="en-US" b="1" dirty="0"/>
              <a:t>tax equity markets</a:t>
            </a:r>
            <a:r>
              <a:rPr lang="en-US" dirty="0"/>
              <a:t> conducting thorough due diligence of these requirements</a:t>
            </a:r>
            <a:r>
              <a:rPr lang="en-US" dirty="0">
                <a:solidFill>
                  <a:srgbClr val="000000"/>
                </a:solidFill>
              </a:rPr>
              <a:t>, reflecting the significant amounts at stake and a belief in the effectiveness of the IRS audit process</a:t>
            </a:r>
            <a:r>
              <a:rPr lang="en-US" dirty="0"/>
              <a:t>.</a:t>
            </a:r>
          </a:p>
          <a:p>
            <a:pPr marL="288925" indent="-288925">
              <a:lnSpc>
                <a:spcPct val="100000"/>
              </a:lnSpc>
              <a:spcAft>
                <a:spcPts val="1200"/>
              </a:spcAft>
              <a:buClr>
                <a:srgbClr val="2F5597"/>
              </a:buClr>
              <a:buFont typeface="Wingdings" panose="05000000000000000000" pitchFamily="2" charset="2"/>
              <a:buChar char="Ø"/>
            </a:pPr>
            <a:r>
              <a:rPr lang="en-US" dirty="0"/>
              <a:t>The </a:t>
            </a:r>
            <a:r>
              <a:rPr lang="en-US" b="1" dirty="0"/>
              <a:t>IRS</a:t>
            </a:r>
            <a:r>
              <a:rPr lang="en-US" dirty="0"/>
              <a:t>, which has a long history of effective tax enforcement, </a:t>
            </a:r>
            <a:r>
              <a:rPr lang="en-US" b="1" dirty="0"/>
              <a:t>will</a:t>
            </a:r>
            <a:r>
              <a:rPr lang="en-US" dirty="0"/>
              <a:t> </a:t>
            </a:r>
            <a:r>
              <a:rPr lang="en-US" b="1" dirty="0"/>
              <a:t>ramp up its efforts</a:t>
            </a:r>
            <a:r>
              <a:rPr lang="en-US" dirty="0"/>
              <a:t> </a:t>
            </a:r>
            <a:r>
              <a:rPr lang="en-US" b="1" dirty="0"/>
              <a:t>and</a:t>
            </a:r>
            <a:r>
              <a:rPr lang="en-US" dirty="0"/>
              <a:t> </a:t>
            </a:r>
            <a:r>
              <a:rPr lang="en-US" b="1" dirty="0"/>
              <a:t>dedicate resources </a:t>
            </a:r>
            <a:r>
              <a:rPr lang="en-US" dirty="0"/>
              <a:t>to ensure compliance and enforce the final rules.</a:t>
            </a:r>
          </a:p>
          <a:p>
            <a:pPr marL="288925" indent="-288925">
              <a:lnSpc>
                <a:spcPct val="100000"/>
              </a:lnSpc>
              <a:spcAft>
                <a:spcPts val="1200"/>
              </a:spcAft>
              <a:buClr>
                <a:srgbClr val="2F5597"/>
              </a:buClr>
              <a:buFont typeface="Wingdings" panose="05000000000000000000" pitchFamily="2" charset="2"/>
              <a:buChar char="Ø"/>
            </a:pPr>
            <a:r>
              <a:rPr lang="en-US" dirty="0"/>
              <a:t>Treasury and the IRS will also be involved in an ongoing </a:t>
            </a:r>
            <a:r>
              <a:rPr lang="en-US" b="1" dirty="0"/>
              <a:t>collaboration with the Department of Labor (DOL) </a:t>
            </a:r>
            <a:r>
              <a:rPr lang="en-US" dirty="0"/>
              <a:t>to ensure that we are leveraging the expertise of both agencies for IRS enforcement.</a:t>
            </a:r>
          </a:p>
          <a:p>
            <a:pPr marL="288925" indent="-288925">
              <a:lnSpc>
                <a:spcPct val="100000"/>
              </a:lnSpc>
              <a:spcAft>
                <a:spcPts val="1200"/>
              </a:spcAft>
              <a:buClr>
                <a:srgbClr val="2F5597"/>
              </a:buClr>
              <a:buFont typeface="Wingdings" panose="05000000000000000000" pitchFamily="2" charset="2"/>
              <a:buChar char="Ø"/>
            </a:pPr>
            <a:r>
              <a:rPr lang="en-US" dirty="0"/>
              <a:t>The final rules build on the statute with </a:t>
            </a:r>
            <a:r>
              <a:rPr lang="en-US" b="1" dirty="0"/>
              <a:t>incentives for</a:t>
            </a:r>
            <a:r>
              <a:rPr lang="en-US" b="1" dirty="0">
                <a:solidFill>
                  <a:srgbClr val="FF0000"/>
                </a:solidFill>
              </a:rPr>
              <a:t> </a:t>
            </a:r>
            <a:r>
              <a:rPr lang="en-US" b="1" dirty="0"/>
              <a:t>taxpayers </a:t>
            </a:r>
            <a:r>
              <a:rPr lang="en-US" dirty="0"/>
              <a:t>to </a:t>
            </a:r>
            <a:r>
              <a:rPr lang="en-US" dirty="0">
                <a:solidFill>
                  <a:srgbClr val="000000"/>
                </a:solidFill>
              </a:rPr>
              <a:t>undertake additional activities that will support compliance, including</a:t>
            </a:r>
            <a:r>
              <a:rPr lang="en-US" dirty="0"/>
              <a:t> </a:t>
            </a:r>
            <a:r>
              <a:rPr lang="en-US" dirty="0">
                <a:solidFill>
                  <a:srgbClr val="000000"/>
                </a:solidFill>
              </a:rPr>
              <a:t>providing</a:t>
            </a:r>
            <a:r>
              <a:rPr lang="en-US" dirty="0"/>
              <a:t> adequate notice to workers and </a:t>
            </a:r>
            <a:r>
              <a:rPr lang="en-US" dirty="0">
                <a:solidFill>
                  <a:srgbClr val="000000"/>
                </a:solidFill>
              </a:rPr>
              <a:t>including</a:t>
            </a:r>
            <a:r>
              <a:rPr lang="en-US" dirty="0"/>
              <a:t> flow-down provisions in their contracts.</a:t>
            </a:r>
          </a:p>
          <a:p>
            <a:pPr marL="288925" indent="-288925">
              <a:lnSpc>
                <a:spcPct val="100000"/>
              </a:lnSpc>
              <a:spcAft>
                <a:spcPts val="1200"/>
              </a:spcAft>
              <a:buClr>
                <a:srgbClr val="2F5597"/>
              </a:buClr>
              <a:buFont typeface="Wingdings" panose="05000000000000000000" pitchFamily="2" charset="2"/>
              <a:buChar char="Ø"/>
            </a:pPr>
            <a:endParaRPr lang="en-US" dirty="0"/>
          </a:p>
        </p:txBody>
      </p:sp>
    </p:spTree>
    <p:extLst>
      <p:ext uri="{BB962C8B-B14F-4D97-AF65-F5344CB8AC3E}">
        <p14:creationId xmlns:p14="http://schemas.microsoft.com/office/powerpoint/2010/main" val="228423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Ground Rules: Disclaimers</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486888" y="1151906"/>
            <a:ext cx="11364686" cy="5094515"/>
          </a:xfrm>
        </p:spPr>
        <p:txBody>
          <a:bodyPr>
            <a:normAutofit/>
          </a:bodyPr>
          <a:lstStyle/>
          <a:p>
            <a:pPr>
              <a:lnSpc>
                <a:spcPct val="100000"/>
              </a:lnSpc>
              <a:spcBef>
                <a:spcPts val="1800"/>
              </a:spcBef>
              <a:spcAft>
                <a:spcPts val="1200"/>
              </a:spcAft>
            </a:pPr>
            <a:r>
              <a:rPr lang="en-US" dirty="0"/>
              <a:t>This deck provides an overview of certain Inflation Reduction Act tax provisions for general informational purposes only and </a:t>
            </a:r>
            <a:r>
              <a:rPr lang="en-US" b="1" dirty="0"/>
              <a:t>is not itself tax guidance</a:t>
            </a:r>
            <a:r>
              <a:rPr lang="en-US" dirty="0"/>
              <a:t>. </a:t>
            </a:r>
          </a:p>
          <a:p>
            <a:pPr>
              <a:lnSpc>
                <a:spcPct val="100000"/>
              </a:lnSpc>
              <a:spcBef>
                <a:spcPts val="1800"/>
              </a:spcBef>
              <a:spcAft>
                <a:spcPts val="1200"/>
              </a:spcAft>
            </a:pPr>
            <a:r>
              <a:rPr lang="en-US" sz="2400" dirty="0"/>
              <a:t>The content in this presentation is based on final regulations and other tax information on IRS.gov. </a:t>
            </a:r>
          </a:p>
          <a:p>
            <a:pPr>
              <a:lnSpc>
                <a:spcPct val="100000"/>
              </a:lnSpc>
              <a:spcBef>
                <a:spcPts val="1800"/>
              </a:spcBef>
              <a:spcAft>
                <a:spcPts val="1200"/>
              </a:spcAft>
            </a:pPr>
            <a:r>
              <a:rPr lang="en-US" dirty="0"/>
              <a:t>This deck relies on simplifications and generalizations to convey high-level points about Inflation Reduction Act tax provisions. Please </a:t>
            </a:r>
            <a:r>
              <a:rPr lang="en-US" b="1" dirty="0"/>
              <a:t>refer to guidance </a:t>
            </a:r>
            <a:r>
              <a:rPr lang="en-US" dirty="0"/>
              <a:t>issued by the IRS for detailed information on the rules associated with Inflation Reduction Act tax provisions. </a:t>
            </a:r>
          </a:p>
        </p:txBody>
      </p:sp>
    </p:spTree>
    <p:extLst>
      <p:ext uri="{BB962C8B-B14F-4D97-AF65-F5344CB8AC3E}">
        <p14:creationId xmlns:p14="http://schemas.microsoft.com/office/powerpoint/2010/main" val="3944742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9CF73-B993-4E5A-A5FF-FEADACBFD898}"/>
              </a:ext>
            </a:extLst>
          </p:cNvPr>
          <p:cNvSpPr>
            <a:spLocks noGrp="1"/>
          </p:cNvSpPr>
          <p:nvPr>
            <p:ph type="title"/>
          </p:nvPr>
        </p:nvSpPr>
        <p:spPr/>
        <p:txBody>
          <a:bodyPr>
            <a:normAutofit/>
          </a:bodyPr>
          <a:lstStyle/>
          <a:p>
            <a:r>
              <a:rPr lang="en-US" dirty="0"/>
              <a:t>Compliance: PWA vs. Davis-Bacon Act (DBA)</a:t>
            </a:r>
          </a:p>
        </p:txBody>
      </p:sp>
      <p:sp>
        <p:nvSpPr>
          <p:cNvPr id="4" name="Content Placeholder 3">
            <a:extLst>
              <a:ext uri="{FF2B5EF4-FFF2-40B4-BE49-F238E27FC236}">
                <a16:creationId xmlns:a16="http://schemas.microsoft.com/office/drawing/2014/main" id="{AAAF8E58-DD8A-45E1-BB64-1C9002E0ECFB}"/>
              </a:ext>
            </a:extLst>
          </p:cNvPr>
          <p:cNvSpPr>
            <a:spLocks noGrp="1"/>
          </p:cNvSpPr>
          <p:nvPr>
            <p:ph idx="1"/>
          </p:nvPr>
        </p:nvSpPr>
        <p:spPr>
          <a:xfrm>
            <a:off x="486888" y="960610"/>
            <a:ext cx="11364686" cy="5220382"/>
          </a:xfrm>
        </p:spPr>
        <p:txBody>
          <a:bodyPr vert="horz" lIns="91440" tIns="45720" rIns="91440" bIns="45720" rtlCol="0" anchor="t">
            <a:normAutofit lnSpcReduction="10000"/>
          </a:bodyPr>
          <a:lstStyle/>
          <a:p>
            <a:pPr marL="0" indent="0">
              <a:lnSpc>
                <a:spcPct val="100000"/>
              </a:lnSpc>
              <a:spcBef>
                <a:spcPts val="600"/>
              </a:spcBef>
              <a:spcAft>
                <a:spcPts val="600"/>
              </a:spcAft>
              <a:buClr>
                <a:srgbClr val="2F5597"/>
              </a:buClr>
              <a:buNone/>
            </a:pPr>
            <a:r>
              <a:rPr lang="en-US" b="1" dirty="0"/>
              <a:t>Areas of alignment:</a:t>
            </a:r>
          </a:p>
          <a:p>
            <a:pPr marL="288925" indent="-288925">
              <a:lnSpc>
                <a:spcPct val="100000"/>
              </a:lnSpc>
              <a:spcBef>
                <a:spcPts val="600"/>
              </a:spcBef>
              <a:spcAft>
                <a:spcPts val="600"/>
              </a:spcAft>
              <a:buClr>
                <a:srgbClr val="2F5597"/>
              </a:buClr>
              <a:buFont typeface="Wingdings" panose="05000000000000000000" pitchFamily="2" charset="2"/>
              <a:buChar char="Ø"/>
            </a:pPr>
            <a:r>
              <a:rPr lang="en-US" b="1" dirty="0">
                <a:solidFill>
                  <a:srgbClr val="000000"/>
                </a:solidFill>
              </a:rPr>
              <a:t>Workers can report suspected violations. </a:t>
            </a:r>
            <a:r>
              <a:rPr lang="en-US" dirty="0">
                <a:solidFill>
                  <a:srgbClr val="000000"/>
                </a:solidFill>
              </a:rPr>
              <a:t>In the tax system, anyone can refer information of suspected violations of tax law to the IRS by </a:t>
            </a:r>
            <a:r>
              <a:rPr lang="en-US" b="1" dirty="0">
                <a:solidFill>
                  <a:srgbClr val="000000"/>
                </a:solidFill>
              </a:rPr>
              <a:t>using the Form 3949-A</a:t>
            </a:r>
            <a:r>
              <a:rPr lang="en-US" dirty="0">
                <a:solidFill>
                  <a:srgbClr val="000000"/>
                </a:solidFill>
              </a:rPr>
              <a:t>. However</a:t>
            </a:r>
            <a:r>
              <a:rPr lang="en-US" dirty="0"/>
              <a:t>, due to taxpayer privacy laws, the IRS cannot communicate with external parties about the results of a complaint or the status of an investigation.</a:t>
            </a:r>
            <a:endParaRPr lang="en-US" dirty="0">
              <a:solidFill>
                <a:srgbClr val="000000"/>
              </a:solidFill>
            </a:endParaRPr>
          </a:p>
          <a:p>
            <a:pPr marL="288925" indent="-288925">
              <a:lnSpc>
                <a:spcPct val="100000"/>
              </a:lnSpc>
              <a:spcBef>
                <a:spcPts val="600"/>
              </a:spcBef>
              <a:spcAft>
                <a:spcPts val="600"/>
              </a:spcAft>
              <a:buClr>
                <a:srgbClr val="2F5597"/>
              </a:buClr>
              <a:buFont typeface="Wingdings" panose="05000000000000000000" pitchFamily="2" charset="2"/>
              <a:buChar char="Ø"/>
            </a:pPr>
            <a:r>
              <a:rPr lang="en-US" dirty="0"/>
              <a:t>PWA requirements and DBA use same </a:t>
            </a:r>
            <a:r>
              <a:rPr lang="en-US" b="1" dirty="0"/>
              <a:t>prevailing wage determinations, key definitions, and worker classifications</a:t>
            </a:r>
            <a:r>
              <a:rPr lang="en-US" dirty="0"/>
              <a:t>.</a:t>
            </a:r>
          </a:p>
          <a:p>
            <a:pPr marL="288925" indent="-288925">
              <a:lnSpc>
                <a:spcPct val="100000"/>
              </a:lnSpc>
              <a:spcBef>
                <a:spcPts val="600"/>
              </a:spcBef>
              <a:spcAft>
                <a:spcPts val="600"/>
              </a:spcAft>
              <a:buClr>
                <a:srgbClr val="2F5597"/>
              </a:buClr>
              <a:buFont typeface="Wingdings" panose="05000000000000000000" pitchFamily="2" charset="2"/>
              <a:buChar char="Ø"/>
            </a:pPr>
            <a:r>
              <a:rPr lang="en-US" dirty="0"/>
              <a:t>Rules apply to </a:t>
            </a:r>
            <a:r>
              <a:rPr lang="en-US" b="1" dirty="0">
                <a:solidFill>
                  <a:srgbClr val="000000"/>
                </a:solidFill>
              </a:rPr>
              <a:t>all</a:t>
            </a:r>
            <a:r>
              <a:rPr lang="en-US" b="1" dirty="0"/>
              <a:t> contractors and subcontractors</a:t>
            </a:r>
            <a:r>
              <a:rPr lang="en-US" dirty="0"/>
              <a:t>.</a:t>
            </a:r>
          </a:p>
          <a:p>
            <a:pPr marL="288925" indent="-288925">
              <a:lnSpc>
                <a:spcPct val="100000"/>
              </a:lnSpc>
              <a:spcBef>
                <a:spcPts val="600"/>
              </a:spcBef>
              <a:spcAft>
                <a:spcPts val="600"/>
              </a:spcAft>
              <a:buClr>
                <a:srgbClr val="2F5597"/>
              </a:buClr>
              <a:buFont typeface="Wingdings" panose="05000000000000000000" pitchFamily="2" charset="2"/>
              <a:buChar char="Ø"/>
            </a:pPr>
            <a:r>
              <a:rPr lang="en-US" dirty="0"/>
              <a:t>Taxpayers can </a:t>
            </a:r>
            <a:r>
              <a:rPr lang="en-US" b="1" dirty="0"/>
              <a:t>reduce risk of intentional disregard penalties</a:t>
            </a:r>
            <a:r>
              <a:rPr lang="en-US" dirty="0"/>
              <a:t> for PWA by </a:t>
            </a:r>
            <a:r>
              <a:rPr lang="en-US" b="1" dirty="0"/>
              <a:t>adopting some </a:t>
            </a:r>
            <a:r>
              <a:rPr lang="en-US" b="1" dirty="0">
                <a:solidFill>
                  <a:srgbClr val="000000"/>
                </a:solidFill>
              </a:rPr>
              <a:t>additional </a:t>
            </a:r>
            <a:r>
              <a:rPr lang="en-US" b="1" dirty="0"/>
              <a:t>DBA practices</a:t>
            </a:r>
            <a:r>
              <a:rPr lang="en-US" dirty="0"/>
              <a:t>, such as providing notice to workers of prevailing wages (e.g., notice at the site of work) and including flow-down provisions in contracts with contractors and subcontractors.</a:t>
            </a:r>
          </a:p>
        </p:txBody>
      </p:sp>
    </p:spTree>
    <p:extLst>
      <p:ext uri="{BB962C8B-B14F-4D97-AF65-F5344CB8AC3E}">
        <p14:creationId xmlns:p14="http://schemas.microsoft.com/office/powerpoint/2010/main" val="835399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0B54-2662-52B1-2783-5E2CE72DA264}"/>
              </a:ext>
            </a:extLst>
          </p:cNvPr>
          <p:cNvSpPr>
            <a:spLocks noGrp="1"/>
          </p:cNvSpPr>
          <p:nvPr>
            <p:ph type="title"/>
          </p:nvPr>
        </p:nvSpPr>
        <p:spPr/>
        <p:txBody>
          <a:bodyPr/>
          <a:lstStyle/>
          <a:p>
            <a:r>
              <a:rPr lang="en-US" dirty="0"/>
              <a:t>Compliance: Form 3949-A</a:t>
            </a:r>
          </a:p>
        </p:txBody>
      </p:sp>
      <p:sp>
        <p:nvSpPr>
          <p:cNvPr id="3" name="Content Placeholder 2">
            <a:extLst>
              <a:ext uri="{FF2B5EF4-FFF2-40B4-BE49-F238E27FC236}">
                <a16:creationId xmlns:a16="http://schemas.microsoft.com/office/drawing/2014/main" id="{5646EA26-A481-6FFB-0931-851926487723}"/>
              </a:ext>
            </a:extLst>
          </p:cNvPr>
          <p:cNvSpPr>
            <a:spLocks noGrp="1"/>
          </p:cNvSpPr>
          <p:nvPr>
            <p:ph idx="1"/>
          </p:nvPr>
        </p:nvSpPr>
        <p:spPr>
          <a:xfrm>
            <a:off x="700326" y="1070390"/>
            <a:ext cx="5552373" cy="4717221"/>
          </a:xfrm>
        </p:spPr>
        <p:txBody>
          <a:bodyPr/>
          <a:lstStyle/>
          <a:p>
            <a:r>
              <a:rPr lang="en-US" sz="1800" b="0" i="0" u="none" strike="noStrike" baseline="0" dirty="0">
                <a:solidFill>
                  <a:srgbClr val="000000"/>
                </a:solidFill>
                <a:latin typeface="HelveticaNeueLT Std"/>
              </a:rPr>
              <a:t>If you suspect that PWA increased tax credits are being claimed for a project that isn’t meeting these requirements, you can </a:t>
            </a:r>
            <a:r>
              <a:rPr lang="en-US" sz="1800" b="1" i="0" u="none" strike="noStrike" baseline="0" dirty="0">
                <a:solidFill>
                  <a:srgbClr val="000000"/>
                </a:solidFill>
                <a:latin typeface="HelveticaNeueLT Std"/>
              </a:rPr>
              <a:t>report the suspected tax violation to the IRS using </a:t>
            </a:r>
            <a:r>
              <a:rPr lang="en-US" sz="1800" b="1" dirty="0">
                <a:solidFill>
                  <a:srgbClr val="000000"/>
                </a:solidFill>
                <a:latin typeface="HelveticaNeueLT Std"/>
              </a:rPr>
              <a:t>Form 3949-A</a:t>
            </a:r>
            <a:r>
              <a:rPr lang="en-US" sz="1800" dirty="0">
                <a:solidFill>
                  <a:srgbClr val="000000"/>
                </a:solidFill>
                <a:latin typeface="HelveticaNeueLT Std"/>
              </a:rPr>
              <a:t>, Information Referral </a:t>
            </a:r>
            <a:r>
              <a:rPr lang="en-US" sz="1800" dirty="0">
                <a:solidFill>
                  <a:srgbClr val="000000"/>
                </a:solidFill>
                <a:latin typeface="HelveticaNeueLT Std"/>
                <a:hlinkClick r:id="rId2"/>
              </a:rPr>
              <a:t>www.irs.gov/forms-pubs/about-form-3949-a</a:t>
            </a:r>
            <a:endParaRPr lang="en-US" sz="1800" dirty="0">
              <a:solidFill>
                <a:srgbClr val="000000"/>
              </a:solidFill>
              <a:latin typeface="HelveticaNeueLT Std"/>
            </a:endParaRPr>
          </a:p>
          <a:p>
            <a:r>
              <a:rPr lang="en-US" sz="1800" b="0" i="0" u="none" strike="noStrike" baseline="0" dirty="0">
                <a:solidFill>
                  <a:srgbClr val="000000"/>
                </a:solidFill>
                <a:latin typeface="HelveticaNeueLT Std"/>
              </a:rPr>
              <a:t>To complete the form, visit: </a:t>
            </a:r>
            <a:r>
              <a:rPr lang="en-US" sz="1800" b="1" i="0" u="none" strike="noStrike" baseline="0" dirty="0">
                <a:latin typeface="HelveticaNeueLT Std"/>
              </a:rPr>
              <a:t>Form 3949-A</a:t>
            </a:r>
            <a:r>
              <a:rPr lang="en-US" sz="1800" b="0" i="0" u="none" strike="noStrike" baseline="0" dirty="0">
                <a:solidFill>
                  <a:srgbClr val="000000"/>
                </a:solidFill>
                <a:latin typeface="HelveticaNeueLT Std"/>
              </a:rPr>
              <a:t>. Indicate “PWA” in the ”Comments” field, and provide as much specific information as possible, including the address of the job site at which the construction took pla</a:t>
            </a:r>
            <a:r>
              <a:rPr lang="en-US" sz="1800" dirty="0">
                <a:solidFill>
                  <a:srgbClr val="000000"/>
                </a:solidFill>
                <a:latin typeface="HelveticaNeueLT Std"/>
              </a:rPr>
              <a:t>ce</a:t>
            </a:r>
          </a:p>
        </p:txBody>
      </p:sp>
      <p:sp>
        <p:nvSpPr>
          <p:cNvPr id="4" name="Content Placeholder 2">
            <a:extLst>
              <a:ext uri="{FF2B5EF4-FFF2-40B4-BE49-F238E27FC236}">
                <a16:creationId xmlns:a16="http://schemas.microsoft.com/office/drawing/2014/main" id="{B3123D89-9147-A4EC-7316-B143B4CA80EB}"/>
              </a:ext>
            </a:extLst>
          </p:cNvPr>
          <p:cNvSpPr txBox="1">
            <a:spLocks/>
          </p:cNvSpPr>
          <p:nvPr/>
        </p:nvSpPr>
        <p:spPr>
          <a:xfrm>
            <a:off x="746827" y="1174336"/>
            <a:ext cx="5552373" cy="4717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Graphical user interface, application, table, Word&#10;&#10;Description automatically generated">
            <a:extLst>
              <a:ext uri="{FF2B5EF4-FFF2-40B4-BE49-F238E27FC236}">
                <a16:creationId xmlns:a16="http://schemas.microsoft.com/office/drawing/2014/main" id="{4BF7108D-16D8-72B9-F9F5-12B48387BF6D}"/>
              </a:ext>
            </a:extLst>
          </p:cNvPr>
          <p:cNvPicPr>
            <a:picLocks noChangeAspect="1"/>
          </p:cNvPicPr>
          <p:nvPr/>
        </p:nvPicPr>
        <p:blipFill>
          <a:blip r:embed="rId3"/>
          <a:stretch>
            <a:fillRect/>
          </a:stretch>
        </p:blipFill>
        <p:spPr>
          <a:xfrm>
            <a:off x="6729106" y="123776"/>
            <a:ext cx="4599284" cy="5943690"/>
          </a:xfrm>
          <a:prstGeom prst="rect">
            <a:avLst/>
          </a:prstGeom>
        </p:spPr>
      </p:pic>
    </p:spTree>
    <p:extLst>
      <p:ext uri="{BB962C8B-B14F-4D97-AF65-F5344CB8AC3E}">
        <p14:creationId xmlns:p14="http://schemas.microsoft.com/office/powerpoint/2010/main" val="2891749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9CF73-B993-4E5A-A5FF-FEADACBFD898}"/>
              </a:ext>
            </a:extLst>
          </p:cNvPr>
          <p:cNvSpPr>
            <a:spLocks noGrp="1"/>
          </p:cNvSpPr>
          <p:nvPr>
            <p:ph type="title"/>
          </p:nvPr>
        </p:nvSpPr>
        <p:spPr/>
        <p:txBody>
          <a:bodyPr>
            <a:normAutofit/>
          </a:bodyPr>
          <a:lstStyle/>
          <a:p>
            <a:r>
              <a:rPr lang="en-US" dirty="0"/>
              <a:t>Compliance: PWA vs. Davis-Bacon Act (DBA)</a:t>
            </a:r>
          </a:p>
        </p:txBody>
      </p:sp>
      <p:sp>
        <p:nvSpPr>
          <p:cNvPr id="4" name="Content Placeholder 3">
            <a:extLst>
              <a:ext uri="{FF2B5EF4-FFF2-40B4-BE49-F238E27FC236}">
                <a16:creationId xmlns:a16="http://schemas.microsoft.com/office/drawing/2014/main" id="{AAAF8E58-DD8A-45E1-BB64-1C9002E0ECFB}"/>
              </a:ext>
            </a:extLst>
          </p:cNvPr>
          <p:cNvSpPr>
            <a:spLocks noGrp="1"/>
          </p:cNvSpPr>
          <p:nvPr>
            <p:ph idx="1"/>
          </p:nvPr>
        </p:nvSpPr>
        <p:spPr>
          <a:xfrm>
            <a:off x="486888" y="960610"/>
            <a:ext cx="11364686" cy="5220382"/>
          </a:xfrm>
        </p:spPr>
        <p:txBody>
          <a:bodyPr vert="horz" lIns="91440" tIns="45720" rIns="91440" bIns="45720" rtlCol="0" anchor="t">
            <a:normAutofit/>
          </a:bodyPr>
          <a:lstStyle/>
          <a:p>
            <a:pPr marL="0" indent="0">
              <a:lnSpc>
                <a:spcPct val="100000"/>
              </a:lnSpc>
              <a:spcBef>
                <a:spcPts val="600"/>
              </a:spcBef>
              <a:spcAft>
                <a:spcPts val="600"/>
              </a:spcAft>
              <a:buClr>
                <a:srgbClr val="2F5597"/>
              </a:buClr>
              <a:buNone/>
            </a:pPr>
            <a:r>
              <a:rPr lang="en-US" b="1" dirty="0">
                <a:solidFill>
                  <a:srgbClr val="000000"/>
                </a:solidFill>
              </a:rPr>
              <a:t>Areas of difference: </a:t>
            </a:r>
            <a:endParaRPr lang="en-US" b="1" dirty="0"/>
          </a:p>
          <a:p>
            <a:pPr marL="288925" indent="-288925">
              <a:lnSpc>
                <a:spcPct val="100000"/>
              </a:lnSpc>
              <a:spcBef>
                <a:spcPts val="600"/>
              </a:spcBef>
              <a:spcAft>
                <a:spcPts val="600"/>
              </a:spcAft>
              <a:buClr>
                <a:srgbClr val="2F5597"/>
              </a:buClr>
              <a:buFont typeface="Wingdings" panose="05000000000000000000" pitchFamily="2" charset="2"/>
              <a:buChar char="Ø"/>
            </a:pPr>
            <a:r>
              <a:rPr lang="en-US" u="sng" dirty="0">
                <a:solidFill>
                  <a:srgbClr val="000000"/>
                </a:solidFill>
              </a:rPr>
              <a:t>Timing:</a:t>
            </a:r>
            <a:r>
              <a:rPr lang="en-US" dirty="0">
                <a:solidFill>
                  <a:srgbClr val="000000"/>
                </a:solidFill>
              </a:rPr>
              <a:t> </a:t>
            </a:r>
            <a:r>
              <a:rPr lang="en-US" b="1" dirty="0"/>
              <a:t>IRS cannot</a:t>
            </a:r>
            <a:r>
              <a:rPr lang="en-US" b="1" dirty="0">
                <a:solidFill>
                  <a:srgbClr val="000000"/>
                </a:solidFill>
              </a:rPr>
              <a:t> make</a:t>
            </a:r>
            <a:r>
              <a:rPr lang="en-US" b="1" dirty="0"/>
              <a:t> determinations of eligibility for credit until a return claiming a credit is filed</a:t>
            </a:r>
            <a:r>
              <a:rPr lang="en-US" dirty="0"/>
              <a:t>; IRS then conducts audits and requests records as appropriate. If a taxpayer ultimately claims the increased PWA credit, the IRS considers all relevant information on any applicable audit.</a:t>
            </a:r>
          </a:p>
          <a:p>
            <a:pPr marL="288925" indent="-288925">
              <a:lnSpc>
                <a:spcPct val="100000"/>
              </a:lnSpc>
              <a:spcBef>
                <a:spcPts val="600"/>
              </a:spcBef>
              <a:spcAft>
                <a:spcPts val="600"/>
              </a:spcAft>
              <a:buClr>
                <a:srgbClr val="2F5597"/>
              </a:buClr>
              <a:buFont typeface="Wingdings" panose="05000000000000000000" pitchFamily="2" charset="2"/>
              <a:buChar char="Ø"/>
            </a:pPr>
            <a:r>
              <a:rPr lang="en-US" u="sng" dirty="0">
                <a:solidFill>
                  <a:srgbClr val="000000"/>
                </a:solidFill>
              </a:rPr>
              <a:t>Primary compliance mechanisms:</a:t>
            </a:r>
          </a:p>
          <a:p>
            <a:pPr lvl="1">
              <a:lnSpc>
                <a:spcPct val="100000"/>
              </a:lnSpc>
              <a:spcBef>
                <a:spcPts val="600"/>
              </a:spcBef>
              <a:spcAft>
                <a:spcPts val="600"/>
              </a:spcAft>
              <a:buClr>
                <a:srgbClr val="2F5597"/>
              </a:buClr>
              <a:buFont typeface="Wingdings" panose="05000000000000000000" pitchFamily="2" charset="2"/>
              <a:buChar char="§"/>
            </a:pPr>
            <a:r>
              <a:rPr lang="en-US" b="1" dirty="0"/>
              <a:t>DBA requirements are enforced by the DOL</a:t>
            </a:r>
            <a:r>
              <a:rPr lang="en-US" dirty="0"/>
              <a:t> under its regulations and </a:t>
            </a:r>
            <a:r>
              <a:rPr lang="en-US" b="1" dirty="0"/>
              <a:t>requires the submission of weekly certified payrolls </a:t>
            </a:r>
            <a:r>
              <a:rPr lang="en-US" dirty="0"/>
              <a:t>and DOL will investigate compliance </a:t>
            </a:r>
            <a:r>
              <a:rPr lang="en-US" b="1" dirty="0"/>
              <a:t>at the time the project is being constructed</a:t>
            </a:r>
            <a:r>
              <a:rPr lang="en-US" dirty="0"/>
              <a:t>.</a:t>
            </a:r>
          </a:p>
          <a:p>
            <a:pPr lvl="1">
              <a:lnSpc>
                <a:spcPct val="100000"/>
              </a:lnSpc>
              <a:spcBef>
                <a:spcPts val="600"/>
              </a:spcBef>
              <a:spcAft>
                <a:spcPts val="600"/>
              </a:spcAft>
              <a:buClr>
                <a:srgbClr val="2F5597"/>
              </a:buClr>
              <a:buFont typeface="Wingdings" panose="05000000000000000000" pitchFamily="2" charset="2"/>
              <a:buChar char="§"/>
            </a:pPr>
            <a:r>
              <a:rPr lang="en-US" b="1" dirty="0">
                <a:solidFill>
                  <a:srgbClr val="000000"/>
                </a:solidFill>
              </a:rPr>
              <a:t>Tax enforcement is primarily through audits after filing.</a:t>
            </a:r>
            <a:r>
              <a:rPr lang="en-US" dirty="0">
                <a:solidFill>
                  <a:srgbClr val="000000"/>
                </a:solidFill>
              </a:rPr>
              <a:t> In an audit, the IRS can access employer records, conduct site visits and interviews, and request any additional relevant information as needed. </a:t>
            </a:r>
            <a:endParaRPr lang="en-US" dirty="0">
              <a:solidFill>
                <a:srgbClr val="000000"/>
              </a:solidFill>
              <a:highlight>
                <a:srgbClr val="FFFF00"/>
              </a:highlight>
            </a:endParaRPr>
          </a:p>
        </p:txBody>
      </p:sp>
    </p:spTree>
    <p:extLst>
      <p:ext uri="{BB962C8B-B14F-4D97-AF65-F5344CB8AC3E}">
        <p14:creationId xmlns:p14="http://schemas.microsoft.com/office/powerpoint/2010/main" val="3605040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486888" y="1383218"/>
            <a:ext cx="11364686" cy="4164044"/>
          </a:xfrm>
        </p:spPr>
        <p:txBody>
          <a:bodyPr vert="horz" lIns="91440" tIns="45720" rIns="91440" bIns="45720" rtlCol="0" anchor="t">
            <a:normAutofit/>
          </a:bodyPr>
          <a:lstStyle/>
          <a:p>
            <a:pPr>
              <a:lnSpc>
                <a:spcPct val="200000"/>
              </a:lnSpc>
              <a:spcBef>
                <a:spcPts val="600"/>
              </a:spcBef>
              <a:spcAft>
                <a:spcPts val="600"/>
              </a:spcAft>
            </a:pPr>
            <a:r>
              <a:rPr lang="en-US" sz="1600" dirty="0"/>
              <a:t>Introduction and disclaimers</a:t>
            </a:r>
          </a:p>
          <a:p>
            <a:pPr>
              <a:lnSpc>
                <a:spcPct val="200000"/>
              </a:lnSpc>
              <a:spcBef>
                <a:spcPts val="600"/>
              </a:spcBef>
              <a:spcAft>
                <a:spcPts val="600"/>
              </a:spcAft>
            </a:pPr>
            <a:r>
              <a:rPr lang="en-US" sz="1600" dirty="0"/>
              <a:t>Overview of IRA Prevailing Wage and Registered Apprenticeship Requirements</a:t>
            </a:r>
          </a:p>
          <a:p>
            <a:pPr>
              <a:lnSpc>
                <a:spcPct val="200000"/>
              </a:lnSpc>
              <a:spcBef>
                <a:spcPts val="600"/>
              </a:spcBef>
              <a:spcAft>
                <a:spcPts val="600"/>
              </a:spcAft>
            </a:pPr>
            <a:r>
              <a:rPr lang="en-US" sz="1600" dirty="0"/>
              <a:t>Prevailing Wage and Registered Apprenticeship Resources</a:t>
            </a:r>
          </a:p>
          <a:p>
            <a:pPr>
              <a:lnSpc>
                <a:spcPct val="200000"/>
              </a:lnSpc>
              <a:spcBef>
                <a:spcPts val="600"/>
              </a:spcBef>
              <a:spcAft>
                <a:spcPts val="600"/>
              </a:spcAft>
            </a:pPr>
            <a:r>
              <a:rPr lang="en-US" sz="1600" dirty="0"/>
              <a:t>Compliance</a:t>
            </a:r>
          </a:p>
          <a:p>
            <a:pPr>
              <a:lnSpc>
                <a:spcPct val="200000"/>
              </a:lnSpc>
              <a:spcBef>
                <a:spcPts val="600"/>
              </a:spcBef>
              <a:spcAft>
                <a:spcPts val="600"/>
              </a:spcAft>
            </a:pPr>
            <a:r>
              <a:rPr lang="en-US" sz="1600" dirty="0"/>
              <a:t>Conclusion</a:t>
            </a:r>
          </a:p>
        </p:txBody>
      </p:sp>
      <p:sp>
        <p:nvSpPr>
          <p:cNvPr id="4" name="Rectangle 3">
            <a:extLst>
              <a:ext uri="{FF2B5EF4-FFF2-40B4-BE49-F238E27FC236}">
                <a16:creationId xmlns:a16="http://schemas.microsoft.com/office/drawing/2014/main" id="{F407E4D4-E58A-9B1C-18E4-89B07011060A}"/>
              </a:ext>
            </a:extLst>
          </p:cNvPr>
          <p:cNvSpPr/>
          <p:nvPr/>
        </p:nvSpPr>
        <p:spPr>
          <a:xfrm>
            <a:off x="486888" y="3970817"/>
            <a:ext cx="10659532" cy="642618"/>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50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2E41-70A2-652B-79B9-71E890AAE09D}"/>
              </a:ext>
            </a:extLst>
          </p:cNvPr>
          <p:cNvSpPr>
            <a:spLocks noGrp="1"/>
          </p:cNvSpPr>
          <p:nvPr>
            <p:ph type="title"/>
          </p:nvPr>
        </p:nvSpPr>
        <p:spPr/>
        <p:txBody>
          <a:bodyPr>
            <a:normAutofit/>
          </a:bodyPr>
          <a:lstStyle/>
          <a:p>
            <a:r>
              <a:rPr lang="en-US" sz="2500" dirty="0"/>
              <a:t>Closing</a:t>
            </a:r>
          </a:p>
        </p:txBody>
      </p:sp>
      <p:graphicFrame>
        <p:nvGraphicFramePr>
          <p:cNvPr id="4" name="TextBox 2">
            <a:extLst>
              <a:ext uri="{FF2B5EF4-FFF2-40B4-BE49-F238E27FC236}">
                <a16:creationId xmlns:a16="http://schemas.microsoft.com/office/drawing/2014/main" id="{0619CD98-4F04-870C-7E1B-1EC28FB0B58D}"/>
              </a:ext>
            </a:extLst>
          </p:cNvPr>
          <p:cNvGraphicFramePr/>
          <p:nvPr>
            <p:extLst>
              <p:ext uri="{D42A27DB-BD31-4B8C-83A1-F6EECF244321}">
                <p14:modId xmlns:p14="http://schemas.microsoft.com/office/powerpoint/2010/main" val="52620183"/>
              </p:ext>
            </p:extLst>
          </p:nvPr>
        </p:nvGraphicFramePr>
        <p:xfrm>
          <a:off x="360642" y="1021277"/>
          <a:ext cx="11470716" cy="4904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408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3896-E99F-E1AF-7283-DD77FBC62AAB}"/>
              </a:ext>
            </a:extLst>
          </p:cNvPr>
          <p:cNvSpPr>
            <a:spLocks noGrp="1"/>
          </p:cNvSpPr>
          <p:nvPr>
            <p:ph type="title"/>
          </p:nvPr>
        </p:nvSpPr>
        <p:spPr>
          <a:xfrm>
            <a:off x="6382439" y="3780354"/>
            <a:ext cx="4535277" cy="786781"/>
          </a:xfrm>
        </p:spPr>
        <p:txBody>
          <a:bodyPr>
            <a:normAutofit fontScale="90000"/>
          </a:bodyPr>
          <a:lstStyle/>
          <a:p>
            <a:r>
              <a:rPr lang="en-US" sz="5400" dirty="0"/>
              <a:t>Thank You</a:t>
            </a:r>
          </a:p>
        </p:txBody>
      </p:sp>
    </p:spTree>
    <p:extLst>
      <p:ext uri="{BB962C8B-B14F-4D97-AF65-F5344CB8AC3E}">
        <p14:creationId xmlns:p14="http://schemas.microsoft.com/office/powerpoint/2010/main" val="2149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DE91-7BF8-BFB0-7045-8C831B36A7B2}"/>
              </a:ext>
            </a:extLst>
          </p:cNvPr>
          <p:cNvSpPr>
            <a:spLocks noGrp="1"/>
          </p:cNvSpPr>
          <p:nvPr>
            <p:ph type="title"/>
          </p:nvPr>
        </p:nvSpPr>
        <p:spPr/>
        <p:txBody>
          <a:bodyPr>
            <a:normAutofit fontScale="90000"/>
          </a:bodyPr>
          <a:lstStyle/>
          <a:p>
            <a:r>
              <a:rPr lang="en-US" dirty="0"/>
              <a:t>The Significance of IRA Prevailing Wage and Apprenticeship Requirements</a:t>
            </a:r>
          </a:p>
        </p:txBody>
      </p:sp>
      <p:sp>
        <p:nvSpPr>
          <p:cNvPr id="3" name="Content Placeholder 2">
            <a:extLst>
              <a:ext uri="{FF2B5EF4-FFF2-40B4-BE49-F238E27FC236}">
                <a16:creationId xmlns:a16="http://schemas.microsoft.com/office/drawing/2014/main" id="{C307F6D2-E0E6-7B6A-2D6D-EAB695F26879}"/>
              </a:ext>
            </a:extLst>
          </p:cNvPr>
          <p:cNvSpPr>
            <a:spLocks noGrp="1"/>
          </p:cNvSpPr>
          <p:nvPr>
            <p:ph idx="1"/>
          </p:nvPr>
        </p:nvSpPr>
        <p:spPr>
          <a:xfrm>
            <a:off x="486888" y="1784412"/>
            <a:ext cx="11364686" cy="4084715"/>
          </a:xfrm>
        </p:spPr>
        <p:txBody>
          <a:bodyPr>
            <a:normAutofit/>
          </a:bodyPr>
          <a:lstStyle/>
          <a:p>
            <a:pPr marL="0" indent="0" algn="l">
              <a:buNone/>
            </a:pPr>
            <a:r>
              <a:rPr lang="en-US" sz="2900" i="1" dirty="0">
                <a:solidFill>
                  <a:srgbClr val="000000"/>
                </a:solidFill>
                <a:effectLst/>
                <a:latin typeface="Source Sans Pro"/>
              </a:rPr>
              <a:t>“President Biden’s Inflation Reduction Act has driven an investment boom while ensuring that workers building the clean energy economy benefit from good pay and new opportunities to get ahead. Treasury’s final rules ensure we have skilled workers ready to take advantage of the jobs being created by these historic investments.”</a:t>
            </a:r>
          </a:p>
          <a:p>
            <a:pPr marL="0" indent="0" algn="l">
              <a:buNone/>
            </a:pPr>
            <a:endParaRPr lang="en-US" b="0" i="0" dirty="0">
              <a:solidFill>
                <a:srgbClr val="000000"/>
              </a:solidFill>
              <a:effectLst/>
            </a:endParaRPr>
          </a:p>
          <a:p>
            <a:pPr marL="0" indent="0" algn="l">
              <a:buNone/>
            </a:pPr>
            <a:r>
              <a:rPr lang="en-US" b="0" i="0" dirty="0">
                <a:solidFill>
                  <a:srgbClr val="000000"/>
                </a:solidFill>
                <a:effectLst/>
                <a:latin typeface="Source Sans Pro"/>
              </a:rPr>
              <a:t>– Janet L. Yellen, Secretary of the Treasury</a:t>
            </a:r>
            <a:endParaRPr lang="en-US" b="0" i="0" dirty="0">
              <a:solidFill>
                <a:srgbClr val="000000"/>
              </a:solidFill>
              <a:effectLst/>
            </a:endParaRPr>
          </a:p>
          <a:p>
            <a:pPr marL="0" indent="0" algn="l">
              <a:buNone/>
            </a:pP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70384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486888" y="365125"/>
            <a:ext cx="11364686" cy="786781"/>
          </a:xfrm>
        </p:spPr>
        <p:txBody>
          <a:bodyPr/>
          <a:lstStyle/>
          <a:p>
            <a:r>
              <a:rPr lang="en-US" dirty="0"/>
              <a:t>Agenda</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486888" y="1383218"/>
            <a:ext cx="11364686" cy="4164044"/>
          </a:xfrm>
        </p:spPr>
        <p:txBody>
          <a:bodyPr vert="horz" lIns="91440" tIns="45720" rIns="91440" bIns="45720" rtlCol="0" anchor="t">
            <a:normAutofit/>
          </a:bodyPr>
          <a:lstStyle/>
          <a:p>
            <a:pPr>
              <a:lnSpc>
                <a:spcPct val="200000"/>
              </a:lnSpc>
              <a:spcBef>
                <a:spcPts val="600"/>
              </a:spcBef>
              <a:spcAft>
                <a:spcPts val="600"/>
              </a:spcAft>
            </a:pPr>
            <a:r>
              <a:rPr lang="en-US" sz="1600" dirty="0"/>
              <a:t>Introduction and disclaimers</a:t>
            </a:r>
          </a:p>
          <a:p>
            <a:pPr>
              <a:lnSpc>
                <a:spcPct val="200000"/>
              </a:lnSpc>
              <a:spcBef>
                <a:spcPts val="600"/>
              </a:spcBef>
              <a:spcAft>
                <a:spcPts val="600"/>
              </a:spcAft>
            </a:pPr>
            <a:r>
              <a:rPr lang="en-US" sz="1600" dirty="0"/>
              <a:t>Overview of IRA Prevailing Wage and Registered Apprenticeship Requirements</a:t>
            </a:r>
          </a:p>
          <a:p>
            <a:pPr>
              <a:lnSpc>
                <a:spcPct val="200000"/>
              </a:lnSpc>
              <a:spcBef>
                <a:spcPts val="600"/>
              </a:spcBef>
              <a:spcAft>
                <a:spcPts val="600"/>
              </a:spcAft>
            </a:pPr>
            <a:r>
              <a:rPr lang="en-US" sz="1600" dirty="0"/>
              <a:t>Prevailing Wage and Registered Apprenticeship Resources</a:t>
            </a:r>
          </a:p>
          <a:p>
            <a:pPr>
              <a:lnSpc>
                <a:spcPct val="200000"/>
              </a:lnSpc>
              <a:spcBef>
                <a:spcPts val="600"/>
              </a:spcBef>
              <a:spcAft>
                <a:spcPts val="600"/>
              </a:spcAft>
            </a:pPr>
            <a:r>
              <a:rPr lang="en-US" sz="1600" dirty="0"/>
              <a:t>Compliance</a:t>
            </a:r>
          </a:p>
          <a:p>
            <a:pPr>
              <a:lnSpc>
                <a:spcPct val="200000"/>
              </a:lnSpc>
              <a:spcBef>
                <a:spcPts val="600"/>
              </a:spcBef>
              <a:spcAft>
                <a:spcPts val="600"/>
              </a:spcAft>
            </a:pPr>
            <a:r>
              <a:rPr lang="en-US" sz="1600" dirty="0"/>
              <a:t>Conclusion</a:t>
            </a:r>
          </a:p>
        </p:txBody>
      </p:sp>
      <p:sp>
        <p:nvSpPr>
          <p:cNvPr id="4" name="Rectangle 3">
            <a:extLst>
              <a:ext uri="{FF2B5EF4-FFF2-40B4-BE49-F238E27FC236}">
                <a16:creationId xmlns:a16="http://schemas.microsoft.com/office/drawing/2014/main" id="{F407E4D4-E58A-9B1C-18E4-89B07011060A}"/>
              </a:ext>
            </a:extLst>
          </p:cNvPr>
          <p:cNvSpPr/>
          <p:nvPr/>
        </p:nvSpPr>
        <p:spPr>
          <a:xfrm>
            <a:off x="486888" y="2088978"/>
            <a:ext cx="10659532" cy="642618"/>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22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normAutofit fontScale="90000"/>
          </a:bodyPr>
          <a:lstStyle/>
          <a:p>
            <a:r>
              <a:rPr lang="en-US" dirty="0"/>
              <a:t>Overview of IRA Prevailing Wage and Apprenticeship Requirements </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sz="half" idx="1"/>
          </p:nvPr>
        </p:nvSpPr>
        <p:spPr>
          <a:xfrm>
            <a:off x="486888" y="1331731"/>
            <a:ext cx="11364686" cy="4828746"/>
          </a:xfrm>
        </p:spPr>
        <p:txBody>
          <a:bodyPr>
            <a:normAutofit/>
          </a:bodyPr>
          <a:lstStyle/>
          <a:p>
            <a:pPr marL="0" indent="0">
              <a:lnSpc>
                <a:spcPct val="100000"/>
              </a:lnSpc>
              <a:spcBef>
                <a:spcPts val="600"/>
              </a:spcBef>
              <a:buClr>
                <a:srgbClr val="2F5597"/>
              </a:buClr>
              <a:buNone/>
            </a:pPr>
            <a:r>
              <a:rPr lang="en-US" sz="2100" b="1" kern="0" dirty="0">
                <a:solidFill>
                  <a:srgbClr val="000000"/>
                </a:solidFill>
              </a:rPr>
              <a:t>The Inflation Reduction Act provides </a:t>
            </a:r>
            <a:r>
              <a:rPr lang="en-US" sz="2100" b="1" kern="0" dirty="0"/>
              <a:t>increased</a:t>
            </a:r>
            <a:r>
              <a:rPr lang="en-US" sz="2100" b="1" kern="0" dirty="0">
                <a:solidFill>
                  <a:srgbClr val="000000"/>
                </a:solidFill>
              </a:rPr>
              <a:t> tax benefits for a range of clean energy projects to taxpayers that ensure Davis-Bacon Act prevailing wages are paid to workers on such projects and that registered apprentices are utilized.</a:t>
            </a:r>
          </a:p>
          <a:p>
            <a:pPr marL="0" indent="0">
              <a:lnSpc>
                <a:spcPct val="100000"/>
              </a:lnSpc>
              <a:spcBef>
                <a:spcPts val="600"/>
              </a:spcBef>
              <a:buClr>
                <a:srgbClr val="2F5597"/>
              </a:buClr>
              <a:buNone/>
            </a:pPr>
            <a:endParaRPr lang="en-US" sz="1100" b="1" kern="0" dirty="0">
              <a:solidFill>
                <a:srgbClr val="000000"/>
              </a:solidFill>
            </a:endParaRPr>
          </a:p>
          <a:p>
            <a:pPr marL="283464" indent="-283464">
              <a:lnSpc>
                <a:spcPct val="100000"/>
              </a:lnSpc>
              <a:spcBef>
                <a:spcPts val="600"/>
              </a:spcBef>
              <a:buClr>
                <a:srgbClr val="1554A2"/>
              </a:buClr>
              <a:buFont typeface="Wingdings" panose="05000000000000000000" pitchFamily="2" charset="2"/>
              <a:buChar char="Ø"/>
            </a:pPr>
            <a:r>
              <a:rPr lang="en-US" sz="2100" kern="0" dirty="0">
                <a:solidFill>
                  <a:srgbClr val="000000"/>
                </a:solidFill>
              </a:rPr>
              <a:t>The Inflation Reduction Act amended </a:t>
            </a:r>
            <a:r>
              <a:rPr lang="en-US" sz="2100" kern="0" dirty="0"/>
              <a:t>several clean energy tax incentives in which taxpayers can increase the base amounts of the credits by 5x if certain prevailing wage and registered apprenticeship (PWA) requirements are met.</a:t>
            </a:r>
            <a:r>
              <a:rPr kumimoji="0" lang="en-US" sz="2100" i="0" u="none" strike="noStrike" kern="0" cap="none" spc="0" normalizeH="0" baseline="0" noProof="0" dirty="0">
                <a:ln>
                  <a:noFill/>
                </a:ln>
                <a:effectLst/>
                <a:uLnTx/>
                <a:uFillTx/>
              </a:rPr>
              <a:t> </a:t>
            </a:r>
            <a:endParaRPr kumimoji="0" lang="en-US" sz="2100" b="0" i="0" u="none" strike="noStrike" kern="0" cap="none" spc="0" normalizeH="0" baseline="0" noProof="0" dirty="0">
              <a:ln>
                <a:noFill/>
              </a:ln>
              <a:effectLst/>
              <a:uLnTx/>
              <a:uFillTx/>
            </a:endParaRPr>
          </a:p>
          <a:p>
            <a:pPr marL="283464" indent="-283464">
              <a:lnSpc>
                <a:spcPct val="100000"/>
              </a:lnSpc>
              <a:spcBef>
                <a:spcPts val="600"/>
              </a:spcBef>
              <a:buClr>
                <a:srgbClr val="1554A2"/>
              </a:buClr>
              <a:buFont typeface="Wingdings" panose="05000000000000000000" pitchFamily="2" charset="2"/>
              <a:buChar char="Ø"/>
            </a:pPr>
            <a:r>
              <a:rPr lang="en-US" sz="2100" kern="0" dirty="0"/>
              <a:t>This provision</a:t>
            </a:r>
            <a:r>
              <a:rPr kumimoji="0" lang="en-US" sz="2100" i="0" u="none" strike="noStrike" kern="0" cap="none" spc="0" normalizeH="0" baseline="0" noProof="0" dirty="0">
                <a:ln>
                  <a:noFill/>
                </a:ln>
                <a:effectLst/>
                <a:uLnTx/>
                <a:uFillTx/>
              </a:rPr>
              <a:t> has been put into effect for qualifying facilities, projects, property, or equipment for which construction began </a:t>
            </a:r>
            <a:r>
              <a:rPr kumimoji="0" lang="en-US" sz="2100" b="1" i="0" u="none" strike="noStrike" kern="0" cap="none" spc="0" normalizeH="0" baseline="0" noProof="0" dirty="0">
                <a:ln>
                  <a:noFill/>
                </a:ln>
                <a:effectLst/>
                <a:uLnTx/>
                <a:uFillTx/>
              </a:rPr>
              <a:t>on or after January 29, 2023.</a:t>
            </a:r>
          </a:p>
          <a:p>
            <a:pPr marL="283464" indent="-283464">
              <a:lnSpc>
                <a:spcPct val="100000"/>
              </a:lnSpc>
              <a:spcBef>
                <a:spcPts val="600"/>
              </a:spcBef>
              <a:buClr>
                <a:srgbClr val="1554A2"/>
              </a:buClr>
              <a:buFont typeface="Wingdings" panose="05000000000000000000" pitchFamily="2" charset="2"/>
              <a:buChar char="Ø"/>
            </a:pPr>
            <a:r>
              <a:rPr kumimoji="0" lang="en-US" sz="2100" i="0" u="none" strike="noStrike" kern="0" cap="none" spc="0" normalizeH="0" baseline="0" noProof="0" dirty="0">
                <a:ln>
                  <a:noFill/>
                </a:ln>
                <a:effectLst/>
                <a:uLnTx/>
                <a:uFillTx/>
              </a:rPr>
              <a:t>Taxpayers must keep records sufficient to establish, among other things, the amount of any credit or deduction claimed and to establish compliance with both the prevailing wage and apprenticeship requirements. </a:t>
            </a:r>
          </a:p>
          <a:p>
            <a:pPr>
              <a:lnSpc>
                <a:spcPct val="100000"/>
              </a:lnSpc>
              <a:spcBef>
                <a:spcPts val="0"/>
              </a:spcBef>
              <a:buClr>
                <a:srgbClr val="1554A2"/>
              </a:buClr>
              <a:buFont typeface="Wingdings" panose="05000000000000000000" pitchFamily="2" charset="2"/>
              <a:buChar char="Ø"/>
            </a:pPr>
            <a:endParaRPr kumimoji="0" lang="en-US" sz="2100" i="0" u="none" strike="noStrike" kern="0" cap="none" spc="0" normalizeH="0" baseline="0" noProof="0" dirty="0">
              <a:ln>
                <a:noFill/>
              </a:ln>
              <a:effectLst/>
              <a:uLnTx/>
              <a:uFillTx/>
            </a:endParaRPr>
          </a:p>
          <a:p>
            <a:pPr marL="0" indent="0">
              <a:lnSpc>
                <a:spcPct val="100000"/>
              </a:lnSpc>
              <a:spcBef>
                <a:spcPts val="0"/>
              </a:spcBef>
              <a:buNone/>
            </a:pPr>
            <a:endParaRPr kumimoji="0" lang="en-US" sz="21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409299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CC1-F45C-2992-B234-90CD996354D2}"/>
              </a:ext>
            </a:extLst>
          </p:cNvPr>
          <p:cNvSpPr>
            <a:spLocks noGrp="1"/>
          </p:cNvSpPr>
          <p:nvPr>
            <p:ph type="title"/>
          </p:nvPr>
        </p:nvSpPr>
        <p:spPr/>
        <p:txBody>
          <a:bodyPr>
            <a:normAutofit/>
          </a:bodyPr>
          <a:lstStyle/>
          <a:p>
            <a:r>
              <a:rPr lang="en-US" dirty="0"/>
              <a:t>IRA Prevailing Wage Requirements </a:t>
            </a:r>
          </a:p>
        </p:txBody>
      </p:sp>
      <p:sp>
        <p:nvSpPr>
          <p:cNvPr id="3" name="Content Placeholder 2">
            <a:extLst>
              <a:ext uri="{FF2B5EF4-FFF2-40B4-BE49-F238E27FC236}">
                <a16:creationId xmlns:a16="http://schemas.microsoft.com/office/drawing/2014/main" id="{7E65B5B1-0AC8-99FB-145D-0AF7BE01EE03}"/>
              </a:ext>
            </a:extLst>
          </p:cNvPr>
          <p:cNvSpPr>
            <a:spLocks noGrp="1"/>
          </p:cNvSpPr>
          <p:nvPr>
            <p:ph idx="1"/>
          </p:nvPr>
        </p:nvSpPr>
        <p:spPr>
          <a:xfrm>
            <a:off x="486888" y="1151906"/>
            <a:ext cx="11364686" cy="4544049"/>
          </a:xfrm>
        </p:spPr>
        <p:txBody>
          <a:bodyPr>
            <a:noAutofit/>
          </a:bodyPr>
          <a:lstStyle/>
          <a:p>
            <a:pPr marL="283464" indent="-283464">
              <a:lnSpc>
                <a:spcPct val="110000"/>
              </a:lnSpc>
              <a:spcBef>
                <a:spcPts val="600"/>
              </a:spcBef>
              <a:buClr>
                <a:srgbClr val="2F5597"/>
              </a:buClr>
              <a:buFont typeface="Wingdings" panose="05000000000000000000" pitchFamily="2" charset="2"/>
              <a:buChar char="Ø"/>
              <a:defRPr/>
            </a:pPr>
            <a:r>
              <a:rPr lang="en-US" sz="2000" b="1" i="1" kern="0" dirty="0">
                <a:latin typeface="Arial" panose="020B0604020202020204"/>
                <a:cs typeface="+mn-cs"/>
              </a:rPr>
              <a:t>What is prevailing wage?</a:t>
            </a:r>
          </a:p>
          <a:p>
            <a:pPr marL="740664" lvl="2" indent="-283464">
              <a:lnSpc>
                <a:spcPct val="110000"/>
              </a:lnSpc>
              <a:spcBef>
                <a:spcPts val="600"/>
              </a:spcBef>
              <a:buClr>
                <a:srgbClr val="2F5597"/>
              </a:buClr>
              <a:buFont typeface="Wingdings" panose="05000000000000000000" pitchFamily="2" charset="2"/>
              <a:buChar char="§"/>
              <a:defRPr/>
            </a:pPr>
            <a:r>
              <a:rPr lang="en-US" sz="2000" kern="0" dirty="0">
                <a:latin typeface="Arial" panose="020B0604020202020204"/>
                <a:cs typeface="+mn-cs"/>
              </a:rPr>
              <a:t>The combination of the basic hourly wage rate and any bona fide fringe benefits. </a:t>
            </a:r>
          </a:p>
          <a:p>
            <a:pPr marL="740664" lvl="2" indent="-283464">
              <a:lnSpc>
                <a:spcPct val="110000"/>
              </a:lnSpc>
              <a:spcBef>
                <a:spcPts val="600"/>
              </a:spcBef>
              <a:buClr>
                <a:srgbClr val="2F5597"/>
              </a:buClr>
              <a:buFont typeface="Wingdings" panose="05000000000000000000" pitchFamily="2" charset="2"/>
              <a:buChar char="§"/>
              <a:defRPr/>
            </a:pPr>
            <a:r>
              <a:rPr lang="en-US" sz="2000" kern="0" dirty="0">
                <a:latin typeface="Arial" panose="020B0604020202020204"/>
                <a:cs typeface="+mn-cs"/>
              </a:rPr>
              <a:t>Paid to workers in a specific labor classification </a:t>
            </a:r>
          </a:p>
          <a:p>
            <a:pPr marL="740664" lvl="2" indent="-283464">
              <a:lnSpc>
                <a:spcPct val="110000"/>
              </a:lnSpc>
              <a:spcBef>
                <a:spcPts val="600"/>
              </a:spcBef>
              <a:buClr>
                <a:srgbClr val="2F5597"/>
              </a:buClr>
              <a:buFont typeface="Wingdings" panose="05000000000000000000" pitchFamily="2" charset="2"/>
              <a:buChar char="§"/>
              <a:defRPr/>
            </a:pPr>
            <a:r>
              <a:rPr lang="en-US" sz="2000" kern="0" dirty="0">
                <a:latin typeface="Arial" panose="020B0604020202020204"/>
                <a:cs typeface="+mn-cs"/>
              </a:rPr>
              <a:t>For the type of construction being performed </a:t>
            </a:r>
          </a:p>
          <a:p>
            <a:pPr marL="740664" lvl="2" indent="-283464">
              <a:lnSpc>
                <a:spcPct val="110000"/>
              </a:lnSpc>
              <a:spcBef>
                <a:spcPts val="600"/>
              </a:spcBef>
              <a:buClr>
                <a:srgbClr val="2F5597"/>
              </a:buClr>
              <a:buFont typeface="Wingdings" panose="05000000000000000000" pitchFamily="2" charset="2"/>
              <a:buChar char="§"/>
              <a:defRPr/>
            </a:pPr>
            <a:r>
              <a:rPr lang="en-US" sz="2000" kern="0" dirty="0">
                <a:latin typeface="Arial" panose="020B0604020202020204"/>
                <a:cs typeface="+mn-cs"/>
              </a:rPr>
              <a:t>In the geographic area where construction is performed</a:t>
            </a:r>
          </a:p>
          <a:p>
            <a:pPr marL="740664" lvl="2" indent="-283464">
              <a:lnSpc>
                <a:spcPct val="110000"/>
              </a:lnSpc>
              <a:spcBef>
                <a:spcPts val="600"/>
              </a:spcBef>
              <a:buClr>
                <a:srgbClr val="2F5597"/>
              </a:buClr>
              <a:buFont typeface="Wingdings" panose="05000000000000000000" pitchFamily="2" charset="2"/>
              <a:buChar char="§"/>
              <a:defRPr/>
            </a:pPr>
            <a:r>
              <a:rPr lang="en-US" sz="2000" kern="0" dirty="0">
                <a:latin typeface="Arial" panose="020B0604020202020204"/>
                <a:cs typeface="+mn-cs"/>
              </a:rPr>
              <a:t>As determined by the Secretary of Labor</a:t>
            </a:r>
          </a:p>
          <a:p>
            <a:pPr marL="283464" indent="-283464">
              <a:lnSpc>
                <a:spcPct val="110000"/>
              </a:lnSpc>
              <a:spcBef>
                <a:spcPts val="600"/>
              </a:spcBef>
              <a:buClr>
                <a:srgbClr val="2F5597"/>
              </a:buClr>
              <a:buFont typeface="Wingdings" panose="05000000000000000000" pitchFamily="2" charset="2"/>
              <a:buChar char="Ø"/>
              <a:defRPr/>
            </a:pPr>
            <a:r>
              <a:rPr kumimoji="0" lang="en-US" sz="2000" i="0" u="none" strike="noStrike" kern="0" cap="none" spc="0" normalizeH="0" baseline="0" noProof="0" dirty="0">
                <a:ln>
                  <a:noFill/>
                </a:ln>
                <a:effectLst/>
                <a:uLnTx/>
                <a:uFillTx/>
                <a:latin typeface="Arial" panose="020B0604020202020204"/>
                <a:ea typeface="+mn-ea"/>
                <a:cs typeface="+mn-cs"/>
              </a:rPr>
              <a:t>To meet the prevailing wage requirements, any laborers and mechanics </a:t>
            </a:r>
            <a:r>
              <a:rPr kumimoji="0" lang="en-US" sz="2000" b="0" i="0" u="none" strike="noStrike" kern="0" cap="none" spc="0" normalizeH="0" baseline="0" noProof="0" dirty="0">
                <a:ln>
                  <a:noFill/>
                </a:ln>
                <a:effectLst/>
                <a:uLnTx/>
                <a:uFillTx/>
                <a:latin typeface="Arial" panose="020B0604020202020204"/>
                <a:ea typeface="+mn-ea"/>
                <a:cs typeface="+mn-cs"/>
              </a:rPr>
              <a:t>employed by the taxpayer (or any contractor or subcontractor) </a:t>
            </a:r>
            <a:r>
              <a:rPr kumimoji="0" lang="en-US" sz="2000" b="0" i="0" u="none" kern="0" cap="none" spc="0" normalizeH="0" baseline="0" noProof="0" dirty="0">
                <a:ln>
                  <a:noFill/>
                </a:ln>
                <a:effectLst/>
                <a:uLnTx/>
                <a:uFillTx/>
                <a:latin typeface="Arial" panose="020B0604020202020204"/>
                <a:ea typeface="+mn-ea"/>
                <a:cs typeface="+mn-cs"/>
              </a:rPr>
              <a:t>must be </a:t>
            </a:r>
            <a:r>
              <a:rPr kumimoji="0" lang="en-US" sz="2000" b="1" i="0" u="none" strike="noStrike" kern="0" cap="none" spc="0" normalizeH="0" baseline="0" noProof="0" dirty="0">
                <a:ln>
                  <a:noFill/>
                </a:ln>
                <a:effectLst/>
                <a:uLnTx/>
                <a:uFillTx/>
                <a:latin typeface="Arial" panose="020B0604020202020204"/>
                <a:ea typeface="+mn-ea"/>
                <a:cs typeface="+mn-cs"/>
              </a:rPr>
              <a:t>paid wages at rates not less than the prevailing rates </a:t>
            </a:r>
            <a:r>
              <a:rPr kumimoji="0" lang="en-US" sz="2000" i="0" u="none" strike="noStrike" kern="0" cap="none" spc="0" normalizeH="0" baseline="0" noProof="0" dirty="0">
                <a:ln>
                  <a:noFill/>
                </a:ln>
                <a:effectLst/>
                <a:uLnTx/>
                <a:uFillTx/>
                <a:latin typeface="Arial" panose="020B0604020202020204"/>
                <a:ea typeface="+mn-ea"/>
                <a:cs typeface="+mn-cs"/>
              </a:rPr>
              <a:t>based on</a:t>
            </a:r>
            <a:r>
              <a:rPr kumimoji="0" lang="en-US" sz="2000" b="1" i="0" u="none" strike="noStrike" kern="0" cap="none" spc="0" normalizeH="0" baseline="0" noProof="0" dirty="0">
                <a:ln>
                  <a:noFill/>
                </a:ln>
                <a:effectLst/>
                <a:uLnTx/>
                <a:uFillTx/>
                <a:latin typeface="Arial" panose="020B0604020202020204"/>
                <a:ea typeface="+mn-ea"/>
                <a:cs typeface="+mn-cs"/>
              </a:rPr>
              <a:t> </a:t>
            </a:r>
            <a:r>
              <a:rPr lang="en-US" sz="2000" kern="0" dirty="0">
                <a:latin typeface="Arial" panose="020B0604020202020204"/>
                <a:cs typeface="+mn-cs"/>
              </a:rPr>
              <a:t>the geographic area for the type of construction and the type of work performed.</a:t>
            </a:r>
          </a:p>
          <a:p>
            <a:pPr marL="283464" indent="-283464">
              <a:lnSpc>
                <a:spcPct val="110000"/>
              </a:lnSpc>
              <a:spcBef>
                <a:spcPts val="600"/>
              </a:spcBef>
              <a:buClr>
                <a:srgbClr val="2F5597"/>
              </a:buClr>
              <a:buFont typeface="Wingdings" panose="05000000000000000000" pitchFamily="2" charset="2"/>
              <a:buChar char="Ø"/>
              <a:defRPr/>
            </a:pPr>
            <a:r>
              <a:rPr kumimoji="0" lang="en-US" sz="2000" i="0" u="none" strike="noStrike" kern="0" cap="none" spc="0" normalizeH="0" baseline="0" noProof="0" dirty="0">
                <a:ln>
                  <a:noFill/>
                </a:ln>
                <a:effectLst/>
                <a:uLnTx/>
                <a:uFillTx/>
                <a:latin typeface="Arial" panose="020B0604020202020204"/>
                <a:ea typeface="+mn-ea"/>
                <a:cs typeface="+mn-cs"/>
              </a:rPr>
              <a:t>Local prevailing wage is determined in accordance with Department of Labor standards under the Davis-Bacon Act. </a:t>
            </a:r>
            <a:r>
              <a:rPr kumimoji="0" lang="en-US" sz="2000" b="1" i="0" u="none" strike="noStrike" kern="0" cap="none" spc="0" normalizeH="0" baseline="0" noProof="0" dirty="0">
                <a:ln>
                  <a:noFill/>
                </a:ln>
                <a:effectLst/>
                <a:uLnTx/>
                <a:uFillTx/>
                <a:latin typeface="Arial" panose="020B0604020202020204"/>
                <a:ea typeface="+mn-ea"/>
                <a:cs typeface="+mn-cs"/>
              </a:rPr>
              <a:t>More information is available at SAM.gov. </a:t>
            </a:r>
          </a:p>
          <a:p>
            <a:pPr marL="0" marR="0" lvl="0" indent="0" defTabSz="914400" eaLnBrk="1" fontAlgn="auto" latinLnBrk="0" hangingPunct="1">
              <a:lnSpc>
                <a:spcPct val="11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Arial" panose="020B0604020202020204"/>
              <a:ea typeface="+mn-ea"/>
              <a:cs typeface="+mn-cs"/>
            </a:endParaRPr>
          </a:p>
          <a:p>
            <a:pPr marL="0" marR="0" lvl="0" indent="0" defTabSz="914400" eaLnBrk="1" fontAlgn="auto" latinLnBrk="0" hangingPunct="1">
              <a:lnSpc>
                <a:spcPct val="110000"/>
              </a:lnSpc>
              <a:spcBef>
                <a:spcPts val="0"/>
              </a:spcBef>
              <a:spcAft>
                <a:spcPts val="0"/>
              </a:spcAft>
              <a:buClrTx/>
              <a:buSzTx/>
              <a:buNone/>
              <a:tabLst/>
              <a:defRPr/>
            </a:pPr>
            <a:endParaRPr kumimoji="0" lang="en-US" sz="2000" b="0" i="0" u="none"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34512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AB411-A0F9-8E20-18F9-EBC51CC388D9}"/>
              </a:ext>
            </a:extLst>
          </p:cNvPr>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IRA Apprenticeship Requirements</a:t>
            </a:r>
            <a:endParaRPr lang="en-US" dirty="0"/>
          </a:p>
        </p:txBody>
      </p:sp>
      <p:sp>
        <p:nvSpPr>
          <p:cNvPr id="6" name="Content Placeholder 5">
            <a:extLst>
              <a:ext uri="{FF2B5EF4-FFF2-40B4-BE49-F238E27FC236}">
                <a16:creationId xmlns:a16="http://schemas.microsoft.com/office/drawing/2014/main" id="{291954D1-6192-3A1C-9494-4A809C0618CB}"/>
              </a:ext>
            </a:extLst>
          </p:cNvPr>
          <p:cNvSpPr>
            <a:spLocks noGrp="1"/>
          </p:cNvSpPr>
          <p:nvPr>
            <p:ph idx="1"/>
          </p:nvPr>
        </p:nvSpPr>
        <p:spPr>
          <a:xfrm>
            <a:off x="486888" y="977900"/>
            <a:ext cx="11364686" cy="4889500"/>
          </a:xfrm>
        </p:spPr>
        <p:txBody>
          <a:bodyPr>
            <a:noAutofit/>
          </a:bodyPr>
          <a:lstStyle/>
          <a:p>
            <a:pPr marL="285750" indent="-285750">
              <a:lnSpc>
                <a:spcPct val="100000"/>
              </a:lnSpc>
              <a:spcBef>
                <a:spcPts val="600"/>
              </a:spcBef>
              <a:buClr>
                <a:srgbClr val="2F5597"/>
              </a:buClr>
              <a:buFont typeface="Wingdings" panose="05000000000000000000" pitchFamily="2" charset="2"/>
              <a:buChar char="Ø"/>
            </a:pPr>
            <a:r>
              <a:rPr lang="en-US" sz="1800" b="1" i="1" dirty="0"/>
              <a:t>What is a registered apprenticeship?</a:t>
            </a:r>
          </a:p>
          <a:p>
            <a:pPr lvl="1">
              <a:lnSpc>
                <a:spcPct val="100000"/>
              </a:lnSpc>
              <a:spcBef>
                <a:spcPts val="600"/>
              </a:spcBef>
              <a:buClr>
                <a:srgbClr val="2F5597"/>
              </a:buClr>
              <a:buFont typeface="Wingdings" panose="05000000000000000000" pitchFamily="2" charset="2"/>
              <a:buChar char="§"/>
            </a:pPr>
            <a:r>
              <a:rPr lang="en-US" sz="1800" dirty="0"/>
              <a:t>An industry-driven, high-quality career pathway where employers can develop and prepare their future workforce, and individuals can obtain paid work experience with a mentor, receive progressive wage increases, classroom instruction, and a portable, nationally-recognized credential.</a:t>
            </a:r>
          </a:p>
          <a:p>
            <a:pPr marL="285750" indent="-285750">
              <a:lnSpc>
                <a:spcPct val="100000"/>
              </a:lnSpc>
              <a:spcBef>
                <a:spcPts val="600"/>
              </a:spcBef>
              <a:buClr>
                <a:srgbClr val="2F5597"/>
              </a:buClr>
              <a:buFont typeface="Wingdings" panose="05000000000000000000" pitchFamily="2" charset="2"/>
              <a:buChar char="Ø"/>
            </a:pPr>
            <a:r>
              <a:rPr lang="en-US" sz="1800" dirty="0">
                <a:latin typeface="Arial" panose="020B0604020202020204" pitchFamily="34" charset="0"/>
                <a:cs typeface="Arial" panose="020B0604020202020204" pitchFamily="34" charset="0"/>
              </a:rPr>
              <a:t>T</a:t>
            </a:r>
            <a:r>
              <a:rPr lang="en-US" sz="1800" dirty="0">
                <a:effectLst/>
                <a:latin typeface="Arial" panose="020B0604020202020204" pitchFamily="34" charset="0"/>
                <a:cs typeface="Arial" panose="020B0604020202020204" pitchFamily="34" charset="0"/>
              </a:rPr>
              <a:t>axpayers (and their contractors and subcontractors) must employ qualified apprentices for work on qualified facilities during the construction phase, prior to the facility being placed in service. The rules generally require a certain number of apprentice hours based on the percentage of overall hours on a project.</a:t>
            </a:r>
          </a:p>
          <a:p>
            <a:pPr marL="285750" indent="-285750">
              <a:lnSpc>
                <a:spcPct val="100000"/>
              </a:lnSpc>
              <a:spcBef>
                <a:spcPts val="600"/>
              </a:spcBef>
              <a:buClr>
                <a:srgbClr val="2F5597"/>
              </a:buClr>
              <a:buFont typeface="Wingdings" panose="05000000000000000000" pitchFamily="2" charset="2"/>
              <a:buChar char="Ø"/>
            </a:pPr>
            <a:r>
              <a:rPr lang="en-US" sz="1800" dirty="0">
                <a:effectLst/>
                <a:latin typeface="Arial" panose="020B0604020202020204" pitchFamily="34" charset="0"/>
                <a:cs typeface="Arial" panose="020B0604020202020204" pitchFamily="34" charset="0"/>
              </a:rPr>
              <a:t>Apprenticeship Rules:</a:t>
            </a:r>
          </a:p>
          <a:p>
            <a:pPr marL="742950" lvl="1" indent="-285750">
              <a:lnSpc>
                <a:spcPct val="100000"/>
              </a:lnSpc>
              <a:spcBef>
                <a:spcPts val="600"/>
              </a:spcBef>
              <a:buClr>
                <a:srgbClr val="2F5597"/>
              </a:buClr>
              <a:buFont typeface="Wingdings" panose="05000000000000000000" pitchFamily="2" charset="2"/>
              <a:buChar char="§"/>
            </a:pPr>
            <a:r>
              <a:rPr lang="en-US" sz="1800" dirty="0">
                <a:latin typeface="Arial" panose="020B0604020202020204" pitchFamily="34" charset="0"/>
                <a:cs typeface="Arial" panose="020B0604020202020204" pitchFamily="34" charset="0"/>
              </a:rPr>
              <a:t>Qualified apprentices </a:t>
            </a:r>
            <a:r>
              <a:rPr lang="en-US" sz="1800" dirty="0"/>
              <a:t>m</a:t>
            </a:r>
            <a:r>
              <a:rPr lang="en-US" sz="1800" dirty="0">
                <a:latin typeface="Arial" panose="020B0604020202020204" pitchFamily="34" charset="0"/>
                <a:cs typeface="Arial" panose="020B0604020202020204" pitchFamily="34" charset="0"/>
              </a:rPr>
              <a:t>ust be from registered apprenticeship programs.</a:t>
            </a:r>
          </a:p>
          <a:p>
            <a:pPr marL="742950" lvl="1" indent="-285750">
              <a:lnSpc>
                <a:spcPct val="100000"/>
              </a:lnSpc>
              <a:spcBef>
                <a:spcPts val="600"/>
              </a:spcBef>
              <a:buClr>
                <a:srgbClr val="2F5597"/>
              </a:buClr>
              <a:buFont typeface="Wingdings" panose="05000000000000000000" pitchFamily="2" charset="2"/>
              <a:buChar char="§"/>
            </a:pPr>
            <a:r>
              <a:rPr lang="en-US" sz="1800" dirty="0">
                <a:effectLst/>
                <a:latin typeface="Arial" panose="020B0604020202020204" pitchFamily="34" charset="0"/>
                <a:cs typeface="Arial" panose="020B0604020202020204" pitchFamily="34" charset="0"/>
              </a:rPr>
              <a:t>Minimum percentage of total labor hours by qualified apprentices (</a:t>
            </a:r>
            <a:r>
              <a:rPr lang="en-US" sz="1800" dirty="0">
                <a:latin typeface="Arial" panose="020B0604020202020204" pitchFamily="34" charset="0"/>
                <a:cs typeface="Arial" panose="020B0604020202020204" pitchFamily="34" charset="0"/>
              </a:rPr>
              <a:t>12.5% for projects beginning construction in 2023, 15% </a:t>
            </a:r>
            <a:r>
              <a:rPr lang="en-US" sz="1800" dirty="0"/>
              <a:t>beginning construction </a:t>
            </a:r>
            <a:r>
              <a:rPr lang="en-US" sz="1800" dirty="0">
                <a:latin typeface="Arial" panose="020B0604020202020204" pitchFamily="34" charset="0"/>
                <a:cs typeface="Arial" panose="020B0604020202020204" pitchFamily="34" charset="0"/>
              </a:rPr>
              <a:t>in 2024).</a:t>
            </a:r>
          </a:p>
          <a:p>
            <a:pPr marL="742950" lvl="1" indent="-285750">
              <a:lnSpc>
                <a:spcPct val="100000"/>
              </a:lnSpc>
              <a:spcBef>
                <a:spcPts val="600"/>
              </a:spcBef>
              <a:buClr>
                <a:srgbClr val="2F5597"/>
              </a:buClr>
              <a:buFont typeface="Wingdings" panose="05000000000000000000" pitchFamily="2" charset="2"/>
              <a:buChar char="§"/>
            </a:pPr>
            <a:r>
              <a:rPr lang="en-US" sz="1800" dirty="0">
                <a:latin typeface="Arial" panose="020B0604020202020204" pitchFamily="34" charset="0"/>
                <a:cs typeface="Arial" panose="020B0604020202020204" pitchFamily="34" charset="0"/>
              </a:rPr>
              <a:t>A</a:t>
            </a:r>
            <a:r>
              <a:rPr lang="en-US" sz="1800" dirty="0">
                <a:effectLst/>
                <a:latin typeface="Arial" panose="020B0604020202020204" pitchFamily="34" charset="0"/>
                <a:cs typeface="Arial" panose="020B0604020202020204" pitchFamily="34" charset="0"/>
              </a:rPr>
              <a:t>pprentice-to-journey worker ratios of DOL or the applicable State apprenticeship agency.</a:t>
            </a:r>
          </a:p>
          <a:p>
            <a:pPr marL="742950" lvl="1" indent="-285750">
              <a:lnSpc>
                <a:spcPct val="100000"/>
              </a:lnSpc>
              <a:spcBef>
                <a:spcPts val="600"/>
              </a:spcBef>
              <a:buClr>
                <a:srgbClr val="2F5597"/>
              </a:buClr>
              <a:buFont typeface="Wingdings" panose="05000000000000000000" pitchFamily="2" charset="2"/>
              <a:buChar char="§"/>
            </a:pPr>
            <a:r>
              <a:rPr lang="en-US" sz="1800" dirty="0"/>
              <a:t>Each taxpayer, contractor, or subcontractor who employs 4 or more individuals </a:t>
            </a:r>
            <a:r>
              <a:rPr lang="en-US" sz="1800" dirty="0">
                <a:latin typeface="Arial" panose="020B0604020202020204" pitchFamily="34" charset="0"/>
                <a:cs typeface="Arial" panose="020B0604020202020204" pitchFamily="34" charset="0"/>
              </a:rPr>
              <a:t>to perform work on a qualified facility must employ one or more apprentices across the full range of work.</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1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041E-DFFC-74D4-676B-EDE6D075889D}"/>
              </a:ext>
            </a:extLst>
          </p:cNvPr>
          <p:cNvSpPr>
            <a:spLocks noGrp="1"/>
          </p:cNvSpPr>
          <p:nvPr>
            <p:ph type="title"/>
          </p:nvPr>
        </p:nvSpPr>
        <p:spPr>
          <a:xfrm>
            <a:off x="486887" y="365125"/>
            <a:ext cx="11593259" cy="786781"/>
          </a:xfrm>
        </p:spPr>
        <p:txBody>
          <a:bodyPr>
            <a:noAutofit/>
          </a:bodyPr>
          <a:lstStyle/>
          <a:p>
            <a:r>
              <a:rPr lang="en-US" dirty="0">
                <a:solidFill>
                  <a:srgbClr val="2F5597"/>
                </a:solidFill>
                <a:effectLst/>
              </a:rPr>
              <a:t>Statutory </a:t>
            </a:r>
            <a:r>
              <a:rPr lang="en-US" dirty="0">
                <a:effectLst/>
              </a:rPr>
              <a:t>Exceptions to IRA Prevailing Wage and Apprenticeship Requirements </a:t>
            </a:r>
            <a:endParaRPr lang="en-US" dirty="0"/>
          </a:p>
        </p:txBody>
      </p:sp>
      <p:sp>
        <p:nvSpPr>
          <p:cNvPr id="3" name="Content Placeholder 2">
            <a:extLst>
              <a:ext uri="{FF2B5EF4-FFF2-40B4-BE49-F238E27FC236}">
                <a16:creationId xmlns:a16="http://schemas.microsoft.com/office/drawing/2014/main" id="{D31C7CD5-A85D-79FE-CE09-4C32C47C8C6A}"/>
              </a:ext>
            </a:extLst>
          </p:cNvPr>
          <p:cNvSpPr>
            <a:spLocks noGrp="1"/>
          </p:cNvSpPr>
          <p:nvPr>
            <p:ph idx="1"/>
          </p:nvPr>
        </p:nvSpPr>
        <p:spPr>
          <a:xfrm>
            <a:off x="486887" y="1796902"/>
            <a:ext cx="11036596" cy="3902149"/>
          </a:xfrm>
        </p:spPr>
        <p:txBody>
          <a:bodyPr>
            <a:normAutofit fontScale="47500" lnSpcReduction="20000"/>
          </a:bodyPr>
          <a:lstStyle/>
          <a:p>
            <a:pPr marL="0" indent="0">
              <a:lnSpc>
                <a:spcPct val="120000"/>
              </a:lnSpc>
              <a:spcBef>
                <a:spcPts val="600"/>
              </a:spcBef>
              <a:spcAft>
                <a:spcPts val="600"/>
              </a:spcAft>
              <a:buClr>
                <a:srgbClr val="2F5597"/>
              </a:buClr>
              <a:buNone/>
            </a:pPr>
            <a:r>
              <a:rPr lang="en-US" sz="5100" b="1" dirty="0"/>
              <a:t>Taxpayers can generally receive the increased credit amount without being subject to PWA requirements if: </a:t>
            </a:r>
          </a:p>
          <a:p>
            <a:pPr lvl="1">
              <a:lnSpc>
                <a:spcPct val="120000"/>
              </a:lnSpc>
              <a:spcBef>
                <a:spcPts val="600"/>
              </a:spcBef>
              <a:spcAft>
                <a:spcPts val="600"/>
              </a:spcAft>
              <a:buClr>
                <a:srgbClr val="2F5597"/>
              </a:buClr>
              <a:buFont typeface="Wingdings" panose="05000000000000000000" pitchFamily="2" charset="2"/>
              <a:buChar char="Ø"/>
            </a:pPr>
            <a:r>
              <a:rPr lang="en-US" sz="5100" dirty="0"/>
              <a:t>Construction of a facility began </a:t>
            </a:r>
            <a:r>
              <a:rPr lang="en-US" sz="5100" b="1" u="sng" dirty="0"/>
              <a:t>before</a:t>
            </a:r>
            <a:r>
              <a:rPr lang="en-US" sz="5100" dirty="0"/>
              <a:t> </a:t>
            </a:r>
            <a:r>
              <a:rPr lang="en-US" sz="5100" b="1" dirty="0"/>
              <a:t>January 29, 2023</a:t>
            </a:r>
            <a:r>
              <a:rPr lang="en-US" sz="5100" dirty="0"/>
              <a:t>; OR</a:t>
            </a:r>
          </a:p>
          <a:p>
            <a:pPr lvl="1">
              <a:lnSpc>
                <a:spcPct val="120000"/>
              </a:lnSpc>
              <a:spcBef>
                <a:spcPts val="600"/>
              </a:spcBef>
              <a:spcAft>
                <a:spcPts val="600"/>
              </a:spcAft>
              <a:buClr>
                <a:srgbClr val="2F5597"/>
              </a:buClr>
              <a:buFont typeface="Wingdings" panose="05000000000000000000" pitchFamily="2" charset="2"/>
              <a:buChar char="Ø"/>
            </a:pPr>
            <a:r>
              <a:rPr lang="en-US" sz="5100" dirty="0"/>
              <a:t> For the clean energy production and investment tax credits (45, 45Y, 48, and 48E), </a:t>
            </a:r>
            <a:r>
              <a:rPr lang="en-US" sz="5100" b="1" dirty="0"/>
              <a:t>the facility has a maximum net output of less than 1 megawatt alternating current</a:t>
            </a:r>
          </a:p>
          <a:p>
            <a:pPr lvl="2">
              <a:lnSpc>
                <a:spcPct val="120000"/>
              </a:lnSpc>
              <a:spcBef>
                <a:spcPts val="600"/>
              </a:spcBef>
              <a:spcAft>
                <a:spcPts val="600"/>
              </a:spcAft>
              <a:buClr>
                <a:srgbClr val="2F5597"/>
              </a:buClr>
              <a:buFont typeface="Wingdings" panose="05000000000000000000" pitchFamily="2" charset="2"/>
              <a:buChar char="§"/>
            </a:pPr>
            <a:r>
              <a:rPr lang="en-US" sz="5100" dirty="0"/>
              <a:t>1 megawatt exception also applies to thermal energy under 48 and energy storage technology under 48E.</a:t>
            </a:r>
          </a:p>
          <a:p>
            <a:pPr lvl="1">
              <a:lnSpc>
                <a:spcPct val="120000"/>
              </a:lnSpc>
              <a:spcBef>
                <a:spcPts val="600"/>
              </a:spcBef>
              <a:buClr>
                <a:srgbClr val="2F5597"/>
              </a:buClr>
              <a:buFont typeface="Wingdings" panose="05000000000000000000" pitchFamily="2" charset="2"/>
              <a:buChar char="Ø"/>
            </a:pPr>
            <a:endParaRPr lang="en-US" sz="2400" dirty="0"/>
          </a:p>
          <a:p>
            <a:pPr lvl="1">
              <a:spcBef>
                <a:spcPts val="600"/>
              </a:spcBef>
              <a:buClr>
                <a:srgbClr val="2F5597"/>
              </a:buClr>
              <a:buFont typeface="Wingdings" panose="05000000000000000000" pitchFamily="2" charset="2"/>
              <a:buChar char="Ø"/>
            </a:pPr>
            <a:endParaRPr lang="en-US" sz="1800" dirty="0"/>
          </a:p>
          <a:p>
            <a:pPr>
              <a:buClr>
                <a:srgbClr val="2F5597"/>
              </a:buClr>
              <a:buFont typeface="Wingdings" panose="05000000000000000000" pitchFamily="2" charset="2"/>
              <a:buChar char="Ø"/>
            </a:pPr>
            <a:endParaRPr lang="en-US" sz="1800" dirty="0"/>
          </a:p>
          <a:p>
            <a:pPr>
              <a:buClr>
                <a:srgbClr val="2F5597"/>
              </a:buClr>
              <a:buFont typeface="Wingdings" panose="05000000000000000000" pitchFamily="2" charset="2"/>
              <a:buChar char="Ø"/>
            </a:pPr>
            <a:endParaRPr lang="en-US" sz="1800" dirty="0"/>
          </a:p>
          <a:p>
            <a:endParaRPr lang="en-US" dirty="0"/>
          </a:p>
        </p:txBody>
      </p:sp>
    </p:spTree>
    <p:extLst>
      <p:ext uri="{BB962C8B-B14F-4D97-AF65-F5344CB8AC3E}">
        <p14:creationId xmlns:p14="http://schemas.microsoft.com/office/powerpoint/2010/main" val="283671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3_Office Theme">
  <a:themeElements>
    <a:clrScheme name="2020-May-Apprenticeship">
      <a:dk1>
        <a:sysClr val="windowText" lastClr="000000"/>
      </a:dk1>
      <a:lt1>
        <a:sysClr val="window" lastClr="FFFFFF"/>
      </a:lt1>
      <a:dk2>
        <a:srgbClr val="415364"/>
      </a:dk2>
      <a:lt2>
        <a:srgbClr val="DCDCDD"/>
      </a:lt2>
      <a:accent1>
        <a:srgbClr val="337CA0"/>
      </a:accent1>
      <a:accent2>
        <a:srgbClr val="AD343E"/>
      </a:accent2>
      <a:accent3>
        <a:srgbClr val="415364"/>
      </a:accent3>
      <a:accent4>
        <a:srgbClr val="F6CA48"/>
      </a:accent4>
      <a:accent5>
        <a:srgbClr val="EB4336"/>
      </a:accent5>
      <a:accent6>
        <a:srgbClr val="008489"/>
      </a:accent6>
      <a:hlink>
        <a:srgbClr val="2892D7"/>
      </a:hlink>
      <a:folHlink>
        <a:srgbClr val="2892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A8A0E3DE64EB4F9131FE64F78CD939" ma:contentTypeVersion="1" ma:contentTypeDescription="Create a new document." ma:contentTypeScope="" ma:versionID="14ad7a986a122507cca12b4c5a5b71e1">
  <xsd:schema xmlns:xsd="http://www.w3.org/2001/XMLSchema" xmlns:xs="http://www.w3.org/2001/XMLSchema" xmlns:p="http://schemas.microsoft.com/office/2006/metadata/properties" xmlns:ns2="52222ef0-b167-44f5-92f7-438fda0857cd" xmlns:ns3="1a37ac85-be57-4f82-92a6-1b4c7ad3f3d4" targetNamespace="http://schemas.microsoft.com/office/2006/metadata/properties" ma:root="true" ma:fieldsID="8bcfeb7afdefa018ae427b83f8df5d83" ns2:_="" ns3:_="">
    <xsd:import namespace="52222ef0-b167-44f5-92f7-438fda0857cd"/>
    <xsd:import namespace="1a37ac85-be57-4f82-92a6-1b4c7ad3f3d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22ef0-b167-44f5-92f7-438fda0857cd"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a37ac85-be57-4f82-92a6-1b4c7ad3f3d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2222ef0-b167-44f5-92f7-438fda0857cd">DOASM-1182208103-4711</_dlc_DocId>
    <_dlc_DocIdUrl xmlns="52222ef0-b167-44f5-92f7-438fda0857cd">
      <Url>https://my.treasury.gov/Collab/ASM/IRAImplementation/_layouts/15/DocIdRedir.aspx?ID=DOASM-1182208103-4711</Url>
      <Description>DOASM-1182208103-4711</Description>
    </_dlc_DocIdUrl>
    <SharedWithUsers xmlns="1a37ac85-be57-4f82-92a6-1b4c7ad3f3d4">
      <UserInfo>
        <DisplayName>Wojcik, Kimberly</DisplayName>
        <AccountId>36490</AccountId>
        <AccountType/>
      </UserInfo>
      <UserInfo>
        <DisplayName>Koch, Kimberly</DisplayName>
        <AccountId>19211</AccountId>
        <AccountType/>
      </UserInfo>
      <UserInfo>
        <DisplayName>Lee, Theodore</DisplayName>
        <AccountId>35122</AccountId>
        <AccountType/>
      </UserInfo>
      <UserInfo>
        <DisplayName>Vassor, Bernadine</DisplayName>
        <AccountId>36254</AccountId>
        <AccountType/>
      </UserInfo>
      <UserInfo>
        <DisplayName>Nguyen, Eric</DisplayName>
        <AccountId>34461</AccountId>
        <AccountType/>
      </UserInfo>
      <UserInfo>
        <DisplayName>Sonfield, Brian</DisplayName>
        <AccountId>2223</AccountId>
        <AccountType/>
      </UserInfo>
      <UserInfo>
        <DisplayName>Schapitl, Ashley</DisplayName>
        <AccountId>35466</AccountId>
        <AccountType/>
      </UserInfo>
      <UserInfo>
        <DisplayName>Suh, Danielle</DisplayName>
        <AccountId>36797</AccountId>
        <AccountType/>
      </UserInfo>
      <UserInfo>
        <DisplayName>McMillan, Kaitlyn (Detailee)</DisplayName>
        <AccountId>36770</AccountId>
        <AccountType/>
      </UserInfo>
      <UserInfo>
        <DisplayName>Lin, Alice</DisplayName>
        <AccountId>37076</AccountId>
        <AccountType/>
      </UserInfo>
      <UserInfo>
        <DisplayName>Martinez, Michael</DisplayName>
        <AccountId>37072</AccountId>
        <AccountType/>
      </UserInfo>
      <UserInfo>
        <DisplayName>Omotowa, Araoluwa</DisplayName>
        <AccountId>36008</AccountId>
        <AccountType/>
      </UserInfo>
      <UserInfo>
        <DisplayName>Mauney, Devin</DisplayName>
        <AccountId>33615</AccountId>
        <AccountType/>
      </UserInfo>
      <UserInfo>
        <DisplayName>Kaul, Eshika</DisplayName>
        <AccountId>37004</AccountId>
        <AccountType/>
      </UserInfo>
      <UserInfo>
        <DisplayName>Aron-Dine, Aviva</DisplayName>
        <AccountId>36751</AccountId>
        <AccountType/>
      </UserInfo>
    </SharedWithUsers>
  </documentManagement>
</p:properties>
</file>

<file path=customXml/itemProps1.xml><?xml version="1.0" encoding="utf-8"?>
<ds:datastoreItem xmlns:ds="http://schemas.openxmlformats.org/officeDocument/2006/customXml" ds:itemID="{C596FCDF-8268-4E6D-A743-C77F620A03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22ef0-b167-44f5-92f7-438fda0857cd"/>
    <ds:schemaRef ds:uri="1a37ac85-be57-4f82-92a6-1b4c7ad3f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82BC5E-C780-4D0E-BE16-E64F990E0418}">
  <ds:schemaRefs>
    <ds:schemaRef ds:uri="http://schemas.microsoft.com/sharepoint/v3/contenttype/forms"/>
  </ds:schemaRefs>
</ds:datastoreItem>
</file>

<file path=customXml/itemProps3.xml><?xml version="1.0" encoding="utf-8"?>
<ds:datastoreItem xmlns:ds="http://schemas.openxmlformats.org/officeDocument/2006/customXml" ds:itemID="{84DA748F-788B-4522-BAB2-3E311712BC57}">
  <ds:schemaRefs>
    <ds:schemaRef ds:uri="http://schemas.microsoft.com/sharepoint/events"/>
  </ds:schemaRefs>
</ds:datastoreItem>
</file>

<file path=customXml/itemProps4.xml><?xml version="1.0" encoding="utf-8"?>
<ds:datastoreItem xmlns:ds="http://schemas.openxmlformats.org/officeDocument/2006/customXml" ds:itemID="{F6F8E43A-62CD-4B3F-9BD8-0C2A50C645C1}">
  <ds:schemaRef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1a37ac85-be57-4f82-92a6-1b4c7ad3f3d4"/>
    <ds:schemaRef ds:uri="http://schemas.microsoft.com/office/2006/documentManagement/types"/>
    <ds:schemaRef ds:uri="52222ef0-b167-44f5-92f7-438fda0857c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42196</TotalTime>
  <Words>4001</Words>
  <Application>Microsoft Office PowerPoint</Application>
  <PresentationFormat>Widescreen</PresentationFormat>
  <Paragraphs>305</Paragraphs>
  <Slides>35</Slides>
  <Notes>18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35</vt:i4>
      </vt:variant>
    </vt:vector>
  </HeadingPairs>
  <TitlesOfParts>
    <vt:vector size="53" baseType="lpstr">
      <vt:lpstr>Aptos</vt:lpstr>
      <vt:lpstr>Arial</vt:lpstr>
      <vt:lpstr>Calibri</vt:lpstr>
      <vt:lpstr>Calibri Light</vt:lpstr>
      <vt:lpstr>Courier New</vt:lpstr>
      <vt:lpstr>Georgia</vt:lpstr>
      <vt:lpstr>HelveticaNeueLT Std</vt:lpstr>
      <vt:lpstr>Montserrat</vt:lpstr>
      <vt:lpstr>Source Sans Pro</vt:lpstr>
      <vt:lpstr>Symbol</vt:lpstr>
      <vt:lpstr>Times New Roman</vt:lpstr>
      <vt:lpstr>Wingdings</vt:lpstr>
      <vt:lpstr>Office Theme</vt:lpstr>
      <vt:lpstr>1_Diamond Grid 16x9</vt:lpstr>
      <vt:lpstr>3_Office Theme</vt:lpstr>
      <vt:lpstr>1_Office Theme</vt:lpstr>
      <vt:lpstr>Diamond Grid 16x9</vt:lpstr>
      <vt:lpstr>2_Office Theme</vt:lpstr>
      <vt:lpstr>PWA ‘How To’ Session Inflation Reduction Act: Prevailing Wage and Registered Apprenticeship Requirements</vt:lpstr>
      <vt:lpstr>Agenda</vt:lpstr>
      <vt:lpstr>Ground Rules: Disclaimers</vt:lpstr>
      <vt:lpstr>The Significance of IRA Prevailing Wage and Apprenticeship Requirements</vt:lpstr>
      <vt:lpstr>Agenda</vt:lpstr>
      <vt:lpstr>Overview of IRA Prevailing Wage and Apprenticeship Requirements </vt:lpstr>
      <vt:lpstr>IRA Prevailing Wage Requirements </vt:lpstr>
      <vt:lpstr>IRA Apprenticeship Requirements</vt:lpstr>
      <vt:lpstr>Statutory Exceptions to IRA Prevailing Wage and Apprenticeship Requirements </vt:lpstr>
      <vt:lpstr>Penalties and Cure</vt:lpstr>
      <vt:lpstr>IRA Prevailing Wage and  Registered Apprenticeship Increased Credit</vt:lpstr>
      <vt:lpstr>Tax Benefits Eligible for IRA Prevailing Wage and Apprenticeship Increase</vt:lpstr>
      <vt:lpstr>Tax Benefits Eligible for IRA Prevailing Wage and Apprenticeship Increase</vt:lpstr>
      <vt:lpstr>Agenda</vt:lpstr>
      <vt:lpstr>Where to find Prevailing Wage Rates ​</vt:lpstr>
      <vt:lpstr>How to Find a Wage Determination ​</vt:lpstr>
      <vt:lpstr>Assistance Finding a Wage Determination​</vt:lpstr>
      <vt:lpstr>Utilizing Appropriate Labor Classifications</vt:lpstr>
      <vt:lpstr>Requests for Additional Labor Classifications for IRA</vt:lpstr>
      <vt:lpstr>Requests for Supplemental Wage Determinations for IRA</vt:lpstr>
      <vt:lpstr>Wage and Hour Division Support &amp; Assistance ​</vt:lpstr>
      <vt:lpstr>PowerPoint Presentation</vt:lpstr>
      <vt:lpstr>REGISTERED APPRENTICESHIP HAS A PROVEN TRACK RECORD OF PRODUCING STRONG RESULTS FOR EMPLOYERS AND WORKERS </vt:lpstr>
      <vt:lpstr>THE REGISTERED APPRENTICESHIP SYSTEM</vt:lpstr>
      <vt:lpstr>PowerPoint Presentation</vt:lpstr>
      <vt:lpstr>PowerPoint Presentation</vt:lpstr>
      <vt:lpstr>Registered Apprenticeship Resources</vt:lpstr>
      <vt:lpstr>Agenda</vt:lpstr>
      <vt:lpstr>Compliance Overview</vt:lpstr>
      <vt:lpstr>Compliance: PWA vs. Davis-Bacon Act (DBA)</vt:lpstr>
      <vt:lpstr>Compliance: Form 3949-A</vt:lpstr>
      <vt:lpstr>Compliance: PWA vs. Davis-Bacon Act (DBA)</vt:lpstr>
      <vt:lpstr>Agenda</vt:lpstr>
      <vt:lpstr>Closing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Recovery Programs  Operational Structure</dc:title>
  <dc:creator>Bhowmick, Sourav</dc:creator>
  <cp:keywords/>
  <cp:lastModifiedBy>Sun, Christopher</cp:lastModifiedBy>
  <cp:revision>654</cp:revision>
  <cp:lastPrinted>2023-10-25T15:15:34Z</cp:lastPrinted>
  <dcterms:created xsi:type="dcterms:W3CDTF">2021-03-08T00:45:45Z</dcterms:created>
  <dcterms:modified xsi:type="dcterms:W3CDTF">2024-07-18T15:35:39Z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0x0101007FA8A0E3DE64EB4F9131FE64F78CD939</vt:lpwstr>
  </property>
  <property fmtid="{D5CDD505-2E9C-101B-9397-08002B2CF9AE}" pid="3" name="_dlc_DocIdItemGuid">
    <vt:lpwstr>f99253d8-6792-4271-a57f-f600b52224e6</vt:lpwstr>
  </property>
  <property fmtid="{D5CDD505-2E9C-101B-9397-08002B2CF9AE}" pid="4" name="TaxKeyword">
    <vt:lpwstr/>
  </property>
</Properties>
</file>