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7"/>
  </p:notesMasterIdLst>
  <p:handoutMasterIdLst>
    <p:handoutMasterId r:id="rId18"/>
  </p:handoutMasterIdLst>
  <p:sldIdLst>
    <p:sldId id="256" r:id="rId5"/>
    <p:sldId id="363" r:id="rId6"/>
    <p:sldId id="281" r:id="rId7"/>
    <p:sldId id="295" r:id="rId8"/>
    <p:sldId id="344" r:id="rId9"/>
    <p:sldId id="400" r:id="rId10"/>
    <p:sldId id="2147472446" r:id="rId11"/>
    <p:sldId id="2147472444" r:id="rId12"/>
    <p:sldId id="2147472445" r:id="rId13"/>
    <p:sldId id="360" r:id="rId14"/>
    <p:sldId id="449" r:id="rId15"/>
    <p:sldId id="3729" r:id="rId16"/>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DAB8408-321D-5787-D67E-150A8A108D0A}" name="McCleery, Rachel" initials="MR" userId="S::rachel.mccleery2@treasury.gov::f70afb4d-18aa-40f0-afa9-a2ea889d6f7b" providerId="AD"/>
  <p188:author id="{E79E491C-E094-76BA-8321-68D2BE5B7C35}" name="Leonard, Shelley" initials="LS" userId="S::Shelley.Leonard2@treasury.gov::f5d815ed-e484-4095-bf02-1dc5d69f86b1" providerId="AD"/>
  <p188:author id="{CA2D0724-5400-B502-D82D-9B0704342003}" name="Doyle, Matthew" initials="DM" userId="S::Matthew.Doyle@treasury.gov::a6597478-5034-4137-8321-69a8d6c4ecee" providerId="AD"/>
  <p188:author id="{243C7329-276C-48DB-4FEB-36F103A52F33}" name="Koch, Kimberly" initials="KK" userId="S::Kimberly.Koch@treasury.gov::18e55e71-afa1-4de9-9708-c1f06ddfd24d" providerId="AD"/>
  <p188:author id="{E31BC741-DA88-5831-2CA8-A04C6413C1A4}" name="W. Reid Thompson" initials="WRT" userId="W. Reid Thompson" providerId="None"/>
  <p188:author id="{D97C974B-6371-79C3-D846-F7E834E23BDA}" name="Lee, Ted" initials="TL" userId="Lee, Ted" providerId="None"/>
  <p188:author id="{CBAF684F-E8E7-851C-E700-2BBE5A6B50B6}" name="Doyle, Matthew" initials="DM" userId="S::matthew.doyle@treasury.gov::a6597478-5034-4137-8321-69a8d6c4ecee" providerId="AD"/>
  <p188:author id="{C9C8DD58-6A8D-AEBF-57EB-3D9E114EFF92}" name="Wojcik, Kimberly" initials="WK" userId="S::Kimberly.Wojcik@treasury.gov::740a0bbb-ced4-4694-95af-0d90f0f93007" providerId="AD"/>
  <p188:author id="{7A30A659-79B7-13D8-3A29-A89C41CDE744}" name="Voorhis-Allen, Gabriel" initials="VAG" userId="S::Gabriel.Voorhis-Allen@treasury.gov::eb730c3d-de0d-4a73-8df7-8ecd9512f4ea" providerId="AD"/>
  <p188:author id="{AEFD8A69-B020-8353-2DDF-6CFDE070C3D6}" name="Eric Nguyen" initials="EN" userId="S::Eric.Nguyen2@treasury.gov::7b8e846a-e0ea-4927-bff9-b2ea2dc75270" providerId="AD"/>
  <p188:author id="{11F3307F-FDA7-77AD-EB6B-1BB1F0A2BBB6}" name="Taylor Smith" initials="TS" userId="S::Taylor.Smith2@treasury.gov::d5ff10cd-a5e4-40c9-bb61-dbbaa8c8a2a7" providerId="AD"/>
  <p188:author id="{B4EAEE88-C2A9-4656-7CD5-194D4BA1326A}" name="Hanlon, Seth" initials="HS" userId="S::Seth.Hanlon@treasury.gov::f73f9232-e4f6-462c-bb3b-be2f3e959bbc" providerId="AD"/>
  <p188:author id="{D3E36B89-AA75-76C5-F0F3-1A577A0C6C31}" name="McCleery, Rachel" initials="MR" userId="S::Rachel.McCleery2@treasury.gov::f70afb4d-18aa-40f0-afa9-a2ea889d6f7b" providerId="AD"/>
  <p188:author id="{1F4C7F89-8454-992A-DFBD-D939010ABEEC}" name="Trivedi, Shamik" initials="TS" userId="S::Shamik.Trivedi@treasury.gov::ad192730-449f-4dfc-96e2-57952113edfa" providerId="AD"/>
  <p188:author id="{91DC69B0-1119-2B1B-F674-52650E74D3AF}" name="Thomas West" initials="TW" userId="S::Thomas.West2@treasury.gov::173c8657-2e04-464a-b02d-47c714192fc4" providerId="AD"/>
  <p188:author id="{C66A27BD-04C1-A95B-9CFE-F7C78894E987}" name="Lee, Theodore" initials="LT" userId="Lee, Theodore" providerId="None"/>
  <p188:author id="{E5B135C5-0692-E904-C25B-A18436684665}" name="Bassett, Luke" initials="BL" userId="S::Luke.Bassett@treasury.gov::5e916293-7a40-4b93-9a8b-6de773f79bc4" providerId="AD"/>
  <p188:author id="{CD28FAD8-E6FA-FDEF-4170-65E4FDA1E308}" name="MacKenzie, Amber" initials="MA" userId="S::Amber.MacKenzie@treasury.gov::ba888d0a-41af-4353-a733-e1b9df376ceb" providerId="AD"/>
  <p188:author id="{1FD156DD-AB74-F6FE-84B1-2E79EF6004A7}" name="Shaw, Adam" initials="SA" userId="S::Adam.Shaw@treasury.gov::28dd0138-8960-49df-ab45-06796c54c60c" providerId="AD"/>
  <p188:author id="{48473DEA-10B6-AF26-D07A-5B72D1A761EC}" name="Sneeringer, Stacy" initials="SS" userId="S::Stacy.Sneeringer@treasury.gov::e4b8af38-3987-4278-94a9-e9e11e98327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Natasha" initials="N" lastIdx="2" clrIdx="6">
    <p:extLst>
      <p:ext uri="{19B8F6BF-5375-455C-9EA6-DF929625EA0E}">
        <p15:presenceInfo xmlns:p15="http://schemas.microsoft.com/office/powerpoint/2012/main" userId="S::Natasha.Sarin@treasury.gov::bb17fb07-3886-46cf-a0b0-91023ad0c1f5" providerId="AD"/>
      </p:ext>
    </p:extLst>
  </p:cmAuthor>
  <p:cmAuthor id="1" name="Milligan, Stephen" initials="MS" lastIdx="10" clrIdx="0">
    <p:extLst>
      <p:ext uri="{19B8F6BF-5375-455C-9EA6-DF929625EA0E}">
        <p15:presenceInfo xmlns:p15="http://schemas.microsoft.com/office/powerpoint/2012/main" userId="S::Stephen.Milligan@treasury.gov::80e9d49f-1b20-4ed2-b97e-45210fa68a69" providerId="AD"/>
      </p:ext>
    </p:extLst>
  </p:cmAuthor>
  <p:cmAuthor id="8" name="Batchelder, Lily" initials="BL" lastIdx="9" clrIdx="7">
    <p:extLst>
      <p:ext uri="{19B8F6BF-5375-455C-9EA6-DF929625EA0E}">
        <p15:presenceInfo xmlns:p15="http://schemas.microsoft.com/office/powerpoint/2012/main" userId="Batchelder, Lily" providerId="None"/>
      </p:ext>
    </p:extLst>
  </p:cmAuthor>
  <p:cmAuthor id="2" name="Leibenluft, Jacob" initials="LJ" lastIdx="9" clrIdx="1">
    <p:extLst>
      <p:ext uri="{19B8F6BF-5375-455C-9EA6-DF929625EA0E}">
        <p15:presenceInfo xmlns:p15="http://schemas.microsoft.com/office/powerpoint/2012/main" userId="S::Jacob.Leibenluft2@treasury.gov::0b6000b6-5de3-46d9-a687-80454d2de51c" providerId="AD"/>
      </p:ext>
    </p:extLst>
  </p:cmAuthor>
  <p:cmAuthor id="3" name="Taverna, Andrea (Contractor)" initials="TA(" lastIdx="5" clrIdx="2">
    <p:extLst>
      <p:ext uri="{19B8F6BF-5375-455C-9EA6-DF929625EA0E}">
        <p15:presenceInfo xmlns:p15="http://schemas.microsoft.com/office/powerpoint/2012/main" userId="S::Andrea.Taverna@treasury.gov::5c854fc1-266c-43d3-a8ee-4f28a0758997" providerId="AD"/>
      </p:ext>
    </p:extLst>
  </p:cmAuthor>
  <p:cmAuthor id="4" name="Milligan, Stephen" initials="MS [2]" lastIdx="7" clrIdx="3">
    <p:extLst>
      <p:ext uri="{19B8F6BF-5375-455C-9EA6-DF929625EA0E}">
        <p15:presenceInfo xmlns:p15="http://schemas.microsoft.com/office/powerpoint/2012/main" userId="Milligan, Stephen" providerId="None"/>
      </p:ext>
    </p:extLst>
  </p:cmAuthor>
  <p:cmAuthor id="5" name="Mary Watkins" initials="MW" lastIdx="4" clrIdx="4">
    <p:extLst>
      <p:ext uri="{19B8F6BF-5375-455C-9EA6-DF929625EA0E}">
        <p15:presenceInfo xmlns:p15="http://schemas.microsoft.com/office/powerpoint/2012/main" userId="S::mary.l.watkins@frb.gov::a69765d9-23e7-4728-892f-d55fd7b4103f" providerId="AD"/>
      </p:ext>
    </p:extLst>
  </p:cmAuthor>
  <p:cmAuthor id="6" name="Kowalsky, Ted" initials="KT" lastIdx="4" clrIdx="5">
    <p:extLst>
      <p:ext uri="{19B8F6BF-5375-455C-9EA6-DF929625EA0E}">
        <p15:presenceInfo xmlns:p15="http://schemas.microsoft.com/office/powerpoint/2012/main" userId="S::Theodore.Kowalsky@treasury.gov::023a3187-eae4-4bf5-b20f-07524e034ea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597"/>
    <a:srgbClr val="516485"/>
    <a:srgbClr val="1554A2"/>
    <a:srgbClr val="E9EB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988" autoAdjust="0"/>
  </p:normalViewPr>
  <p:slideViewPr>
    <p:cSldViewPr snapToGrid="0">
      <p:cViewPr varScale="1">
        <p:scale>
          <a:sx n="69" d="100"/>
          <a:sy n="69" d="100"/>
        </p:scale>
        <p:origin x="60" y="18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FDA9C62-0F86-4C64-9A1C-27173A427C99}"/>
              </a:ext>
            </a:extLst>
          </p:cNvPr>
          <p:cNvSpPr>
            <a:spLocks noGrp="1"/>
          </p:cNvSpPr>
          <p:nvPr>
            <p:ph type="hdr" sz="quarter"/>
          </p:nvPr>
        </p:nvSpPr>
        <p:spPr>
          <a:xfrm>
            <a:off x="1" y="1"/>
            <a:ext cx="3042648"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70D02BB-9C33-46E3-8F98-288D261FE270}"/>
              </a:ext>
            </a:extLst>
          </p:cNvPr>
          <p:cNvSpPr>
            <a:spLocks noGrp="1"/>
          </p:cNvSpPr>
          <p:nvPr>
            <p:ph type="dt" sz="quarter" idx="1"/>
          </p:nvPr>
        </p:nvSpPr>
        <p:spPr>
          <a:xfrm>
            <a:off x="3978849" y="1"/>
            <a:ext cx="3042648" cy="466725"/>
          </a:xfrm>
          <a:prstGeom prst="rect">
            <a:avLst/>
          </a:prstGeom>
        </p:spPr>
        <p:txBody>
          <a:bodyPr vert="horz" lIns="91440" tIns="45720" rIns="91440" bIns="45720" rtlCol="0"/>
          <a:lstStyle>
            <a:lvl1pPr algn="r">
              <a:defRPr sz="1200"/>
            </a:lvl1pPr>
          </a:lstStyle>
          <a:p>
            <a:fld id="{2D23E636-89AC-4F57-B5C7-F770CE42A8FC}" type="datetimeFigureOut">
              <a:rPr lang="en-US" smtClean="0"/>
              <a:t>11/26/2024</a:t>
            </a:fld>
            <a:endParaRPr lang="en-US"/>
          </a:p>
        </p:txBody>
      </p:sp>
      <p:sp>
        <p:nvSpPr>
          <p:cNvPr id="4" name="Footer Placeholder 3">
            <a:extLst>
              <a:ext uri="{FF2B5EF4-FFF2-40B4-BE49-F238E27FC236}">
                <a16:creationId xmlns:a16="http://schemas.microsoft.com/office/drawing/2014/main" id="{C6513178-D785-4F35-989F-B8E21462CDE8}"/>
              </a:ext>
            </a:extLst>
          </p:cNvPr>
          <p:cNvSpPr>
            <a:spLocks noGrp="1"/>
          </p:cNvSpPr>
          <p:nvPr>
            <p:ph type="ftr" sz="quarter" idx="2"/>
          </p:nvPr>
        </p:nvSpPr>
        <p:spPr>
          <a:xfrm>
            <a:off x="1" y="8842376"/>
            <a:ext cx="3042648"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EE138AC-DFCC-4D0E-9D23-46297C98A1C3}"/>
              </a:ext>
            </a:extLst>
          </p:cNvPr>
          <p:cNvSpPr>
            <a:spLocks noGrp="1"/>
          </p:cNvSpPr>
          <p:nvPr>
            <p:ph type="sldNum" sz="quarter" idx="3"/>
          </p:nvPr>
        </p:nvSpPr>
        <p:spPr>
          <a:xfrm>
            <a:off x="3978849" y="8842376"/>
            <a:ext cx="3042648" cy="466725"/>
          </a:xfrm>
          <a:prstGeom prst="rect">
            <a:avLst/>
          </a:prstGeom>
        </p:spPr>
        <p:txBody>
          <a:bodyPr vert="horz" lIns="91440" tIns="45720" rIns="91440" bIns="45720" rtlCol="0" anchor="b"/>
          <a:lstStyle>
            <a:lvl1pPr algn="r">
              <a:defRPr sz="1200"/>
            </a:lvl1pPr>
          </a:lstStyle>
          <a:p>
            <a:fld id="{358AC8D4-4898-401F-8897-5675B53C568E}" type="slidenum">
              <a:rPr lang="en-US" smtClean="0"/>
              <a:t>‹#›</a:t>
            </a:fld>
            <a:endParaRPr lang="en-US"/>
          </a:p>
        </p:txBody>
      </p:sp>
    </p:spTree>
    <p:extLst>
      <p:ext uri="{BB962C8B-B14F-4D97-AF65-F5344CB8AC3E}">
        <p14:creationId xmlns:p14="http://schemas.microsoft.com/office/powerpoint/2010/main" val="39229515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7072"/>
          </a:xfrm>
          <a:prstGeom prst="rect">
            <a:avLst/>
          </a:prstGeom>
        </p:spPr>
        <p:txBody>
          <a:bodyPr vert="horz" lIns="92930" tIns="46465" rIns="92930" bIns="46465" rtlCol="0"/>
          <a:lstStyle>
            <a:lvl1pPr algn="l">
              <a:defRPr sz="1200">
                <a:latin typeface="Georgia" panose="02040502050405020303" pitchFamily="18" charset="0"/>
              </a:defRPr>
            </a:lvl1pPr>
          </a:lstStyle>
          <a:p>
            <a:endParaRPr lang="en-US"/>
          </a:p>
        </p:txBody>
      </p:sp>
      <p:sp>
        <p:nvSpPr>
          <p:cNvPr id="3" name="Date Placeholder 2"/>
          <p:cNvSpPr>
            <a:spLocks noGrp="1"/>
          </p:cNvSpPr>
          <p:nvPr>
            <p:ph type="dt" idx="1"/>
          </p:nvPr>
        </p:nvSpPr>
        <p:spPr>
          <a:xfrm>
            <a:off x="3978133" y="0"/>
            <a:ext cx="3043343" cy="467072"/>
          </a:xfrm>
          <a:prstGeom prst="rect">
            <a:avLst/>
          </a:prstGeom>
        </p:spPr>
        <p:txBody>
          <a:bodyPr vert="horz" lIns="92930" tIns="46465" rIns="92930" bIns="46465" rtlCol="0"/>
          <a:lstStyle>
            <a:lvl1pPr algn="r">
              <a:defRPr sz="1200">
                <a:latin typeface="Georgia" panose="02040502050405020303" pitchFamily="18" charset="0"/>
              </a:defRPr>
            </a:lvl1pPr>
          </a:lstStyle>
          <a:p>
            <a:fld id="{BB233812-D673-5A40-8AD1-C868F725C179}" type="datetimeFigureOut">
              <a:rPr lang="en-US" smtClean="0"/>
              <a:pPr/>
              <a:t>11/26/2024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2930" tIns="46465" rIns="92930" bIns="46465"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2930" tIns="46465" rIns="92930" bIns="4646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42031"/>
            <a:ext cx="3043343" cy="467071"/>
          </a:xfrm>
          <a:prstGeom prst="rect">
            <a:avLst/>
          </a:prstGeom>
        </p:spPr>
        <p:txBody>
          <a:bodyPr vert="horz" lIns="92930" tIns="46465" rIns="92930" bIns="46465" rtlCol="0" anchor="b"/>
          <a:lstStyle>
            <a:lvl1pPr algn="l">
              <a:defRPr sz="1200">
                <a:latin typeface="Georgia" panose="02040502050405020303" pitchFamily="18" charset="0"/>
              </a:defRPr>
            </a:lvl1pPr>
          </a:lstStyle>
          <a:p>
            <a:endParaRPr lang="en-US"/>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2930" tIns="46465" rIns="92930" bIns="46465" rtlCol="0" anchor="b"/>
          <a:lstStyle>
            <a:lvl1pPr algn="r">
              <a:defRPr sz="1200">
                <a:latin typeface="Georgia" panose="02040502050405020303" pitchFamily="18" charset="0"/>
              </a:defRPr>
            </a:lvl1pPr>
          </a:lstStyle>
          <a:p>
            <a:fld id="{A2DEA0C9-F04C-D548-A157-D88B176538B4}" type="slidenum">
              <a:rPr lang="en-US" smtClean="0"/>
              <a:pPr/>
              <a:t>‹#›</a:t>
            </a:fld>
            <a:endParaRPr lang="en-US"/>
          </a:p>
        </p:txBody>
      </p:sp>
    </p:spTree>
    <p:extLst>
      <p:ext uri="{BB962C8B-B14F-4D97-AF65-F5344CB8AC3E}">
        <p14:creationId xmlns:p14="http://schemas.microsoft.com/office/powerpoint/2010/main" val="2774513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Georgia" panose="02040502050405020303" pitchFamily="18" charset="0"/>
        <a:ea typeface="+mn-ea"/>
        <a:cs typeface="+mn-cs"/>
      </a:defRPr>
    </a:lvl1pPr>
    <a:lvl2pPr marL="457200" algn="l" defTabSz="914400" rtl="0" eaLnBrk="1" latinLnBrk="0" hangingPunct="1">
      <a:defRPr sz="1200" kern="1200">
        <a:solidFill>
          <a:schemeClr val="tx1"/>
        </a:solidFill>
        <a:latin typeface="Georgia" panose="02040502050405020303" pitchFamily="18" charset="0"/>
        <a:ea typeface="+mn-ea"/>
        <a:cs typeface="+mn-cs"/>
      </a:defRPr>
    </a:lvl2pPr>
    <a:lvl3pPr marL="914400" algn="l" defTabSz="914400" rtl="0" eaLnBrk="1" latinLnBrk="0" hangingPunct="1">
      <a:defRPr sz="1200" kern="1200">
        <a:solidFill>
          <a:schemeClr val="tx1"/>
        </a:solidFill>
        <a:latin typeface="Georgia" panose="02040502050405020303" pitchFamily="18" charset="0"/>
        <a:ea typeface="+mn-ea"/>
        <a:cs typeface="+mn-cs"/>
      </a:defRPr>
    </a:lvl3pPr>
    <a:lvl4pPr marL="1371600" algn="l" defTabSz="914400" rtl="0" eaLnBrk="1" latinLnBrk="0" hangingPunct="1">
      <a:defRPr sz="1200" kern="1200">
        <a:solidFill>
          <a:schemeClr val="tx1"/>
        </a:solidFill>
        <a:latin typeface="Georgia" panose="02040502050405020303" pitchFamily="18" charset="0"/>
        <a:ea typeface="+mn-ea"/>
        <a:cs typeface="+mn-cs"/>
      </a:defRPr>
    </a:lvl4pPr>
    <a:lvl5pPr marL="1828800" algn="l" defTabSz="914400" rtl="0" eaLnBrk="1" latinLnBrk="0" hangingPunct="1">
      <a:defRPr sz="1200" kern="1200">
        <a:solidFill>
          <a:schemeClr val="tx1"/>
        </a:solidFill>
        <a:latin typeface="Georgia" panose="02040502050405020303"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treasury.gov/IRA"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www.irs.gov/credits-deductions/home-energy-tax-credits"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DEA0C9-F04C-D548-A157-D88B176538B4}" type="slidenum">
              <a:rPr lang="en-US" smtClean="0"/>
              <a:pPr/>
              <a:t>1</a:t>
            </a:fld>
            <a:endParaRPr lang="en-US"/>
          </a:p>
        </p:txBody>
      </p:sp>
    </p:spTree>
    <p:extLst>
      <p:ext uri="{BB962C8B-B14F-4D97-AF65-F5344CB8AC3E}">
        <p14:creationId xmlns:p14="http://schemas.microsoft.com/office/powerpoint/2010/main" val="1686943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DEA0C9-F04C-D548-A157-D88B176538B4}" type="slidenum">
              <a:rPr lang="en-US" smtClean="0"/>
              <a:pPr/>
              <a:t>3</a:t>
            </a:fld>
            <a:endParaRPr lang="en-US"/>
          </a:p>
        </p:txBody>
      </p:sp>
    </p:spTree>
    <p:extLst>
      <p:ext uri="{BB962C8B-B14F-4D97-AF65-F5344CB8AC3E}">
        <p14:creationId xmlns:p14="http://schemas.microsoft.com/office/powerpoint/2010/main" val="13545907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nSpc>
                <a:spcPct val="107000"/>
              </a:lnSpc>
              <a:spcBef>
                <a:spcPts val="0"/>
              </a:spcBef>
              <a:spcAft>
                <a:spcPts val="0"/>
              </a:spcAft>
              <a:buFont typeface="Symbol" panose="05050102010706020507" pitchFamily="18" charset="2"/>
              <a:buNone/>
            </a:pPr>
            <a:r>
              <a:rPr lang="en-US" sz="1800" kern="100" dirty="0">
                <a:effectLst/>
                <a:latin typeface="Calibri Light" panose="020F0302020204030204" pitchFamily="34" charset="0"/>
                <a:ea typeface="Calibri" panose="020F0502020204030204" pitchFamily="34" charset="0"/>
                <a:cs typeface="Arial" panose="020B0604020202020204" pitchFamily="34" charset="0"/>
              </a:rPr>
              <a:t>The Inflation Reduction Act, signed into law by President Biden in August 2022, expanded the amounts and types of expenses that qualify for home energy tax credits that homeowners can claim. These tax credits are part of the law’s historic </a:t>
            </a:r>
            <a:r>
              <a:rPr lang="en-US" sz="1800" kern="100" dirty="0">
                <a:effectLst/>
                <a:latin typeface="Calibri" panose="020F0502020204030204" pitchFamily="34" charset="0"/>
                <a:ea typeface="Calibri" panose="020F0502020204030204" pitchFamily="34" charset="0"/>
                <a:cs typeface="Arial" panose="020B0604020202020204" pitchFamily="34" charset="0"/>
              </a:rPr>
              <a:t> </a:t>
            </a:r>
            <a:r>
              <a:rPr lang="en-US" sz="1800" kern="100" dirty="0">
                <a:effectLst/>
                <a:latin typeface="Calibri Light" panose="020F0302020204030204" pitchFamily="34" charset="0"/>
                <a:ea typeface="Calibri" panose="020F0502020204030204" pitchFamily="34" charset="0"/>
                <a:cs typeface="Arial" panose="020B0604020202020204" pitchFamily="34" charset="0"/>
              </a:rPr>
              <a:t>investment in tackling climate change by reducing energy costs in American homes.  They position America’s Main Street small businesses—door and window installers, plumbers, electricians, general contractors, Heating and Air businesses—at the forefront of this investment and present a generational opportunity for small business growth.</a:t>
            </a:r>
            <a:r>
              <a:rPr lang="en-US" sz="1800" u="none" kern="1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While there are 4 total credits in this law, today we’re going to talk about </a:t>
            </a:r>
            <a:r>
              <a:rPr lang="en-US" sz="1800" u="none" kern="100" dirty="0">
                <a:solidFill>
                  <a:srgbClr val="0563C1"/>
                </a:solidFill>
                <a:effectLst/>
                <a:latin typeface="Calibri Light" panose="020F0302020204030204" pitchFamily="34" charset="0"/>
                <a:ea typeface="Calibri" panose="020F0502020204030204" pitchFamily="34" charset="0"/>
                <a:cs typeface="Arial" panose="020B0604020202020204" pitchFamily="34" charset="0"/>
              </a:rPr>
              <a:t>two that your homeowner customers should be aware of: the energy efficient home improvement credit and the residential clean energy credit. Both credits are claimed through the standard tax filing process</a:t>
            </a:r>
            <a:r>
              <a:rPr lang="en-US" sz="1800" u="none" kern="100" dirty="0">
                <a:effectLst/>
                <a:latin typeface="Calibri" panose="020F0502020204030204" pitchFamily="34" charset="0"/>
                <a:ea typeface="Calibri" panose="020F0502020204030204" pitchFamily="34" charset="0"/>
                <a:cs typeface="Arial" panose="020B0604020202020204" pitchFamily="34" charset="0"/>
              </a:rPr>
              <a:t> . </a:t>
            </a:r>
            <a:r>
              <a:rPr lang="en-US" sz="1800" kern="100" dirty="0">
                <a:effectLst/>
                <a:latin typeface="Calibri Light" panose="020F0302020204030204" pitchFamily="34" charset="0"/>
                <a:ea typeface="Calibri" panose="020F0502020204030204" pitchFamily="34" charset="0"/>
                <a:cs typeface="Arial" panose="020B0604020202020204" pitchFamily="34" charset="0"/>
              </a:rPr>
              <a:t>In addition to federal tax credits, home energy-related activities may qualify for state-run energy rebates. More information can be found </a:t>
            </a:r>
            <a:r>
              <a:rPr lang="en-US" sz="1800" kern="100" dirty="0">
                <a:effectLst/>
                <a:latin typeface="Calibri" panose="020F0502020204030204" pitchFamily="34" charset="0"/>
                <a:ea typeface="Calibri" panose="020F0502020204030204" pitchFamily="34" charset="0"/>
                <a:cs typeface="Arial" panose="020B0604020202020204" pitchFamily="34" charset="0"/>
              </a:rPr>
              <a:t>at </a:t>
            </a:r>
            <a:r>
              <a:rPr lang="en-US" sz="1800" u="sng" kern="100"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www.treasury.gov/IRA</a:t>
            </a:r>
            <a:r>
              <a:rPr lang="en-US" sz="1800" kern="100" dirty="0">
                <a:effectLst/>
                <a:latin typeface="Calibri" panose="020F0502020204030204" pitchFamily="34" charset="0"/>
                <a:ea typeface="Calibri" panose="020F0502020204030204" pitchFamily="34" charset="0"/>
                <a:cs typeface="Arial" panose="020B0604020202020204" pitchFamily="34" charset="0"/>
              </a:rPr>
              <a:t> and </a:t>
            </a:r>
            <a:r>
              <a:rPr lang="en-US" sz="1800" u="sng" kern="100"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Home energy tax credits | Internal Revenue Service (irs.gov)</a:t>
            </a:r>
            <a:r>
              <a:rPr lang="en-US" sz="1800" u="sng" kern="100" dirty="0">
                <a:solidFill>
                  <a:srgbClr val="0563C1"/>
                </a:solidFill>
                <a:effectLst/>
                <a:latin typeface="Calibri" panose="020F0502020204030204" pitchFamily="34" charset="0"/>
                <a:ea typeface="Calibri" panose="020F0502020204030204" pitchFamily="34" charset="0"/>
                <a:cs typeface="Arial" panose="020B0604020202020204" pitchFamily="34" charset="0"/>
              </a:rPr>
              <a:t>. </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kern="100" dirty="0">
                <a:effectLst/>
                <a:latin typeface="Calibri" panose="020F0502020204030204" pitchFamily="34" charset="0"/>
                <a:ea typeface="Calibri" panose="020F0502020204030204" pitchFamily="34" charset="0"/>
                <a:cs typeface="Arial" panose="020B0604020202020204" pitchFamily="34" charset="0"/>
              </a:rPr>
              <a:t> </a:t>
            </a:r>
            <a:endParaRPr lang="en-US" dirty="0"/>
          </a:p>
        </p:txBody>
      </p:sp>
      <p:sp>
        <p:nvSpPr>
          <p:cNvPr id="4" name="Slide Number Placeholder 3"/>
          <p:cNvSpPr>
            <a:spLocks noGrp="1"/>
          </p:cNvSpPr>
          <p:nvPr>
            <p:ph type="sldNum" sz="quarter" idx="5"/>
          </p:nvPr>
        </p:nvSpPr>
        <p:spPr/>
        <p:txBody>
          <a:bodyPr/>
          <a:lstStyle/>
          <a:p>
            <a:fld id="{A2DEA0C9-F04C-D548-A157-D88B176538B4}" type="slidenum">
              <a:rPr lang="en-US" smtClean="0"/>
              <a:pPr/>
              <a:t>5</a:t>
            </a:fld>
            <a:endParaRPr lang="en-US"/>
          </a:p>
        </p:txBody>
      </p:sp>
    </p:spTree>
    <p:extLst>
      <p:ext uri="{BB962C8B-B14F-4D97-AF65-F5344CB8AC3E}">
        <p14:creationId xmlns:p14="http://schemas.microsoft.com/office/powerpoint/2010/main" val="3229677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DEA0C9-F04C-D548-A157-D88B176538B4}" type="slidenum">
              <a:rPr lang="en-US" smtClean="0"/>
              <a:pPr/>
              <a:t>6</a:t>
            </a:fld>
            <a:endParaRPr lang="en-US"/>
          </a:p>
        </p:txBody>
      </p:sp>
    </p:spTree>
    <p:extLst>
      <p:ext uri="{BB962C8B-B14F-4D97-AF65-F5344CB8AC3E}">
        <p14:creationId xmlns:p14="http://schemas.microsoft.com/office/powerpoint/2010/main" val="6155525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DEA0C9-F04C-D548-A157-D88B176538B4}" type="slidenum">
              <a:rPr lang="en-US" smtClean="0"/>
              <a:pPr/>
              <a:t>7</a:t>
            </a:fld>
            <a:endParaRPr lang="en-US"/>
          </a:p>
        </p:txBody>
      </p:sp>
    </p:spTree>
    <p:extLst>
      <p:ext uri="{BB962C8B-B14F-4D97-AF65-F5344CB8AC3E}">
        <p14:creationId xmlns:p14="http://schemas.microsoft.com/office/powerpoint/2010/main" val="1175398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DEA0C9-F04C-D548-A157-D88B176538B4}" type="slidenum">
              <a:rPr lang="en-US" smtClean="0"/>
              <a:pPr/>
              <a:t>12</a:t>
            </a:fld>
            <a:endParaRPr lang="en-US"/>
          </a:p>
        </p:txBody>
      </p:sp>
    </p:spTree>
    <p:extLst>
      <p:ext uri="{BB962C8B-B14F-4D97-AF65-F5344CB8AC3E}">
        <p14:creationId xmlns:p14="http://schemas.microsoft.com/office/powerpoint/2010/main" val="29524565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A320321D-9121-4207-9A9E-66786836CEA6}"/>
              </a:ext>
            </a:extLst>
          </p:cNvPr>
          <p:cNvGrpSpPr/>
          <p:nvPr userDrawn="1"/>
        </p:nvGrpSpPr>
        <p:grpSpPr>
          <a:xfrm>
            <a:off x="1" y="0"/>
            <a:ext cx="12192000" cy="6858000"/>
            <a:chOff x="1" y="0"/>
            <a:chExt cx="12192000" cy="6858000"/>
          </a:xfrm>
        </p:grpSpPr>
        <p:pic>
          <p:nvPicPr>
            <p:cNvPr id="5" name="Picture 4">
              <a:extLst>
                <a:ext uri="{FF2B5EF4-FFF2-40B4-BE49-F238E27FC236}">
                  <a16:creationId xmlns:a16="http://schemas.microsoft.com/office/drawing/2014/main" id="{B346D84A-FC43-4B0F-9B09-EC41AF887356}"/>
                </a:ext>
              </a:extLst>
            </p:cNvPr>
            <p:cNvPicPr>
              <a:picLocks noChangeAspect="1"/>
            </p:cNvPicPr>
            <p:nvPr/>
          </p:nvPicPr>
          <p:blipFill>
            <a:blip r:embed="rId2"/>
            <a:stretch>
              <a:fillRect/>
            </a:stretch>
          </p:blipFill>
          <p:spPr>
            <a:xfrm>
              <a:off x="1" y="0"/>
              <a:ext cx="12192000" cy="6858000"/>
            </a:xfrm>
            <a:prstGeom prst="rect">
              <a:avLst/>
            </a:prstGeom>
          </p:spPr>
        </p:pic>
        <p:cxnSp>
          <p:nvCxnSpPr>
            <p:cNvPr id="6" name="Straight Connector 5">
              <a:extLst>
                <a:ext uri="{FF2B5EF4-FFF2-40B4-BE49-F238E27FC236}">
                  <a16:creationId xmlns:a16="http://schemas.microsoft.com/office/drawing/2014/main" id="{CC3EDA46-5830-4883-9767-E5B1E53F10F8}"/>
                </a:ext>
              </a:extLst>
            </p:cNvPr>
            <p:cNvCxnSpPr>
              <a:cxnSpLocks/>
            </p:cNvCxnSpPr>
            <p:nvPr userDrawn="1"/>
          </p:nvCxnSpPr>
          <p:spPr>
            <a:xfrm>
              <a:off x="3279228" y="2288550"/>
              <a:ext cx="0" cy="2585700"/>
            </a:xfrm>
            <a:prstGeom prst="line">
              <a:avLst/>
            </a:prstGeom>
            <a:ln w="76200">
              <a:solidFill>
                <a:srgbClr val="2F5597"/>
              </a:solidFill>
            </a:ln>
          </p:spPr>
          <p:style>
            <a:lnRef idx="1">
              <a:schemeClr val="accent1"/>
            </a:lnRef>
            <a:fillRef idx="0">
              <a:schemeClr val="accent1"/>
            </a:fillRef>
            <a:effectRef idx="0">
              <a:schemeClr val="accent1"/>
            </a:effectRef>
            <a:fontRef idx="minor">
              <a:schemeClr val="tx1"/>
            </a:fontRef>
          </p:style>
        </p:cxnSp>
      </p:grpSp>
      <p:sp>
        <p:nvSpPr>
          <p:cNvPr id="8" name="Rectangle 7">
            <a:extLst>
              <a:ext uri="{FF2B5EF4-FFF2-40B4-BE49-F238E27FC236}">
                <a16:creationId xmlns:a16="http://schemas.microsoft.com/office/drawing/2014/main" id="{9CCEFFDE-4885-45DB-B029-46B09C351460}"/>
              </a:ext>
            </a:extLst>
          </p:cNvPr>
          <p:cNvSpPr/>
          <p:nvPr userDrawn="1"/>
        </p:nvSpPr>
        <p:spPr>
          <a:xfrm>
            <a:off x="3459160" y="2288549"/>
            <a:ext cx="8732834" cy="2585699"/>
          </a:xfrm>
          <a:prstGeom prst="rect">
            <a:avLst/>
          </a:prstGeom>
          <a:solidFill>
            <a:schemeClr val="accent1">
              <a:lumMod val="40000"/>
              <a:lumOff val="60000"/>
              <a:alpha val="5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2F27696-08EB-F841-ACD1-BFD790AC3338}"/>
              </a:ext>
            </a:extLst>
          </p:cNvPr>
          <p:cNvSpPr>
            <a:spLocks noGrp="1"/>
          </p:cNvSpPr>
          <p:nvPr>
            <p:ph type="ctrTitle"/>
          </p:nvPr>
        </p:nvSpPr>
        <p:spPr>
          <a:xfrm>
            <a:off x="3459166" y="2834662"/>
            <a:ext cx="8732834" cy="1482457"/>
          </a:xfrm>
          <a:noFill/>
        </p:spPr>
        <p:txBody>
          <a:bodyPr lIns="274320" rIns="320040" anchor="b">
            <a:normAutofit/>
          </a:bodyPr>
          <a:lstStyle>
            <a:lvl1pPr algn="l">
              <a:defRPr sz="4000"/>
            </a:lvl1pPr>
          </a:lstStyle>
          <a:p>
            <a:r>
              <a:rPr lang="en-US"/>
              <a:t>Click to edit Master title style</a:t>
            </a:r>
          </a:p>
        </p:txBody>
      </p:sp>
      <p:sp>
        <p:nvSpPr>
          <p:cNvPr id="3" name="Subtitle 2">
            <a:extLst>
              <a:ext uri="{FF2B5EF4-FFF2-40B4-BE49-F238E27FC236}">
                <a16:creationId xmlns:a16="http://schemas.microsoft.com/office/drawing/2014/main" id="{2C2C491A-F215-364A-B02E-91BD5ED35397}"/>
              </a:ext>
            </a:extLst>
          </p:cNvPr>
          <p:cNvSpPr>
            <a:spLocks noGrp="1"/>
          </p:cNvSpPr>
          <p:nvPr>
            <p:ph type="subTitle" idx="1" hasCustomPrompt="1"/>
          </p:nvPr>
        </p:nvSpPr>
        <p:spPr>
          <a:xfrm>
            <a:off x="3459160" y="4337598"/>
            <a:ext cx="8732834" cy="388573"/>
          </a:xfrm>
        </p:spPr>
        <p:txBody>
          <a:bodyPr lIns="274320" rIns="320040" anchor="ctr"/>
          <a:lstStyle>
            <a:lvl1pPr marL="0" indent="0" algn="l">
              <a:buNone/>
              <a:defRPr sz="24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add policy office</a:t>
            </a:r>
          </a:p>
        </p:txBody>
      </p:sp>
      <p:sp>
        <p:nvSpPr>
          <p:cNvPr id="7" name="Footer Placeholder 4">
            <a:extLst>
              <a:ext uri="{FF2B5EF4-FFF2-40B4-BE49-F238E27FC236}">
                <a16:creationId xmlns:a16="http://schemas.microsoft.com/office/drawing/2014/main" id="{1FD9CC58-93DC-4638-A9D1-0FB32ACD9295}"/>
              </a:ext>
            </a:extLst>
          </p:cNvPr>
          <p:cNvSpPr>
            <a:spLocks noGrp="1"/>
          </p:cNvSpPr>
          <p:nvPr>
            <p:ph type="ftr" sz="quarter" idx="11"/>
          </p:nvPr>
        </p:nvSpPr>
        <p:spPr>
          <a:xfrm>
            <a:off x="4038600" y="6356350"/>
            <a:ext cx="4114800" cy="365125"/>
          </a:xfrm>
        </p:spPr>
        <p:txBody>
          <a:bodyPr/>
          <a:lstStyle>
            <a:lvl1pPr>
              <a:defRPr>
                <a:latin typeface="Arial" panose="020B0604020202020204" pitchFamily="34" charset="0"/>
                <a:cs typeface="Arial" panose="020B0604020202020204" pitchFamily="34" charset="0"/>
              </a:defRPr>
            </a:lvl1pPr>
          </a:lstStyle>
          <a:p>
            <a:r>
              <a:rPr lang="en-US"/>
              <a:t>DELIBERATIVE AND PRE-DECISIONAL</a:t>
            </a:r>
          </a:p>
        </p:txBody>
      </p:sp>
      <p:sp>
        <p:nvSpPr>
          <p:cNvPr id="13" name="Text Placeholder 12">
            <a:extLst>
              <a:ext uri="{FF2B5EF4-FFF2-40B4-BE49-F238E27FC236}">
                <a16:creationId xmlns:a16="http://schemas.microsoft.com/office/drawing/2014/main" id="{385DA1F3-E2AB-4A99-A10B-084E973AF48C}"/>
              </a:ext>
            </a:extLst>
          </p:cNvPr>
          <p:cNvSpPr>
            <a:spLocks noGrp="1"/>
          </p:cNvSpPr>
          <p:nvPr>
            <p:ph type="body" sz="quarter" idx="12" hasCustomPrompt="1"/>
          </p:nvPr>
        </p:nvSpPr>
        <p:spPr>
          <a:xfrm>
            <a:off x="3459163" y="2437968"/>
            <a:ext cx="8732837" cy="388937"/>
          </a:xfrm>
        </p:spPr>
        <p:txBody>
          <a:bodyPr lIns="274320">
            <a:noAutofit/>
          </a:bodyPr>
          <a:lstStyle>
            <a:lvl1pPr marL="0" indent="0">
              <a:buNone/>
              <a:defRPr sz="2000"/>
            </a:lvl1pPr>
          </a:lstStyle>
          <a:p>
            <a:pPr lvl="0"/>
            <a:r>
              <a:rPr lang="en-US"/>
              <a:t>Click to add date</a:t>
            </a:r>
          </a:p>
        </p:txBody>
      </p:sp>
    </p:spTree>
    <p:extLst>
      <p:ext uri="{BB962C8B-B14F-4D97-AF65-F5344CB8AC3E}">
        <p14:creationId xmlns:p14="http://schemas.microsoft.com/office/powerpoint/2010/main" val="2163129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F5092-2DC4-4166-9556-C190B4FD04D1}"/>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C58756CB-969F-4068-B4D3-33FE0D23BB8E}"/>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US"/>
              <a:t>DELIBERATIVE AND PRE-DECISIONAL</a:t>
            </a:r>
          </a:p>
        </p:txBody>
      </p:sp>
      <p:sp>
        <p:nvSpPr>
          <p:cNvPr id="8" name="Content Placeholder 2">
            <a:extLst>
              <a:ext uri="{FF2B5EF4-FFF2-40B4-BE49-F238E27FC236}">
                <a16:creationId xmlns:a16="http://schemas.microsoft.com/office/drawing/2014/main" id="{74B0B108-C77E-41C7-A8E8-68947C1731A0}"/>
              </a:ext>
            </a:extLst>
          </p:cNvPr>
          <p:cNvSpPr>
            <a:spLocks noGrp="1"/>
          </p:cNvSpPr>
          <p:nvPr>
            <p:ph sz="half" idx="1"/>
          </p:nvPr>
        </p:nvSpPr>
        <p:spPr>
          <a:xfrm>
            <a:off x="486888" y="1324881"/>
            <a:ext cx="5486400" cy="4544568"/>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hart Placeholder 6">
            <a:extLst>
              <a:ext uri="{FF2B5EF4-FFF2-40B4-BE49-F238E27FC236}">
                <a16:creationId xmlns:a16="http://schemas.microsoft.com/office/drawing/2014/main" id="{AB155EE3-8C0F-4C08-A07E-7BAD33962BD4}"/>
              </a:ext>
            </a:extLst>
          </p:cNvPr>
          <p:cNvSpPr>
            <a:spLocks noGrp="1"/>
          </p:cNvSpPr>
          <p:nvPr>
            <p:ph type="chart" sz="quarter" idx="12"/>
          </p:nvPr>
        </p:nvSpPr>
        <p:spPr>
          <a:xfrm>
            <a:off x="6365873" y="1325563"/>
            <a:ext cx="5486401" cy="4543425"/>
          </a:xfrm>
        </p:spPr>
        <p:txBody>
          <a:bodyPr>
            <a:normAutofit/>
          </a:bodyPr>
          <a:lstStyle>
            <a:lvl1pPr>
              <a:defRPr sz="2400"/>
            </a:lvl1pPr>
          </a:lstStyle>
          <a:p>
            <a:endParaRPr lang="en-US"/>
          </a:p>
        </p:txBody>
      </p:sp>
      <p:cxnSp>
        <p:nvCxnSpPr>
          <p:cNvPr id="11" name="Straight Connector 10">
            <a:extLst>
              <a:ext uri="{FF2B5EF4-FFF2-40B4-BE49-F238E27FC236}">
                <a16:creationId xmlns:a16="http://schemas.microsoft.com/office/drawing/2014/main" id="{A5BE4FDF-671C-44CF-ADEF-66A27000D99A}"/>
              </a:ext>
            </a:extLst>
          </p:cNvPr>
          <p:cNvCxnSpPr>
            <a:cxnSpLocks/>
          </p:cNvCxnSpPr>
          <p:nvPr userDrawn="1"/>
        </p:nvCxnSpPr>
        <p:spPr>
          <a:xfrm>
            <a:off x="6169231" y="1311758"/>
            <a:ext cx="0" cy="4557691"/>
          </a:xfrm>
          <a:prstGeom prst="line">
            <a:avLst/>
          </a:prstGeom>
          <a:ln w="38100">
            <a:solidFill>
              <a:srgbClr val="2F559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7038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F5092-2DC4-4166-9556-C190B4FD04D1}"/>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C58756CB-969F-4068-B4D3-33FE0D23BB8E}"/>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US"/>
              <a:t>DELIBERATIVE AND PRE-DECISIONAL</a:t>
            </a:r>
          </a:p>
        </p:txBody>
      </p:sp>
      <p:sp>
        <p:nvSpPr>
          <p:cNvPr id="8" name="Content Placeholder 2">
            <a:extLst>
              <a:ext uri="{FF2B5EF4-FFF2-40B4-BE49-F238E27FC236}">
                <a16:creationId xmlns:a16="http://schemas.microsoft.com/office/drawing/2014/main" id="{74B0B108-C77E-41C7-A8E8-68947C1731A0}"/>
              </a:ext>
            </a:extLst>
          </p:cNvPr>
          <p:cNvSpPr>
            <a:spLocks noGrp="1"/>
          </p:cNvSpPr>
          <p:nvPr>
            <p:ph sz="half" idx="1"/>
          </p:nvPr>
        </p:nvSpPr>
        <p:spPr>
          <a:xfrm>
            <a:off x="486888" y="1324881"/>
            <a:ext cx="5486400" cy="316003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hart Placeholder 6">
            <a:extLst>
              <a:ext uri="{FF2B5EF4-FFF2-40B4-BE49-F238E27FC236}">
                <a16:creationId xmlns:a16="http://schemas.microsoft.com/office/drawing/2014/main" id="{AB155EE3-8C0F-4C08-A07E-7BAD33962BD4}"/>
              </a:ext>
            </a:extLst>
          </p:cNvPr>
          <p:cNvSpPr>
            <a:spLocks noGrp="1"/>
          </p:cNvSpPr>
          <p:nvPr>
            <p:ph type="chart" sz="quarter" idx="12"/>
          </p:nvPr>
        </p:nvSpPr>
        <p:spPr>
          <a:xfrm>
            <a:off x="6365873" y="1325564"/>
            <a:ext cx="5486401" cy="3159238"/>
          </a:xfrm>
        </p:spPr>
        <p:txBody>
          <a:bodyPr>
            <a:normAutofit/>
          </a:bodyPr>
          <a:lstStyle>
            <a:lvl1pPr>
              <a:defRPr sz="2400"/>
            </a:lvl1pPr>
          </a:lstStyle>
          <a:p>
            <a:endParaRPr lang="en-US"/>
          </a:p>
        </p:txBody>
      </p:sp>
      <p:sp>
        <p:nvSpPr>
          <p:cNvPr id="9" name="Text Placeholder 9">
            <a:extLst>
              <a:ext uri="{FF2B5EF4-FFF2-40B4-BE49-F238E27FC236}">
                <a16:creationId xmlns:a16="http://schemas.microsoft.com/office/drawing/2014/main" id="{251E6133-BC37-41CB-97D4-87B5B1920498}"/>
              </a:ext>
            </a:extLst>
          </p:cNvPr>
          <p:cNvSpPr>
            <a:spLocks noGrp="1"/>
          </p:cNvSpPr>
          <p:nvPr>
            <p:ph type="body" sz="quarter" idx="14"/>
          </p:nvPr>
        </p:nvSpPr>
        <p:spPr>
          <a:xfrm>
            <a:off x="487363" y="4657889"/>
            <a:ext cx="5485925" cy="1220850"/>
          </a:xfrm>
          <a:solidFill>
            <a:schemeClr val="accent1">
              <a:lumMod val="20000"/>
              <a:lumOff val="80000"/>
            </a:schemeClr>
          </a:solidFill>
        </p:spPr>
        <p:txBody>
          <a:bodyPr>
            <a:no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9">
            <a:extLst>
              <a:ext uri="{FF2B5EF4-FFF2-40B4-BE49-F238E27FC236}">
                <a16:creationId xmlns:a16="http://schemas.microsoft.com/office/drawing/2014/main" id="{C0C04A8D-0CE2-4FEE-BCB2-05E03F6DE37D}"/>
              </a:ext>
            </a:extLst>
          </p:cNvPr>
          <p:cNvSpPr>
            <a:spLocks noGrp="1"/>
          </p:cNvSpPr>
          <p:nvPr>
            <p:ph type="body" sz="quarter" idx="15"/>
          </p:nvPr>
        </p:nvSpPr>
        <p:spPr>
          <a:xfrm>
            <a:off x="6366349" y="4657889"/>
            <a:ext cx="5485925" cy="1220850"/>
          </a:xfrm>
          <a:solidFill>
            <a:schemeClr val="accent1">
              <a:lumMod val="20000"/>
              <a:lumOff val="80000"/>
            </a:schemeClr>
          </a:solidFill>
        </p:spPr>
        <p:txBody>
          <a:bodyPr>
            <a:no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204202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 Two Char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F5092-2DC4-4166-9556-C190B4FD04D1}"/>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C58756CB-969F-4068-B4D3-33FE0D23BB8E}"/>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US"/>
              <a:t>DELIBERATIVE AND PRE-DECISIONAL</a:t>
            </a:r>
          </a:p>
        </p:txBody>
      </p:sp>
      <p:sp>
        <p:nvSpPr>
          <p:cNvPr id="8" name="Content Placeholder 2">
            <a:extLst>
              <a:ext uri="{FF2B5EF4-FFF2-40B4-BE49-F238E27FC236}">
                <a16:creationId xmlns:a16="http://schemas.microsoft.com/office/drawing/2014/main" id="{74B0B108-C77E-41C7-A8E8-68947C1731A0}"/>
              </a:ext>
            </a:extLst>
          </p:cNvPr>
          <p:cNvSpPr>
            <a:spLocks noGrp="1"/>
          </p:cNvSpPr>
          <p:nvPr>
            <p:ph sz="half" idx="1"/>
          </p:nvPr>
        </p:nvSpPr>
        <p:spPr>
          <a:xfrm>
            <a:off x="486888" y="1324881"/>
            <a:ext cx="5486400" cy="4544568"/>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hart Placeholder 6">
            <a:extLst>
              <a:ext uri="{FF2B5EF4-FFF2-40B4-BE49-F238E27FC236}">
                <a16:creationId xmlns:a16="http://schemas.microsoft.com/office/drawing/2014/main" id="{AB155EE3-8C0F-4C08-A07E-7BAD33962BD4}"/>
              </a:ext>
            </a:extLst>
          </p:cNvPr>
          <p:cNvSpPr>
            <a:spLocks noGrp="1"/>
          </p:cNvSpPr>
          <p:nvPr>
            <p:ph type="chart" sz="quarter" idx="12"/>
          </p:nvPr>
        </p:nvSpPr>
        <p:spPr>
          <a:xfrm>
            <a:off x="6365873" y="1325563"/>
            <a:ext cx="5486401" cy="2103437"/>
          </a:xfrm>
        </p:spPr>
        <p:txBody>
          <a:bodyPr>
            <a:normAutofit/>
          </a:bodyPr>
          <a:lstStyle>
            <a:lvl1pPr>
              <a:defRPr sz="2400"/>
            </a:lvl1pPr>
          </a:lstStyle>
          <a:p>
            <a:endParaRPr lang="en-US"/>
          </a:p>
        </p:txBody>
      </p:sp>
      <p:sp>
        <p:nvSpPr>
          <p:cNvPr id="6" name="Chart Placeholder 6">
            <a:extLst>
              <a:ext uri="{FF2B5EF4-FFF2-40B4-BE49-F238E27FC236}">
                <a16:creationId xmlns:a16="http://schemas.microsoft.com/office/drawing/2014/main" id="{3AE5AD41-FB76-4309-A475-B2F09E050043}"/>
              </a:ext>
            </a:extLst>
          </p:cNvPr>
          <p:cNvSpPr>
            <a:spLocks noGrp="1"/>
          </p:cNvSpPr>
          <p:nvPr>
            <p:ph type="chart" sz="quarter" idx="13"/>
          </p:nvPr>
        </p:nvSpPr>
        <p:spPr>
          <a:xfrm>
            <a:off x="6365873" y="3766012"/>
            <a:ext cx="5486401" cy="2103437"/>
          </a:xfrm>
        </p:spPr>
        <p:txBody>
          <a:bodyPr>
            <a:normAutofit/>
          </a:bodyPr>
          <a:lstStyle>
            <a:lvl1pPr>
              <a:defRPr sz="2400"/>
            </a:lvl1pPr>
          </a:lstStyle>
          <a:p>
            <a:endParaRPr lang="en-US"/>
          </a:p>
        </p:txBody>
      </p:sp>
      <p:cxnSp>
        <p:nvCxnSpPr>
          <p:cNvPr id="9" name="Straight Connector 8">
            <a:extLst>
              <a:ext uri="{FF2B5EF4-FFF2-40B4-BE49-F238E27FC236}">
                <a16:creationId xmlns:a16="http://schemas.microsoft.com/office/drawing/2014/main" id="{94F59334-6C76-4A6A-97F1-52A37353D06E}"/>
              </a:ext>
            </a:extLst>
          </p:cNvPr>
          <p:cNvCxnSpPr>
            <a:cxnSpLocks/>
          </p:cNvCxnSpPr>
          <p:nvPr userDrawn="1"/>
        </p:nvCxnSpPr>
        <p:spPr>
          <a:xfrm>
            <a:off x="6169231" y="1311758"/>
            <a:ext cx="0" cy="2117242"/>
          </a:xfrm>
          <a:prstGeom prst="line">
            <a:avLst/>
          </a:prstGeom>
          <a:ln w="38100">
            <a:solidFill>
              <a:srgbClr val="2F5597"/>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B064BC80-DA1F-46E6-9230-D5A15DB49120}"/>
              </a:ext>
            </a:extLst>
          </p:cNvPr>
          <p:cNvCxnSpPr>
            <a:cxnSpLocks/>
          </p:cNvCxnSpPr>
          <p:nvPr userDrawn="1"/>
        </p:nvCxnSpPr>
        <p:spPr>
          <a:xfrm>
            <a:off x="6169231" y="3752207"/>
            <a:ext cx="0" cy="2117242"/>
          </a:xfrm>
          <a:prstGeom prst="line">
            <a:avLst/>
          </a:prstGeom>
          <a:ln w="38100">
            <a:solidFill>
              <a:srgbClr val="2F559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92064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F5092-2DC4-4166-9556-C190B4FD04D1}"/>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C58756CB-969F-4068-B4D3-33FE0D23BB8E}"/>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US"/>
              <a:t>DELIBERATIVE AND PRE-DECISIONAL</a:t>
            </a:r>
          </a:p>
        </p:txBody>
      </p:sp>
      <p:sp>
        <p:nvSpPr>
          <p:cNvPr id="8" name="Content Placeholder 2">
            <a:extLst>
              <a:ext uri="{FF2B5EF4-FFF2-40B4-BE49-F238E27FC236}">
                <a16:creationId xmlns:a16="http://schemas.microsoft.com/office/drawing/2014/main" id="{74B0B108-C77E-41C7-A8E8-68947C1731A0}"/>
              </a:ext>
            </a:extLst>
          </p:cNvPr>
          <p:cNvSpPr>
            <a:spLocks noGrp="1"/>
          </p:cNvSpPr>
          <p:nvPr>
            <p:ph sz="half" idx="1"/>
          </p:nvPr>
        </p:nvSpPr>
        <p:spPr>
          <a:xfrm>
            <a:off x="486887" y="1324881"/>
            <a:ext cx="8842169" cy="454456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57E73E3-1A83-42EB-9DD4-F3083803BF5C}"/>
              </a:ext>
            </a:extLst>
          </p:cNvPr>
          <p:cNvSpPr>
            <a:spLocks noGrp="1"/>
          </p:cNvSpPr>
          <p:nvPr>
            <p:ph type="body" sz="quarter" idx="12"/>
          </p:nvPr>
        </p:nvSpPr>
        <p:spPr>
          <a:xfrm>
            <a:off x="9437914" y="1325563"/>
            <a:ext cx="2414361" cy="4543425"/>
          </a:xfrm>
          <a:solidFill>
            <a:schemeClr val="accent1">
              <a:lumMod val="20000"/>
              <a:lumOff val="80000"/>
            </a:schemeClr>
          </a:solidFill>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130795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0EE46-5955-274F-BAF1-8370B565C65A}"/>
              </a:ext>
            </a:extLst>
          </p:cNvPr>
          <p:cNvSpPr>
            <a:spLocks noGrp="1"/>
          </p:cNvSpPr>
          <p:nvPr>
            <p:ph type="title"/>
          </p:nvPr>
        </p:nvSpPr>
        <p:spPr/>
        <p:txBody>
          <a:bodyPr/>
          <a:lstStyle/>
          <a:p>
            <a:r>
              <a:rPr lang="en-US"/>
              <a:t>Click to edit Master title style</a:t>
            </a:r>
          </a:p>
        </p:txBody>
      </p:sp>
      <p:sp>
        <p:nvSpPr>
          <p:cNvPr id="3" name="Footer Placeholder 3">
            <a:extLst>
              <a:ext uri="{FF2B5EF4-FFF2-40B4-BE49-F238E27FC236}">
                <a16:creationId xmlns:a16="http://schemas.microsoft.com/office/drawing/2014/main" id="{9090A4B3-D42A-4912-956D-6123FF0282A9}"/>
              </a:ext>
            </a:extLst>
          </p:cNvPr>
          <p:cNvSpPr>
            <a:spLocks noGrp="1"/>
          </p:cNvSpPr>
          <p:nvPr>
            <p:ph type="ftr" sz="quarter" idx="11"/>
          </p:nvPr>
        </p:nvSpPr>
        <p:spPr>
          <a:xfrm>
            <a:off x="4038600" y="6356350"/>
            <a:ext cx="4114800" cy="365125"/>
          </a:xfrm>
        </p:spPr>
        <p:txBody>
          <a:bodyPr/>
          <a:lstStyle>
            <a:lvl1pPr>
              <a:defRPr>
                <a:latin typeface="Arial" panose="020B0604020202020204" pitchFamily="34" charset="0"/>
                <a:cs typeface="Arial" panose="020B0604020202020204" pitchFamily="34" charset="0"/>
              </a:defRPr>
            </a:lvl1pPr>
          </a:lstStyle>
          <a:p>
            <a:r>
              <a:rPr lang="en-US"/>
              <a:t>DELIBERATIVE AND PRE-DECISIONAL</a:t>
            </a:r>
          </a:p>
        </p:txBody>
      </p:sp>
      <p:sp>
        <p:nvSpPr>
          <p:cNvPr id="4" name="Content Placeholder 2">
            <a:extLst>
              <a:ext uri="{FF2B5EF4-FFF2-40B4-BE49-F238E27FC236}">
                <a16:creationId xmlns:a16="http://schemas.microsoft.com/office/drawing/2014/main" id="{BB2A5664-C96C-4F5D-B68F-972F1C9A5866}"/>
              </a:ext>
            </a:extLst>
          </p:cNvPr>
          <p:cNvSpPr>
            <a:spLocks noGrp="1"/>
          </p:cNvSpPr>
          <p:nvPr>
            <p:ph sz="half" idx="1"/>
          </p:nvPr>
        </p:nvSpPr>
        <p:spPr>
          <a:xfrm>
            <a:off x="486888" y="1324881"/>
            <a:ext cx="3551712" cy="454456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2">
            <a:extLst>
              <a:ext uri="{FF2B5EF4-FFF2-40B4-BE49-F238E27FC236}">
                <a16:creationId xmlns:a16="http://schemas.microsoft.com/office/drawing/2014/main" id="{00C8D705-76BB-4AB0-9FEB-CC519A01989F}"/>
              </a:ext>
            </a:extLst>
          </p:cNvPr>
          <p:cNvSpPr>
            <a:spLocks noGrp="1"/>
          </p:cNvSpPr>
          <p:nvPr>
            <p:ph sz="half" idx="12"/>
          </p:nvPr>
        </p:nvSpPr>
        <p:spPr>
          <a:xfrm>
            <a:off x="4393376" y="1324881"/>
            <a:ext cx="3551712" cy="454456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2">
            <a:extLst>
              <a:ext uri="{FF2B5EF4-FFF2-40B4-BE49-F238E27FC236}">
                <a16:creationId xmlns:a16="http://schemas.microsoft.com/office/drawing/2014/main" id="{C7F3EE45-AEA4-4D92-A48F-D03D09F50427}"/>
              </a:ext>
            </a:extLst>
          </p:cNvPr>
          <p:cNvSpPr>
            <a:spLocks noGrp="1"/>
          </p:cNvSpPr>
          <p:nvPr>
            <p:ph sz="half" idx="13"/>
          </p:nvPr>
        </p:nvSpPr>
        <p:spPr>
          <a:xfrm>
            <a:off x="8299862" y="1324881"/>
            <a:ext cx="3551712" cy="454456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Straight Connector 6">
            <a:extLst>
              <a:ext uri="{FF2B5EF4-FFF2-40B4-BE49-F238E27FC236}">
                <a16:creationId xmlns:a16="http://schemas.microsoft.com/office/drawing/2014/main" id="{CDE95C5A-97C5-4798-9AAF-57246E399483}"/>
              </a:ext>
            </a:extLst>
          </p:cNvPr>
          <p:cNvCxnSpPr>
            <a:cxnSpLocks/>
          </p:cNvCxnSpPr>
          <p:nvPr userDrawn="1"/>
        </p:nvCxnSpPr>
        <p:spPr>
          <a:xfrm>
            <a:off x="4215988" y="1311758"/>
            <a:ext cx="0" cy="4557691"/>
          </a:xfrm>
          <a:prstGeom prst="line">
            <a:avLst/>
          </a:prstGeom>
          <a:ln w="38100">
            <a:solidFill>
              <a:srgbClr val="2F5597"/>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D36513E-6222-4783-B481-30D772AEB85E}"/>
              </a:ext>
            </a:extLst>
          </p:cNvPr>
          <p:cNvCxnSpPr>
            <a:cxnSpLocks/>
          </p:cNvCxnSpPr>
          <p:nvPr userDrawn="1"/>
        </p:nvCxnSpPr>
        <p:spPr>
          <a:xfrm>
            <a:off x="8122476" y="1311758"/>
            <a:ext cx="0" cy="4557691"/>
          </a:xfrm>
          <a:prstGeom prst="line">
            <a:avLst/>
          </a:prstGeom>
          <a:ln w="38100">
            <a:solidFill>
              <a:srgbClr val="2F559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97849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hree Content +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0EE46-5955-274F-BAF1-8370B565C65A}"/>
              </a:ext>
            </a:extLst>
          </p:cNvPr>
          <p:cNvSpPr>
            <a:spLocks noGrp="1"/>
          </p:cNvSpPr>
          <p:nvPr>
            <p:ph type="title"/>
          </p:nvPr>
        </p:nvSpPr>
        <p:spPr/>
        <p:txBody>
          <a:bodyPr/>
          <a:lstStyle/>
          <a:p>
            <a:r>
              <a:rPr lang="en-US"/>
              <a:t>Click to edit Master title style</a:t>
            </a:r>
          </a:p>
        </p:txBody>
      </p:sp>
      <p:sp>
        <p:nvSpPr>
          <p:cNvPr id="3" name="Footer Placeholder 3">
            <a:extLst>
              <a:ext uri="{FF2B5EF4-FFF2-40B4-BE49-F238E27FC236}">
                <a16:creationId xmlns:a16="http://schemas.microsoft.com/office/drawing/2014/main" id="{9090A4B3-D42A-4912-956D-6123FF0282A9}"/>
              </a:ext>
            </a:extLst>
          </p:cNvPr>
          <p:cNvSpPr>
            <a:spLocks noGrp="1"/>
          </p:cNvSpPr>
          <p:nvPr>
            <p:ph type="ftr" sz="quarter" idx="11"/>
          </p:nvPr>
        </p:nvSpPr>
        <p:spPr>
          <a:xfrm>
            <a:off x="4038600" y="6356350"/>
            <a:ext cx="4114800" cy="365125"/>
          </a:xfrm>
        </p:spPr>
        <p:txBody>
          <a:bodyPr/>
          <a:lstStyle>
            <a:lvl1pPr>
              <a:defRPr>
                <a:latin typeface="Arial" panose="020B0604020202020204" pitchFamily="34" charset="0"/>
                <a:cs typeface="Arial" panose="020B0604020202020204" pitchFamily="34" charset="0"/>
              </a:defRPr>
            </a:lvl1pPr>
          </a:lstStyle>
          <a:p>
            <a:r>
              <a:rPr lang="en-US"/>
              <a:t>DELIBERATIVE AND PRE-DECISIONAL</a:t>
            </a:r>
          </a:p>
        </p:txBody>
      </p:sp>
      <p:sp>
        <p:nvSpPr>
          <p:cNvPr id="4" name="Content Placeholder 2">
            <a:extLst>
              <a:ext uri="{FF2B5EF4-FFF2-40B4-BE49-F238E27FC236}">
                <a16:creationId xmlns:a16="http://schemas.microsoft.com/office/drawing/2014/main" id="{BB2A5664-C96C-4F5D-B68F-972F1C9A5866}"/>
              </a:ext>
            </a:extLst>
          </p:cNvPr>
          <p:cNvSpPr>
            <a:spLocks noGrp="1"/>
          </p:cNvSpPr>
          <p:nvPr>
            <p:ph sz="half" idx="1"/>
          </p:nvPr>
        </p:nvSpPr>
        <p:spPr>
          <a:xfrm>
            <a:off x="486888" y="1324881"/>
            <a:ext cx="3551712" cy="3160033"/>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2">
            <a:extLst>
              <a:ext uri="{FF2B5EF4-FFF2-40B4-BE49-F238E27FC236}">
                <a16:creationId xmlns:a16="http://schemas.microsoft.com/office/drawing/2014/main" id="{00C8D705-76BB-4AB0-9FEB-CC519A01989F}"/>
              </a:ext>
            </a:extLst>
          </p:cNvPr>
          <p:cNvSpPr>
            <a:spLocks noGrp="1"/>
          </p:cNvSpPr>
          <p:nvPr>
            <p:ph sz="half" idx="12"/>
          </p:nvPr>
        </p:nvSpPr>
        <p:spPr>
          <a:xfrm>
            <a:off x="4393376" y="1324881"/>
            <a:ext cx="3551712" cy="3160033"/>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2">
            <a:extLst>
              <a:ext uri="{FF2B5EF4-FFF2-40B4-BE49-F238E27FC236}">
                <a16:creationId xmlns:a16="http://schemas.microsoft.com/office/drawing/2014/main" id="{C7F3EE45-AEA4-4D92-A48F-D03D09F50427}"/>
              </a:ext>
            </a:extLst>
          </p:cNvPr>
          <p:cNvSpPr>
            <a:spLocks noGrp="1"/>
          </p:cNvSpPr>
          <p:nvPr>
            <p:ph sz="half" idx="13"/>
          </p:nvPr>
        </p:nvSpPr>
        <p:spPr>
          <a:xfrm>
            <a:off x="8299862" y="1324881"/>
            <a:ext cx="3551712" cy="3160033"/>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9">
            <a:extLst>
              <a:ext uri="{FF2B5EF4-FFF2-40B4-BE49-F238E27FC236}">
                <a16:creationId xmlns:a16="http://schemas.microsoft.com/office/drawing/2014/main" id="{2E5C0444-4DE9-4FAF-8C59-55C5AB7AE96D}"/>
              </a:ext>
            </a:extLst>
          </p:cNvPr>
          <p:cNvSpPr>
            <a:spLocks noGrp="1"/>
          </p:cNvSpPr>
          <p:nvPr>
            <p:ph type="body" sz="quarter" idx="14"/>
          </p:nvPr>
        </p:nvSpPr>
        <p:spPr>
          <a:xfrm>
            <a:off x="487363" y="4657889"/>
            <a:ext cx="3551237" cy="1220850"/>
          </a:xfrm>
          <a:solidFill>
            <a:schemeClr val="accent1">
              <a:lumMod val="20000"/>
              <a:lumOff val="80000"/>
            </a:schemeClr>
          </a:solidFill>
        </p:spPr>
        <p:txBody>
          <a:bodyPr>
            <a:no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9">
            <a:extLst>
              <a:ext uri="{FF2B5EF4-FFF2-40B4-BE49-F238E27FC236}">
                <a16:creationId xmlns:a16="http://schemas.microsoft.com/office/drawing/2014/main" id="{28FF6B60-598C-4F83-A891-4C8D847D0828}"/>
              </a:ext>
            </a:extLst>
          </p:cNvPr>
          <p:cNvSpPr>
            <a:spLocks noGrp="1"/>
          </p:cNvSpPr>
          <p:nvPr>
            <p:ph type="body" sz="quarter" idx="15"/>
          </p:nvPr>
        </p:nvSpPr>
        <p:spPr>
          <a:xfrm>
            <a:off x="4393851" y="4657889"/>
            <a:ext cx="3551237" cy="1220850"/>
          </a:xfrm>
          <a:solidFill>
            <a:schemeClr val="accent1">
              <a:lumMod val="20000"/>
              <a:lumOff val="80000"/>
            </a:schemeClr>
          </a:solidFill>
        </p:spPr>
        <p:txBody>
          <a:bodyPr>
            <a:no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9">
            <a:extLst>
              <a:ext uri="{FF2B5EF4-FFF2-40B4-BE49-F238E27FC236}">
                <a16:creationId xmlns:a16="http://schemas.microsoft.com/office/drawing/2014/main" id="{12A81F33-0303-49F7-8E37-13D9C714EFB5}"/>
              </a:ext>
            </a:extLst>
          </p:cNvPr>
          <p:cNvSpPr>
            <a:spLocks noGrp="1"/>
          </p:cNvSpPr>
          <p:nvPr>
            <p:ph type="body" sz="quarter" idx="16"/>
          </p:nvPr>
        </p:nvSpPr>
        <p:spPr>
          <a:xfrm>
            <a:off x="8299862" y="4657889"/>
            <a:ext cx="3551237" cy="1220850"/>
          </a:xfrm>
          <a:solidFill>
            <a:schemeClr val="accent1">
              <a:lumMod val="20000"/>
              <a:lumOff val="80000"/>
            </a:schemeClr>
          </a:solidFill>
        </p:spPr>
        <p:txBody>
          <a:bodyPr>
            <a:no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390380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ree Content (Horizont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0EE46-5955-274F-BAF1-8370B565C65A}"/>
              </a:ext>
            </a:extLst>
          </p:cNvPr>
          <p:cNvSpPr>
            <a:spLocks noGrp="1"/>
          </p:cNvSpPr>
          <p:nvPr>
            <p:ph type="title"/>
          </p:nvPr>
        </p:nvSpPr>
        <p:spPr/>
        <p:txBody>
          <a:bodyPr/>
          <a:lstStyle/>
          <a:p>
            <a:r>
              <a:rPr lang="en-US"/>
              <a:t>Click to edit Master title style</a:t>
            </a:r>
          </a:p>
        </p:txBody>
      </p:sp>
      <p:sp>
        <p:nvSpPr>
          <p:cNvPr id="3" name="Footer Placeholder 3">
            <a:extLst>
              <a:ext uri="{FF2B5EF4-FFF2-40B4-BE49-F238E27FC236}">
                <a16:creationId xmlns:a16="http://schemas.microsoft.com/office/drawing/2014/main" id="{9090A4B3-D42A-4912-956D-6123FF0282A9}"/>
              </a:ext>
            </a:extLst>
          </p:cNvPr>
          <p:cNvSpPr>
            <a:spLocks noGrp="1"/>
          </p:cNvSpPr>
          <p:nvPr>
            <p:ph type="ftr" sz="quarter" idx="11"/>
          </p:nvPr>
        </p:nvSpPr>
        <p:spPr>
          <a:xfrm>
            <a:off x="4038600" y="6356350"/>
            <a:ext cx="4114800" cy="365125"/>
          </a:xfrm>
        </p:spPr>
        <p:txBody>
          <a:bodyPr/>
          <a:lstStyle>
            <a:lvl1pPr>
              <a:defRPr>
                <a:latin typeface="Arial" panose="020B0604020202020204" pitchFamily="34" charset="0"/>
                <a:cs typeface="Arial" panose="020B0604020202020204" pitchFamily="34" charset="0"/>
              </a:defRPr>
            </a:lvl1pPr>
          </a:lstStyle>
          <a:p>
            <a:r>
              <a:rPr lang="en-US"/>
              <a:t>DELIBERATIVE AND PRE-DECISIONAL</a:t>
            </a:r>
          </a:p>
        </p:txBody>
      </p:sp>
      <p:sp>
        <p:nvSpPr>
          <p:cNvPr id="4" name="Content Placeholder 2">
            <a:extLst>
              <a:ext uri="{FF2B5EF4-FFF2-40B4-BE49-F238E27FC236}">
                <a16:creationId xmlns:a16="http://schemas.microsoft.com/office/drawing/2014/main" id="{BB2A5664-C96C-4F5D-B68F-972F1C9A5866}"/>
              </a:ext>
            </a:extLst>
          </p:cNvPr>
          <p:cNvSpPr>
            <a:spLocks noGrp="1"/>
          </p:cNvSpPr>
          <p:nvPr>
            <p:ph sz="half" idx="1"/>
          </p:nvPr>
        </p:nvSpPr>
        <p:spPr>
          <a:xfrm>
            <a:off x="486887" y="1324882"/>
            <a:ext cx="11364687" cy="137160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2">
            <a:extLst>
              <a:ext uri="{FF2B5EF4-FFF2-40B4-BE49-F238E27FC236}">
                <a16:creationId xmlns:a16="http://schemas.microsoft.com/office/drawing/2014/main" id="{EF8FC402-5BEC-4083-B21F-5DD795561C1B}"/>
              </a:ext>
            </a:extLst>
          </p:cNvPr>
          <p:cNvSpPr>
            <a:spLocks noGrp="1"/>
          </p:cNvSpPr>
          <p:nvPr>
            <p:ph sz="half" idx="12"/>
          </p:nvPr>
        </p:nvSpPr>
        <p:spPr>
          <a:xfrm>
            <a:off x="486887" y="2894012"/>
            <a:ext cx="11364687" cy="137160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a:extLst>
              <a:ext uri="{FF2B5EF4-FFF2-40B4-BE49-F238E27FC236}">
                <a16:creationId xmlns:a16="http://schemas.microsoft.com/office/drawing/2014/main" id="{C179DD1F-57E9-4F8E-8FC0-91F113A53328}"/>
              </a:ext>
            </a:extLst>
          </p:cNvPr>
          <p:cNvSpPr>
            <a:spLocks noGrp="1"/>
          </p:cNvSpPr>
          <p:nvPr>
            <p:ph sz="half" idx="13"/>
          </p:nvPr>
        </p:nvSpPr>
        <p:spPr>
          <a:xfrm>
            <a:off x="486887" y="4463142"/>
            <a:ext cx="11364687" cy="137160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47249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0EE46-5955-274F-BAF1-8370B565C65A}"/>
              </a:ext>
            </a:extLst>
          </p:cNvPr>
          <p:cNvSpPr>
            <a:spLocks noGrp="1"/>
          </p:cNvSpPr>
          <p:nvPr>
            <p:ph type="title"/>
          </p:nvPr>
        </p:nvSpPr>
        <p:spPr/>
        <p:txBody>
          <a:bodyPr/>
          <a:lstStyle/>
          <a:p>
            <a:r>
              <a:rPr lang="en-US"/>
              <a:t>Click to edit Master title style</a:t>
            </a:r>
          </a:p>
        </p:txBody>
      </p:sp>
      <p:sp>
        <p:nvSpPr>
          <p:cNvPr id="3" name="Footer Placeholder 3">
            <a:extLst>
              <a:ext uri="{FF2B5EF4-FFF2-40B4-BE49-F238E27FC236}">
                <a16:creationId xmlns:a16="http://schemas.microsoft.com/office/drawing/2014/main" id="{9090A4B3-D42A-4912-956D-6123FF0282A9}"/>
              </a:ext>
            </a:extLst>
          </p:cNvPr>
          <p:cNvSpPr>
            <a:spLocks noGrp="1"/>
          </p:cNvSpPr>
          <p:nvPr>
            <p:ph type="ftr" sz="quarter" idx="11"/>
          </p:nvPr>
        </p:nvSpPr>
        <p:spPr>
          <a:xfrm>
            <a:off x="4038600" y="6356350"/>
            <a:ext cx="4114800" cy="365125"/>
          </a:xfrm>
        </p:spPr>
        <p:txBody>
          <a:bodyPr/>
          <a:lstStyle>
            <a:lvl1pPr>
              <a:defRPr>
                <a:latin typeface="Arial" panose="020B0604020202020204" pitchFamily="34" charset="0"/>
                <a:cs typeface="Arial" panose="020B0604020202020204" pitchFamily="34" charset="0"/>
              </a:defRPr>
            </a:lvl1pPr>
          </a:lstStyle>
          <a:p>
            <a:r>
              <a:rPr lang="en-US"/>
              <a:t>DELIBERATIVE AND PRE-DECISIONAL</a:t>
            </a:r>
          </a:p>
        </p:txBody>
      </p:sp>
      <p:sp>
        <p:nvSpPr>
          <p:cNvPr id="4" name="Content Placeholder 2">
            <a:extLst>
              <a:ext uri="{FF2B5EF4-FFF2-40B4-BE49-F238E27FC236}">
                <a16:creationId xmlns:a16="http://schemas.microsoft.com/office/drawing/2014/main" id="{BB2A5664-C96C-4F5D-B68F-972F1C9A5866}"/>
              </a:ext>
            </a:extLst>
          </p:cNvPr>
          <p:cNvSpPr>
            <a:spLocks noGrp="1"/>
          </p:cNvSpPr>
          <p:nvPr>
            <p:ph sz="half" idx="1"/>
          </p:nvPr>
        </p:nvSpPr>
        <p:spPr>
          <a:xfrm>
            <a:off x="486888" y="1324881"/>
            <a:ext cx="2743200" cy="454456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2">
            <a:extLst>
              <a:ext uri="{FF2B5EF4-FFF2-40B4-BE49-F238E27FC236}">
                <a16:creationId xmlns:a16="http://schemas.microsoft.com/office/drawing/2014/main" id="{00C8D705-76BB-4AB0-9FEB-CC519A01989F}"/>
              </a:ext>
            </a:extLst>
          </p:cNvPr>
          <p:cNvSpPr>
            <a:spLocks noGrp="1"/>
          </p:cNvSpPr>
          <p:nvPr>
            <p:ph sz="half" idx="12"/>
          </p:nvPr>
        </p:nvSpPr>
        <p:spPr>
          <a:xfrm>
            <a:off x="3360716" y="1324881"/>
            <a:ext cx="2743200" cy="454456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2">
            <a:extLst>
              <a:ext uri="{FF2B5EF4-FFF2-40B4-BE49-F238E27FC236}">
                <a16:creationId xmlns:a16="http://schemas.microsoft.com/office/drawing/2014/main" id="{C7F3EE45-AEA4-4D92-A48F-D03D09F50427}"/>
              </a:ext>
            </a:extLst>
          </p:cNvPr>
          <p:cNvSpPr>
            <a:spLocks noGrp="1"/>
          </p:cNvSpPr>
          <p:nvPr>
            <p:ph sz="half" idx="13"/>
          </p:nvPr>
        </p:nvSpPr>
        <p:spPr>
          <a:xfrm>
            <a:off x="6234544" y="1324881"/>
            <a:ext cx="2743200" cy="454456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2">
            <a:extLst>
              <a:ext uri="{FF2B5EF4-FFF2-40B4-BE49-F238E27FC236}">
                <a16:creationId xmlns:a16="http://schemas.microsoft.com/office/drawing/2014/main" id="{D7FE2A7B-24F0-49E9-BD7E-FC128CCE8D9A}"/>
              </a:ext>
            </a:extLst>
          </p:cNvPr>
          <p:cNvSpPr>
            <a:spLocks noGrp="1"/>
          </p:cNvSpPr>
          <p:nvPr>
            <p:ph sz="half" idx="14"/>
          </p:nvPr>
        </p:nvSpPr>
        <p:spPr>
          <a:xfrm>
            <a:off x="9108374" y="1324881"/>
            <a:ext cx="2743200" cy="454456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a:extLst>
              <a:ext uri="{FF2B5EF4-FFF2-40B4-BE49-F238E27FC236}">
                <a16:creationId xmlns:a16="http://schemas.microsoft.com/office/drawing/2014/main" id="{E751F1A8-52EE-4611-808F-C8308D91895B}"/>
              </a:ext>
            </a:extLst>
          </p:cNvPr>
          <p:cNvCxnSpPr>
            <a:cxnSpLocks/>
          </p:cNvCxnSpPr>
          <p:nvPr userDrawn="1"/>
        </p:nvCxnSpPr>
        <p:spPr>
          <a:xfrm>
            <a:off x="6169230" y="1311758"/>
            <a:ext cx="0" cy="4557691"/>
          </a:xfrm>
          <a:prstGeom prst="line">
            <a:avLst/>
          </a:prstGeom>
          <a:ln w="19050">
            <a:solidFill>
              <a:srgbClr val="2F5597"/>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6D5991F-3B3A-4C7E-93F9-A20B4465115D}"/>
              </a:ext>
            </a:extLst>
          </p:cNvPr>
          <p:cNvCxnSpPr>
            <a:cxnSpLocks/>
          </p:cNvCxnSpPr>
          <p:nvPr userDrawn="1"/>
        </p:nvCxnSpPr>
        <p:spPr>
          <a:xfrm>
            <a:off x="3295402" y="1311758"/>
            <a:ext cx="0" cy="4557691"/>
          </a:xfrm>
          <a:prstGeom prst="line">
            <a:avLst/>
          </a:prstGeom>
          <a:ln w="19050">
            <a:solidFill>
              <a:srgbClr val="2F5597"/>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B7AF5470-B5C2-4A68-98F7-59064BE763A7}"/>
              </a:ext>
            </a:extLst>
          </p:cNvPr>
          <p:cNvCxnSpPr>
            <a:cxnSpLocks/>
          </p:cNvCxnSpPr>
          <p:nvPr userDrawn="1"/>
        </p:nvCxnSpPr>
        <p:spPr>
          <a:xfrm>
            <a:off x="9043058" y="1311758"/>
            <a:ext cx="0" cy="4557691"/>
          </a:xfrm>
          <a:prstGeom prst="line">
            <a:avLst/>
          </a:prstGeom>
          <a:ln w="19050">
            <a:solidFill>
              <a:srgbClr val="2F559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67456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our Content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0EE46-5955-274F-BAF1-8370B565C65A}"/>
              </a:ext>
            </a:extLst>
          </p:cNvPr>
          <p:cNvSpPr>
            <a:spLocks noGrp="1"/>
          </p:cNvSpPr>
          <p:nvPr>
            <p:ph type="title"/>
          </p:nvPr>
        </p:nvSpPr>
        <p:spPr/>
        <p:txBody>
          <a:bodyPr/>
          <a:lstStyle/>
          <a:p>
            <a:r>
              <a:rPr lang="en-US"/>
              <a:t>Click to edit Master title style</a:t>
            </a:r>
          </a:p>
        </p:txBody>
      </p:sp>
      <p:sp>
        <p:nvSpPr>
          <p:cNvPr id="3" name="Footer Placeholder 3">
            <a:extLst>
              <a:ext uri="{FF2B5EF4-FFF2-40B4-BE49-F238E27FC236}">
                <a16:creationId xmlns:a16="http://schemas.microsoft.com/office/drawing/2014/main" id="{9090A4B3-D42A-4912-956D-6123FF0282A9}"/>
              </a:ext>
            </a:extLst>
          </p:cNvPr>
          <p:cNvSpPr>
            <a:spLocks noGrp="1"/>
          </p:cNvSpPr>
          <p:nvPr>
            <p:ph type="ftr" sz="quarter" idx="11"/>
          </p:nvPr>
        </p:nvSpPr>
        <p:spPr>
          <a:xfrm>
            <a:off x="4038600" y="6356350"/>
            <a:ext cx="4114800" cy="365125"/>
          </a:xfrm>
        </p:spPr>
        <p:txBody>
          <a:bodyPr/>
          <a:lstStyle>
            <a:lvl1pPr>
              <a:defRPr>
                <a:latin typeface="Arial" panose="020B0604020202020204" pitchFamily="34" charset="0"/>
                <a:cs typeface="Arial" panose="020B0604020202020204" pitchFamily="34" charset="0"/>
              </a:defRPr>
            </a:lvl1pPr>
          </a:lstStyle>
          <a:p>
            <a:r>
              <a:rPr lang="en-US"/>
              <a:t>DELIBERATIVE AND PRE-DECISIONAL</a:t>
            </a:r>
          </a:p>
        </p:txBody>
      </p:sp>
      <p:sp>
        <p:nvSpPr>
          <p:cNvPr id="4" name="Content Placeholder 2">
            <a:extLst>
              <a:ext uri="{FF2B5EF4-FFF2-40B4-BE49-F238E27FC236}">
                <a16:creationId xmlns:a16="http://schemas.microsoft.com/office/drawing/2014/main" id="{BB2A5664-C96C-4F5D-B68F-972F1C9A5866}"/>
              </a:ext>
            </a:extLst>
          </p:cNvPr>
          <p:cNvSpPr>
            <a:spLocks noGrp="1"/>
          </p:cNvSpPr>
          <p:nvPr>
            <p:ph sz="half" idx="1"/>
          </p:nvPr>
        </p:nvSpPr>
        <p:spPr>
          <a:xfrm>
            <a:off x="486887" y="1324880"/>
            <a:ext cx="5617030" cy="2194560"/>
          </a:xfrm>
          <a:solidFill>
            <a:schemeClr val="accent1">
              <a:lumMod val="20000"/>
              <a:lumOff val="80000"/>
            </a:schemeClr>
          </a:solidFill>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2">
            <a:extLst>
              <a:ext uri="{FF2B5EF4-FFF2-40B4-BE49-F238E27FC236}">
                <a16:creationId xmlns:a16="http://schemas.microsoft.com/office/drawing/2014/main" id="{00C8D705-76BB-4AB0-9FEB-CC519A01989F}"/>
              </a:ext>
            </a:extLst>
          </p:cNvPr>
          <p:cNvSpPr>
            <a:spLocks noGrp="1"/>
          </p:cNvSpPr>
          <p:nvPr>
            <p:ph sz="half" idx="12"/>
          </p:nvPr>
        </p:nvSpPr>
        <p:spPr>
          <a:xfrm>
            <a:off x="486888" y="3674889"/>
            <a:ext cx="5617029" cy="2194559"/>
          </a:xfrm>
          <a:solidFill>
            <a:schemeClr val="accent1">
              <a:lumMod val="20000"/>
              <a:lumOff val="80000"/>
            </a:schemeClr>
          </a:solidFill>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2">
            <a:extLst>
              <a:ext uri="{FF2B5EF4-FFF2-40B4-BE49-F238E27FC236}">
                <a16:creationId xmlns:a16="http://schemas.microsoft.com/office/drawing/2014/main" id="{C7F3EE45-AEA4-4D92-A48F-D03D09F50427}"/>
              </a:ext>
            </a:extLst>
          </p:cNvPr>
          <p:cNvSpPr>
            <a:spLocks noGrp="1"/>
          </p:cNvSpPr>
          <p:nvPr>
            <p:ph sz="half" idx="13"/>
          </p:nvPr>
        </p:nvSpPr>
        <p:spPr>
          <a:xfrm>
            <a:off x="6234546" y="1324881"/>
            <a:ext cx="5617028" cy="2194559"/>
          </a:xfrm>
          <a:solidFill>
            <a:schemeClr val="accent1">
              <a:lumMod val="20000"/>
              <a:lumOff val="80000"/>
            </a:schemeClr>
          </a:solidFill>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2">
            <a:extLst>
              <a:ext uri="{FF2B5EF4-FFF2-40B4-BE49-F238E27FC236}">
                <a16:creationId xmlns:a16="http://schemas.microsoft.com/office/drawing/2014/main" id="{D7FE2A7B-24F0-49E9-BD7E-FC128CCE8D9A}"/>
              </a:ext>
            </a:extLst>
          </p:cNvPr>
          <p:cNvSpPr>
            <a:spLocks noGrp="1"/>
          </p:cNvSpPr>
          <p:nvPr>
            <p:ph sz="half" idx="14"/>
          </p:nvPr>
        </p:nvSpPr>
        <p:spPr>
          <a:xfrm>
            <a:off x="6234545" y="3674889"/>
            <a:ext cx="5617029" cy="2194560"/>
          </a:xfrm>
          <a:solidFill>
            <a:schemeClr val="accent1">
              <a:lumMod val="20000"/>
              <a:lumOff val="80000"/>
            </a:schemeClr>
          </a:solidFill>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895195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0EE46-5955-274F-BAF1-8370B565C65A}"/>
              </a:ext>
            </a:extLst>
          </p:cNvPr>
          <p:cNvSpPr>
            <a:spLocks noGrp="1"/>
          </p:cNvSpPr>
          <p:nvPr>
            <p:ph type="title"/>
          </p:nvPr>
        </p:nvSpPr>
        <p:spPr/>
        <p:txBody>
          <a:bodyPr/>
          <a:lstStyle/>
          <a:p>
            <a:r>
              <a:rPr lang="en-US"/>
              <a:t>Click to edit Master title style</a:t>
            </a:r>
          </a:p>
        </p:txBody>
      </p:sp>
      <p:sp>
        <p:nvSpPr>
          <p:cNvPr id="3" name="Footer Placeholder 3">
            <a:extLst>
              <a:ext uri="{FF2B5EF4-FFF2-40B4-BE49-F238E27FC236}">
                <a16:creationId xmlns:a16="http://schemas.microsoft.com/office/drawing/2014/main" id="{9090A4B3-D42A-4912-956D-6123FF0282A9}"/>
              </a:ext>
            </a:extLst>
          </p:cNvPr>
          <p:cNvSpPr>
            <a:spLocks noGrp="1"/>
          </p:cNvSpPr>
          <p:nvPr>
            <p:ph type="ftr" sz="quarter" idx="11"/>
          </p:nvPr>
        </p:nvSpPr>
        <p:spPr>
          <a:xfrm>
            <a:off x="4038600" y="6356350"/>
            <a:ext cx="4114800" cy="365125"/>
          </a:xfrm>
        </p:spPr>
        <p:txBody>
          <a:bodyPr/>
          <a:lstStyle>
            <a:lvl1pPr>
              <a:defRPr>
                <a:latin typeface="Arial" panose="020B0604020202020204" pitchFamily="34" charset="0"/>
                <a:cs typeface="Arial" panose="020B0604020202020204" pitchFamily="34" charset="0"/>
              </a:defRPr>
            </a:lvl1pPr>
          </a:lstStyle>
          <a:p>
            <a:r>
              <a:rPr lang="en-US"/>
              <a:t>DELIBERATIVE AND PRE-DECISIONAL</a:t>
            </a:r>
          </a:p>
        </p:txBody>
      </p:sp>
    </p:spTree>
    <p:extLst>
      <p:ext uri="{BB962C8B-B14F-4D97-AF65-F5344CB8AC3E}">
        <p14:creationId xmlns:p14="http://schemas.microsoft.com/office/powerpoint/2010/main" val="42921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A8A4F-C3A1-1946-BE54-5E698E6903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3E12B7-E001-5D40-A8A8-AF08CFDF0321}"/>
              </a:ext>
            </a:extLst>
          </p:cNvPr>
          <p:cNvSpPr>
            <a:spLocks noGrp="1"/>
          </p:cNvSpPr>
          <p:nvPr>
            <p:ph idx="1"/>
          </p:nvPr>
        </p:nvSpPr>
        <p:spPr>
          <a:xfrm>
            <a:off x="486888" y="1325078"/>
            <a:ext cx="11364686" cy="4544049"/>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63D3335-2139-499A-97D7-2CA74E71AC60}"/>
              </a:ext>
            </a:extLst>
          </p:cNvPr>
          <p:cNvSpPr>
            <a:spLocks noGrp="1"/>
          </p:cNvSpPr>
          <p:nvPr>
            <p:ph type="ftr" sz="quarter" idx="11"/>
          </p:nvPr>
        </p:nvSpPr>
        <p:spPr>
          <a:xfrm>
            <a:off x="4038600" y="6356350"/>
            <a:ext cx="4114800" cy="365125"/>
          </a:xfrm>
        </p:spPr>
        <p:txBody>
          <a:bodyPr/>
          <a:lstStyle>
            <a:lvl1pPr>
              <a:defRPr>
                <a:latin typeface="Arial" panose="020B0604020202020204" pitchFamily="34" charset="0"/>
                <a:cs typeface="Arial" panose="020B0604020202020204" pitchFamily="34" charset="0"/>
              </a:defRPr>
            </a:lvl1pPr>
          </a:lstStyle>
          <a:p>
            <a:r>
              <a:rPr lang="en-US"/>
              <a:t>DELIBERATIVE AND PRE-DECISIONAL</a:t>
            </a:r>
          </a:p>
        </p:txBody>
      </p:sp>
    </p:spTree>
    <p:extLst>
      <p:ext uri="{BB962C8B-B14F-4D97-AF65-F5344CB8AC3E}">
        <p14:creationId xmlns:p14="http://schemas.microsoft.com/office/powerpoint/2010/main" val="14863096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8E536DBE-9318-A14D-A58E-131116D04D25}"/>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US"/>
              <a:t>DELIBERATIVE AND PRE-DECISIONAL</a:t>
            </a:r>
          </a:p>
        </p:txBody>
      </p:sp>
    </p:spTree>
    <p:extLst>
      <p:ext uri="{BB962C8B-B14F-4D97-AF65-F5344CB8AC3E}">
        <p14:creationId xmlns:p14="http://schemas.microsoft.com/office/powerpoint/2010/main" val="5852596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Standard">
    <p:spTree>
      <p:nvGrpSpPr>
        <p:cNvPr id="1" name=""/>
        <p:cNvGrpSpPr/>
        <p:nvPr/>
      </p:nvGrpSpPr>
      <p:grpSpPr>
        <a:xfrm>
          <a:off x="0" y="0"/>
          <a:ext cx="0" cy="0"/>
          <a:chOff x="0" y="0"/>
          <a:chExt cx="0" cy="0"/>
        </a:xfrm>
      </p:grpSpPr>
      <p:sp>
        <p:nvSpPr>
          <p:cNvPr id="2" name="Title 1"/>
          <p:cNvSpPr>
            <a:spLocks noGrp="1"/>
          </p:cNvSpPr>
          <p:nvPr>
            <p:ph type="title"/>
          </p:nvPr>
        </p:nvSpPr>
        <p:spPr>
          <a:xfrm>
            <a:off x="838200" y="530650"/>
            <a:ext cx="10515600" cy="598904"/>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4"/>
          <p:cNvSpPr>
            <a:spLocks noGrp="1"/>
          </p:cNvSpPr>
          <p:nvPr>
            <p:ph type="dt" sz="half" idx="10"/>
          </p:nvPr>
        </p:nvSpPr>
        <p:spPr>
          <a:xfrm>
            <a:off x="521226" y="6194300"/>
            <a:ext cx="2394420" cy="365125"/>
          </a:xfrm>
        </p:spPr>
        <p:txBody>
          <a:bodyPr/>
          <a:lstStyle/>
          <a:p>
            <a:fld id="{5C63769D-CC2F-864E-9501-A077951EC7AD}" type="datetime4">
              <a:rPr lang="en-US" smtClean="0"/>
              <a:t>November 26, 2024</a:t>
            </a:fld>
            <a:endParaRPr lang="en-US"/>
          </a:p>
        </p:txBody>
      </p:sp>
      <p:sp>
        <p:nvSpPr>
          <p:cNvPr id="9" name="Footer Placeholder 5"/>
          <p:cNvSpPr>
            <a:spLocks noGrp="1"/>
          </p:cNvSpPr>
          <p:nvPr>
            <p:ph type="ftr" sz="quarter" idx="11"/>
          </p:nvPr>
        </p:nvSpPr>
        <p:spPr>
          <a:xfrm>
            <a:off x="4038600" y="6194300"/>
            <a:ext cx="4114800" cy="365125"/>
          </a:xfrm>
        </p:spPr>
        <p:txBody>
          <a:bodyPr/>
          <a:lstStyle/>
          <a:p>
            <a:endParaRPr lang="en-US"/>
          </a:p>
        </p:txBody>
      </p:sp>
      <p:sp>
        <p:nvSpPr>
          <p:cNvPr id="10" name="Slide Number Placeholder 6"/>
          <p:cNvSpPr>
            <a:spLocks noGrp="1"/>
          </p:cNvSpPr>
          <p:nvPr>
            <p:ph type="sldNum" sz="quarter" idx="12"/>
          </p:nvPr>
        </p:nvSpPr>
        <p:spPr>
          <a:xfrm>
            <a:off x="9062013" y="6194300"/>
            <a:ext cx="2743200" cy="365125"/>
          </a:xfrm>
        </p:spPr>
        <p:txBody>
          <a:bodyPr/>
          <a:lstStyle/>
          <a:p>
            <a:fld id="{B1AB44B9-F1EC-4F4B-88D4-413245C9CD3E}" type="slidenum">
              <a:rPr lang="en-US" smtClean="0"/>
              <a:t>‹#›</a:t>
            </a:fld>
            <a:endParaRPr lang="en-US"/>
          </a:p>
        </p:txBody>
      </p:sp>
    </p:spTree>
    <p:extLst>
      <p:ext uri="{BB962C8B-B14F-4D97-AF65-F5344CB8AC3E}">
        <p14:creationId xmlns:p14="http://schemas.microsoft.com/office/powerpoint/2010/main" val="1643131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F179D-96CF-C140-983C-1FDDC2B0497F}"/>
              </a:ext>
            </a:extLst>
          </p:cNvPr>
          <p:cNvSpPr>
            <a:spLocks noGrp="1"/>
          </p:cNvSpPr>
          <p:nvPr>
            <p:ph type="title"/>
          </p:nvPr>
        </p:nvSpPr>
        <p:spPr>
          <a:xfrm>
            <a:off x="831850" y="1709738"/>
            <a:ext cx="10515600" cy="2852737"/>
          </a:xfrm>
        </p:spPr>
        <p:txBody>
          <a:bodyPr anchor="b">
            <a:normAutofit/>
          </a:bodyPr>
          <a:lstStyle>
            <a:lvl1pPr>
              <a:defRPr sz="4000"/>
            </a:lvl1pPr>
          </a:lstStyle>
          <a:p>
            <a:r>
              <a:rPr lang="en-US"/>
              <a:t>Click to edit Master title style</a:t>
            </a:r>
          </a:p>
        </p:txBody>
      </p:sp>
      <p:sp>
        <p:nvSpPr>
          <p:cNvPr id="3" name="Text Placeholder 2">
            <a:extLst>
              <a:ext uri="{FF2B5EF4-FFF2-40B4-BE49-F238E27FC236}">
                <a16:creationId xmlns:a16="http://schemas.microsoft.com/office/drawing/2014/main" id="{E998EE0D-92F1-824E-99DC-4D253AAD0635}"/>
              </a:ext>
            </a:extLst>
          </p:cNvPr>
          <p:cNvSpPr>
            <a:spLocks noGrp="1"/>
          </p:cNvSpPr>
          <p:nvPr>
            <p:ph type="body" idx="1"/>
          </p:nvPr>
        </p:nvSpPr>
        <p:spPr>
          <a:xfrm>
            <a:off x="831850" y="4589463"/>
            <a:ext cx="10515600" cy="914400"/>
          </a:xfrm>
        </p:spPr>
        <p:txBody>
          <a:bodyPr/>
          <a:lstStyle>
            <a:lvl1pPr marL="0" indent="0">
              <a:buNone/>
              <a:defRPr sz="24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Footer Placeholder 4">
            <a:extLst>
              <a:ext uri="{FF2B5EF4-FFF2-40B4-BE49-F238E27FC236}">
                <a16:creationId xmlns:a16="http://schemas.microsoft.com/office/drawing/2014/main" id="{F5C50A29-94AD-4D1F-BADB-4D9FB4B4B958}"/>
              </a:ext>
            </a:extLst>
          </p:cNvPr>
          <p:cNvSpPr>
            <a:spLocks noGrp="1"/>
          </p:cNvSpPr>
          <p:nvPr>
            <p:ph type="ftr" sz="quarter" idx="11"/>
          </p:nvPr>
        </p:nvSpPr>
        <p:spPr>
          <a:xfrm>
            <a:off x="4038600" y="6356350"/>
            <a:ext cx="4114800" cy="365125"/>
          </a:xfrm>
        </p:spPr>
        <p:txBody>
          <a:bodyPr/>
          <a:lstStyle>
            <a:lvl1pPr>
              <a:defRPr>
                <a:latin typeface="Arial" panose="020B0604020202020204" pitchFamily="34" charset="0"/>
                <a:cs typeface="Arial" panose="020B0604020202020204" pitchFamily="34" charset="0"/>
              </a:defRPr>
            </a:lvl1pPr>
          </a:lstStyle>
          <a:p>
            <a:r>
              <a:rPr lang="en-US"/>
              <a:t>DELIBERATIVE AND PRE-DECISIONAL</a:t>
            </a:r>
          </a:p>
        </p:txBody>
      </p:sp>
    </p:spTree>
    <p:extLst>
      <p:ext uri="{BB962C8B-B14F-4D97-AF65-F5344CB8AC3E}">
        <p14:creationId xmlns:p14="http://schemas.microsoft.com/office/powerpoint/2010/main" val="3046503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A8A4F-C3A1-1946-BE54-5E698E6903C2}"/>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763D3335-2139-499A-97D7-2CA74E71AC60}"/>
              </a:ext>
            </a:extLst>
          </p:cNvPr>
          <p:cNvSpPr>
            <a:spLocks noGrp="1"/>
          </p:cNvSpPr>
          <p:nvPr>
            <p:ph type="ftr" sz="quarter" idx="11"/>
          </p:nvPr>
        </p:nvSpPr>
        <p:spPr>
          <a:xfrm>
            <a:off x="4038600" y="6356350"/>
            <a:ext cx="4114800" cy="365125"/>
          </a:xfrm>
        </p:spPr>
        <p:txBody>
          <a:bodyPr/>
          <a:lstStyle>
            <a:lvl1pPr>
              <a:defRPr>
                <a:latin typeface="Arial" panose="020B0604020202020204" pitchFamily="34" charset="0"/>
                <a:cs typeface="Arial" panose="020B0604020202020204" pitchFamily="34" charset="0"/>
              </a:defRPr>
            </a:lvl1pPr>
          </a:lstStyle>
          <a:p>
            <a:r>
              <a:rPr lang="en-US"/>
              <a:t>DELIBERATIVE AND PRE-DECISIONAL</a:t>
            </a:r>
          </a:p>
        </p:txBody>
      </p:sp>
      <p:sp>
        <p:nvSpPr>
          <p:cNvPr id="6" name="Text Placeholder 5">
            <a:extLst>
              <a:ext uri="{FF2B5EF4-FFF2-40B4-BE49-F238E27FC236}">
                <a16:creationId xmlns:a16="http://schemas.microsoft.com/office/drawing/2014/main" id="{0BFDD197-B57B-4F1B-ADCA-915D7F922643}"/>
              </a:ext>
            </a:extLst>
          </p:cNvPr>
          <p:cNvSpPr>
            <a:spLocks noGrp="1"/>
          </p:cNvSpPr>
          <p:nvPr>
            <p:ph type="body" sz="quarter" idx="12"/>
          </p:nvPr>
        </p:nvSpPr>
        <p:spPr>
          <a:xfrm>
            <a:off x="487363" y="1382713"/>
            <a:ext cx="7851775" cy="4473575"/>
          </a:xfrm>
        </p:spPr>
        <p:txBody>
          <a:bodyPr>
            <a:normAutofit/>
          </a:bodyPr>
          <a:lstStyle>
            <a:lvl1pPr marL="457200" indent="-457200">
              <a:buFont typeface="+mj-lt"/>
              <a:buAutoNum type="arabicPeriod"/>
              <a:defRPr sz="2400" b="1">
                <a:solidFill>
                  <a:srgbClr val="2F5597"/>
                </a:solidFill>
              </a:defRPr>
            </a:lvl1pPr>
            <a:lvl2pPr>
              <a:defRPr sz="2000" b="1"/>
            </a:lvl2pPr>
            <a:lvl3pPr>
              <a:defRPr sz="1800" b="1"/>
            </a:lvl3pPr>
            <a:lvl4pPr>
              <a:defRPr sz="1600" b="1"/>
            </a:lvl4pPr>
            <a:lvl5pPr>
              <a:defRPr sz="1600" b="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69689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 Free Spac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6D49E-13F2-47AE-B89D-B75A1DF6C571}"/>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8B21931E-2E03-4C95-B088-1A02F7B298C0}"/>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US"/>
              <a:t>DELIBERATIVE AND PRE-DECISIONAL</a:t>
            </a:r>
          </a:p>
        </p:txBody>
      </p:sp>
      <p:sp>
        <p:nvSpPr>
          <p:cNvPr id="6" name="Content Placeholder 2">
            <a:extLst>
              <a:ext uri="{FF2B5EF4-FFF2-40B4-BE49-F238E27FC236}">
                <a16:creationId xmlns:a16="http://schemas.microsoft.com/office/drawing/2014/main" id="{A9BA9015-F6FA-46E1-9B99-4D4D6B3D8C02}"/>
              </a:ext>
            </a:extLst>
          </p:cNvPr>
          <p:cNvSpPr>
            <a:spLocks noGrp="1"/>
          </p:cNvSpPr>
          <p:nvPr>
            <p:ph sz="half" idx="1"/>
          </p:nvPr>
        </p:nvSpPr>
        <p:spPr>
          <a:xfrm>
            <a:off x="486888" y="1324881"/>
            <a:ext cx="5486400" cy="454456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2525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F5092-2DC4-4166-9556-C190B4FD04D1}"/>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C58756CB-969F-4068-B4D3-33FE0D23BB8E}"/>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US"/>
              <a:t>DELIBERATIVE AND PRE-DECISIONAL</a:t>
            </a:r>
          </a:p>
        </p:txBody>
      </p:sp>
      <p:sp>
        <p:nvSpPr>
          <p:cNvPr id="8" name="Content Placeholder 2">
            <a:extLst>
              <a:ext uri="{FF2B5EF4-FFF2-40B4-BE49-F238E27FC236}">
                <a16:creationId xmlns:a16="http://schemas.microsoft.com/office/drawing/2014/main" id="{74B0B108-C77E-41C7-A8E8-68947C1731A0}"/>
              </a:ext>
            </a:extLst>
          </p:cNvPr>
          <p:cNvSpPr>
            <a:spLocks noGrp="1"/>
          </p:cNvSpPr>
          <p:nvPr>
            <p:ph sz="half" idx="1"/>
          </p:nvPr>
        </p:nvSpPr>
        <p:spPr>
          <a:xfrm>
            <a:off x="486888" y="1324881"/>
            <a:ext cx="5486400" cy="454456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3">
            <a:extLst>
              <a:ext uri="{FF2B5EF4-FFF2-40B4-BE49-F238E27FC236}">
                <a16:creationId xmlns:a16="http://schemas.microsoft.com/office/drawing/2014/main" id="{BFB2830F-CD8C-41D7-9047-5FF3A4019AFA}"/>
              </a:ext>
            </a:extLst>
          </p:cNvPr>
          <p:cNvSpPr>
            <a:spLocks noGrp="1"/>
          </p:cNvSpPr>
          <p:nvPr>
            <p:ph sz="half" idx="2"/>
          </p:nvPr>
        </p:nvSpPr>
        <p:spPr>
          <a:xfrm>
            <a:off x="6365174" y="1324881"/>
            <a:ext cx="5486400" cy="454456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19611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Horizont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F5092-2DC4-4166-9556-C190B4FD04D1}"/>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C58756CB-969F-4068-B4D3-33FE0D23BB8E}"/>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US"/>
              <a:t>DELIBERATIVE AND PRE-DECISIONAL</a:t>
            </a:r>
          </a:p>
        </p:txBody>
      </p:sp>
      <p:sp>
        <p:nvSpPr>
          <p:cNvPr id="8" name="Content Placeholder 2">
            <a:extLst>
              <a:ext uri="{FF2B5EF4-FFF2-40B4-BE49-F238E27FC236}">
                <a16:creationId xmlns:a16="http://schemas.microsoft.com/office/drawing/2014/main" id="{74B0B108-C77E-41C7-A8E8-68947C1731A0}"/>
              </a:ext>
            </a:extLst>
          </p:cNvPr>
          <p:cNvSpPr>
            <a:spLocks noGrp="1"/>
          </p:cNvSpPr>
          <p:nvPr>
            <p:ph sz="half" idx="1"/>
          </p:nvPr>
        </p:nvSpPr>
        <p:spPr>
          <a:xfrm>
            <a:off x="486888" y="1324880"/>
            <a:ext cx="11364686" cy="219456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3">
            <a:extLst>
              <a:ext uri="{FF2B5EF4-FFF2-40B4-BE49-F238E27FC236}">
                <a16:creationId xmlns:a16="http://schemas.microsoft.com/office/drawing/2014/main" id="{BFB2830F-CD8C-41D7-9047-5FF3A4019AFA}"/>
              </a:ext>
            </a:extLst>
          </p:cNvPr>
          <p:cNvSpPr>
            <a:spLocks noGrp="1"/>
          </p:cNvSpPr>
          <p:nvPr>
            <p:ph sz="half" idx="2"/>
          </p:nvPr>
        </p:nvSpPr>
        <p:spPr>
          <a:xfrm>
            <a:off x="486888" y="3690254"/>
            <a:ext cx="11364686" cy="219456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4062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Tw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F5092-2DC4-4166-9556-C190B4FD04D1}"/>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C58756CB-969F-4068-B4D3-33FE0D23BB8E}"/>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US"/>
              <a:t>DELIBERATIVE AND PRE-DECISIONAL</a:t>
            </a:r>
          </a:p>
        </p:txBody>
      </p:sp>
      <p:sp>
        <p:nvSpPr>
          <p:cNvPr id="8" name="Content Placeholder 2">
            <a:extLst>
              <a:ext uri="{FF2B5EF4-FFF2-40B4-BE49-F238E27FC236}">
                <a16:creationId xmlns:a16="http://schemas.microsoft.com/office/drawing/2014/main" id="{74B0B108-C77E-41C7-A8E8-68947C1731A0}"/>
              </a:ext>
            </a:extLst>
          </p:cNvPr>
          <p:cNvSpPr>
            <a:spLocks noGrp="1"/>
          </p:cNvSpPr>
          <p:nvPr>
            <p:ph sz="half" idx="1"/>
          </p:nvPr>
        </p:nvSpPr>
        <p:spPr>
          <a:xfrm>
            <a:off x="486888" y="2171701"/>
            <a:ext cx="5486400" cy="369774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3">
            <a:extLst>
              <a:ext uri="{FF2B5EF4-FFF2-40B4-BE49-F238E27FC236}">
                <a16:creationId xmlns:a16="http://schemas.microsoft.com/office/drawing/2014/main" id="{BFB2830F-CD8C-41D7-9047-5FF3A4019AFA}"/>
              </a:ext>
            </a:extLst>
          </p:cNvPr>
          <p:cNvSpPr>
            <a:spLocks noGrp="1"/>
          </p:cNvSpPr>
          <p:nvPr>
            <p:ph sz="half" idx="2"/>
          </p:nvPr>
        </p:nvSpPr>
        <p:spPr>
          <a:xfrm>
            <a:off x="6365174" y="2171701"/>
            <a:ext cx="5486400" cy="369774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ext Placeholder 2">
            <a:extLst>
              <a:ext uri="{FF2B5EF4-FFF2-40B4-BE49-F238E27FC236}">
                <a16:creationId xmlns:a16="http://schemas.microsoft.com/office/drawing/2014/main" id="{3A6266EB-3535-4BEF-AD5D-3747353B98C7}"/>
              </a:ext>
            </a:extLst>
          </p:cNvPr>
          <p:cNvSpPr>
            <a:spLocks noGrp="1"/>
          </p:cNvSpPr>
          <p:nvPr>
            <p:ph type="body" idx="12"/>
          </p:nvPr>
        </p:nvSpPr>
        <p:spPr>
          <a:xfrm>
            <a:off x="486888" y="1311758"/>
            <a:ext cx="5486400" cy="823912"/>
          </a:xfrm>
          <a:solidFill>
            <a:schemeClr val="accent1">
              <a:lumMod val="20000"/>
              <a:lumOff val="80000"/>
            </a:schemeClr>
          </a:solidFill>
        </p:spPr>
        <p:txBody>
          <a:bodyPr anchor="ctr">
            <a:normAutofit/>
          </a:bodyPr>
          <a:lstStyle>
            <a:lvl1pPr marL="0" indent="0" algn="ctr">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Text Placeholder 4">
            <a:extLst>
              <a:ext uri="{FF2B5EF4-FFF2-40B4-BE49-F238E27FC236}">
                <a16:creationId xmlns:a16="http://schemas.microsoft.com/office/drawing/2014/main" id="{ABC35924-87F4-454F-898B-362B02B98DBE}"/>
              </a:ext>
            </a:extLst>
          </p:cNvPr>
          <p:cNvSpPr>
            <a:spLocks noGrp="1"/>
          </p:cNvSpPr>
          <p:nvPr>
            <p:ph type="body" sz="quarter" idx="3"/>
          </p:nvPr>
        </p:nvSpPr>
        <p:spPr>
          <a:xfrm>
            <a:off x="6365174" y="1311758"/>
            <a:ext cx="5486400" cy="823912"/>
          </a:xfrm>
          <a:solidFill>
            <a:schemeClr val="accent1">
              <a:lumMod val="20000"/>
              <a:lumOff val="80000"/>
            </a:schemeClr>
          </a:solidFill>
        </p:spPr>
        <p:txBody>
          <a:bodyPr anchor="ctr">
            <a:normAutofit/>
          </a:bodyPr>
          <a:lstStyle>
            <a:lvl1pPr marL="0" indent="0" algn="ctr">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cxnSp>
        <p:nvCxnSpPr>
          <p:cNvPr id="9" name="Straight Connector 8">
            <a:extLst>
              <a:ext uri="{FF2B5EF4-FFF2-40B4-BE49-F238E27FC236}">
                <a16:creationId xmlns:a16="http://schemas.microsoft.com/office/drawing/2014/main" id="{1302385B-4C31-4397-8619-20671D3C04B5}"/>
              </a:ext>
            </a:extLst>
          </p:cNvPr>
          <p:cNvCxnSpPr>
            <a:cxnSpLocks/>
          </p:cNvCxnSpPr>
          <p:nvPr userDrawn="1"/>
        </p:nvCxnSpPr>
        <p:spPr>
          <a:xfrm>
            <a:off x="6169231" y="1311758"/>
            <a:ext cx="0" cy="4557691"/>
          </a:xfrm>
          <a:prstGeom prst="line">
            <a:avLst/>
          </a:prstGeom>
          <a:ln w="38100">
            <a:solidFill>
              <a:srgbClr val="2F559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3897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Thre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0EE46-5955-274F-BAF1-8370B565C65A}"/>
              </a:ext>
            </a:extLst>
          </p:cNvPr>
          <p:cNvSpPr>
            <a:spLocks noGrp="1"/>
          </p:cNvSpPr>
          <p:nvPr>
            <p:ph type="title"/>
          </p:nvPr>
        </p:nvSpPr>
        <p:spPr/>
        <p:txBody>
          <a:bodyPr/>
          <a:lstStyle/>
          <a:p>
            <a:r>
              <a:rPr lang="en-US"/>
              <a:t>Click to edit Master title style</a:t>
            </a:r>
          </a:p>
        </p:txBody>
      </p:sp>
      <p:sp>
        <p:nvSpPr>
          <p:cNvPr id="3" name="Footer Placeholder 3">
            <a:extLst>
              <a:ext uri="{FF2B5EF4-FFF2-40B4-BE49-F238E27FC236}">
                <a16:creationId xmlns:a16="http://schemas.microsoft.com/office/drawing/2014/main" id="{9090A4B3-D42A-4912-956D-6123FF0282A9}"/>
              </a:ext>
            </a:extLst>
          </p:cNvPr>
          <p:cNvSpPr>
            <a:spLocks noGrp="1"/>
          </p:cNvSpPr>
          <p:nvPr>
            <p:ph type="ftr" sz="quarter" idx="11"/>
          </p:nvPr>
        </p:nvSpPr>
        <p:spPr>
          <a:xfrm>
            <a:off x="4038600" y="6356350"/>
            <a:ext cx="4114800" cy="365125"/>
          </a:xfrm>
        </p:spPr>
        <p:txBody>
          <a:bodyPr/>
          <a:lstStyle>
            <a:lvl1pPr>
              <a:defRPr>
                <a:latin typeface="Arial" panose="020B0604020202020204" pitchFamily="34" charset="0"/>
                <a:cs typeface="Arial" panose="020B0604020202020204" pitchFamily="34" charset="0"/>
              </a:defRPr>
            </a:lvl1pPr>
          </a:lstStyle>
          <a:p>
            <a:r>
              <a:rPr lang="en-US"/>
              <a:t>DELIBERATIVE AND PRE-DECISIONAL</a:t>
            </a:r>
          </a:p>
        </p:txBody>
      </p:sp>
      <p:sp>
        <p:nvSpPr>
          <p:cNvPr id="4" name="Content Placeholder 2">
            <a:extLst>
              <a:ext uri="{FF2B5EF4-FFF2-40B4-BE49-F238E27FC236}">
                <a16:creationId xmlns:a16="http://schemas.microsoft.com/office/drawing/2014/main" id="{BB2A5664-C96C-4F5D-B68F-972F1C9A5866}"/>
              </a:ext>
            </a:extLst>
          </p:cNvPr>
          <p:cNvSpPr>
            <a:spLocks noGrp="1"/>
          </p:cNvSpPr>
          <p:nvPr>
            <p:ph sz="half" idx="1"/>
          </p:nvPr>
        </p:nvSpPr>
        <p:spPr>
          <a:xfrm>
            <a:off x="486888" y="2135669"/>
            <a:ext cx="3551712" cy="3733779"/>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2">
            <a:extLst>
              <a:ext uri="{FF2B5EF4-FFF2-40B4-BE49-F238E27FC236}">
                <a16:creationId xmlns:a16="http://schemas.microsoft.com/office/drawing/2014/main" id="{00C8D705-76BB-4AB0-9FEB-CC519A01989F}"/>
              </a:ext>
            </a:extLst>
          </p:cNvPr>
          <p:cNvSpPr>
            <a:spLocks noGrp="1"/>
          </p:cNvSpPr>
          <p:nvPr>
            <p:ph sz="half" idx="12"/>
          </p:nvPr>
        </p:nvSpPr>
        <p:spPr>
          <a:xfrm>
            <a:off x="4393376" y="2135669"/>
            <a:ext cx="3551712" cy="3733779"/>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2">
            <a:extLst>
              <a:ext uri="{FF2B5EF4-FFF2-40B4-BE49-F238E27FC236}">
                <a16:creationId xmlns:a16="http://schemas.microsoft.com/office/drawing/2014/main" id="{C7F3EE45-AEA4-4D92-A48F-D03D09F50427}"/>
              </a:ext>
            </a:extLst>
          </p:cNvPr>
          <p:cNvSpPr>
            <a:spLocks noGrp="1"/>
          </p:cNvSpPr>
          <p:nvPr>
            <p:ph sz="half" idx="13"/>
          </p:nvPr>
        </p:nvSpPr>
        <p:spPr>
          <a:xfrm>
            <a:off x="8299862" y="2135669"/>
            <a:ext cx="3551712" cy="3733779"/>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Straight Connector 6">
            <a:extLst>
              <a:ext uri="{FF2B5EF4-FFF2-40B4-BE49-F238E27FC236}">
                <a16:creationId xmlns:a16="http://schemas.microsoft.com/office/drawing/2014/main" id="{CDE95C5A-97C5-4798-9AAF-57246E399483}"/>
              </a:ext>
            </a:extLst>
          </p:cNvPr>
          <p:cNvCxnSpPr>
            <a:cxnSpLocks/>
          </p:cNvCxnSpPr>
          <p:nvPr userDrawn="1"/>
        </p:nvCxnSpPr>
        <p:spPr>
          <a:xfrm>
            <a:off x="4215988" y="1311758"/>
            <a:ext cx="0" cy="4557691"/>
          </a:xfrm>
          <a:prstGeom prst="line">
            <a:avLst/>
          </a:prstGeom>
          <a:ln w="38100">
            <a:solidFill>
              <a:srgbClr val="2F5597"/>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D36513E-6222-4783-B481-30D772AEB85E}"/>
              </a:ext>
            </a:extLst>
          </p:cNvPr>
          <p:cNvCxnSpPr>
            <a:cxnSpLocks/>
          </p:cNvCxnSpPr>
          <p:nvPr userDrawn="1"/>
        </p:nvCxnSpPr>
        <p:spPr>
          <a:xfrm>
            <a:off x="8122476" y="1311758"/>
            <a:ext cx="0" cy="4557691"/>
          </a:xfrm>
          <a:prstGeom prst="line">
            <a:avLst/>
          </a:prstGeom>
          <a:ln w="38100">
            <a:solidFill>
              <a:srgbClr val="2F5597"/>
            </a:solidFill>
          </a:ln>
        </p:spPr>
        <p:style>
          <a:lnRef idx="1">
            <a:schemeClr val="accent1"/>
          </a:lnRef>
          <a:fillRef idx="0">
            <a:schemeClr val="accent1"/>
          </a:fillRef>
          <a:effectRef idx="0">
            <a:schemeClr val="accent1"/>
          </a:effectRef>
          <a:fontRef idx="minor">
            <a:schemeClr val="tx1"/>
          </a:fontRef>
        </p:style>
      </p:cxnSp>
      <p:sp>
        <p:nvSpPr>
          <p:cNvPr id="9" name="Text Placeholder 2">
            <a:extLst>
              <a:ext uri="{FF2B5EF4-FFF2-40B4-BE49-F238E27FC236}">
                <a16:creationId xmlns:a16="http://schemas.microsoft.com/office/drawing/2014/main" id="{ADC55C19-5D61-47F4-B36F-78F707816777}"/>
              </a:ext>
            </a:extLst>
          </p:cNvPr>
          <p:cNvSpPr>
            <a:spLocks noGrp="1"/>
          </p:cNvSpPr>
          <p:nvPr>
            <p:ph type="body" idx="14"/>
          </p:nvPr>
        </p:nvSpPr>
        <p:spPr>
          <a:xfrm>
            <a:off x="486888" y="1311758"/>
            <a:ext cx="3551711" cy="823912"/>
          </a:xfrm>
          <a:solidFill>
            <a:schemeClr val="accent1">
              <a:lumMod val="20000"/>
              <a:lumOff val="80000"/>
            </a:schemeClr>
          </a:solidFill>
        </p:spPr>
        <p:txBody>
          <a:bodyPr anchor="ctr">
            <a:normAutofit/>
          </a:bodyPr>
          <a:lstStyle>
            <a:lvl1pPr marL="0" indent="0" algn="ctr">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4">
            <a:extLst>
              <a:ext uri="{FF2B5EF4-FFF2-40B4-BE49-F238E27FC236}">
                <a16:creationId xmlns:a16="http://schemas.microsoft.com/office/drawing/2014/main" id="{15D25BBA-82F4-49EE-9D3B-C866C91386D4}"/>
              </a:ext>
            </a:extLst>
          </p:cNvPr>
          <p:cNvSpPr>
            <a:spLocks noGrp="1"/>
          </p:cNvSpPr>
          <p:nvPr>
            <p:ph type="body" sz="quarter" idx="3"/>
          </p:nvPr>
        </p:nvSpPr>
        <p:spPr>
          <a:xfrm>
            <a:off x="4393376" y="1311758"/>
            <a:ext cx="3551710" cy="823912"/>
          </a:xfrm>
          <a:solidFill>
            <a:schemeClr val="accent1">
              <a:lumMod val="20000"/>
              <a:lumOff val="80000"/>
            </a:schemeClr>
          </a:solidFill>
        </p:spPr>
        <p:txBody>
          <a:bodyPr anchor="ctr">
            <a:normAutofit/>
          </a:bodyPr>
          <a:lstStyle>
            <a:lvl1pPr marL="0" indent="0" algn="ctr">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5" name="Text Placeholder 4">
            <a:extLst>
              <a:ext uri="{FF2B5EF4-FFF2-40B4-BE49-F238E27FC236}">
                <a16:creationId xmlns:a16="http://schemas.microsoft.com/office/drawing/2014/main" id="{EB64C96F-E3E0-4A31-A963-608E5DFBD484}"/>
              </a:ext>
            </a:extLst>
          </p:cNvPr>
          <p:cNvSpPr>
            <a:spLocks noGrp="1"/>
          </p:cNvSpPr>
          <p:nvPr>
            <p:ph type="body" sz="quarter" idx="15"/>
          </p:nvPr>
        </p:nvSpPr>
        <p:spPr>
          <a:xfrm>
            <a:off x="8299862" y="1311758"/>
            <a:ext cx="3551705" cy="823912"/>
          </a:xfrm>
          <a:solidFill>
            <a:schemeClr val="accent1">
              <a:lumMod val="20000"/>
              <a:lumOff val="80000"/>
            </a:schemeClr>
          </a:solidFill>
        </p:spPr>
        <p:txBody>
          <a:bodyPr anchor="ctr">
            <a:normAutofit/>
          </a:bodyPr>
          <a:lstStyle>
            <a:lvl1pPr marL="0" indent="0" algn="ctr">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Tree>
    <p:extLst>
      <p:ext uri="{BB962C8B-B14F-4D97-AF65-F5344CB8AC3E}">
        <p14:creationId xmlns:p14="http://schemas.microsoft.com/office/powerpoint/2010/main" val="1700054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sv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4A65D0-AB55-D94C-A2F2-F39DD55EE7B9}"/>
              </a:ext>
            </a:extLst>
          </p:cNvPr>
          <p:cNvSpPr>
            <a:spLocks noGrp="1"/>
          </p:cNvSpPr>
          <p:nvPr>
            <p:ph type="title"/>
          </p:nvPr>
        </p:nvSpPr>
        <p:spPr>
          <a:xfrm>
            <a:off x="486888" y="365125"/>
            <a:ext cx="11364686" cy="786781"/>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a:extLst>
              <a:ext uri="{FF2B5EF4-FFF2-40B4-BE49-F238E27FC236}">
                <a16:creationId xmlns:a16="http://schemas.microsoft.com/office/drawing/2014/main" id="{57EFC510-4E64-394D-86B8-BAC70D7C8AE4}"/>
              </a:ext>
            </a:extLst>
          </p:cNvPr>
          <p:cNvSpPr>
            <a:spLocks noGrp="1"/>
          </p:cNvSpPr>
          <p:nvPr>
            <p:ph type="body" idx="1"/>
          </p:nvPr>
        </p:nvSpPr>
        <p:spPr>
          <a:xfrm>
            <a:off x="486888" y="1314192"/>
            <a:ext cx="11364686" cy="45440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825721-DA62-0545-9E9C-6D71E34CD6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Georgia" panose="02040502050405020303" pitchFamily="18" charset="0"/>
              </a:defRPr>
            </a:lvl1pPr>
          </a:lstStyle>
          <a:p>
            <a:endParaRPr lang="en-US"/>
          </a:p>
        </p:txBody>
      </p:sp>
      <p:sp>
        <p:nvSpPr>
          <p:cNvPr id="5" name="Footer Placeholder 4">
            <a:extLst>
              <a:ext uri="{FF2B5EF4-FFF2-40B4-BE49-F238E27FC236}">
                <a16:creationId xmlns:a16="http://schemas.microsoft.com/office/drawing/2014/main" id="{E6A1DA9A-58E3-7F4E-A671-BAD0E862C6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Georgia" panose="02040502050405020303" pitchFamily="18" charset="0"/>
              </a:defRPr>
            </a:lvl1pPr>
          </a:lstStyle>
          <a:p>
            <a:r>
              <a:rPr lang="en-US"/>
              <a:t>DELIBERATIVE AND PRE-DECISIONAL</a:t>
            </a:r>
          </a:p>
        </p:txBody>
      </p:sp>
      <p:sp>
        <p:nvSpPr>
          <p:cNvPr id="6" name="Slide Number Placeholder 5">
            <a:extLst>
              <a:ext uri="{FF2B5EF4-FFF2-40B4-BE49-F238E27FC236}">
                <a16:creationId xmlns:a16="http://schemas.microsoft.com/office/drawing/2014/main" id="{454F9A41-3BEF-ED42-8F6D-888FA7F613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Georgia" panose="02040502050405020303" pitchFamily="18" charset="0"/>
              </a:defRPr>
            </a:lvl1pPr>
          </a:lstStyle>
          <a:p>
            <a:fld id="{4C8EF253-26CD-AB4D-92CD-9014B77812CD}" type="slidenum">
              <a:rPr lang="en-US" smtClean="0"/>
              <a:pPr/>
              <a:t>‹#›</a:t>
            </a:fld>
            <a:endParaRPr lang="en-US"/>
          </a:p>
        </p:txBody>
      </p:sp>
      <p:sp>
        <p:nvSpPr>
          <p:cNvPr id="7" name="Rectangle 6">
            <a:extLst>
              <a:ext uri="{FF2B5EF4-FFF2-40B4-BE49-F238E27FC236}">
                <a16:creationId xmlns:a16="http://schemas.microsoft.com/office/drawing/2014/main" id="{0502F5F8-A68C-48EC-97BB-BB345ED1D0A6}"/>
              </a:ext>
            </a:extLst>
          </p:cNvPr>
          <p:cNvSpPr/>
          <p:nvPr userDrawn="1"/>
        </p:nvSpPr>
        <p:spPr>
          <a:xfrm>
            <a:off x="0" y="6176865"/>
            <a:ext cx="12192000" cy="68113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lide Number Placeholder 5">
            <a:extLst>
              <a:ext uri="{FF2B5EF4-FFF2-40B4-BE49-F238E27FC236}">
                <a16:creationId xmlns:a16="http://schemas.microsoft.com/office/drawing/2014/main" id="{A3403536-2915-42FA-986D-A25CA2A5C6A9}"/>
              </a:ext>
            </a:extLst>
          </p:cNvPr>
          <p:cNvSpPr txBox="1">
            <a:spLocks/>
          </p:cNvSpPr>
          <p:nvPr userDrawn="1"/>
        </p:nvSpPr>
        <p:spPr>
          <a:xfrm>
            <a:off x="9247035" y="6356350"/>
            <a:ext cx="2743200" cy="365125"/>
          </a:xfrm>
          <a:prstGeom prst="rect">
            <a:avLst/>
          </a:prstGeom>
        </p:spPr>
        <p:txBody>
          <a:bodyPr anchor="ct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C8EF253-26CD-AB4D-92CD-9014B77812CD}" type="slidenum">
              <a:rPr lang="en-US" sz="1000" smtClean="0">
                <a:latin typeface="Arial" panose="020B0604020202020204" pitchFamily="34" charset="0"/>
                <a:cs typeface="Arial" panose="020B0604020202020204" pitchFamily="34" charset="0"/>
              </a:rPr>
              <a:pPr algn="r"/>
              <a:t>‹#›</a:t>
            </a:fld>
            <a:endParaRPr lang="en-US" sz="1000">
              <a:latin typeface="Arial" panose="020B0604020202020204" pitchFamily="34" charset="0"/>
              <a:cs typeface="Arial" panose="020B0604020202020204" pitchFamily="34" charset="0"/>
            </a:endParaRPr>
          </a:p>
        </p:txBody>
      </p:sp>
      <p:pic>
        <p:nvPicPr>
          <p:cNvPr id="8" name="Graphic 7">
            <a:extLst>
              <a:ext uri="{FF2B5EF4-FFF2-40B4-BE49-F238E27FC236}">
                <a16:creationId xmlns:a16="http://schemas.microsoft.com/office/drawing/2014/main" id="{1BEFC94D-784D-4815-ABF6-B67E83E96935}"/>
              </a:ext>
            </a:extLst>
          </p:cNvPr>
          <p:cNvPicPr>
            <a:picLocks noChangeAspect="1"/>
          </p:cNvPicPr>
          <p:nvPr userDrawn="1"/>
        </p:nvPicPr>
        <p:blipFill>
          <a:blip r:embed="rId23">
            <a:extLst>
              <a:ext uri="{96DAC541-7B7A-43D3-8B79-37D633B846F1}">
                <asvg:svgBlip xmlns:asvg="http://schemas.microsoft.com/office/drawing/2016/SVG/main" r:embed="rId24"/>
              </a:ext>
            </a:extLst>
          </a:blip>
          <a:stretch>
            <a:fillRect/>
          </a:stretch>
        </p:blipFill>
        <p:spPr>
          <a:xfrm>
            <a:off x="148084" y="6273256"/>
            <a:ext cx="488351" cy="488351"/>
          </a:xfrm>
          <a:prstGeom prst="rect">
            <a:avLst/>
          </a:prstGeom>
        </p:spPr>
      </p:pic>
    </p:spTree>
    <p:extLst>
      <p:ext uri="{BB962C8B-B14F-4D97-AF65-F5344CB8AC3E}">
        <p14:creationId xmlns:p14="http://schemas.microsoft.com/office/powerpoint/2010/main" val="3361981374"/>
      </p:ext>
    </p:extLst>
  </p:cSld>
  <p:clrMap bg1="lt1" tx1="dk1" bg2="lt2" tx2="dk2" accent1="accent1" accent2="accent2" accent3="accent3" accent4="accent4" accent5="accent5" accent6="accent6" hlink="hlink" folHlink="folHlink"/>
  <p:sldLayoutIdLst>
    <p:sldLayoutId id="2147483676" r:id="rId1"/>
    <p:sldLayoutId id="2147483650" r:id="rId2"/>
    <p:sldLayoutId id="2147483651" r:id="rId3"/>
    <p:sldLayoutId id="2147483675" r:id="rId4"/>
    <p:sldLayoutId id="2147483664" r:id="rId5"/>
    <p:sldLayoutId id="2147483660" r:id="rId6"/>
    <p:sldLayoutId id="2147483666" r:id="rId7"/>
    <p:sldLayoutId id="2147483661" r:id="rId8"/>
    <p:sldLayoutId id="2147483671" r:id="rId9"/>
    <p:sldLayoutId id="2147483662" r:id="rId10"/>
    <p:sldLayoutId id="2147483673" r:id="rId11"/>
    <p:sldLayoutId id="2147483663" r:id="rId12"/>
    <p:sldLayoutId id="2147483669" r:id="rId13"/>
    <p:sldLayoutId id="2147483654" r:id="rId14"/>
    <p:sldLayoutId id="2147483672" r:id="rId15"/>
    <p:sldLayoutId id="2147483665" r:id="rId16"/>
    <p:sldLayoutId id="2147483667" r:id="rId17"/>
    <p:sldLayoutId id="2147483668" r:id="rId18"/>
    <p:sldLayoutId id="2147483670" r:id="rId19"/>
    <p:sldLayoutId id="2147483655" r:id="rId20"/>
    <p:sldLayoutId id="2147483677" r:id="rId21"/>
  </p:sldLayoutIdLst>
  <p:hf sldNum="0" hdr="0" ftr="0" dt="0"/>
  <p:txStyles>
    <p:titleStyle>
      <a:lvl1pPr algn="l" defTabSz="914400" rtl="0" eaLnBrk="1" latinLnBrk="0" hangingPunct="1">
        <a:lnSpc>
          <a:spcPct val="90000"/>
        </a:lnSpc>
        <a:spcBef>
          <a:spcPct val="0"/>
        </a:spcBef>
        <a:buNone/>
        <a:defRPr sz="3200" b="1" kern="1200">
          <a:solidFill>
            <a:schemeClr val="accent1">
              <a:lumMod val="75000"/>
            </a:schemeClr>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www.irs.gov/credits-and-deductions-under-the-inflation-reduction-act-of-2022" TargetMode="External"/><Relationship Id="rId3" Type="http://schemas.openxmlformats.org/officeDocument/2006/relationships/hyperlink" Target="https://www.irs.gov/credits-deductions/energy-efficient-home-improvement-credit" TargetMode="External"/><Relationship Id="rId7" Type="http://schemas.openxmlformats.org/officeDocument/2006/relationships/hyperlink" Target="https://www.regulations.doe.gov/product-lookup" TargetMode="External"/><Relationship Id="rId12" Type="http://schemas.openxmlformats.org/officeDocument/2006/relationships/hyperlink" Target="https://app.high.powerbigov.us/view?r=eyJrIjoiYzY1ODQ0ODYtZTk1My00NDAwLWE0ZGEtYjE0YjNhOGNhZDBjIiwidCI6IjU4ZjFlM2ZhLTU4Y2ItNGNiNi04OGNjLWM5MWNhYzIwN2YxOCJ9" TargetMode="External"/><Relationship Id="rId2" Type="http://schemas.openxmlformats.org/officeDocument/2006/relationships/hyperlink" Target="http://IRS.gov/credits-deductions/home-energy-tax-credits" TargetMode="External"/><Relationship Id="rId1" Type="http://schemas.openxmlformats.org/officeDocument/2006/relationships/slideLayout" Target="../slideLayouts/slideLayout7.xml"/><Relationship Id="rId6" Type="http://schemas.openxmlformats.org/officeDocument/2006/relationships/hyperlink" Target="https://www.irs.gov/pub/irs-pdf/p5968.pdf" TargetMode="External"/><Relationship Id="rId11" Type="http://schemas.openxmlformats.org/officeDocument/2006/relationships/hyperlink" Target="http://Treasury.gov/IRA" TargetMode="External"/><Relationship Id="rId5" Type="http://schemas.openxmlformats.org/officeDocument/2006/relationships/hyperlink" Target="https://www.irs.gov/pub/irs-pdf/p5967.pdf" TargetMode="External"/><Relationship Id="rId10" Type="http://schemas.openxmlformats.org/officeDocument/2006/relationships/hyperlink" Target="https://www.irs.gov/pub/irs-pdf/p5886.pdf" TargetMode="External"/><Relationship Id="rId4" Type="http://schemas.openxmlformats.org/officeDocument/2006/relationships/hyperlink" Target="https://www.irs.gov/credits-deductions/residential-clean-energy-credit" TargetMode="External"/><Relationship Id="rId9" Type="http://schemas.openxmlformats.org/officeDocument/2006/relationships/hyperlink" Target="https://www.irs.gov/pub/irs-pdf/p5886a.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sba.gov/about-sba/sba-locations" TargetMode="External"/><Relationship Id="rId2" Type="http://schemas.openxmlformats.org/officeDocument/2006/relationships/hyperlink" Target="https://www.sba.gov/partners/lenders/7a-loan-program/types-7a-loans#id-sba-express" TargetMode="External"/><Relationship Id="rId1" Type="http://schemas.openxmlformats.org/officeDocument/2006/relationships/slideLayout" Target="../slideLayouts/slideLayout21.xml"/><Relationship Id="rId4" Type="http://schemas.openxmlformats.org/officeDocument/2006/relationships/hyperlink" Target="https://www.sba.gov/local-assistance/resource-partners"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E4300-5770-42DF-B863-63F14A847FD8}"/>
              </a:ext>
            </a:extLst>
          </p:cNvPr>
          <p:cNvSpPr>
            <a:spLocks noGrp="1"/>
          </p:cNvSpPr>
          <p:nvPr>
            <p:ph type="ctrTitle"/>
          </p:nvPr>
        </p:nvSpPr>
        <p:spPr>
          <a:xfrm>
            <a:off x="3459161" y="4146865"/>
            <a:ext cx="8732837" cy="1996830"/>
          </a:xfrm>
        </p:spPr>
        <p:txBody>
          <a:bodyPr>
            <a:normAutofit fontScale="90000"/>
          </a:bodyPr>
          <a:lstStyle/>
          <a:p>
            <a:r>
              <a:rPr lang="en-US">
                <a:solidFill>
                  <a:srgbClr val="2F5597"/>
                </a:solidFill>
              </a:rPr>
              <a:t>Treasury and SBA IRA Energy Efficiency ‘How To’ Session for Small Businesses</a:t>
            </a:r>
            <a:br>
              <a:rPr lang="en-US">
                <a:solidFill>
                  <a:schemeClr val="tx1"/>
                </a:solidFill>
              </a:rPr>
            </a:br>
            <a:br>
              <a:rPr lang="en-US">
                <a:solidFill>
                  <a:schemeClr val="tx1"/>
                </a:solidFill>
              </a:rPr>
            </a:br>
            <a:br>
              <a:rPr lang="en-US" sz="2800">
                <a:solidFill>
                  <a:schemeClr val="tx1"/>
                </a:solidFill>
              </a:rPr>
            </a:br>
            <a:br>
              <a:rPr lang="en-US" sz="2800">
                <a:solidFill>
                  <a:schemeClr val="tx1"/>
                </a:solidFill>
              </a:rPr>
            </a:br>
            <a:endParaRPr lang="en-US">
              <a:solidFill>
                <a:schemeClr val="tx1"/>
              </a:solidFill>
            </a:endParaRPr>
          </a:p>
        </p:txBody>
      </p:sp>
      <p:sp>
        <p:nvSpPr>
          <p:cNvPr id="4" name="Text Placeholder 3">
            <a:extLst>
              <a:ext uri="{FF2B5EF4-FFF2-40B4-BE49-F238E27FC236}">
                <a16:creationId xmlns:a16="http://schemas.microsoft.com/office/drawing/2014/main" id="{35219BD0-CF88-4FC3-9F12-48AA5DD99C02}"/>
              </a:ext>
            </a:extLst>
          </p:cNvPr>
          <p:cNvSpPr>
            <a:spLocks noGrp="1"/>
          </p:cNvSpPr>
          <p:nvPr>
            <p:ph type="body" sz="quarter" idx="12"/>
          </p:nvPr>
        </p:nvSpPr>
        <p:spPr>
          <a:xfrm>
            <a:off x="3459162" y="2345222"/>
            <a:ext cx="8732837" cy="388937"/>
          </a:xfrm>
        </p:spPr>
        <p:txBody>
          <a:bodyPr/>
          <a:lstStyle/>
          <a:p>
            <a:r>
              <a:rPr lang="en-US"/>
              <a:t>March 2024</a:t>
            </a:r>
          </a:p>
        </p:txBody>
      </p:sp>
    </p:spTree>
    <p:extLst>
      <p:ext uri="{BB962C8B-B14F-4D97-AF65-F5344CB8AC3E}">
        <p14:creationId xmlns:p14="http://schemas.microsoft.com/office/powerpoint/2010/main" val="2401431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2CCC1-F45C-2992-B234-90CD996354D2}"/>
              </a:ext>
            </a:extLst>
          </p:cNvPr>
          <p:cNvSpPr>
            <a:spLocks noGrp="1"/>
          </p:cNvSpPr>
          <p:nvPr>
            <p:ph type="title"/>
          </p:nvPr>
        </p:nvSpPr>
        <p:spPr/>
        <p:txBody>
          <a:bodyPr/>
          <a:lstStyle/>
          <a:p>
            <a:r>
              <a:rPr lang="en-US" sz="2800">
                <a:latin typeface="Arial"/>
                <a:cs typeface="Arial"/>
              </a:rPr>
              <a:t>IRS and Treasury Resources</a:t>
            </a:r>
          </a:p>
        </p:txBody>
      </p:sp>
      <p:sp>
        <p:nvSpPr>
          <p:cNvPr id="7" name="TextBox 6">
            <a:extLst>
              <a:ext uri="{FF2B5EF4-FFF2-40B4-BE49-F238E27FC236}">
                <a16:creationId xmlns:a16="http://schemas.microsoft.com/office/drawing/2014/main" id="{9A57C5C0-C0E8-AD1E-E358-DE8A4444A956}"/>
              </a:ext>
            </a:extLst>
          </p:cNvPr>
          <p:cNvSpPr txBox="1"/>
          <p:nvPr/>
        </p:nvSpPr>
        <p:spPr>
          <a:xfrm>
            <a:off x="0" y="894350"/>
            <a:ext cx="12192000" cy="5693866"/>
          </a:xfrm>
          <a:prstGeom prst="rect">
            <a:avLst/>
          </a:prstGeom>
          <a:noFill/>
        </p:spPr>
        <p:txBody>
          <a:bodyPr wrap="square" lIns="91440" tIns="45720" rIns="91440" bIns="45720" rtlCol="0" anchor="t">
            <a:spAutoFit/>
          </a:bodyPr>
          <a:lstStyle/>
          <a:p>
            <a:pPr lvl="1">
              <a:spcAft>
                <a:spcPts val="600"/>
              </a:spcAft>
            </a:pPr>
            <a:r>
              <a:rPr lang="en-US" dirty="0">
                <a:latin typeface="Arial"/>
                <a:cs typeface="Arial"/>
                <a:hlinkClick r:id="rId2"/>
              </a:rPr>
              <a:t>IRS.gov/</a:t>
            </a:r>
            <a:r>
              <a:rPr lang="en-US" dirty="0" err="1">
                <a:latin typeface="Arial"/>
                <a:cs typeface="Arial"/>
                <a:hlinkClick r:id="rId2"/>
              </a:rPr>
              <a:t>HomeEnergy</a:t>
            </a:r>
            <a:endParaRPr lang="en-US" dirty="0">
              <a:latin typeface="Arial"/>
              <a:cs typeface="Arial"/>
            </a:endParaRPr>
          </a:p>
          <a:p>
            <a:pPr marL="1200150" lvl="2" indent="-285750">
              <a:spcAft>
                <a:spcPts val="600"/>
              </a:spcAft>
              <a:buFont typeface="Wingdings" panose="05000000000000000000" pitchFamily="2" charset="2"/>
              <a:buChar char="ü"/>
            </a:pPr>
            <a:r>
              <a:rPr lang="en-US" dirty="0">
                <a:latin typeface="Arial" panose="020B0604020202020204" pitchFamily="34" charset="0"/>
                <a:cs typeface="Arial" panose="020B0604020202020204" pitchFamily="34" charset="0"/>
                <a:hlinkClick r:id="rId3"/>
              </a:rPr>
              <a:t>Energy Efficient Home Improvement Credit</a:t>
            </a:r>
            <a:endParaRPr lang="en-US" dirty="0">
              <a:latin typeface="Arial" panose="020B0604020202020204" pitchFamily="34" charset="0"/>
              <a:cs typeface="Arial" panose="020B0604020202020204" pitchFamily="34" charset="0"/>
            </a:endParaRPr>
          </a:p>
          <a:p>
            <a:pPr marL="1200150" lvl="2" indent="-285750">
              <a:spcAft>
                <a:spcPts val="600"/>
              </a:spcAft>
              <a:buFont typeface="Wingdings" panose="05000000000000000000" pitchFamily="2" charset="2"/>
              <a:buChar char="ü"/>
            </a:pPr>
            <a:r>
              <a:rPr lang="en-US" dirty="0">
                <a:latin typeface="Arial" panose="020B0604020202020204" pitchFamily="34" charset="0"/>
                <a:cs typeface="Arial" panose="020B0604020202020204" pitchFamily="34" charset="0"/>
                <a:hlinkClick r:id="rId4"/>
              </a:rPr>
              <a:t>Residential Energy Credit</a:t>
            </a:r>
            <a:endParaRPr lang="en-US" dirty="0">
              <a:latin typeface="Arial" panose="020B0604020202020204" pitchFamily="34" charset="0"/>
              <a:cs typeface="Arial" panose="020B0604020202020204" pitchFamily="34" charset="0"/>
            </a:endParaRPr>
          </a:p>
          <a:p>
            <a:pPr marL="1200150" lvl="2" indent="-285750">
              <a:spcAft>
                <a:spcPts val="600"/>
              </a:spcAft>
              <a:buFont typeface="Wingdings" panose="05000000000000000000" pitchFamily="2" charset="2"/>
              <a:buChar char="ü"/>
            </a:pPr>
            <a:r>
              <a:rPr lang="en-US" sz="1800" dirty="0">
                <a:effectLst/>
                <a:latin typeface="Arial" panose="020B0604020202020204" pitchFamily="34" charset="0"/>
                <a:ea typeface="Times New Roman" panose="02020603050405020304" pitchFamily="18" charset="0"/>
                <a:cs typeface="Arial" panose="020B0604020202020204" pitchFamily="34" charset="0"/>
              </a:rPr>
              <a:t>25C one-pager: </a:t>
            </a:r>
            <a:r>
              <a:rPr lang="en-US" sz="1800" u="sng" dirty="0">
                <a:solidFill>
                  <a:srgbClr val="0563C1"/>
                </a:solidFill>
                <a:effectLst/>
                <a:latin typeface="Arial" panose="020B0604020202020204" pitchFamily="34" charset="0"/>
                <a:ea typeface="Times New Roman" panose="02020603050405020304" pitchFamily="18" charset="0"/>
                <a:cs typeface="Arial" panose="020B0604020202020204" pitchFamily="34" charset="0"/>
                <a:hlinkClick r:id="rId5"/>
              </a:rPr>
              <a:t>Publication 5967 (5-2024)</a:t>
            </a:r>
            <a:endParaRPr lang="en-US" u="sng" dirty="0">
              <a:solidFill>
                <a:srgbClr val="0563C1"/>
              </a:solidFill>
              <a:latin typeface="Arial" panose="020B0604020202020204" pitchFamily="34" charset="0"/>
              <a:ea typeface="Times New Roman" panose="02020603050405020304" pitchFamily="18" charset="0"/>
              <a:cs typeface="Arial" panose="020B0604020202020204" pitchFamily="34" charset="0"/>
            </a:endParaRPr>
          </a:p>
          <a:p>
            <a:pPr marL="1200150" lvl="2" indent="-285750">
              <a:spcAft>
                <a:spcPts val="600"/>
              </a:spcAft>
              <a:buFont typeface="Wingdings" panose="05000000000000000000" pitchFamily="2" charset="2"/>
              <a:buChar char="ü"/>
            </a:pPr>
            <a:r>
              <a:rPr lang="en-US" sz="1800" dirty="0">
                <a:effectLst/>
                <a:latin typeface="Arial" panose="020B0604020202020204" pitchFamily="34" charset="0"/>
                <a:ea typeface="Times New Roman" panose="02020603050405020304" pitchFamily="18" charset="0"/>
                <a:cs typeface="Arial" panose="020B0604020202020204" pitchFamily="34" charset="0"/>
              </a:rPr>
              <a:t>25D one-pager: </a:t>
            </a:r>
            <a:r>
              <a:rPr lang="en-US" sz="1800" u="sng" dirty="0">
                <a:solidFill>
                  <a:srgbClr val="0563C1"/>
                </a:solidFill>
                <a:effectLst/>
                <a:latin typeface="Arial" panose="020B0604020202020204" pitchFamily="34" charset="0"/>
                <a:ea typeface="Times New Roman" panose="02020603050405020304" pitchFamily="18" charset="0"/>
                <a:cs typeface="Arial" panose="020B0604020202020204" pitchFamily="34" charset="0"/>
                <a:hlinkClick r:id="rId6"/>
              </a:rPr>
              <a:t>Publication 5968 (5-2024)</a:t>
            </a:r>
            <a:endParaRPr lang="en-US" u="sng" dirty="0">
              <a:solidFill>
                <a:srgbClr val="0563C1"/>
              </a:solidFill>
              <a:latin typeface="Arial" panose="020B0604020202020204" pitchFamily="34" charset="0"/>
              <a:ea typeface="Times New Roman" panose="02020603050405020304" pitchFamily="18" charset="0"/>
              <a:cs typeface="Arial" panose="020B0604020202020204" pitchFamily="34" charset="0"/>
            </a:endParaRPr>
          </a:p>
          <a:p>
            <a:pPr lvl="1">
              <a:spcAft>
                <a:spcPts val="600"/>
              </a:spcAft>
            </a:pPr>
            <a:r>
              <a:rPr lang="en-US" dirty="0">
                <a:latin typeface="Arial" panose="020B0604020202020204" pitchFamily="34" charset="0"/>
                <a:cs typeface="Arial" panose="020B0604020202020204" pitchFamily="34" charset="0"/>
              </a:rPr>
              <a:t>Use the Department of Energy’s Lookup Tool for certain 25C products: </a:t>
            </a:r>
            <a:r>
              <a:rPr lang="en-US" sz="1800" u="sng" dirty="0">
                <a:solidFill>
                  <a:srgbClr val="0563C1"/>
                </a:solidFill>
                <a:effectLst/>
                <a:latin typeface="Calibri" panose="020F0502020204030204" pitchFamily="34" charset="0"/>
                <a:ea typeface="Times New Roman" panose="02020603050405020304" pitchFamily="18" charset="0"/>
                <a:hlinkClick r:id="rId7"/>
              </a:rPr>
              <a:t>Product Look Up Tool (DOE)</a:t>
            </a:r>
            <a:r>
              <a:rPr lang="en-US" sz="1800" dirty="0">
                <a:effectLst/>
                <a:latin typeface="Calibri" panose="020F0502020204030204" pitchFamily="34" charset="0"/>
                <a:ea typeface="Times New Roman" panose="02020603050405020304" pitchFamily="18" charset="0"/>
              </a:rPr>
              <a:t>.</a:t>
            </a:r>
            <a:endParaRPr lang="en-US" dirty="0">
              <a:latin typeface="Arial" panose="020B0604020202020204" pitchFamily="34" charset="0"/>
              <a:cs typeface="Arial" panose="020B0604020202020204" pitchFamily="34" charset="0"/>
            </a:endParaRPr>
          </a:p>
          <a:p>
            <a:pPr lvl="1">
              <a:spcAft>
                <a:spcPts val="600"/>
              </a:spcAft>
            </a:pPr>
            <a:endParaRPr lang="en-US" dirty="0">
              <a:latin typeface="Arial"/>
              <a:cs typeface="Arial"/>
              <a:hlinkClick r:id="rId8"/>
            </a:endParaRPr>
          </a:p>
          <a:p>
            <a:pPr lvl="1">
              <a:spcAft>
                <a:spcPts val="600"/>
              </a:spcAft>
            </a:pPr>
            <a:r>
              <a:rPr lang="en-US" dirty="0">
                <a:latin typeface="Arial"/>
                <a:cs typeface="Arial"/>
                <a:hlinkClick r:id="rId8"/>
              </a:rPr>
              <a:t>IRS.gov/</a:t>
            </a:r>
            <a:r>
              <a:rPr lang="en-US" dirty="0" err="1">
                <a:latin typeface="Arial"/>
                <a:cs typeface="Arial"/>
                <a:hlinkClick r:id="rId8"/>
              </a:rPr>
              <a:t>CleanEnergy</a:t>
            </a:r>
            <a:endParaRPr lang="en-US" dirty="0">
              <a:latin typeface="Arial"/>
              <a:cs typeface="Arial"/>
            </a:endParaRPr>
          </a:p>
          <a:p>
            <a:pPr marL="1200150" lvl="2" indent="-285750">
              <a:spcAft>
                <a:spcPts val="600"/>
              </a:spcAft>
              <a:buFont typeface="Wingdings" panose="05000000000000000000" pitchFamily="2" charset="2"/>
              <a:buChar char="ü"/>
            </a:pPr>
            <a:r>
              <a:rPr lang="en-US" dirty="0">
                <a:latin typeface="Arial"/>
                <a:cs typeface="Arial"/>
                <a:hlinkClick r:id="rId9"/>
              </a:rPr>
              <a:t>Clean Energy Tax Incentives for Individuals</a:t>
            </a:r>
            <a:r>
              <a:rPr lang="en-US" dirty="0">
                <a:latin typeface="Arial"/>
                <a:cs typeface="Arial"/>
              </a:rPr>
              <a:t> - 2 Page Printable Summary </a:t>
            </a:r>
            <a:endParaRPr lang="en-US" dirty="0">
              <a:latin typeface="Arial" panose="020B0604020202020204" pitchFamily="34" charset="0"/>
              <a:cs typeface="Arial" panose="020B0604020202020204" pitchFamily="34" charset="0"/>
            </a:endParaRPr>
          </a:p>
          <a:p>
            <a:pPr marL="1200150" lvl="2" indent="-285750">
              <a:spcAft>
                <a:spcPts val="600"/>
              </a:spcAft>
              <a:buFont typeface="Wingdings" panose="05000000000000000000" pitchFamily="2" charset="2"/>
              <a:buChar char="ü"/>
            </a:pPr>
            <a:r>
              <a:rPr lang="en-US" dirty="0">
                <a:latin typeface="Arial"/>
                <a:cs typeface="Arial"/>
                <a:hlinkClick r:id="rId10"/>
              </a:rPr>
              <a:t>Clean Energy Tax Incentives for Businesses </a:t>
            </a:r>
            <a:r>
              <a:rPr lang="en-US" dirty="0">
                <a:latin typeface="Arial"/>
                <a:cs typeface="Arial"/>
              </a:rPr>
              <a:t>- 2 Page Printable Summary </a:t>
            </a:r>
          </a:p>
          <a:p>
            <a:pPr lvl="2">
              <a:spcAft>
                <a:spcPts val="600"/>
              </a:spcAft>
            </a:pPr>
            <a:endParaRPr lang="en-US" dirty="0">
              <a:latin typeface="Arial"/>
              <a:cs typeface="Arial"/>
            </a:endParaRPr>
          </a:p>
          <a:p>
            <a:pPr lvl="1">
              <a:spcAft>
                <a:spcPts val="600"/>
              </a:spcAft>
            </a:pPr>
            <a:r>
              <a:rPr lang="en-US" dirty="0">
                <a:latin typeface="Arial"/>
                <a:cs typeface="Arial"/>
              </a:rPr>
              <a:t>Subscribe to IRS e-News Subscriptions by visiting </a:t>
            </a:r>
            <a:r>
              <a:rPr lang="en-US" u="sng" dirty="0">
                <a:solidFill>
                  <a:srgbClr val="0563C1"/>
                </a:solidFill>
                <a:latin typeface="Arial"/>
                <a:cs typeface="Arial"/>
              </a:rPr>
              <a:t>IRS.gov/newsroom/e-news-subscriptions </a:t>
            </a:r>
            <a:r>
              <a:rPr lang="en-US" dirty="0">
                <a:latin typeface="Arial"/>
                <a:cs typeface="Arial"/>
                <a:sym typeface="Wingdings" panose="05000000000000000000" pitchFamily="2" charset="2"/>
              </a:rPr>
              <a:t> e-News for small businesses</a:t>
            </a:r>
            <a:endParaRPr lang="en-US" dirty="0">
              <a:latin typeface="Arial"/>
              <a:cs typeface="Arial"/>
            </a:endParaRPr>
          </a:p>
          <a:p>
            <a:pPr lvl="1">
              <a:spcAft>
                <a:spcPts val="600"/>
              </a:spcAft>
            </a:pPr>
            <a:r>
              <a:rPr lang="en-US" dirty="0">
                <a:latin typeface="Arial" panose="020B0604020202020204" pitchFamily="34" charset="0"/>
                <a:cs typeface="Arial" panose="020B0604020202020204" pitchFamily="34" charset="0"/>
              </a:rPr>
              <a:t>Newly-launched </a:t>
            </a:r>
            <a:r>
              <a:rPr lang="en-US" dirty="0">
                <a:solidFill>
                  <a:prstClr val="black"/>
                </a:solidFill>
                <a:latin typeface="Arial" panose="020B0604020202020204" pitchFamily="34" charset="0"/>
                <a:cs typeface="Arial" panose="020B0604020202020204" pitchFamily="34" charset="0"/>
                <a:hlinkClick r:id="rId11"/>
              </a:rPr>
              <a:t>Treasury.gov/IRA</a:t>
            </a:r>
            <a:r>
              <a:rPr lang="en-US" dirty="0">
                <a:latin typeface="Arial" panose="020B0604020202020204" pitchFamily="34" charset="0"/>
                <a:cs typeface="Arial" panose="020B0604020202020204" pitchFamily="34" charset="0"/>
              </a:rPr>
              <a:t> website</a:t>
            </a:r>
          </a:p>
          <a:p>
            <a:pPr marL="1200150" lvl="2" indent="-285750">
              <a:spcAft>
                <a:spcPts val="600"/>
              </a:spcAft>
              <a:buFont typeface="Wingdings" panose="05000000000000000000" pitchFamily="2" charset="2"/>
              <a:buChar char="ü"/>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12"/>
              </a:rPr>
              <a:t>Lowering costs for small businesses</a:t>
            </a:r>
            <a:r>
              <a:rPr lang="en-US" dirty="0">
                <a:solidFill>
                  <a:prstClr val="black"/>
                </a:solidFill>
                <a:latin typeface="Arial" panose="020B0604020202020204" pitchFamily="34" charset="0"/>
                <a:cs typeface="Arial" panose="020B0604020202020204" pitchFamily="34" charset="0"/>
                <a:hlinkClick r:id="rId12"/>
              </a:rPr>
              <a:t>s </a:t>
            </a:r>
            <a:endParaRPr kumimoji="0" lang="en-US"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742950" lvl="1" indent="-285750">
              <a:spcAft>
                <a:spcPts val="600"/>
              </a:spcAft>
              <a:buFont typeface="Wingdings" panose="05000000000000000000" pitchFamily="2" charset="2"/>
              <a:buChar char="ü"/>
              <a:defRPr/>
            </a:pP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28371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9B87E-0B6E-5849-632E-583BBDC55B8E}"/>
              </a:ext>
            </a:extLst>
          </p:cNvPr>
          <p:cNvSpPr>
            <a:spLocks noGrp="1"/>
          </p:cNvSpPr>
          <p:nvPr>
            <p:ph type="title"/>
          </p:nvPr>
        </p:nvSpPr>
        <p:spPr/>
        <p:txBody>
          <a:bodyPr/>
          <a:lstStyle/>
          <a:p>
            <a:r>
              <a:rPr lang="en-US"/>
              <a:t>How SBA can help </a:t>
            </a:r>
          </a:p>
        </p:txBody>
      </p:sp>
      <p:sp>
        <p:nvSpPr>
          <p:cNvPr id="3" name="Content Placeholder 2">
            <a:extLst>
              <a:ext uri="{FF2B5EF4-FFF2-40B4-BE49-F238E27FC236}">
                <a16:creationId xmlns:a16="http://schemas.microsoft.com/office/drawing/2014/main" id="{FEF3A1BE-47F3-ACDF-B91F-7824CD42F58F}"/>
              </a:ext>
            </a:extLst>
          </p:cNvPr>
          <p:cNvSpPr>
            <a:spLocks noGrp="1"/>
          </p:cNvSpPr>
          <p:nvPr>
            <p:ph idx="1"/>
          </p:nvPr>
        </p:nvSpPr>
        <p:spPr>
          <a:xfrm>
            <a:off x="838200" y="1850932"/>
            <a:ext cx="5025272" cy="911478"/>
          </a:xfrm>
        </p:spPr>
        <p:txBody>
          <a:bodyPr>
            <a:noAutofit/>
          </a:bodyPr>
          <a:lstStyle/>
          <a:p>
            <a:pPr marL="0" indent="0">
              <a:buNone/>
            </a:pPr>
            <a:r>
              <a:rPr lang="en-US" sz="2000"/>
              <a:t>I need to ramp up my capacity to complete more energy efficiency projects. </a:t>
            </a:r>
          </a:p>
        </p:txBody>
      </p:sp>
      <p:sp>
        <p:nvSpPr>
          <p:cNvPr id="4" name="Slide Number Placeholder 3">
            <a:extLst>
              <a:ext uri="{FF2B5EF4-FFF2-40B4-BE49-F238E27FC236}">
                <a16:creationId xmlns:a16="http://schemas.microsoft.com/office/drawing/2014/main" id="{1DA7176A-0083-EBA9-20AC-4E3806C7F91E}"/>
              </a:ext>
            </a:extLst>
          </p:cNvPr>
          <p:cNvSpPr>
            <a:spLocks noGrp="1"/>
          </p:cNvSpPr>
          <p:nvPr>
            <p:ph type="sldNum" sz="quarter" idx="12"/>
          </p:nvPr>
        </p:nvSpPr>
        <p:spPr/>
        <p:txBody>
          <a:bodyPr/>
          <a:lstStyle/>
          <a:p>
            <a:fld id="{B1AB44B9-F1EC-4F4B-88D4-413245C9CD3E}" type="slidenum">
              <a:rPr lang="en-US" smtClean="0"/>
              <a:t>11</a:t>
            </a:fld>
            <a:endParaRPr lang="en-US"/>
          </a:p>
        </p:txBody>
      </p:sp>
      <p:sp>
        <p:nvSpPr>
          <p:cNvPr id="5" name="Content Placeholder 2">
            <a:extLst>
              <a:ext uri="{FF2B5EF4-FFF2-40B4-BE49-F238E27FC236}">
                <a16:creationId xmlns:a16="http://schemas.microsoft.com/office/drawing/2014/main" id="{85A47D50-1962-B8A3-A3F7-AA4BB7CD46F5}"/>
              </a:ext>
            </a:extLst>
          </p:cNvPr>
          <p:cNvSpPr txBox="1">
            <a:spLocks/>
          </p:cNvSpPr>
          <p:nvPr/>
        </p:nvSpPr>
        <p:spPr>
          <a:xfrm>
            <a:off x="6579948" y="1850932"/>
            <a:ext cx="5025272" cy="911478"/>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buFont typeface="Wingdings" panose="05000000000000000000" pitchFamily="2" charset="2"/>
              <a:buChar char="§"/>
              <a:defRPr sz="2400" kern="1200">
                <a:solidFill>
                  <a:schemeClr val="tx1"/>
                </a:solidFill>
                <a:latin typeface="Source Sans Pro" charset="0"/>
                <a:ea typeface="Source Sans Pro" charset="0"/>
                <a:cs typeface="Source Sans Pro" charset="0"/>
              </a:defRPr>
            </a:lvl1pPr>
            <a:lvl2pPr marL="685800" indent="-228600" algn="l" defTabSz="914400" rtl="0" eaLnBrk="1" latinLnBrk="0" hangingPunct="1">
              <a:lnSpc>
                <a:spcPct val="100000"/>
              </a:lnSpc>
              <a:spcBef>
                <a:spcPts val="500"/>
              </a:spcBef>
              <a:buFont typeface="Source Sans Pro" panose="020B0503030403020204" pitchFamily="34" charset="0"/>
              <a:buChar char="‒"/>
              <a:defRPr sz="2000" kern="1200">
                <a:solidFill>
                  <a:schemeClr val="tx1"/>
                </a:solidFill>
                <a:latin typeface="Source Sans Pro" charset="0"/>
                <a:ea typeface="Source Sans Pro" charset="0"/>
                <a:cs typeface="Source Sans Pro" charset="0"/>
              </a:defRPr>
            </a:lvl2pPr>
            <a:lvl3pPr marL="1143000" indent="-228600" algn="l" defTabSz="914400" rtl="0" eaLnBrk="1" latinLnBrk="0" hangingPunct="1">
              <a:lnSpc>
                <a:spcPct val="100000"/>
              </a:lnSpc>
              <a:spcBef>
                <a:spcPts val="500"/>
              </a:spcBef>
              <a:buFont typeface="Source Sans Pro" panose="020B0503030403020204" pitchFamily="34" charset="0"/>
              <a:buChar char="•"/>
              <a:defRPr sz="1800" kern="1200">
                <a:solidFill>
                  <a:schemeClr val="tx1"/>
                </a:solidFill>
                <a:latin typeface="Source Sans Pro" charset="0"/>
                <a:ea typeface="Source Sans Pro" charset="0"/>
                <a:cs typeface="Source Sans Pro" charset="0"/>
              </a:defRPr>
            </a:lvl3pPr>
            <a:lvl4pPr marL="1600200" indent="-228600" algn="l" defTabSz="914400" rtl="0" eaLnBrk="1" latinLnBrk="0" hangingPunct="1">
              <a:lnSpc>
                <a:spcPct val="100000"/>
              </a:lnSpc>
              <a:spcBef>
                <a:spcPts val="500"/>
              </a:spcBef>
              <a:buFont typeface="Courier New" panose="02070309020205020404" pitchFamily="49" charset="0"/>
              <a:buChar char="o"/>
              <a:defRPr sz="1600" kern="1200">
                <a:solidFill>
                  <a:schemeClr val="tx1"/>
                </a:solidFill>
                <a:latin typeface="Source Sans Pro" charset="0"/>
                <a:ea typeface="Source Sans Pro" charset="0"/>
                <a:cs typeface="Source Sans Pro" charset="0"/>
              </a:defRPr>
            </a:lvl4pPr>
            <a:lvl5pPr marL="2057400" indent="-228600" algn="l" defTabSz="914400" rtl="0" eaLnBrk="1" latinLnBrk="0" hangingPunct="1">
              <a:lnSpc>
                <a:spcPct val="100000"/>
              </a:lnSpc>
              <a:spcBef>
                <a:spcPts val="500"/>
              </a:spcBef>
              <a:buFont typeface="Source Sans Pro" panose="020B0503030403020204" pitchFamily="34" charset="0"/>
              <a:buChar char="&gt;"/>
              <a:defRPr sz="1600" kern="1200">
                <a:solidFill>
                  <a:schemeClr val="tx1"/>
                </a:solidFill>
                <a:latin typeface="Source Sans Pro" charset="0"/>
                <a:ea typeface="Source Sans Pro" charset="0"/>
                <a:cs typeface="Source Sans Pro"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sz="2000"/>
              <a:t>Consider asking your local lender about accessing an </a:t>
            </a:r>
            <a:r>
              <a:rPr lang="en-US" sz="2000">
                <a:hlinkClick r:id="rId2"/>
              </a:rPr>
              <a:t>SBA Express </a:t>
            </a:r>
            <a:r>
              <a:rPr lang="en-US" sz="2000"/>
              <a:t>loan to meet your working capital needs.</a:t>
            </a:r>
          </a:p>
        </p:txBody>
      </p:sp>
      <p:sp>
        <p:nvSpPr>
          <p:cNvPr id="7" name="Arrow: Chevron 6">
            <a:extLst>
              <a:ext uri="{FF2B5EF4-FFF2-40B4-BE49-F238E27FC236}">
                <a16:creationId xmlns:a16="http://schemas.microsoft.com/office/drawing/2014/main" id="{C0A9EB63-3705-7091-105C-A20893059513}"/>
              </a:ext>
            </a:extLst>
          </p:cNvPr>
          <p:cNvSpPr/>
          <p:nvPr/>
        </p:nvSpPr>
        <p:spPr>
          <a:xfrm>
            <a:off x="5959011" y="2012398"/>
            <a:ext cx="452063" cy="410966"/>
          </a:xfrm>
          <a:prstGeom prst="chevron">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
        <p:nvSpPr>
          <p:cNvPr id="8" name="Content Placeholder 2">
            <a:extLst>
              <a:ext uri="{FF2B5EF4-FFF2-40B4-BE49-F238E27FC236}">
                <a16:creationId xmlns:a16="http://schemas.microsoft.com/office/drawing/2014/main" id="{E62A29C8-D826-FCDC-B6B4-932141F6DDD6}"/>
              </a:ext>
            </a:extLst>
          </p:cNvPr>
          <p:cNvSpPr txBox="1">
            <a:spLocks/>
          </p:cNvSpPr>
          <p:nvPr/>
        </p:nvSpPr>
        <p:spPr>
          <a:xfrm>
            <a:off x="838200" y="3545598"/>
            <a:ext cx="5025272" cy="911478"/>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buFont typeface="Wingdings" panose="05000000000000000000" pitchFamily="2" charset="2"/>
              <a:buChar char="§"/>
              <a:defRPr sz="2400" kern="1200">
                <a:solidFill>
                  <a:schemeClr val="tx1"/>
                </a:solidFill>
                <a:latin typeface="Source Sans Pro" charset="0"/>
                <a:ea typeface="Source Sans Pro" charset="0"/>
                <a:cs typeface="Source Sans Pro" charset="0"/>
              </a:defRPr>
            </a:lvl1pPr>
            <a:lvl2pPr marL="685800" indent="-228600" algn="l" defTabSz="914400" rtl="0" eaLnBrk="1" latinLnBrk="0" hangingPunct="1">
              <a:lnSpc>
                <a:spcPct val="100000"/>
              </a:lnSpc>
              <a:spcBef>
                <a:spcPts val="500"/>
              </a:spcBef>
              <a:buFont typeface="Source Sans Pro" panose="020B0503030403020204" pitchFamily="34" charset="0"/>
              <a:buChar char="‒"/>
              <a:defRPr sz="2000" kern="1200">
                <a:solidFill>
                  <a:schemeClr val="tx1"/>
                </a:solidFill>
                <a:latin typeface="Source Sans Pro" charset="0"/>
                <a:ea typeface="Source Sans Pro" charset="0"/>
                <a:cs typeface="Source Sans Pro" charset="0"/>
              </a:defRPr>
            </a:lvl2pPr>
            <a:lvl3pPr marL="1143000" indent="-228600" algn="l" defTabSz="914400" rtl="0" eaLnBrk="1" latinLnBrk="0" hangingPunct="1">
              <a:lnSpc>
                <a:spcPct val="100000"/>
              </a:lnSpc>
              <a:spcBef>
                <a:spcPts val="500"/>
              </a:spcBef>
              <a:buFont typeface="Source Sans Pro" panose="020B0503030403020204" pitchFamily="34" charset="0"/>
              <a:buChar char="•"/>
              <a:defRPr sz="1800" kern="1200">
                <a:solidFill>
                  <a:schemeClr val="tx1"/>
                </a:solidFill>
                <a:latin typeface="Source Sans Pro" charset="0"/>
                <a:ea typeface="Source Sans Pro" charset="0"/>
                <a:cs typeface="Source Sans Pro" charset="0"/>
              </a:defRPr>
            </a:lvl3pPr>
            <a:lvl4pPr marL="1600200" indent="-228600" algn="l" defTabSz="914400" rtl="0" eaLnBrk="1" latinLnBrk="0" hangingPunct="1">
              <a:lnSpc>
                <a:spcPct val="100000"/>
              </a:lnSpc>
              <a:spcBef>
                <a:spcPts val="500"/>
              </a:spcBef>
              <a:buFont typeface="Courier New" panose="02070309020205020404" pitchFamily="49" charset="0"/>
              <a:buChar char="o"/>
              <a:defRPr sz="1600" kern="1200">
                <a:solidFill>
                  <a:schemeClr val="tx1"/>
                </a:solidFill>
                <a:latin typeface="Source Sans Pro" charset="0"/>
                <a:ea typeface="Source Sans Pro" charset="0"/>
                <a:cs typeface="Source Sans Pro" charset="0"/>
              </a:defRPr>
            </a:lvl4pPr>
            <a:lvl5pPr marL="2057400" indent="-228600" algn="l" defTabSz="914400" rtl="0" eaLnBrk="1" latinLnBrk="0" hangingPunct="1">
              <a:lnSpc>
                <a:spcPct val="100000"/>
              </a:lnSpc>
              <a:spcBef>
                <a:spcPts val="500"/>
              </a:spcBef>
              <a:buFont typeface="Source Sans Pro" panose="020B0503030403020204" pitchFamily="34" charset="0"/>
              <a:buChar char="&gt;"/>
              <a:defRPr sz="1600" kern="1200">
                <a:solidFill>
                  <a:schemeClr val="tx1"/>
                </a:solidFill>
                <a:latin typeface="Source Sans Pro" charset="0"/>
                <a:ea typeface="Source Sans Pro" charset="0"/>
                <a:cs typeface="Source Sans Pro"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sz="2000"/>
              <a:t>I need general business counseling and advice as I think about growing my clean energy and energy efficiency services.</a:t>
            </a:r>
          </a:p>
        </p:txBody>
      </p:sp>
      <p:sp>
        <p:nvSpPr>
          <p:cNvPr id="9" name="Content Placeholder 2">
            <a:extLst>
              <a:ext uri="{FF2B5EF4-FFF2-40B4-BE49-F238E27FC236}">
                <a16:creationId xmlns:a16="http://schemas.microsoft.com/office/drawing/2014/main" id="{1418679A-9B86-0C62-6844-52E66B3D1D31}"/>
              </a:ext>
            </a:extLst>
          </p:cNvPr>
          <p:cNvSpPr txBox="1">
            <a:spLocks/>
          </p:cNvSpPr>
          <p:nvPr/>
        </p:nvSpPr>
        <p:spPr>
          <a:xfrm>
            <a:off x="6579948" y="3545598"/>
            <a:ext cx="5025272" cy="911478"/>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buFont typeface="Wingdings" panose="05000000000000000000" pitchFamily="2" charset="2"/>
              <a:buChar char="§"/>
              <a:defRPr sz="2400" kern="1200">
                <a:solidFill>
                  <a:schemeClr val="tx1"/>
                </a:solidFill>
                <a:latin typeface="Source Sans Pro" charset="0"/>
                <a:ea typeface="Source Sans Pro" charset="0"/>
                <a:cs typeface="Source Sans Pro" charset="0"/>
              </a:defRPr>
            </a:lvl1pPr>
            <a:lvl2pPr marL="685800" indent="-228600" algn="l" defTabSz="914400" rtl="0" eaLnBrk="1" latinLnBrk="0" hangingPunct="1">
              <a:lnSpc>
                <a:spcPct val="100000"/>
              </a:lnSpc>
              <a:spcBef>
                <a:spcPts val="500"/>
              </a:spcBef>
              <a:buFont typeface="Source Sans Pro" panose="020B0503030403020204" pitchFamily="34" charset="0"/>
              <a:buChar char="‒"/>
              <a:defRPr sz="2000" kern="1200">
                <a:solidFill>
                  <a:schemeClr val="tx1"/>
                </a:solidFill>
                <a:latin typeface="Source Sans Pro" charset="0"/>
                <a:ea typeface="Source Sans Pro" charset="0"/>
                <a:cs typeface="Source Sans Pro" charset="0"/>
              </a:defRPr>
            </a:lvl2pPr>
            <a:lvl3pPr marL="1143000" indent="-228600" algn="l" defTabSz="914400" rtl="0" eaLnBrk="1" latinLnBrk="0" hangingPunct="1">
              <a:lnSpc>
                <a:spcPct val="100000"/>
              </a:lnSpc>
              <a:spcBef>
                <a:spcPts val="500"/>
              </a:spcBef>
              <a:buFont typeface="Source Sans Pro" panose="020B0503030403020204" pitchFamily="34" charset="0"/>
              <a:buChar char="•"/>
              <a:defRPr sz="1800" kern="1200">
                <a:solidFill>
                  <a:schemeClr val="tx1"/>
                </a:solidFill>
                <a:latin typeface="Source Sans Pro" charset="0"/>
                <a:ea typeface="Source Sans Pro" charset="0"/>
                <a:cs typeface="Source Sans Pro" charset="0"/>
              </a:defRPr>
            </a:lvl3pPr>
            <a:lvl4pPr marL="1600200" indent="-228600" algn="l" defTabSz="914400" rtl="0" eaLnBrk="1" latinLnBrk="0" hangingPunct="1">
              <a:lnSpc>
                <a:spcPct val="100000"/>
              </a:lnSpc>
              <a:spcBef>
                <a:spcPts val="500"/>
              </a:spcBef>
              <a:buFont typeface="Courier New" panose="02070309020205020404" pitchFamily="49" charset="0"/>
              <a:buChar char="o"/>
              <a:defRPr sz="1600" kern="1200">
                <a:solidFill>
                  <a:schemeClr val="tx1"/>
                </a:solidFill>
                <a:latin typeface="Source Sans Pro" charset="0"/>
                <a:ea typeface="Source Sans Pro" charset="0"/>
                <a:cs typeface="Source Sans Pro" charset="0"/>
              </a:defRPr>
            </a:lvl4pPr>
            <a:lvl5pPr marL="2057400" indent="-228600" algn="l" defTabSz="914400" rtl="0" eaLnBrk="1" latinLnBrk="0" hangingPunct="1">
              <a:lnSpc>
                <a:spcPct val="100000"/>
              </a:lnSpc>
              <a:spcBef>
                <a:spcPts val="500"/>
              </a:spcBef>
              <a:buFont typeface="Source Sans Pro" panose="020B0503030403020204" pitchFamily="34" charset="0"/>
              <a:buChar char="&gt;"/>
              <a:defRPr sz="1600" kern="1200">
                <a:solidFill>
                  <a:schemeClr val="tx1"/>
                </a:solidFill>
                <a:latin typeface="Source Sans Pro" charset="0"/>
                <a:ea typeface="Source Sans Pro" charset="0"/>
                <a:cs typeface="Source Sans Pro"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marR="0" indent="0">
              <a:lnSpc>
                <a:spcPct val="107000"/>
              </a:lnSpc>
              <a:spcBef>
                <a:spcPts val="0"/>
              </a:spcBef>
              <a:spcAft>
                <a:spcPts val="0"/>
              </a:spcAft>
              <a:buNone/>
            </a:pPr>
            <a:r>
              <a:rPr lang="en-US" sz="2000" kern="100">
                <a:latin typeface="Source Sans Pro" panose="020B0503030403020204" pitchFamily="34" charset="0"/>
                <a:ea typeface="Source Sans Pro" panose="020B0503030403020204" pitchFamily="34" charset="0"/>
                <a:cs typeface="Arial" panose="020B0604020202020204" pitchFamily="34" charset="0"/>
              </a:rPr>
              <a:t>F</a:t>
            </a:r>
            <a:r>
              <a:rPr lang="en-US" sz="2000" kern="100">
                <a:effectLst/>
                <a:latin typeface="Source Sans Pro" panose="020B0503030403020204" pitchFamily="34" charset="0"/>
                <a:ea typeface="Source Sans Pro" panose="020B0503030403020204" pitchFamily="34" charset="0"/>
                <a:cs typeface="Arial" panose="020B0604020202020204" pitchFamily="34" charset="0"/>
              </a:rPr>
              <a:t>ind an SBA </a:t>
            </a:r>
            <a:r>
              <a:rPr lang="en-US" sz="2000" u="sng" kern="100">
                <a:solidFill>
                  <a:srgbClr val="0563C1"/>
                </a:solidFill>
                <a:effectLst/>
                <a:latin typeface="Source Sans Pro" panose="020B0503030403020204" pitchFamily="34" charset="0"/>
                <a:ea typeface="Source Sans Pro" panose="020B0503030403020204" pitchFamily="34" charset="0"/>
                <a:cs typeface="Arial" panose="020B0604020202020204" pitchFamily="34" charset="0"/>
                <a:hlinkClick r:id="rId3"/>
              </a:rPr>
              <a:t>District Office</a:t>
            </a:r>
            <a:r>
              <a:rPr lang="en-US" sz="2000" kern="100">
                <a:effectLst/>
                <a:latin typeface="Source Sans Pro" panose="020B0503030403020204" pitchFamily="34" charset="0"/>
                <a:ea typeface="Source Sans Pro" panose="020B0503030403020204" pitchFamily="34" charset="0"/>
                <a:cs typeface="Arial" panose="020B0604020202020204" pitchFamily="34" charset="0"/>
              </a:rPr>
              <a:t> or </a:t>
            </a:r>
            <a:r>
              <a:rPr lang="en-US" sz="2000" u="sng" kern="100">
                <a:solidFill>
                  <a:srgbClr val="0563C1"/>
                </a:solidFill>
                <a:effectLst/>
                <a:latin typeface="Source Sans Pro" panose="020B0503030403020204" pitchFamily="34" charset="0"/>
                <a:ea typeface="Source Sans Pro" panose="020B0503030403020204" pitchFamily="34" charset="0"/>
                <a:cs typeface="Arial" panose="020B0604020202020204" pitchFamily="34" charset="0"/>
                <a:hlinkClick r:id="rId4"/>
              </a:rPr>
              <a:t>Resource Partner</a:t>
            </a:r>
            <a:r>
              <a:rPr lang="en-US" sz="2000" kern="100">
                <a:effectLst/>
                <a:latin typeface="Source Sans Pro" panose="020B0503030403020204" pitchFamily="34" charset="0"/>
                <a:ea typeface="Source Sans Pro" panose="020B0503030403020204" pitchFamily="34" charset="0"/>
                <a:cs typeface="Arial" panose="020B0604020202020204" pitchFamily="34" charset="0"/>
              </a:rPr>
              <a:t> near you for counseling and training.</a:t>
            </a:r>
          </a:p>
        </p:txBody>
      </p:sp>
      <p:sp>
        <p:nvSpPr>
          <p:cNvPr id="10" name="Arrow: Chevron 9">
            <a:extLst>
              <a:ext uri="{FF2B5EF4-FFF2-40B4-BE49-F238E27FC236}">
                <a16:creationId xmlns:a16="http://schemas.microsoft.com/office/drawing/2014/main" id="{D5185CE5-298D-FDDC-E30B-581EF23FDC8E}"/>
              </a:ext>
            </a:extLst>
          </p:cNvPr>
          <p:cNvSpPr/>
          <p:nvPr/>
        </p:nvSpPr>
        <p:spPr>
          <a:xfrm>
            <a:off x="5959011" y="3707064"/>
            <a:ext cx="452063" cy="410966"/>
          </a:xfrm>
          <a:prstGeom prst="chevron">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tx1"/>
              </a:solidFill>
            </a:endParaRPr>
          </a:p>
        </p:txBody>
      </p:sp>
    </p:spTree>
    <p:extLst>
      <p:ext uri="{BB962C8B-B14F-4D97-AF65-F5344CB8AC3E}">
        <p14:creationId xmlns:p14="http://schemas.microsoft.com/office/powerpoint/2010/main" val="881775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9B87E-0B6E-5849-632E-583BBDC55B8E}"/>
              </a:ext>
            </a:extLst>
          </p:cNvPr>
          <p:cNvSpPr>
            <a:spLocks noGrp="1"/>
          </p:cNvSpPr>
          <p:nvPr>
            <p:ph type="title"/>
          </p:nvPr>
        </p:nvSpPr>
        <p:spPr>
          <a:xfrm>
            <a:off x="1073866" y="320347"/>
            <a:ext cx="10515600" cy="598904"/>
          </a:xfrm>
        </p:spPr>
        <p:txBody>
          <a:bodyPr/>
          <a:lstStyle/>
          <a:p>
            <a:r>
              <a:rPr lang="en-US"/>
              <a:t>What are the next steps for my small business?</a:t>
            </a:r>
          </a:p>
        </p:txBody>
      </p:sp>
      <p:sp>
        <p:nvSpPr>
          <p:cNvPr id="3" name="Content Placeholder 2">
            <a:extLst>
              <a:ext uri="{FF2B5EF4-FFF2-40B4-BE49-F238E27FC236}">
                <a16:creationId xmlns:a16="http://schemas.microsoft.com/office/drawing/2014/main" id="{FEF3A1BE-47F3-ACDF-B91F-7824CD42F58F}"/>
              </a:ext>
            </a:extLst>
          </p:cNvPr>
          <p:cNvSpPr>
            <a:spLocks noGrp="1"/>
          </p:cNvSpPr>
          <p:nvPr>
            <p:ph idx="1"/>
          </p:nvPr>
        </p:nvSpPr>
        <p:spPr>
          <a:xfrm>
            <a:off x="838200" y="1035922"/>
            <a:ext cx="10515600" cy="5158378"/>
          </a:xfrm>
        </p:spPr>
        <p:txBody>
          <a:bodyPr>
            <a:normAutofit fontScale="92500" lnSpcReduction="10000"/>
          </a:bodyPr>
          <a:lstStyle/>
          <a:p>
            <a:pPr marL="342900" marR="0" lvl="0" indent="-342900">
              <a:lnSpc>
                <a:spcPct val="107000"/>
              </a:lnSpc>
              <a:spcBef>
                <a:spcPts val="0"/>
              </a:spcBef>
              <a:spcAft>
                <a:spcPts val="0"/>
              </a:spcAft>
              <a:buFont typeface="Symbol" panose="05050102010706020507" pitchFamily="18" charset="2"/>
              <a:buChar char=""/>
            </a:pPr>
            <a:r>
              <a:rPr lang="en-US" kern="100">
                <a:effectLst/>
                <a:latin typeface="Source Sans Pro" panose="020B0503030403020204" pitchFamily="34" charset="0"/>
                <a:ea typeface="Source Sans Pro" panose="020B0503030403020204" pitchFamily="34" charset="0"/>
                <a:cs typeface="Arial" panose="020B0604020202020204" pitchFamily="34" charset="0"/>
              </a:rPr>
              <a:t>Share information with your customers so that they know about all potential savings.  </a:t>
            </a:r>
          </a:p>
          <a:p>
            <a:pPr marL="342900" marR="0" lvl="0" indent="-342900">
              <a:lnSpc>
                <a:spcPct val="107000"/>
              </a:lnSpc>
              <a:spcBef>
                <a:spcPts val="0"/>
              </a:spcBef>
              <a:spcAft>
                <a:spcPts val="0"/>
              </a:spcAft>
              <a:buFont typeface="Symbol" panose="05050102010706020507" pitchFamily="18" charset="2"/>
              <a:buChar char=""/>
            </a:pPr>
            <a:endParaRPr lang="en-US" kern="100">
              <a:effectLst/>
              <a:latin typeface="Source Sans Pro" panose="020B0503030403020204" pitchFamily="34" charset="0"/>
              <a:ea typeface="Source Sans Pro" panose="020B050303040302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kern="100">
                <a:effectLst/>
                <a:latin typeface="Source Sans Pro" panose="020B0503030403020204" pitchFamily="34" charset="0"/>
                <a:ea typeface="Source Sans Pro" panose="020B0503030403020204" pitchFamily="34" charset="0"/>
                <a:cs typeface="Arial" panose="020B0604020202020204" pitchFamily="34" charset="0"/>
              </a:rPr>
              <a:t>Explore working capital financing options through SBA to finance the upfront costs of these home energy efficiency and clean energy improvements for your customers. </a:t>
            </a:r>
          </a:p>
          <a:p>
            <a:pPr marL="342900" marR="0" lvl="0" indent="-342900">
              <a:lnSpc>
                <a:spcPct val="107000"/>
              </a:lnSpc>
              <a:spcBef>
                <a:spcPts val="0"/>
              </a:spcBef>
              <a:spcAft>
                <a:spcPts val="0"/>
              </a:spcAft>
              <a:buFont typeface="Symbol" panose="05050102010706020507" pitchFamily="18" charset="2"/>
              <a:buChar char=""/>
            </a:pPr>
            <a:endParaRPr lang="en-US" kern="100">
              <a:effectLst/>
              <a:latin typeface="Source Sans Pro" panose="020B0503030403020204" pitchFamily="34" charset="0"/>
              <a:ea typeface="Source Sans Pro" panose="020B050303040302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kern="100">
                <a:effectLst/>
                <a:latin typeface="Source Sans Pro" panose="020B0503030403020204" pitchFamily="34" charset="0"/>
                <a:ea typeface="Source Sans Pro" panose="020B0503030403020204" pitchFamily="34" charset="0"/>
                <a:cs typeface="Arial" panose="020B0604020202020204" pitchFamily="34" charset="0"/>
              </a:rPr>
              <a:t>A working capital loan backed by the SBA could give your small business the day-to-day cash it needs, enabling you to give your customers an upfront discount on your services. You can use your working capital to continue supporting your business, while waiting to charge customers for the remaining cost of your services until they have received their tax credit. </a:t>
            </a:r>
            <a:endParaRPr lang="en-US" i="1"/>
          </a:p>
          <a:p>
            <a:pPr lvl="1"/>
            <a:endParaRPr lang="en-US" i="1"/>
          </a:p>
        </p:txBody>
      </p:sp>
      <p:sp>
        <p:nvSpPr>
          <p:cNvPr id="4" name="Slide Number Placeholder 3">
            <a:extLst>
              <a:ext uri="{FF2B5EF4-FFF2-40B4-BE49-F238E27FC236}">
                <a16:creationId xmlns:a16="http://schemas.microsoft.com/office/drawing/2014/main" id="{1DA7176A-0083-EBA9-20AC-4E3806C7F91E}"/>
              </a:ext>
            </a:extLst>
          </p:cNvPr>
          <p:cNvSpPr>
            <a:spLocks noGrp="1"/>
          </p:cNvSpPr>
          <p:nvPr>
            <p:ph type="sldNum" sz="quarter" idx="12"/>
          </p:nvPr>
        </p:nvSpPr>
        <p:spPr/>
        <p:txBody>
          <a:bodyPr/>
          <a:lstStyle/>
          <a:p>
            <a:fld id="{B1AB44B9-F1EC-4F4B-88D4-413245C9CD3E}" type="slidenum">
              <a:rPr lang="en-US" smtClean="0"/>
              <a:t>12</a:t>
            </a:fld>
            <a:endParaRPr lang="en-US"/>
          </a:p>
        </p:txBody>
      </p:sp>
    </p:spTree>
    <p:extLst>
      <p:ext uri="{BB962C8B-B14F-4D97-AF65-F5344CB8AC3E}">
        <p14:creationId xmlns:p14="http://schemas.microsoft.com/office/powerpoint/2010/main" val="1456503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1DBFB-388C-CE09-3D30-84372950B127}"/>
              </a:ext>
            </a:extLst>
          </p:cNvPr>
          <p:cNvSpPr>
            <a:spLocks noGrp="1"/>
          </p:cNvSpPr>
          <p:nvPr>
            <p:ph type="title"/>
          </p:nvPr>
        </p:nvSpPr>
        <p:spPr>
          <a:xfrm>
            <a:off x="486888" y="365125"/>
            <a:ext cx="11364686" cy="786781"/>
          </a:xfrm>
        </p:spPr>
        <p:txBody>
          <a:bodyPr/>
          <a:lstStyle/>
          <a:p>
            <a:r>
              <a:rPr lang="en-US"/>
              <a:t>Agenda</a:t>
            </a:r>
          </a:p>
        </p:txBody>
      </p:sp>
      <p:sp>
        <p:nvSpPr>
          <p:cNvPr id="3" name="Content Placeholder 2">
            <a:extLst>
              <a:ext uri="{FF2B5EF4-FFF2-40B4-BE49-F238E27FC236}">
                <a16:creationId xmlns:a16="http://schemas.microsoft.com/office/drawing/2014/main" id="{5C2A9424-3266-2AA5-A483-122ACEFAE222}"/>
              </a:ext>
            </a:extLst>
          </p:cNvPr>
          <p:cNvSpPr>
            <a:spLocks noGrp="1"/>
          </p:cNvSpPr>
          <p:nvPr>
            <p:ph idx="1"/>
          </p:nvPr>
        </p:nvSpPr>
        <p:spPr>
          <a:xfrm>
            <a:off x="340426" y="978469"/>
            <a:ext cx="11364686" cy="4901061"/>
          </a:xfrm>
        </p:spPr>
        <p:txBody>
          <a:bodyPr>
            <a:noAutofit/>
          </a:bodyPr>
          <a:lstStyle/>
          <a:p>
            <a:pPr>
              <a:lnSpc>
                <a:spcPct val="150000"/>
              </a:lnSpc>
              <a:spcBef>
                <a:spcPts val="600"/>
              </a:spcBef>
              <a:spcAft>
                <a:spcPts val="600"/>
              </a:spcAft>
            </a:pPr>
            <a:r>
              <a:rPr lang="en-US" sz="1600"/>
              <a:t>Introduction and disclaimers</a:t>
            </a:r>
          </a:p>
          <a:p>
            <a:pPr>
              <a:lnSpc>
                <a:spcPct val="150000"/>
              </a:lnSpc>
              <a:spcBef>
                <a:spcPts val="600"/>
              </a:spcBef>
              <a:spcAft>
                <a:spcPts val="600"/>
              </a:spcAft>
            </a:pPr>
            <a:r>
              <a:rPr lang="en-US" sz="1600"/>
              <a:t>Overview of IRA Energy Efficiency Incentives </a:t>
            </a:r>
          </a:p>
          <a:p>
            <a:pPr>
              <a:lnSpc>
                <a:spcPct val="150000"/>
              </a:lnSpc>
              <a:spcBef>
                <a:spcPts val="600"/>
              </a:spcBef>
              <a:spcAft>
                <a:spcPts val="600"/>
              </a:spcAft>
            </a:pPr>
            <a:r>
              <a:rPr lang="en-US" sz="1600"/>
              <a:t>Why do consumer tax credits matter for small businesses?  </a:t>
            </a:r>
          </a:p>
          <a:p>
            <a:pPr>
              <a:lnSpc>
                <a:spcPct val="150000"/>
              </a:lnSpc>
              <a:spcBef>
                <a:spcPts val="600"/>
              </a:spcBef>
              <a:spcAft>
                <a:spcPts val="600"/>
              </a:spcAft>
            </a:pPr>
            <a:r>
              <a:rPr lang="en-US" sz="1600"/>
              <a:t>Energy Efficient Home Improvement Credit (§25C)</a:t>
            </a:r>
          </a:p>
          <a:p>
            <a:pPr>
              <a:lnSpc>
                <a:spcPct val="150000"/>
              </a:lnSpc>
              <a:spcBef>
                <a:spcPts val="600"/>
              </a:spcBef>
              <a:spcAft>
                <a:spcPts val="600"/>
              </a:spcAft>
            </a:pPr>
            <a:r>
              <a:rPr lang="en-US" sz="1600"/>
              <a:t>Residential Clean Energy Credit (§ 25D)</a:t>
            </a:r>
          </a:p>
          <a:p>
            <a:pPr>
              <a:lnSpc>
                <a:spcPct val="150000"/>
              </a:lnSpc>
              <a:spcBef>
                <a:spcPts val="600"/>
              </a:spcBef>
              <a:spcAft>
                <a:spcPts val="600"/>
              </a:spcAft>
            </a:pPr>
            <a:r>
              <a:rPr lang="en-US" sz="1600"/>
              <a:t>Example and resources</a:t>
            </a:r>
          </a:p>
          <a:p>
            <a:pPr>
              <a:lnSpc>
                <a:spcPct val="150000"/>
              </a:lnSpc>
              <a:spcBef>
                <a:spcPts val="600"/>
              </a:spcBef>
              <a:spcAft>
                <a:spcPts val="600"/>
              </a:spcAft>
            </a:pPr>
            <a:r>
              <a:rPr lang="en-US" sz="1600"/>
              <a:t>How can SBA help</a:t>
            </a:r>
          </a:p>
          <a:p>
            <a:pPr lvl="1">
              <a:lnSpc>
                <a:spcPct val="150000"/>
              </a:lnSpc>
              <a:spcBef>
                <a:spcPts val="600"/>
              </a:spcBef>
              <a:spcAft>
                <a:spcPts val="600"/>
              </a:spcAft>
            </a:pPr>
            <a:r>
              <a:rPr lang="en-US" sz="1600"/>
              <a:t>Next steps</a:t>
            </a:r>
          </a:p>
          <a:p>
            <a:pPr lvl="1">
              <a:lnSpc>
                <a:spcPct val="150000"/>
              </a:lnSpc>
              <a:spcBef>
                <a:spcPts val="600"/>
              </a:spcBef>
              <a:spcAft>
                <a:spcPts val="600"/>
              </a:spcAft>
            </a:pPr>
            <a:r>
              <a:rPr lang="en-US" sz="1600"/>
              <a:t>New SBA Resource Hub</a:t>
            </a:r>
          </a:p>
          <a:p>
            <a:pPr lvl="1">
              <a:lnSpc>
                <a:spcPct val="200000"/>
              </a:lnSpc>
              <a:spcBef>
                <a:spcPts val="600"/>
              </a:spcBef>
              <a:spcAft>
                <a:spcPts val="600"/>
              </a:spcAft>
            </a:pPr>
            <a:endParaRPr lang="en-US" sz="800"/>
          </a:p>
        </p:txBody>
      </p:sp>
    </p:spTree>
    <p:extLst>
      <p:ext uri="{BB962C8B-B14F-4D97-AF65-F5344CB8AC3E}">
        <p14:creationId xmlns:p14="http://schemas.microsoft.com/office/powerpoint/2010/main" val="740670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1DBFB-388C-CE09-3D30-84372950B127}"/>
              </a:ext>
            </a:extLst>
          </p:cNvPr>
          <p:cNvSpPr>
            <a:spLocks noGrp="1"/>
          </p:cNvSpPr>
          <p:nvPr>
            <p:ph type="title"/>
          </p:nvPr>
        </p:nvSpPr>
        <p:spPr>
          <a:xfrm>
            <a:off x="486888" y="365125"/>
            <a:ext cx="11364686" cy="786781"/>
          </a:xfrm>
        </p:spPr>
        <p:txBody>
          <a:bodyPr/>
          <a:lstStyle/>
          <a:p>
            <a:r>
              <a:rPr lang="en-US"/>
              <a:t>Ground Rules: Disclaimers</a:t>
            </a:r>
          </a:p>
        </p:txBody>
      </p:sp>
      <p:sp>
        <p:nvSpPr>
          <p:cNvPr id="3" name="Content Placeholder 2">
            <a:extLst>
              <a:ext uri="{FF2B5EF4-FFF2-40B4-BE49-F238E27FC236}">
                <a16:creationId xmlns:a16="http://schemas.microsoft.com/office/drawing/2014/main" id="{5C2A9424-3266-2AA5-A483-122ACEFAE222}"/>
              </a:ext>
            </a:extLst>
          </p:cNvPr>
          <p:cNvSpPr>
            <a:spLocks noGrp="1"/>
          </p:cNvSpPr>
          <p:nvPr>
            <p:ph idx="1"/>
          </p:nvPr>
        </p:nvSpPr>
        <p:spPr>
          <a:xfrm>
            <a:off x="486888" y="1151906"/>
            <a:ext cx="11364686" cy="5094515"/>
          </a:xfrm>
        </p:spPr>
        <p:txBody>
          <a:bodyPr>
            <a:normAutofit fontScale="92500" lnSpcReduction="10000"/>
          </a:bodyPr>
          <a:lstStyle/>
          <a:p>
            <a:pPr>
              <a:lnSpc>
                <a:spcPct val="100000"/>
              </a:lnSpc>
              <a:spcBef>
                <a:spcPts val="1800"/>
              </a:spcBef>
              <a:spcAft>
                <a:spcPts val="1200"/>
              </a:spcAft>
            </a:pPr>
            <a:r>
              <a:rPr lang="en-US"/>
              <a:t>This deck provides an overview of certain Inflation Reduction Act tax provisions for general informational purposes only and </a:t>
            </a:r>
            <a:r>
              <a:rPr lang="en-US" b="1"/>
              <a:t>is not itself tax guidance</a:t>
            </a:r>
            <a:r>
              <a:rPr lang="en-US"/>
              <a:t>. </a:t>
            </a:r>
          </a:p>
          <a:p>
            <a:pPr>
              <a:lnSpc>
                <a:spcPct val="100000"/>
              </a:lnSpc>
              <a:spcBef>
                <a:spcPts val="1800"/>
              </a:spcBef>
              <a:spcAft>
                <a:spcPts val="1200"/>
              </a:spcAft>
            </a:pPr>
            <a:r>
              <a:rPr lang="en-US" sz="2400"/>
              <a:t>The content in this presentation is based on proposed regulations and other tax information on IRS.gov. </a:t>
            </a:r>
          </a:p>
          <a:p>
            <a:pPr>
              <a:lnSpc>
                <a:spcPct val="100000"/>
              </a:lnSpc>
              <a:spcBef>
                <a:spcPts val="1800"/>
              </a:spcBef>
              <a:spcAft>
                <a:spcPts val="1200"/>
              </a:spcAft>
            </a:pPr>
            <a:r>
              <a:rPr lang="en-US"/>
              <a:t>This deck relies on simplifications and generalizations to convey high-level points about Inflation Reduction Act tax provisions. Please </a:t>
            </a:r>
            <a:r>
              <a:rPr lang="en-US" b="1"/>
              <a:t>refer to guidance </a:t>
            </a:r>
            <a:r>
              <a:rPr lang="en-US"/>
              <a:t>issued by the IRS for detailed information on the rules associated with Inflation Reduction Act tax provisions. </a:t>
            </a:r>
          </a:p>
          <a:p>
            <a:pPr>
              <a:lnSpc>
                <a:spcPct val="100000"/>
              </a:lnSpc>
              <a:spcBef>
                <a:spcPts val="1800"/>
              </a:spcBef>
              <a:spcAft>
                <a:spcPts val="1200"/>
              </a:spcAft>
            </a:pPr>
            <a:r>
              <a:rPr lang="en-US"/>
              <a:t>Treasury and the IRS will </a:t>
            </a:r>
            <a:r>
              <a:rPr lang="en-US" b="1"/>
              <a:t>carefully consider feedback submitted </a:t>
            </a:r>
            <a:r>
              <a:rPr lang="en-US"/>
              <a:t>during the public comment periods for proposed regulations before issuing final rules.</a:t>
            </a:r>
          </a:p>
          <a:p>
            <a:pPr>
              <a:lnSpc>
                <a:spcPct val="100000"/>
              </a:lnSpc>
              <a:spcBef>
                <a:spcPts val="1800"/>
              </a:spcBef>
              <a:spcAft>
                <a:spcPts val="1200"/>
              </a:spcAft>
            </a:pPr>
            <a:r>
              <a:rPr lang="en-US"/>
              <a:t>This presentation discusses the proposed guidance for prevailing wage and apprenticeship requirements of the Inflation Reduction Act.</a:t>
            </a:r>
          </a:p>
        </p:txBody>
      </p:sp>
    </p:spTree>
    <p:extLst>
      <p:ext uri="{BB962C8B-B14F-4D97-AF65-F5344CB8AC3E}">
        <p14:creationId xmlns:p14="http://schemas.microsoft.com/office/powerpoint/2010/main" val="3944742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27857-735C-1EDF-C501-37D542069615}"/>
              </a:ext>
            </a:extLst>
          </p:cNvPr>
          <p:cNvSpPr>
            <a:spLocks noGrp="1"/>
          </p:cNvSpPr>
          <p:nvPr>
            <p:ph type="title"/>
          </p:nvPr>
        </p:nvSpPr>
        <p:spPr/>
        <p:txBody>
          <a:bodyPr/>
          <a:lstStyle/>
          <a:p>
            <a:r>
              <a:rPr lang="en-US"/>
              <a:t>Ground Rules: Questions and Comments</a:t>
            </a:r>
          </a:p>
        </p:txBody>
      </p:sp>
      <p:sp>
        <p:nvSpPr>
          <p:cNvPr id="3" name="Content Placeholder 2">
            <a:extLst>
              <a:ext uri="{FF2B5EF4-FFF2-40B4-BE49-F238E27FC236}">
                <a16:creationId xmlns:a16="http://schemas.microsoft.com/office/drawing/2014/main" id="{0D3EDD19-D4BB-3144-C267-6A04C6A619BA}"/>
              </a:ext>
            </a:extLst>
          </p:cNvPr>
          <p:cNvSpPr>
            <a:spLocks noGrp="1"/>
          </p:cNvSpPr>
          <p:nvPr>
            <p:ph idx="1"/>
          </p:nvPr>
        </p:nvSpPr>
        <p:spPr>
          <a:xfrm>
            <a:off x="486888" y="1151454"/>
            <a:ext cx="11364686" cy="4936826"/>
          </a:xfrm>
        </p:spPr>
        <p:txBody>
          <a:bodyPr>
            <a:normAutofit/>
          </a:bodyPr>
          <a:lstStyle/>
          <a:p>
            <a:pPr>
              <a:lnSpc>
                <a:spcPct val="100000"/>
              </a:lnSpc>
              <a:spcAft>
                <a:spcPts val="600"/>
              </a:spcAft>
            </a:pPr>
            <a:r>
              <a:rPr lang="en-US" sz="2400" dirty="0">
                <a:effectLst/>
                <a:ea typeface="Calibri" panose="020F0502020204030204" pitchFamily="34" charset="0"/>
              </a:rPr>
              <a:t>The </a:t>
            </a:r>
            <a:r>
              <a:rPr lang="en-US" sz="2400" b="1" dirty="0">
                <a:effectLst/>
                <a:ea typeface="Calibri" panose="020F0502020204030204" pitchFamily="34" charset="0"/>
              </a:rPr>
              <a:t>public comment period for the Energy Efficient Home Improvement Credit (§ 25C) product ID number requirements ended on February 27</a:t>
            </a:r>
          </a:p>
          <a:p>
            <a:pPr>
              <a:lnSpc>
                <a:spcPct val="100000"/>
              </a:lnSpc>
              <a:spcAft>
                <a:spcPts val="600"/>
              </a:spcAft>
            </a:pPr>
            <a:r>
              <a:rPr lang="en-US" dirty="0"/>
              <a:t>We will </a:t>
            </a:r>
            <a:r>
              <a:rPr lang="en-US" b="1" dirty="0"/>
              <a:t>not be able to provide substantive information </a:t>
            </a:r>
            <a:r>
              <a:rPr lang="en-US" dirty="0"/>
              <a:t>beyond what is in the statute and guidance themselves.</a:t>
            </a:r>
          </a:p>
          <a:p>
            <a:pPr>
              <a:lnSpc>
                <a:spcPct val="100000"/>
              </a:lnSpc>
              <a:spcAft>
                <a:spcPts val="600"/>
              </a:spcAft>
            </a:pPr>
            <a:r>
              <a:rPr lang="en-US" dirty="0"/>
              <a:t>We will </a:t>
            </a:r>
            <a:r>
              <a:rPr lang="en-US" b="1" dirty="0"/>
              <a:t>not be able to comment </a:t>
            </a:r>
            <a:r>
              <a:rPr lang="en-US" dirty="0"/>
              <a:t>on opinions, interpretations, or specific-taxpayer related questions. </a:t>
            </a:r>
            <a:r>
              <a:rPr lang="en-US" sz="2400" dirty="0"/>
              <a:t>You may also choose to consult with a tax advisor.</a:t>
            </a:r>
            <a:endParaRPr lang="en-US" dirty="0"/>
          </a:p>
          <a:p>
            <a:pPr>
              <a:lnSpc>
                <a:spcPct val="100000"/>
              </a:lnSpc>
              <a:spcAft>
                <a:spcPts val="600"/>
              </a:spcAft>
            </a:pPr>
            <a:r>
              <a:rPr lang="en-US" dirty="0"/>
              <a:t>We will </a:t>
            </a:r>
            <a:r>
              <a:rPr lang="en-US" b="1" dirty="0"/>
              <a:t>carefully consider public feedback</a:t>
            </a:r>
            <a:r>
              <a:rPr lang="en-US" dirty="0"/>
              <a:t> before decisions are made on future guidance.</a:t>
            </a:r>
          </a:p>
        </p:txBody>
      </p:sp>
    </p:spTree>
    <p:extLst>
      <p:ext uri="{BB962C8B-B14F-4D97-AF65-F5344CB8AC3E}">
        <p14:creationId xmlns:p14="http://schemas.microsoft.com/office/powerpoint/2010/main" val="1736345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84761-6D20-A8B3-19E4-82EC13795CE7}"/>
              </a:ext>
            </a:extLst>
          </p:cNvPr>
          <p:cNvSpPr>
            <a:spLocks noGrp="1"/>
          </p:cNvSpPr>
          <p:nvPr>
            <p:ph type="title"/>
          </p:nvPr>
        </p:nvSpPr>
        <p:spPr/>
        <p:txBody>
          <a:bodyPr>
            <a:normAutofit fontScale="90000"/>
          </a:bodyPr>
          <a:lstStyle/>
          <a:p>
            <a:r>
              <a:rPr lang="en-US" dirty="0"/>
              <a:t>IRA Consumer Incentives for Energy Efficiency</a:t>
            </a:r>
            <a:br>
              <a:rPr lang="en-US" dirty="0"/>
            </a:br>
            <a:r>
              <a:rPr lang="en-US" dirty="0"/>
              <a:t> </a:t>
            </a:r>
          </a:p>
        </p:txBody>
      </p:sp>
      <p:graphicFrame>
        <p:nvGraphicFramePr>
          <p:cNvPr id="8" name="Table 8">
            <a:extLst>
              <a:ext uri="{FF2B5EF4-FFF2-40B4-BE49-F238E27FC236}">
                <a16:creationId xmlns:a16="http://schemas.microsoft.com/office/drawing/2014/main" id="{C93DF126-D9D7-9736-F076-B61EB3FAC90A}"/>
              </a:ext>
            </a:extLst>
          </p:cNvPr>
          <p:cNvGraphicFramePr>
            <a:graphicFrameLocks noGrp="1"/>
          </p:cNvGraphicFramePr>
          <p:nvPr>
            <p:extLst>
              <p:ext uri="{D42A27DB-BD31-4B8C-83A1-F6EECF244321}">
                <p14:modId xmlns:p14="http://schemas.microsoft.com/office/powerpoint/2010/main" val="3218168300"/>
              </p:ext>
            </p:extLst>
          </p:nvPr>
        </p:nvGraphicFramePr>
        <p:xfrm>
          <a:off x="632540" y="1132211"/>
          <a:ext cx="10883185" cy="2129024"/>
        </p:xfrm>
        <a:graphic>
          <a:graphicData uri="http://schemas.openxmlformats.org/drawingml/2006/table">
            <a:tbl>
              <a:tblPr firstRow="1" bandRow="1">
                <a:tableStyleId>{5C22544A-7EE6-4342-B048-85BDC9FD1C3A}</a:tableStyleId>
              </a:tblPr>
              <a:tblGrid>
                <a:gridCol w="4426527">
                  <a:extLst>
                    <a:ext uri="{9D8B030D-6E8A-4147-A177-3AD203B41FA5}">
                      <a16:colId xmlns:a16="http://schemas.microsoft.com/office/drawing/2014/main" val="2658710873"/>
                    </a:ext>
                  </a:extLst>
                </a:gridCol>
                <a:gridCol w="6456658">
                  <a:extLst>
                    <a:ext uri="{9D8B030D-6E8A-4147-A177-3AD203B41FA5}">
                      <a16:colId xmlns:a16="http://schemas.microsoft.com/office/drawing/2014/main" val="2921077179"/>
                    </a:ext>
                  </a:extLst>
                </a:gridCol>
              </a:tblGrid>
              <a:tr h="295532">
                <a:tc>
                  <a:txBody>
                    <a:bodyPr/>
                    <a:lstStyle/>
                    <a:p>
                      <a:r>
                        <a:rPr lang="en-US" sz="1600">
                          <a:solidFill>
                            <a:srgbClr val="2F5597"/>
                          </a:solidFill>
                          <a:latin typeface="Arial" panose="020B0604020202020204" pitchFamily="34" charset="0"/>
                          <a:cs typeface="Arial" panose="020B0604020202020204" pitchFamily="34" charset="0"/>
                        </a:rPr>
                        <a:t>Tax Provision</a:t>
                      </a:r>
                    </a:p>
                  </a:txBody>
                  <a:tcPr>
                    <a:lnL w="12700" cmpd="sng">
                      <a:noFill/>
                    </a:lnL>
                    <a:lnR w="12700" cmpd="sng">
                      <a:noFill/>
                    </a:lnR>
                    <a:lnT w="12700" cmpd="sng">
                      <a:noFill/>
                    </a:lnT>
                    <a:lnB w="38100" cap="flat" cmpd="sng" algn="ctr">
                      <a:solidFill>
                        <a:srgbClr val="1554A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600">
                          <a:solidFill>
                            <a:srgbClr val="2F5597"/>
                          </a:solidFill>
                          <a:latin typeface="Arial" panose="020B0604020202020204" pitchFamily="34" charset="0"/>
                          <a:cs typeface="Arial" panose="020B0604020202020204" pitchFamily="34" charset="0"/>
                        </a:rPr>
                        <a:t>Description</a:t>
                      </a:r>
                    </a:p>
                  </a:txBody>
                  <a:tcPr>
                    <a:lnL w="12700" cmpd="sng">
                      <a:noFill/>
                    </a:lnL>
                    <a:lnR w="12700" cmpd="sng">
                      <a:noFill/>
                    </a:lnR>
                    <a:lnT w="12700" cmpd="sng">
                      <a:noFill/>
                    </a:lnT>
                    <a:lnB w="38100" cap="flat" cmpd="sng" algn="ctr">
                      <a:solidFill>
                        <a:srgbClr val="1554A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67593913"/>
                  </a:ext>
                </a:extLst>
              </a:tr>
              <a:tr h="738114">
                <a:tc>
                  <a:txBody>
                    <a:bodyPr/>
                    <a:lstStyle/>
                    <a:p>
                      <a:pPr marL="0" marR="0">
                        <a:spcBef>
                          <a:spcPts val="0"/>
                        </a:spcBef>
                        <a:spcAft>
                          <a:spcPts val="0"/>
                        </a:spcAft>
                      </a:pPr>
                      <a:r>
                        <a:rPr lang="en-US" sz="125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Energy Efficient Home Improvement Credit </a:t>
                      </a:r>
                      <a:br>
                        <a:rPr lang="en-US" sz="125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lang="en-US" sz="125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25C)</a:t>
                      </a:r>
                    </a:p>
                  </a:txBody>
                  <a:tcPr marL="36830" marR="36830" marT="27305" marB="27305" anchor="ctr">
                    <a:lnL w="12700" cmpd="sng">
                      <a:noFill/>
                    </a:lnL>
                    <a:lnR w="12700" cmpd="sng">
                      <a:noFill/>
                    </a:lnR>
                    <a:lnT w="38100" cap="flat" cmpd="sng" algn="ctr">
                      <a:solidFill>
                        <a:srgbClr val="1554A2"/>
                      </a:solidFill>
                      <a:prstDash val="solid"/>
                      <a:round/>
                      <a:headEnd type="none" w="med" len="med"/>
                      <a:tailEnd type="none" w="med" len="med"/>
                    </a:lnT>
                    <a:lnB w="12700" cap="flat" cmpd="sng" algn="ctr">
                      <a:solidFill>
                        <a:srgbClr val="E9EBF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600"/>
                        </a:spcAft>
                      </a:pPr>
                      <a:r>
                        <a:rPr lang="en-US" sz="1250" b="1" dirty="0">
                          <a:solidFill>
                            <a:schemeClr val="tx1"/>
                          </a:solidFill>
                          <a:effectLst/>
                          <a:latin typeface="Arial"/>
                          <a:ea typeface="Times New Roman" panose="02020603050405020304" pitchFamily="18" charset="0"/>
                          <a:cs typeface="Arial"/>
                        </a:rPr>
                        <a:t>For energy efficiency improvements of residential homes</a:t>
                      </a:r>
                      <a:r>
                        <a:rPr lang="en-US" sz="1250" dirty="0">
                          <a:solidFill>
                            <a:schemeClr val="tx1"/>
                          </a:solidFill>
                          <a:effectLst/>
                          <a:latin typeface="Arial"/>
                          <a:ea typeface="Times New Roman" panose="02020603050405020304" pitchFamily="18" charset="0"/>
                          <a:cs typeface="Arial"/>
                        </a:rPr>
                        <a:t> </a:t>
                      </a:r>
                      <a:r>
                        <a:rPr lang="en-US" sz="1250" b="1" dirty="0">
                          <a:solidFill>
                            <a:schemeClr val="tx1"/>
                          </a:solidFill>
                          <a:effectLst/>
                          <a:latin typeface="Arial"/>
                          <a:ea typeface="Times New Roman" panose="02020603050405020304" pitchFamily="18" charset="0"/>
                          <a:cs typeface="Arial"/>
                        </a:rPr>
                        <a:t>by homeowners</a:t>
                      </a:r>
                      <a:r>
                        <a:rPr lang="en-US" sz="1250" dirty="0">
                          <a:solidFill>
                            <a:schemeClr val="tx1"/>
                          </a:solidFill>
                          <a:effectLst/>
                          <a:latin typeface="Arial"/>
                          <a:ea typeface="Times New Roman" panose="02020603050405020304" pitchFamily="18" charset="0"/>
                          <a:cs typeface="Arial"/>
                        </a:rPr>
                        <a:t> (and in some cases renters). Learn more at IRS.gov/</a:t>
                      </a:r>
                      <a:r>
                        <a:rPr lang="en-US" sz="1250" dirty="0" err="1">
                          <a:solidFill>
                            <a:schemeClr val="tx1"/>
                          </a:solidFill>
                          <a:effectLst/>
                          <a:latin typeface="Arial"/>
                          <a:ea typeface="Times New Roman" panose="02020603050405020304" pitchFamily="18" charset="0"/>
                          <a:cs typeface="Arial"/>
                        </a:rPr>
                        <a:t>HomeEnergy</a:t>
                      </a:r>
                      <a:r>
                        <a:rPr lang="en-US" sz="1250" dirty="0">
                          <a:solidFill>
                            <a:schemeClr val="tx1"/>
                          </a:solidFill>
                          <a:effectLst/>
                          <a:latin typeface="Arial"/>
                          <a:ea typeface="Times New Roman" panose="02020603050405020304" pitchFamily="18" charset="0"/>
                          <a:cs typeface="Arial"/>
                        </a:rPr>
                        <a:t>. </a:t>
                      </a:r>
                      <a:endParaRPr lang="en-US" sz="12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27305" marB="27305" anchor="ctr">
                    <a:lnL w="12700" cmpd="sng">
                      <a:noFill/>
                    </a:lnL>
                    <a:lnR w="12700" cmpd="sng">
                      <a:noFill/>
                    </a:lnR>
                    <a:lnT w="38100" cap="flat" cmpd="sng" algn="ctr">
                      <a:solidFill>
                        <a:srgbClr val="1554A2"/>
                      </a:solidFill>
                      <a:prstDash val="solid"/>
                      <a:round/>
                      <a:headEnd type="none" w="med" len="med"/>
                      <a:tailEnd type="none" w="med" len="med"/>
                    </a:lnT>
                    <a:lnB w="12700" cap="flat" cmpd="sng" algn="ctr">
                      <a:solidFill>
                        <a:srgbClr val="E9EBF5"/>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89270758"/>
                  </a:ext>
                </a:extLst>
              </a:tr>
              <a:tr h="1055630">
                <a:tc>
                  <a:txBody>
                    <a:bodyPr/>
                    <a:lstStyle/>
                    <a:p>
                      <a:pPr marL="0" marR="0">
                        <a:spcBef>
                          <a:spcPts val="0"/>
                        </a:spcBef>
                        <a:spcAft>
                          <a:spcPts val="0"/>
                        </a:spcAft>
                      </a:pPr>
                      <a:r>
                        <a:rPr lang="en-US" sz="1250" b="1" dirty="0">
                          <a:effectLst/>
                          <a:latin typeface="Arial" panose="020B0604020202020204" pitchFamily="34" charset="0"/>
                          <a:ea typeface="Times New Roman" panose="02020603050405020304" pitchFamily="18" charset="0"/>
                          <a:cs typeface="Arial" panose="020B0604020202020204" pitchFamily="34" charset="0"/>
                        </a:rPr>
                        <a:t>Residential Clean Energy Credit </a:t>
                      </a:r>
                    </a:p>
                    <a:p>
                      <a:pPr marL="0" marR="0">
                        <a:spcBef>
                          <a:spcPts val="0"/>
                        </a:spcBef>
                        <a:spcAft>
                          <a:spcPts val="0"/>
                        </a:spcAft>
                      </a:pPr>
                      <a:r>
                        <a:rPr lang="en-US" sz="1250" b="0" dirty="0">
                          <a:effectLst/>
                          <a:latin typeface="Arial" panose="020B0604020202020204" pitchFamily="34" charset="0"/>
                          <a:ea typeface="Times New Roman" panose="02020603050405020304" pitchFamily="18" charset="0"/>
                          <a:cs typeface="Arial" panose="020B0604020202020204" pitchFamily="34" charset="0"/>
                        </a:rPr>
                        <a:t>(§ 25D)</a:t>
                      </a:r>
                    </a:p>
                  </a:txBody>
                  <a:tcPr marL="36830" marR="36830" marT="27305" marB="27305" anchor="ctr">
                    <a:lnL w="12700" cmpd="sng">
                      <a:noFill/>
                    </a:lnL>
                    <a:lnR w="12700" cmpd="sng">
                      <a:noFill/>
                    </a:lnR>
                    <a:lnT w="12700" cap="flat" cmpd="sng" algn="ctr">
                      <a:solidFill>
                        <a:srgbClr val="E9EBF5"/>
                      </a:solidFill>
                      <a:prstDash val="solid"/>
                      <a:round/>
                      <a:headEnd type="none" w="med" len="med"/>
                      <a:tailEnd type="none" w="med" len="med"/>
                    </a:lnT>
                    <a:lnB w="12700" cap="flat" cmpd="sng" algn="ctr">
                      <a:solidFill>
                        <a:srgbClr val="E9EBF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600"/>
                        </a:spcAft>
                      </a:pPr>
                      <a:r>
                        <a:rPr lang="en-US" sz="1250" b="1" dirty="0">
                          <a:effectLst/>
                          <a:latin typeface="Arial"/>
                          <a:ea typeface="Times New Roman" panose="02020603050405020304" pitchFamily="18" charset="0"/>
                          <a:cs typeface="Arial"/>
                        </a:rPr>
                        <a:t>For the purchase of certain residential clean energy equipment</a:t>
                      </a:r>
                      <a:r>
                        <a:rPr lang="en-US" sz="1250" dirty="0">
                          <a:effectLst/>
                          <a:latin typeface="Arial"/>
                          <a:ea typeface="Times New Roman" panose="02020603050405020304" pitchFamily="18" charset="0"/>
                          <a:cs typeface="Arial"/>
                        </a:rPr>
                        <a:t> (including battery storage with capacity &gt;= 3 kWh) by homeowners or renters. Learn more at IRS.gov/</a:t>
                      </a:r>
                      <a:r>
                        <a:rPr lang="en-US" sz="1250" dirty="0" err="1">
                          <a:effectLst/>
                          <a:latin typeface="Arial"/>
                          <a:ea typeface="Times New Roman" panose="02020603050405020304" pitchFamily="18" charset="0"/>
                          <a:cs typeface="Arial"/>
                        </a:rPr>
                        <a:t>HomeEnergy</a:t>
                      </a:r>
                      <a:r>
                        <a:rPr lang="en-US" sz="1250" dirty="0">
                          <a:effectLst/>
                          <a:latin typeface="Arial"/>
                          <a:ea typeface="Times New Roman" panose="02020603050405020304" pitchFamily="18" charset="0"/>
                          <a:cs typeface="Arial"/>
                        </a:rPr>
                        <a:t>. </a:t>
                      </a:r>
                      <a:endParaRPr lang="en-US" sz="1250" dirty="0">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27305" marB="27305" anchor="ctr">
                    <a:lnL w="12700" cmpd="sng">
                      <a:noFill/>
                    </a:lnL>
                    <a:lnR w="12700" cmpd="sng">
                      <a:noFill/>
                    </a:lnR>
                    <a:lnT w="12700" cap="flat" cmpd="sng" algn="ctr">
                      <a:solidFill>
                        <a:srgbClr val="E9EBF5"/>
                      </a:solidFill>
                      <a:prstDash val="solid"/>
                      <a:round/>
                      <a:headEnd type="none" w="med" len="med"/>
                      <a:tailEnd type="none" w="med" len="med"/>
                    </a:lnT>
                    <a:lnB w="12700" cap="flat" cmpd="sng" algn="ctr">
                      <a:solidFill>
                        <a:srgbClr val="E9EBF5"/>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18906769"/>
                  </a:ext>
                </a:extLst>
              </a:tr>
            </a:tbl>
          </a:graphicData>
        </a:graphic>
      </p:graphicFrame>
    </p:spTree>
    <p:extLst>
      <p:ext uri="{BB962C8B-B14F-4D97-AF65-F5344CB8AC3E}">
        <p14:creationId xmlns:p14="http://schemas.microsoft.com/office/powerpoint/2010/main" val="3225339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2CCC1-F45C-2992-B234-90CD996354D2}"/>
              </a:ext>
            </a:extLst>
          </p:cNvPr>
          <p:cNvSpPr>
            <a:spLocks noGrp="1"/>
          </p:cNvSpPr>
          <p:nvPr>
            <p:ph type="title"/>
          </p:nvPr>
        </p:nvSpPr>
        <p:spPr/>
        <p:txBody>
          <a:bodyPr>
            <a:normAutofit fontScale="90000"/>
          </a:bodyPr>
          <a:lstStyle/>
          <a:p>
            <a:r>
              <a:rPr lang="en-US"/>
              <a:t>Why do consumer tax credits matter for small businesses? </a:t>
            </a:r>
          </a:p>
        </p:txBody>
      </p:sp>
      <p:sp>
        <p:nvSpPr>
          <p:cNvPr id="3" name="Content Placeholder 2">
            <a:extLst>
              <a:ext uri="{FF2B5EF4-FFF2-40B4-BE49-F238E27FC236}">
                <a16:creationId xmlns:a16="http://schemas.microsoft.com/office/drawing/2014/main" id="{7E65B5B1-0AC8-99FB-145D-0AF7BE01EE03}"/>
              </a:ext>
            </a:extLst>
          </p:cNvPr>
          <p:cNvSpPr>
            <a:spLocks noGrp="1"/>
          </p:cNvSpPr>
          <p:nvPr>
            <p:ph sz="half" idx="1"/>
          </p:nvPr>
        </p:nvSpPr>
        <p:spPr>
          <a:xfrm>
            <a:off x="486888" y="1014627"/>
            <a:ext cx="11364686" cy="4828746"/>
          </a:xfrm>
        </p:spPr>
        <p:txBody>
          <a:bodyPr vert="horz" lIns="91440" tIns="45720" rIns="91440" bIns="45720" rtlCol="0" anchor="t">
            <a:normAutofit/>
          </a:bodyPr>
          <a:lstStyle/>
          <a:p>
            <a:pPr marL="0" indent="0">
              <a:lnSpc>
                <a:spcPct val="100000"/>
              </a:lnSpc>
              <a:spcBef>
                <a:spcPts val="600"/>
              </a:spcBef>
              <a:buClr>
                <a:srgbClr val="2F5597"/>
              </a:buClr>
              <a:buNone/>
            </a:pPr>
            <a:endParaRPr lang="en-US" sz="1100" b="1" kern="0" dirty="0">
              <a:solidFill>
                <a:srgbClr val="000000"/>
              </a:solidFill>
            </a:endParaRPr>
          </a:p>
          <a:p>
            <a:pPr marL="283210" indent="-283210">
              <a:lnSpc>
                <a:spcPct val="100000"/>
              </a:lnSpc>
              <a:spcBef>
                <a:spcPts val="600"/>
              </a:spcBef>
              <a:buClr>
                <a:srgbClr val="1554A2"/>
              </a:buClr>
              <a:buFont typeface="Wingdings" panose="05000000000000000000" pitchFamily="2" charset="2"/>
              <a:buChar char="Ø"/>
            </a:pPr>
            <a:r>
              <a:rPr lang="en-US" sz="2100" kern="0" dirty="0">
                <a:solidFill>
                  <a:srgbClr val="000000"/>
                </a:solidFill>
              </a:rPr>
              <a:t>Home energy projects may be substantially more affordable to your customers with the expansion of these tax credits. </a:t>
            </a:r>
          </a:p>
          <a:p>
            <a:pPr marL="283210" indent="-283210">
              <a:lnSpc>
                <a:spcPct val="100000"/>
              </a:lnSpc>
              <a:spcBef>
                <a:spcPts val="600"/>
              </a:spcBef>
              <a:buClr>
                <a:srgbClr val="1554A2"/>
              </a:buClr>
              <a:buFont typeface="Wingdings" panose="05000000000000000000" pitchFamily="2" charset="2"/>
              <a:buChar char="Ø"/>
            </a:pPr>
            <a:endParaRPr lang="en-US" sz="2100" kern="0" dirty="0">
              <a:solidFill>
                <a:srgbClr val="000000"/>
              </a:solidFill>
            </a:endParaRPr>
          </a:p>
          <a:p>
            <a:pPr marL="283210" indent="-283210">
              <a:lnSpc>
                <a:spcPct val="100000"/>
              </a:lnSpc>
              <a:spcBef>
                <a:spcPts val="600"/>
              </a:spcBef>
              <a:buClr>
                <a:srgbClr val="1554A2"/>
              </a:buClr>
              <a:buFont typeface="Wingdings" panose="05000000000000000000" pitchFamily="2" charset="2"/>
              <a:buChar char="Ø"/>
            </a:pPr>
            <a:r>
              <a:rPr lang="en-US" sz="2100" kern="0" dirty="0">
                <a:solidFill>
                  <a:srgbClr val="000000"/>
                </a:solidFill>
                <a:latin typeface="Arial"/>
                <a:cs typeface="Arial"/>
              </a:rPr>
              <a:t>Home repair or construction small businesses could grow and expand their businesses by sharing information on these tax credits with current or potential customers. </a:t>
            </a:r>
            <a:endParaRPr lang="en-US" sz="2100" kern="0" dirty="0">
              <a:solidFill>
                <a:srgbClr val="000000"/>
              </a:solidFill>
            </a:endParaRPr>
          </a:p>
          <a:p>
            <a:pPr marL="283210" indent="-283210">
              <a:lnSpc>
                <a:spcPct val="100000"/>
              </a:lnSpc>
              <a:spcBef>
                <a:spcPts val="600"/>
              </a:spcBef>
              <a:buClr>
                <a:srgbClr val="1554A2"/>
              </a:buClr>
              <a:buFont typeface="Wingdings" panose="05000000000000000000" pitchFamily="2" charset="2"/>
              <a:buChar char="Ø"/>
            </a:pPr>
            <a:endParaRPr lang="en-US" sz="2100" kern="0" dirty="0">
              <a:solidFill>
                <a:srgbClr val="000000"/>
              </a:solidFill>
            </a:endParaRPr>
          </a:p>
          <a:p>
            <a:pPr marL="283210" indent="-283210">
              <a:lnSpc>
                <a:spcPct val="100000"/>
              </a:lnSpc>
              <a:spcBef>
                <a:spcPts val="600"/>
              </a:spcBef>
              <a:buClr>
                <a:srgbClr val="1554A2"/>
              </a:buClr>
              <a:buFont typeface="Wingdings" panose="05000000000000000000" pitchFamily="2" charset="2"/>
              <a:buChar char="Ø"/>
            </a:pPr>
            <a:r>
              <a:rPr lang="en-US" sz="2100" kern="0" dirty="0">
                <a:solidFill>
                  <a:srgbClr val="000000"/>
                </a:solidFill>
                <a:latin typeface="Arial"/>
                <a:cs typeface="Arial"/>
              </a:rPr>
              <a:t>For example, if a small business installs solar water heaters in homes, those customers may be eligible for </a:t>
            </a:r>
            <a:r>
              <a:rPr lang="en-US" sz="2100" kern="0" dirty="0">
                <a:latin typeface="Arial"/>
                <a:cs typeface="Arial"/>
              </a:rPr>
              <a:t>a </a:t>
            </a:r>
            <a:r>
              <a:rPr lang="en-US" sz="2100" kern="0" dirty="0">
                <a:solidFill>
                  <a:srgbClr val="000000"/>
                </a:solidFill>
                <a:latin typeface="Arial"/>
                <a:cs typeface="Arial"/>
              </a:rPr>
              <a:t>30% tax credit. By sharing this information with potential customers, small businesses may be able to increase their customer base. </a:t>
            </a:r>
            <a:endParaRPr lang="en-US" sz="2100" kern="0" dirty="0">
              <a:solidFill>
                <a:srgbClr val="000000"/>
              </a:solidFill>
            </a:endParaRPr>
          </a:p>
          <a:p>
            <a:pPr marL="0" indent="0">
              <a:lnSpc>
                <a:spcPct val="100000"/>
              </a:lnSpc>
              <a:spcBef>
                <a:spcPts val="600"/>
              </a:spcBef>
              <a:buClr>
                <a:srgbClr val="1554A2"/>
              </a:buClr>
              <a:buNone/>
            </a:pPr>
            <a:endParaRPr lang="en-US" sz="2100" kern="0" dirty="0">
              <a:solidFill>
                <a:srgbClr val="000000"/>
              </a:solidFill>
            </a:endParaRPr>
          </a:p>
          <a:p>
            <a:pPr marL="740410" lvl="1" indent="-283210">
              <a:lnSpc>
                <a:spcPct val="100000"/>
              </a:lnSpc>
              <a:spcBef>
                <a:spcPts val="600"/>
              </a:spcBef>
              <a:buClr>
                <a:srgbClr val="1554A2"/>
              </a:buClr>
              <a:buFont typeface="Wingdings" panose="05000000000000000000" pitchFamily="2" charset="2"/>
              <a:buChar char="Ø"/>
            </a:pPr>
            <a:r>
              <a:rPr lang="en-US" sz="1700" dirty="0">
                <a:effectLst/>
              </a:rPr>
              <a:t>By installing energy efficiency products and taking energy efficient measures,</a:t>
            </a:r>
            <a:r>
              <a:rPr lang="en-US" sz="1700" dirty="0"/>
              <a:t> </a:t>
            </a:r>
            <a:r>
              <a:rPr lang="en-US" sz="1700" dirty="0">
                <a:effectLst/>
              </a:rPr>
              <a:t>customers will also save money on their energy bills. </a:t>
            </a:r>
            <a:endParaRPr lang="en-US" sz="1700" kern="0" dirty="0">
              <a:solidFill>
                <a:srgbClr val="000000"/>
              </a:solidFill>
            </a:endParaRPr>
          </a:p>
          <a:p>
            <a:pPr>
              <a:lnSpc>
                <a:spcPct val="100000"/>
              </a:lnSpc>
              <a:spcBef>
                <a:spcPts val="0"/>
              </a:spcBef>
              <a:buClr>
                <a:srgbClr val="1554A2"/>
              </a:buClr>
              <a:buFont typeface="Wingdings" panose="05000000000000000000" pitchFamily="2" charset="2"/>
              <a:buChar char="Ø"/>
            </a:pPr>
            <a:endParaRPr kumimoji="0" lang="en-US" sz="2100" i="0" u="none" strike="noStrike" kern="0" cap="none" spc="0" normalizeH="0" baseline="0" noProof="0" dirty="0">
              <a:ln>
                <a:noFill/>
              </a:ln>
              <a:effectLst/>
              <a:uLnTx/>
              <a:uFillTx/>
            </a:endParaRPr>
          </a:p>
          <a:p>
            <a:pPr marL="0" indent="0">
              <a:lnSpc>
                <a:spcPct val="100000"/>
              </a:lnSpc>
              <a:spcBef>
                <a:spcPts val="0"/>
              </a:spcBef>
              <a:buNone/>
            </a:pPr>
            <a:endParaRPr kumimoji="0" lang="en-US" sz="2100" b="0" i="0" u="none" strike="noStrike" kern="0" cap="none" spc="0" normalizeH="0" baseline="0" noProof="0" dirty="0">
              <a:ln>
                <a:noFill/>
              </a:ln>
              <a:effectLst/>
              <a:uLnTx/>
              <a:uFillTx/>
            </a:endParaRPr>
          </a:p>
        </p:txBody>
      </p:sp>
    </p:spTree>
    <p:extLst>
      <p:ext uri="{BB962C8B-B14F-4D97-AF65-F5344CB8AC3E}">
        <p14:creationId xmlns:p14="http://schemas.microsoft.com/office/powerpoint/2010/main" val="1160611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2CCC1-F45C-2992-B234-90CD996354D2}"/>
              </a:ext>
            </a:extLst>
          </p:cNvPr>
          <p:cNvSpPr>
            <a:spLocks noGrp="1"/>
          </p:cNvSpPr>
          <p:nvPr>
            <p:ph type="title"/>
          </p:nvPr>
        </p:nvSpPr>
        <p:spPr/>
        <p:txBody>
          <a:bodyPr>
            <a:normAutofit fontScale="90000"/>
          </a:bodyPr>
          <a:lstStyle/>
          <a:p>
            <a:r>
              <a:rPr lang="en-US"/>
              <a:t>Why do consumer tax credits matter for small businesses? </a:t>
            </a:r>
          </a:p>
        </p:txBody>
      </p:sp>
      <p:sp>
        <p:nvSpPr>
          <p:cNvPr id="6" name="Content Placeholder 2">
            <a:extLst>
              <a:ext uri="{FF2B5EF4-FFF2-40B4-BE49-F238E27FC236}">
                <a16:creationId xmlns:a16="http://schemas.microsoft.com/office/drawing/2014/main" id="{28CC0909-D47D-CF09-7122-64EA51FB3771}"/>
              </a:ext>
            </a:extLst>
          </p:cNvPr>
          <p:cNvSpPr txBox="1">
            <a:spLocks/>
          </p:cNvSpPr>
          <p:nvPr/>
        </p:nvSpPr>
        <p:spPr>
          <a:xfrm>
            <a:off x="577113" y="2624705"/>
            <a:ext cx="3521927" cy="3108455"/>
          </a:xfrm>
          <a:prstGeom prst="rect">
            <a:avLst/>
          </a:prstGeom>
        </p:spPr>
        <p:txBody>
          <a:bodyPr vert="horz" lIns="91440" tIns="45720" rIns="91440" bIns="45720" rtlCol="0" anchor="t">
            <a:normAutofit/>
          </a:bodyPr>
          <a:lstStyle>
            <a:lvl1pPr marL="228600" indent="-228600" algn="l" defTabSz="914400" rtl="0" eaLnBrk="1" latinLnBrk="0" hangingPunct="1">
              <a:lnSpc>
                <a:spcPct val="100000"/>
              </a:lnSpc>
              <a:spcBef>
                <a:spcPts val="1000"/>
              </a:spcBef>
              <a:buFont typeface="Wingdings" panose="05000000000000000000" pitchFamily="2" charset="2"/>
              <a:buChar char="§"/>
              <a:defRPr sz="2400" kern="1200">
                <a:solidFill>
                  <a:schemeClr val="tx1"/>
                </a:solidFill>
                <a:latin typeface="Source Sans Pro" charset="0"/>
                <a:ea typeface="Source Sans Pro" charset="0"/>
                <a:cs typeface="Source Sans Pro" charset="0"/>
              </a:defRPr>
            </a:lvl1pPr>
            <a:lvl2pPr marL="685800" indent="-228600" algn="l" defTabSz="914400" rtl="0" eaLnBrk="1" latinLnBrk="0" hangingPunct="1">
              <a:lnSpc>
                <a:spcPct val="100000"/>
              </a:lnSpc>
              <a:spcBef>
                <a:spcPts val="500"/>
              </a:spcBef>
              <a:buFont typeface="Source Sans Pro" panose="020B0503030403020204" pitchFamily="34" charset="0"/>
              <a:buChar char="‒"/>
              <a:defRPr sz="2000" kern="1200">
                <a:solidFill>
                  <a:schemeClr val="tx1"/>
                </a:solidFill>
                <a:latin typeface="Source Sans Pro" charset="0"/>
                <a:ea typeface="Source Sans Pro" charset="0"/>
                <a:cs typeface="Source Sans Pro" charset="0"/>
              </a:defRPr>
            </a:lvl2pPr>
            <a:lvl3pPr marL="1143000" indent="-228600" algn="l" defTabSz="914400" rtl="0" eaLnBrk="1" latinLnBrk="0" hangingPunct="1">
              <a:lnSpc>
                <a:spcPct val="100000"/>
              </a:lnSpc>
              <a:spcBef>
                <a:spcPts val="500"/>
              </a:spcBef>
              <a:buFont typeface="Source Sans Pro" panose="020B0503030403020204" pitchFamily="34" charset="0"/>
              <a:buChar char="•"/>
              <a:defRPr sz="1800" kern="1200">
                <a:solidFill>
                  <a:schemeClr val="tx1"/>
                </a:solidFill>
                <a:latin typeface="Source Sans Pro" charset="0"/>
                <a:ea typeface="Source Sans Pro" charset="0"/>
                <a:cs typeface="Source Sans Pro" charset="0"/>
              </a:defRPr>
            </a:lvl3pPr>
            <a:lvl4pPr marL="1600200" indent="-228600" algn="l" defTabSz="914400" rtl="0" eaLnBrk="1" latinLnBrk="0" hangingPunct="1">
              <a:lnSpc>
                <a:spcPct val="100000"/>
              </a:lnSpc>
              <a:spcBef>
                <a:spcPts val="500"/>
              </a:spcBef>
              <a:buFont typeface="Courier New" panose="02070309020205020404" pitchFamily="49" charset="0"/>
              <a:buChar char="o"/>
              <a:defRPr sz="1600" kern="1200">
                <a:solidFill>
                  <a:schemeClr val="tx1"/>
                </a:solidFill>
                <a:latin typeface="Source Sans Pro" charset="0"/>
                <a:ea typeface="Source Sans Pro" charset="0"/>
                <a:cs typeface="Source Sans Pro" charset="0"/>
              </a:defRPr>
            </a:lvl4pPr>
            <a:lvl5pPr marL="2057400" indent="-228600" algn="l" defTabSz="914400" rtl="0" eaLnBrk="1" latinLnBrk="0" hangingPunct="1">
              <a:lnSpc>
                <a:spcPct val="100000"/>
              </a:lnSpc>
              <a:spcBef>
                <a:spcPts val="500"/>
              </a:spcBef>
              <a:buFont typeface="Source Sans Pro" panose="020B0503030403020204" pitchFamily="34" charset="0"/>
              <a:buChar char="&gt;"/>
              <a:defRPr sz="1600" kern="1200">
                <a:solidFill>
                  <a:schemeClr val="tx1"/>
                </a:solidFill>
                <a:latin typeface="Source Sans Pro" charset="0"/>
                <a:ea typeface="Source Sans Pro" charset="0"/>
                <a:cs typeface="Source Sans Pro"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Font typeface="Wingdings" panose="05000000000000000000" pitchFamily="2" charset="2"/>
              <a:buNone/>
            </a:pPr>
            <a:r>
              <a:rPr lang="en-US" sz="2000" b="1" dirty="0"/>
              <a:t>Energy efficiency tax credits for consumers </a:t>
            </a:r>
          </a:p>
          <a:p>
            <a:pPr marL="0" indent="0">
              <a:buNone/>
            </a:pPr>
            <a:r>
              <a:rPr lang="en-US" sz="2000" dirty="0">
                <a:latin typeface="Source Sans Pro"/>
                <a:ea typeface="Source Sans Pro"/>
              </a:rPr>
              <a:t>Customers can save up to $3,200 per year on a range of home energy efficiency improvements and up to 30% of costs on residential clean energy property. </a:t>
            </a:r>
            <a:endParaRPr lang="en-US" dirty="0"/>
          </a:p>
        </p:txBody>
      </p:sp>
      <p:pic>
        <p:nvPicPr>
          <p:cNvPr id="7" name="Graphic 6" descr="Piggy Bank outline">
            <a:extLst>
              <a:ext uri="{FF2B5EF4-FFF2-40B4-BE49-F238E27FC236}">
                <a16:creationId xmlns:a16="http://schemas.microsoft.com/office/drawing/2014/main" id="{EB279C84-1B8B-92D7-FCAE-4F865FD7B50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423677" y="1538797"/>
            <a:ext cx="914400" cy="914400"/>
          </a:xfrm>
          <a:prstGeom prst="rect">
            <a:avLst/>
          </a:prstGeom>
        </p:spPr>
      </p:pic>
      <p:pic>
        <p:nvPicPr>
          <p:cNvPr id="8" name="Graphic 7" descr="Construction worker female outline">
            <a:extLst>
              <a:ext uri="{FF2B5EF4-FFF2-40B4-BE49-F238E27FC236}">
                <a16:creationId xmlns:a16="http://schemas.microsoft.com/office/drawing/2014/main" id="{AE967B26-021C-9681-70E5-6DFBF289D2D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540175" y="1144067"/>
            <a:ext cx="914400" cy="914400"/>
          </a:xfrm>
          <a:prstGeom prst="rect">
            <a:avLst/>
          </a:prstGeom>
        </p:spPr>
      </p:pic>
      <p:pic>
        <p:nvPicPr>
          <p:cNvPr id="9" name="Graphic 8" descr="Add with solid fill">
            <a:extLst>
              <a:ext uri="{FF2B5EF4-FFF2-40B4-BE49-F238E27FC236}">
                <a16:creationId xmlns:a16="http://schemas.microsoft.com/office/drawing/2014/main" id="{EBF43A04-EC03-73E9-BB02-4ED82EC07A9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008815" y="2734692"/>
            <a:ext cx="426575" cy="426575"/>
          </a:xfrm>
          <a:prstGeom prst="rect">
            <a:avLst/>
          </a:prstGeom>
        </p:spPr>
      </p:pic>
      <p:sp>
        <p:nvSpPr>
          <p:cNvPr id="11" name="TextBox 10">
            <a:extLst>
              <a:ext uri="{FF2B5EF4-FFF2-40B4-BE49-F238E27FC236}">
                <a16:creationId xmlns:a16="http://schemas.microsoft.com/office/drawing/2014/main" id="{A5E3E56C-A906-D1A8-E0D8-0EBE42676E20}"/>
              </a:ext>
            </a:extLst>
          </p:cNvPr>
          <p:cNvSpPr txBox="1"/>
          <p:nvPr/>
        </p:nvSpPr>
        <p:spPr>
          <a:xfrm>
            <a:off x="4615247" y="2307675"/>
            <a:ext cx="3113897" cy="1077218"/>
          </a:xfrm>
          <a:prstGeom prst="rect">
            <a:avLst/>
          </a:prstGeom>
          <a:noFill/>
        </p:spPr>
        <p:txBody>
          <a:bodyPr wrap="square" lIns="91440" tIns="45720" rIns="91440" bIns="45720" anchor="t">
            <a:spAutoFit/>
          </a:bodyPr>
          <a:lstStyle/>
          <a:p>
            <a:r>
              <a:rPr lang="en-US" sz="1600" b="1" dirty="0">
                <a:latin typeface="Source Sans Pro"/>
              </a:rPr>
              <a:t>Small businesses </a:t>
            </a:r>
            <a:endParaRPr lang="en-US" sz="1600" b="1">
              <a:latin typeface="Source Sans Pro"/>
              <a:ea typeface="Source Sans Pro"/>
            </a:endParaRPr>
          </a:p>
          <a:p>
            <a:r>
              <a:rPr lang="en-US" sz="1600" b="1" dirty="0">
                <a:latin typeface="Source Sans Pro"/>
              </a:rPr>
              <a:t>performing energy efficient </a:t>
            </a:r>
            <a:endParaRPr lang="en-US" sz="1600" b="1">
              <a:latin typeface="Source Sans Pro"/>
              <a:ea typeface="Source Sans Pro"/>
            </a:endParaRPr>
          </a:p>
          <a:p>
            <a:r>
              <a:rPr lang="en-US" sz="1600" b="1" dirty="0">
                <a:latin typeface="Source Sans Pro"/>
              </a:rPr>
              <a:t>installations and related activities  </a:t>
            </a:r>
            <a:endParaRPr lang="en-US" sz="1600" b="1">
              <a:latin typeface="Source Sans Pro"/>
              <a:ea typeface="Source Sans Pro"/>
            </a:endParaRPr>
          </a:p>
        </p:txBody>
      </p:sp>
      <p:sp>
        <p:nvSpPr>
          <p:cNvPr id="12" name="Content Placeholder 2">
            <a:extLst>
              <a:ext uri="{FF2B5EF4-FFF2-40B4-BE49-F238E27FC236}">
                <a16:creationId xmlns:a16="http://schemas.microsoft.com/office/drawing/2014/main" id="{D295C658-D781-4241-4282-8F3FC36BE146}"/>
              </a:ext>
            </a:extLst>
          </p:cNvPr>
          <p:cNvSpPr txBox="1">
            <a:spLocks/>
          </p:cNvSpPr>
          <p:nvPr/>
        </p:nvSpPr>
        <p:spPr>
          <a:xfrm>
            <a:off x="4576664" y="3336495"/>
            <a:ext cx="3521926" cy="3063875"/>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Font typeface="Wingdings" panose="05000000000000000000" pitchFamily="2" charset="2"/>
              <a:buChar char="§"/>
              <a:defRPr sz="2400" kern="1200">
                <a:solidFill>
                  <a:schemeClr val="tx1"/>
                </a:solidFill>
                <a:latin typeface="Source Sans Pro" charset="0"/>
                <a:ea typeface="Source Sans Pro" charset="0"/>
                <a:cs typeface="Source Sans Pro" charset="0"/>
              </a:defRPr>
            </a:lvl1pPr>
            <a:lvl2pPr marL="685800" indent="-228600" algn="l" defTabSz="914400" rtl="0" eaLnBrk="1" latinLnBrk="0" hangingPunct="1">
              <a:lnSpc>
                <a:spcPct val="100000"/>
              </a:lnSpc>
              <a:spcBef>
                <a:spcPts val="500"/>
              </a:spcBef>
              <a:buFont typeface="Source Sans Pro" panose="020B0503030403020204" pitchFamily="34" charset="0"/>
              <a:buChar char="‒"/>
              <a:defRPr sz="2000" kern="1200">
                <a:solidFill>
                  <a:schemeClr val="tx1"/>
                </a:solidFill>
                <a:latin typeface="Source Sans Pro" charset="0"/>
                <a:ea typeface="Source Sans Pro" charset="0"/>
                <a:cs typeface="Source Sans Pro" charset="0"/>
              </a:defRPr>
            </a:lvl2pPr>
            <a:lvl3pPr marL="1143000" indent="-228600" algn="l" defTabSz="914400" rtl="0" eaLnBrk="1" latinLnBrk="0" hangingPunct="1">
              <a:lnSpc>
                <a:spcPct val="100000"/>
              </a:lnSpc>
              <a:spcBef>
                <a:spcPts val="500"/>
              </a:spcBef>
              <a:buFont typeface="Source Sans Pro" panose="020B0503030403020204" pitchFamily="34" charset="0"/>
              <a:buChar char="•"/>
              <a:defRPr sz="1800" kern="1200">
                <a:solidFill>
                  <a:schemeClr val="tx1"/>
                </a:solidFill>
                <a:latin typeface="Source Sans Pro" charset="0"/>
                <a:ea typeface="Source Sans Pro" charset="0"/>
                <a:cs typeface="Source Sans Pro" charset="0"/>
              </a:defRPr>
            </a:lvl3pPr>
            <a:lvl4pPr marL="1600200" indent="-228600" algn="l" defTabSz="914400" rtl="0" eaLnBrk="1" latinLnBrk="0" hangingPunct="1">
              <a:lnSpc>
                <a:spcPct val="100000"/>
              </a:lnSpc>
              <a:spcBef>
                <a:spcPts val="500"/>
              </a:spcBef>
              <a:buFont typeface="Courier New" panose="02070309020205020404" pitchFamily="49" charset="0"/>
              <a:buChar char="o"/>
              <a:defRPr sz="1600" kern="1200">
                <a:solidFill>
                  <a:schemeClr val="tx1"/>
                </a:solidFill>
                <a:latin typeface="Source Sans Pro" charset="0"/>
                <a:ea typeface="Source Sans Pro" charset="0"/>
                <a:cs typeface="Source Sans Pro" charset="0"/>
              </a:defRPr>
            </a:lvl4pPr>
            <a:lvl5pPr marL="2057400" indent="-228600" algn="l" defTabSz="914400" rtl="0" eaLnBrk="1" latinLnBrk="0" hangingPunct="1">
              <a:lnSpc>
                <a:spcPct val="100000"/>
              </a:lnSpc>
              <a:spcBef>
                <a:spcPts val="500"/>
              </a:spcBef>
              <a:buFont typeface="Source Sans Pro" panose="020B0503030403020204" pitchFamily="34" charset="0"/>
              <a:buChar char="&gt;"/>
              <a:defRPr sz="1600" kern="1200">
                <a:solidFill>
                  <a:schemeClr val="tx1"/>
                </a:solidFill>
                <a:latin typeface="Source Sans Pro" charset="0"/>
                <a:ea typeface="Source Sans Pro" charset="0"/>
                <a:cs typeface="Source Sans Pro"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Font typeface="Wingdings" panose="05000000000000000000" pitchFamily="2" charset="2"/>
              <a:buNone/>
            </a:pPr>
            <a:r>
              <a:rPr lang="en-US" sz="2000"/>
              <a:t>If you install energy efficient appliances, perform home energy audits, or complete energy efficiency upgrades to homes, your customers may individually qualify for certain tax breaks, saving them money now and on future energy bills.</a:t>
            </a:r>
          </a:p>
        </p:txBody>
      </p:sp>
      <p:sp>
        <p:nvSpPr>
          <p:cNvPr id="13" name="Equals 12">
            <a:extLst>
              <a:ext uri="{FF2B5EF4-FFF2-40B4-BE49-F238E27FC236}">
                <a16:creationId xmlns:a16="http://schemas.microsoft.com/office/drawing/2014/main" id="{CE94B833-273C-ADBA-0C8C-593E5BC976B3}"/>
              </a:ext>
            </a:extLst>
          </p:cNvPr>
          <p:cNvSpPr/>
          <p:nvPr/>
        </p:nvSpPr>
        <p:spPr>
          <a:xfrm>
            <a:off x="7823418" y="2802893"/>
            <a:ext cx="550143" cy="290171"/>
          </a:xfrm>
          <a:prstGeom prst="mathEqual">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4" name="Graphic 13" descr="Renewable Energy outline">
            <a:extLst>
              <a:ext uri="{FF2B5EF4-FFF2-40B4-BE49-F238E27FC236}">
                <a16:creationId xmlns:a16="http://schemas.microsoft.com/office/drawing/2014/main" id="{F95DEC1C-11E5-44F7-4CDD-3E588B8024E2}"/>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756642" y="1538797"/>
            <a:ext cx="914400" cy="914400"/>
          </a:xfrm>
          <a:prstGeom prst="rect">
            <a:avLst/>
          </a:prstGeom>
        </p:spPr>
      </p:pic>
      <p:sp>
        <p:nvSpPr>
          <p:cNvPr id="16" name="TextBox 15">
            <a:extLst>
              <a:ext uri="{FF2B5EF4-FFF2-40B4-BE49-F238E27FC236}">
                <a16:creationId xmlns:a16="http://schemas.microsoft.com/office/drawing/2014/main" id="{BD11659B-D5C0-D5D4-4C58-7ADED4D88A15}"/>
              </a:ext>
            </a:extLst>
          </p:cNvPr>
          <p:cNvSpPr txBox="1"/>
          <p:nvPr/>
        </p:nvSpPr>
        <p:spPr>
          <a:xfrm>
            <a:off x="8373561" y="2575248"/>
            <a:ext cx="6094378" cy="923330"/>
          </a:xfrm>
          <a:prstGeom prst="rect">
            <a:avLst/>
          </a:prstGeom>
          <a:noFill/>
        </p:spPr>
        <p:txBody>
          <a:bodyPr wrap="square">
            <a:spAutoFit/>
          </a:bodyPr>
          <a:lstStyle/>
          <a:p>
            <a:pPr marL="0" indent="0">
              <a:buFont typeface="Wingdings" panose="05000000000000000000" pitchFamily="2" charset="2"/>
              <a:buNone/>
            </a:pPr>
            <a:r>
              <a:rPr lang="en-US" sz="1800" b="1">
                <a:latin typeface="Source Sans Pro"/>
              </a:rPr>
              <a:t>Clean energy at a lower cost for </a:t>
            </a:r>
          </a:p>
          <a:p>
            <a:pPr marL="0" indent="0">
              <a:buFont typeface="Wingdings" panose="05000000000000000000" pitchFamily="2" charset="2"/>
              <a:buNone/>
            </a:pPr>
            <a:r>
              <a:rPr lang="en-US" sz="1800" b="1">
                <a:latin typeface="Source Sans Pro"/>
              </a:rPr>
              <a:t>customers and a greater demand </a:t>
            </a:r>
          </a:p>
          <a:p>
            <a:pPr marL="0" indent="0">
              <a:buFont typeface="Wingdings" panose="05000000000000000000" pitchFamily="2" charset="2"/>
              <a:buNone/>
            </a:pPr>
            <a:r>
              <a:rPr lang="en-US" sz="1800" b="1">
                <a:latin typeface="Source Sans Pro"/>
              </a:rPr>
              <a:t>for energy efficient installations</a:t>
            </a:r>
          </a:p>
        </p:txBody>
      </p:sp>
    </p:spTree>
    <p:extLst>
      <p:ext uri="{BB962C8B-B14F-4D97-AF65-F5344CB8AC3E}">
        <p14:creationId xmlns:p14="http://schemas.microsoft.com/office/powerpoint/2010/main" val="1925387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020A8-2B2E-4499-A610-30ABBB0F2456}"/>
              </a:ext>
            </a:extLst>
          </p:cNvPr>
          <p:cNvSpPr>
            <a:spLocks noGrp="1"/>
          </p:cNvSpPr>
          <p:nvPr>
            <p:ph type="title"/>
          </p:nvPr>
        </p:nvSpPr>
        <p:spPr/>
        <p:txBody>
          <a:bodyPr>
            <a:normAutofit/>
          </a:bodyPr>
          <a:lstStyle/>
          <a:p>
            <a:r>
              <a:rPr lang="en-US"/>
              <a:t>Energy Efficient Home Improvement Credit (§25C)</a:t>
            </a:r>
            <a:endParaRPr lang="en-US" sz="2200"/>
          </a:p>
        </p:txBody>
      </p:sp>
      <p:sp>
        <p:nvSpPr>
          <p:cNvPr id="3" name="Content Placeholder 2">
            <a:extLst>
              <a:ext uri="{FF2B5EF4-FFF2-40B4-BE49-F238E27FC236}">
                <a16:creationId xmlns:a16="http://schemas.microsoft.com/office/drawing/2014/main" id="{B144CE2B-38D9-43B2-A1DE-758B36BB5C94}"/>
              </a:ext>
            </a:extLst>
          </p:cNvPr>
          <p:cNvSpPr>
            <a:spLocks noGrp="1" noRot="1" noMove="1" noResize="1" noEditPoints="1" noAdjustHandles="1" noChangeArrowheads="1" noChangeShapeType="1"/>
          </p:cNvSpPr>
          <p:nvPr>
            <p:ph sz="half" idx="1"/>
          </p:nvPr>
        </p:nvSpPr>
        <p:spPr>
          <a:xfrm>
            <a:off x="486888" y="1324880"/>
            <a:ext cx="11364686" cy="4591826"/>
          </a:xfrm>
        </p:spPr>
        <p:txBody>
          <a:bodyPr>
            <a:normAutofit fontScale="70000" lnSpcReduction="20000"/>
          </a:bodyPr>
          <a:lstStyle/>
          <a:p>
            <a:pPr marL="342900" indent="-342900">
              <a:spcBef>
                <a:spcPts val="1500"/>
              </a:spcBef>
              <a:buFont typeface="Arial" panose="020B0604020202020204" pitchFamily="34" charset="0"/>
              <a:buChar char="•"/>
            </a:pPr>
            <a:r>
              <a:rPr lang="en-US" b="1" dirty="0"/>
              <a:t>Credit Maximums:</a:t>
            </a:r>
            <a:r>
              <a:rPr lang="en-US" dirty="0"/>
              <a:t> Tax credit amount is capped at various levels annually, depending upon the product</a:t>
            </a:r>
          </a:p>
          <a:p>
            <a:pPr marL="800100" lvl="1" indent="-342900">
              <a:spcBef>
                <a:spcPts val="1500"/>
              </a:spcBef>
            </a:pPr>
            <a:r>
              <a:rPr lang="en-US" dirty="0"/>
              <a:t>$2,000 in total for a heat pump/heat pump system, heat pump water heater, biomass stove, and/or biomass boilers</a:t>
            </a:r>
          </a:p>
          <a:p>
            <a:pPr marL="800100" lvl="1" indent="-342900">
              <a:spcBef>
                <a:spcPts val="1500"/>
              </a:spcBef>
            </a:pPr>
            <a:r>
              <a:rPr lang="en-US" dirty="0"/>
              <a:t>$1,200 in total for all other 25C upgrades</a:t>
            </a:r>
          </a:p>
          <a:p>
            <a:pPr marL="1257300" lvl="2" indent="-342900">
              <a:lnSpc>
                <a:spcPct val="70000"/>
              </a:lnSpc>
              <a:spcBef>
                <a:spcPts val="1500"/>
              </a:spcBef>
            </a:pPr>
            <a:r>
              <a:rPr lang="en-US" dirty="0"/>
              <a:t>$600 for efficient air conditioners, furnaces, boilers </a:t>
            </a:r>
          </a:p>
          <a:p>
            <a:pPr marL="1257300" lvl="2" indent="-342900">
              <a:lnSpc>
                <a:spcPct val="70000"/>
              </a:lnSpc>
              <a:spcBef>
                <a:spcPts val="1500"/>
              </a:spcBef>
            </a:pPr>
            <a:r>
              <a:rPr lang="en-US" dirty="0"/>
              <a:t>$600 for other efficient water heating equipment</a:t>
            </a:r>
          </a:p>
          <a:p>
            <a:pPr marL="1257300" lvl="2" indent="-342900">
              <a:lnSpc>
                <a:spcPct val="70000"/>
              </a:lnSpc>
              <a:spcBef>
                <a:spcPts val="1500"/>
              </a:spcBef>
            </a:pPr>
            <a:r>
              <a:rPr lang="en-US" dirty="0"/>
              <a:t>$500 for exterior doors ($250 for any single door)</a:t>
            </a:r>
          </a:p>
          <a:p>
            <a:pPr marL="1257300" lvl="2" indent="-342900">
              <a:lnSpc>
                <a:spcPct val="70000"/>
              </a:lnSpc>
              <a:spcBef>
                <a:spcPts val="1500"/>
              </a:spcBef>
            </a:pPr>
            <a:r>
              <a:rPr lang="en-US" dirty="0"/>
              <a:t>$600 for exterior windows and skylights</a:t>
            </a:r>
          </a:p>
          <a:p>
            <a:pPr marL="1257300" lvl="2" indent="-342900">
              <a:lnSpc>
                <a:spcPct val="70000"/>
              </a:lnSpc>
              <a:spcBef>
                <a:spcPts val="1500"/>
              </a:spcBef>
            </a:pPr>
            <a:r>
              <a:rPr lang="en-US" dirty="0"/>
              <a:t>$600 for panelboards, sub-panelboards, branch circuits, or feeders</a:t>
            </a:r>
          </a:p>
          <a:p>
            <a:pPr marL="1257300" lvl="2" indent="-342900">
              <a:lnSpc>
                <a:spcPct val="70000"/>
              </a:lnSpc>
              <a:spcBef>
                <a:spcPts val="1500"/>
              </a:spcBef>
            </a:pPr>
            <a:r>
              <a:rPr lang="en-US" dirty="0"/>
              <a:t>$1,200 for insulation</a:t>
            </a:r>
          </a:p>
          <a:p>
            <a:pPr marL="800100" lvl="1" indent="-342900">
              <a:spcBef>
                <a:spcPts val="1500"/>
              </a:spcBef>
            </a:pPr>
            <a:r>
              <a:rPr lang="en-US" dirty="0"/>
              <a:t>The credit maximum resets each year and there is no lifetime cap</a:t>
            </a:r>
          </a:p>
          <a:p>
            <a:pPr marL="342900" indent="-342900">
              <a:spcBef>
                <a:spcPts val="1500"/>
              </a:spcBef>
            </a:pPr>
            <a:r>
              <a:rPr lang="en-US" b="1" dirty="0"/>
              <a:t>Taxpayer Income limits:</a:t>
            </a:r>
            <a:r>
              <a:rPr lang="en-US" dirty="0"/>
              <a:t> No taxpayer income limits</a:t>
            </a:r>
          </a:p>
          <a:p>
            <a:pPr marL="342900" indent="-342900">
              <a:spcBef>
                <a:spcPts val="1500"/>
              </a:spcBef>
            </a:pPr>
            <a:r>
              <a:rPr lang="en-US" b="1" dirty="0"/>
              <a:t>Other Taxpayer Criteria: </a:t>
            </a:r>
          </a:p>
          <a:p>
            <a:pPr marL="800100" lvl="1" indent="-342900">
              <a:spcBef>
                <a:spcPts val="1500"/>
              </a:spcBef>
            </a:pPr>
            <a:r>
              <a:rPr lang="en-US" dirty="0"/>
              <a:t>Exterior doors, exterior windows, skylights, insulation must be installed on/in a taxpayer’s principal residence</a:t>
            </a:r>
          </a:p>
          <a:p>
            <a:pPr marL="800100" lvl="1" indent="-342900">
              <a:spcBef>
                <a:spcPts val="1500"/>
              </a:spcBef>
            </a:pPr>
            <a:r>
              <a:rPr lang="en-US" dirty="0"/>
              <a:t>Other eligible property may be installed in a residence used by a taxpayer (includes renters)</a:t>
            </a:r>
          </a:p>
          <a:p>
            <a:pPr>
              <a:spcBef>
                <a:spcPts val="1500"/>
              </a:spcBef>
            </a:pPr>
            <a:endParaRPr lang="en-US" dirty="0"/>
          </a:p>
        </p:txBody>
      </p:sp>
    </p:spTree>
    <p:extLst>
      <p:ext uri="{BB962C8B-B14F-4D97-AF65-F5344CB8AC3E}">
        <p14:creationId xmlns:p14="http://schemas.microsoft.com/office/powerpoint/2010/main" val="1505794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020A8-2B2E-4499-A610-30ABBB0F2456}"/>
              </a:ext>
            </a:extLst>
          </p:cNvPr>
          <p:cNvSpPr>
            <a:spLocks noGrp="1"/>
          </p:cNvSpPr>
          <p:nvPr>
            <p:ph type="title"/>
          </p:nvPr>
        </p:nvSpPr>
        <p:spPr/>
        <p:txBody>
          <a:bodyPr>
            <a:normAutofit/>
          </a:bodyPr>
          <a:lstStyle/>
          <a:p>
            <a:r>
              <a:rPr lang="en-US"/>
              <a:t>Residential Clean Energy Credit (§ 25D)</a:t>
            </a:r>
          </a:p>
        </p:txBody>
      </p:sp>
      <p:sp>
        <p:nvSpPr>
          <p:cNvPr id="3" name="Content Placeholder 2">
            <a:extLst>
              <a:ext uri="{FF2B5EF4-FFF2-40B4-BE49-F238E27FC236}">
                <a16:creationId xmlns:a16="http://schemas.microsoft.com/office/drawing/2014/main" id="{B144CE2B-38D9-43B2-A1DE-758B36BB5C94}"/>
              </a:ext>
            </a:extLst>
          </p:cNvPr>
          <p:cNvSpPr>
            <a:spLocks noGrp="1"/>
          </p:cNvSpPr>
          <p:nvPr>
            <p:ph sz="half" idx="1"/>
          </p:nvPr>
        </p:nvSpPr>
        <p:spPr>
          <a:xfrm>
            <a:off x="340426" y="1151906"/>
            <a:ext cx="11511148" cy="4764800"/>
          </a:xfrm>
        </p:spPr>
        <p:txBody>
          <a:bodyPr>
            <a:normAutofit lnSpcReduction="10000"/>
          </a:bodyPr>
          <a:lstStyle/>
          <a:p>
            <a:pPr marL="342900" indent="-342900">
              <a:spcBef>
                <a:spcPts val="1500"/>
              </a:spcBef>
            </a:pPr>
            <a:r>
              <a:rPr lang="en-US" sz="1800" b="1" dirty="0"/>
              <a:t>Credit Amount:</a:t>
            </a:r>
            <a:r>
              <a:rPr lang="en-US" sz="1800" dirty="0"/>
              <a:t> Tax credit covers 30% of the cost, including labor and installation</a:t>
            </a:r>
          </a:p>
          <a:p>
            <a:pPr marL="342900" indent="-342900">
              <a:spcBef>
                <a:spcPts val="1500"/>
              </a:spcBef>
            </a:pPr>
            <a:r>
              <a:rPr lang="en-US" sz="1800" b="1" dirty="0"/>
              <a:t>Key Terms:</a:t>
            </a:r>
            <a:r>
              <a:rPr lang="en-US" sz="1800" dirty="0"/>
              <a:t> Solar Panels, Battery Storage</a:t>
            </a:r>
          </a:p>
          <a:p>
            <a:pPr marL="342900" indent="-342900">
              <a:spcBef>
                <a:spcPts val="1500"/>
              </a:spcBef>
            </a:pPr>
            <a:r>
              <a:rPr lang="en-US" sz="1800" b="1" dirty="0"/>
              <a:t>Product Eligibility:</a:t>
            </a:r>
            <a:r>
              <a:rPr lang="en-US" sz="1800" dirty="0"/>
              <a:t> Product purchased must be a qualifying product </a:t>
            </a:r>
          </a:p>
          <a:p>
            <a:pPr marL="800100" lvl="1" indent="-342900">
              <a:spcBef>
                <a:spcPts val="1500"/>
              </a:spcBef>
            </a:pPr>
            <a:r>
              <a:rPr lang="en-US" sz="1800" dirty="0"/>
              <a:t>Battery storage must have a minimum capacity of at least 3 kWh</a:t>
            </a:r>
          </a:p>
          <a:p>
            <a:pPr marL="800100" lvl="1" indent="-342900">
              <a:spcBef>
                <a:spcPts val="1500"/>
              </a:spcBef>
            </a:pPr>
            <a:r>
              <a:rPr lang="en-US" sz="1800" dirty="0"/>
              <a:t>Solar water heaters must be certified by the Solar Rating and Certification Corporation</a:t>
            </a:r>
          </a:p>
          <a:p>
            <a:pPr marL="800100" lvl="1" indent="-342900">
              <a:spcBef>
                <a:spcPts val="1500"/>
              </a:spcBef>
            </a:pPr>
            <a:r>
              <a:rPr lang="en-US" sz="1800" dirty="0"/>
              <a:t>Geothermal heat pumps must be ENERGY STAR certified</a:t>
            </a:r>
          </a:p>
          <a:p>
            <a:pPr marL="342900" indent="-342900">
              <a:spcBef>
                <a:spcPts val="1500"/>
              </a:spcBef>
            </a:pPr>
            <a:r>
              <a:rPr lang="en-US" sz="1800" b="1" dirty="0"/>
              <a:t>Credit Maximums:</a:t>
            </a:r>
            <a:r>
              <a:rPr lang="en-US" sz="1800" dirty="0"/>
              <a:t> Tax credit amount is uncapped, except with regard to fuel cell property expenditures</a:t>
            </a:r>
          </a:p>
          <a:p>
            <a:pPr marL="800100" lvl="1" indent="-342900">
              <a:spcBef>
                <a:spcPts val="1500"/>
              </a:spcBef>
            </a:pPr>
            <a:r>
              <a:rPr lang="en-US" sz="1800" dirty="0"/>
              <a:t>$500 cap for each half kw capacity of the fuel cell property, or $1,667 for each half kw in a residence jointly occupied by two or more individuals</a:t>
            </a:r>
          </a:p>
          <a:p>
            <a:pPr marL="342900" indent="-342900">
              <a:spcBef>
                <a:spcPts val="1500"/>
              </a:spcBef>
            </a:pPr>
            <a:r>
              <a:rPr lang="en-US" sz="1800" b="1" dirty="0"/>
              <a:t>Taxpayer Income Limits:</a:t>
            </a:r>
            <a:r>
              <a:rPr lang="en-US" sz="1800" dirty="0"/>
              <a:t> No taxpayer income limits</a:t>
            </a:r>
          </a:p>
          <a:p>
            <a:pPr marL="342900" indent="-342900">
              <a:spcBef>
                <a:spcPts val="1500"/>
              </a:spcBef>
            </a:pPr>
            <a:r>
              <a:rPr lang="en-US" sz="1800" b="1" dirty="0"/>
              <a:t>Other Taxpayer Criteria: </a:t>
            </a:r>
            <a:r>
              <a:rPr lang="en-US" sz="1800" dirty="0"/>
              <a:t>Must be installed in taxpayer’s residence (must be principal residence for fuel cell expenditures) </a:t>
            </a:r>
          </a:p>
          <a:p>
            <a:pPr marL="800100" lvl="1" indent="-342900">
              <a:spcBef>
                <a:spcPts val="1500"/>
              </a:spcBef>
            </a:pPr>
            <a:endParaRPr lang="en-US" dirty="0"/>
          </a:p>
          <a:p>
            <a:pPr marL="800100" lvl="1" indent="-342900">
              <a:spcBef>
                <a:spcPts val="1500"/>
              </a:spcBef>
            </a:pPr>
            <a:endParaRPr lang="en-US" dirty="0"/>
          </a:p>
          <a:p>
            <a:pPr marL="342900" indent="-342900">
              <a:spcBef>
                <a:spcPts val="1500"/>
              </a:spcBef>
            </a:pPr>
            <a:endParaRPr lang="en-US" dirty="0"/>
          </a:p>
          <a:p>
            <a:pPr marL="342900" indent="-342900">
              <a:spcBef>
                <a:spcPts val="1500"/>
              </a:spcBef>
              <a:buFont typeface="Arial" panose="020B0604020202020204" pitchFamily="34" charset="0"/>
              <a:buChar char="•"/>
            </a:pPr>
            <a:endParaRPr lang="en-US" dirty="0"/>
          </a:p>
          <a:p>
            <a:pPr>
              <a:spcBef>
                <a:spcPts val="1500"/>
              </a:spcBef>
            </a:pPr>
            <a:endParaRPr lang="en-US" dirty="0"/>
          </a:p>
        </p:txBody>
      </p:sp>
    </p:spTree>
    <p:extLst>
      <p:ext uri="{BB962C8B-B14F-4D97-AF65-F5344CB8AC3E}">
        <p14:creationId xmlns:p14="http://schemas.microsoft.com/office/powerpoint/2010/main" val="34241851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aseID xmlns="9af21ca9-554a-4c28-9eb0-edd9a85316c7">202411-SE-13116</CaseID>
    <Category xmlns="9af21ca9-554a-4c28-9eb0-edd9a85316c7">Final</Category>
    <DocID xmlns="9af21ca9-554a-4c28-9eb0-edd9a85316c7">a560f5fc-6526-46b2-94d2-e153c458e643</DocID>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5126A86120D5247B3F0BF30D5D3C70D" ma:contentTypeVersion="4" ma:contentTypeDescription="Create a new document." ma:contentTypeScope="" ma:versionID="56e2d902e9a1097629570c99f5cbd54b">
  <xsd:schema xmlns:xsd="http://www.w3.org/2001/XMLSchema" xmlns:xs="http://www.w3.org/2001/XMLSchema" xmlns:p="http://schemas.microsoft.com/office/2006/metadata/properties" xmlns:ns2="9af21ca9-554a-4c28-9eb0-edd9a85316c7" xmlns:ns3="91882c98-ad7c-457b-bb99-16138be0c2aa" targetNamespace="http://schemas.microsoft.com/office/2006/metadata/properties" ma:root="true" ma:fieldsID="1fe46bc0046b56dff40b2572c3221c3b" ns2:_="" ns3:_="">
    <xsd:import namespace="9af21ca9-554a-4c28-9eb0-edd9a85316c7"/>
    <xsd:import namespace="91882c98-ad7c-457b-bb99-16138be0c2aa"/>
    <xsd:element name="properties">
      <xsd:complexType>
        <xsd:sequence>
          <xsd:element name="documentManagement">
            <xsd:complexType>
              <xsd:all>
                <xsd:element ref="ns2:Category" minOccurs="0"/>
                <xsd:element ref="ns2:DocID" minOccurs="0"/>
                <xsd:element ref="ns2:CaseID"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f21ca9-554a-4c28-9eb0-edd9a85316c7" elementFormDefault="qualified">
    <xsd:import namespace="http://schemas.microsoft.com/office/2006/documentManagement/types"/>
    <xsd:import namespace="http://schemas.microsoft.com/office/infopath/2007/PartnerControls"/>
    <xsd:element name="Category" ma:index="8" nillable="true" ma:displayName="Category" ma:internalName="Category">
      <xsd:simpleType>
        <xsd:restriction base="dms:Choice">
          <xsd:enumeration value="Final"/>
          <xsd:enumeration value="Draft"/>
          <xsd:enumeration value="IC"/>
        </xsd:restriction>
      </xsd:simpleType>
    </xsd:element>
    <xsd:element name="DocID" ma:index="9" nillable="true" ma:displayName="DocID" ma:internalName="DocID">
      <xsd:simpleType>
        <xsd:restriction base="dms:Text"/>
      </xsd:simpleType>
    </xsd:element>
    <xsd:element name="CaseID" ma:index="10" nillable="true" ma:displayName="CaseID" ma:internalName="CaseID">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1882c98-ad7c-457b-bb99-16138be0c2aa"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6F8E43A-62CD-4B3F-9BD8-0C2A50C645C1}">
  <ds:schemaRefs>
    <ds:schemaRef ds:uri="91882c98-ad7c-457b-bb99-16138be0c2aa"/>
    <ds:schemaRef ds:uri="http://www.w3.org/XML/1998/namespace"/>
    <ds:schemaRef ds:uri="8eb569b7-8ed1-434d-908a-de360143cd2e"/>
    <ds:schemaRef ds:uri="http://schemas.microsoft.com/office/2006/documentManagement/types"/>
    <ds:schemaRef ds:uri="http://purl.org/dc/elements/1.1/"/>
    <ds:schemaRef ds:uri="http://purl.org/dc/dcmitype/"/>
    <ds:schemaRef ds:uri="http://schemas.microsoft.com/office/infopath/2007/PartnerControls"/>
    <ds:schemaRef ds:uri="http://schemas.openxmlformats.org/package/2006/metadata/core-propertie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D282BC5E-C780-4D0E-BE16-E64F990E0418}">
  <ds:schemaRefs>
    <ds:schemaRef ds:uri="http://schemas.microsoft.com/sharepoint/v3/contenttype/forms"/>
  </ds:schemaRefs>
</ds:datastoreItem>
</file>

<file path=customXml/itemProps3.xml><?xml version="1.0" encoding="utf-8"?>
<ds:datastoreItem xmlns:ds="http://schemas.openxmlformats.org/officeDocument/2006/customXml" ds:itemID="{75D60646-AC0C-4E20-9F4B-CC130CFFE230}"/>
</file>

<file path=docProps/app.xml><?xml version="1.0" encoding="utf-8"?>
<Properties xmlns="http://schemas.openxmlformats.org/officeDocument/2006/extended-properties" xmlns:vt="http://schemas.openxmlformats.org/officeDocument/2006/docPropsVTypes">
  <TotalTime>87</TotalTime>
  <Words>1417</Words>
  <Application>Microsoft Office PowerPoint</Application>
  <PresentationFormat>Widescreen</PresentationFormat>
  <Paragraphs>115</Paragraphs>
  <Slides>12</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Calibri Light</vt:lpstr>
      <vt:lpstr>Georgia</vt:lpstr>
      <vt:lpstr>Source Sans Pro</vt:lpstr>
      <vt:lpstr>Symbol</vt:lpstr>
      <vt:lpstr>Wingdings</vt:lpstr>
      <vt:lpstr>Office Theme</vt:lpstr>
      <vt:lpstr>Treasury and SBA IRA Energy Efficiency ‘How To’ Session for Small Businesses    </vt:lpstr>
      <vt:lpstr>Agenda</vt:lpstr>
      <vt:lpstr>Ground Rules: Disclaimers</vt:lpstr>
      <vt:lpstr>Ground Rules: Questions and Comments</vt:lpstr>
      <vt:lpstr>IRA Consumer Incentives for Energy Efficiency  </vt:lpstr>
      <vt:lpstr>Why do consumer tax credits matter for small businesses? </vt:lpstr>
      <vt:lpstr>Why do consumer tax credits matter for small businesses? </vt:lpstr>
      <vt:lpstr>Energy Efficient Home Improvement Credit (§25C)</vt:lpstr>
      <vt:lpstr>Residential Clean Energy Credit (§ 25D)</vt:lpstr>
      <vt:lpstr>IRS and Treasury Resources</vt:lpstr>
      <vt:lpstr>How SBA can help </vt:lpstr>
      <vt:lpstr>What are the next steps for my small business?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 Recovery Programs  Operational Structure</dc:title>
  <dc:creator>Bhowmick, Sourav</dc:creator>
  <cp:keywords/>
  <cp:lastModifiedBy>McConnie-Saad, Pablo</cp:lastModifiedBy>
  <cp:revision>39</cp:revision>
  <cp:lastPrinted>2023-10-25T15:15:34Z</cp:lastPrinted>
  <dcterms:created xsi:type="dcterms:W3CDTF">2021-03-08T00:45:45Z</dcterms:created>
  <dcterms:modified xsi:type="dcterms:W3CDTF">2024-11-26T15:24:07Z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0x010100E5126A86120D5247B3F0BF30D5D3C70D</vt:lpwstr>
  </property>
  <property fmtid="{D5CDD505-2E9C-101B-9397-08002B2CF9AE}" pid="3" name="_dlc_DocIdItemGuid">
    <vt:lpwstr>13216915-29c4-4369-a528-74092df030f9</vt:lpwstr>
  </property>
  <property fmtid="{D5CDD505-2E9C-101B-9397-08002B2CF9AE}" pid="4" name="TaxKeyword">
    <vt:lpwstr/>
  </property>
</Properties>
</file>