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4.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1.xml" ContentType="application/vnd.openxmlformats-officedocument.spreadsheetml.worksheet+xml"/>
  <Override PartName="/xl/styles.xml" ContentType="application/vnd.openxmlformats-officedocument.spreadsheetml.styles+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theme/theme1.xml" ContentType="application/vnd.openxmlformats-officedocument.theme+xml"/>
  <Override PartName="/xl/sharedStrings.xml" ContentType="application/vnd.openxmlformats-officedocument.spreadsheetml.sharedStrings+xml"/>
  <Override PartName="/xl/worksheets/sheet10.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5.xml" ContentType="application/vnd.openxmlformats-officedocument.spreadsheetml.worksheet+xml"/>
  <Override PartName="/xl/worksheets/sheet7.xml" ContentType="application/vnd.openxmlformats-officedocument.spreadsheetml.worksheet+xml"/>
  <Override PartName="/xl/worksheets/sheet6.xml" ContentType="application/vnd.openxmlformats-officedocument.spreadsheetml.worksheet+xml"/>
  <Override PartName="/xl/externalLinks/externalLink1.xml" ContentType="application/vnd.openxmlformats-officedocument.spreadsheetml.externalLink+xml"/>
  <Override PartName="/docProps/app.xml" ContentType="application/vnd.openxmlformats-officedocument.extended-properties+xml"/>
  <Override PartName="/docProps/core.xml" ContentType="application/vnd.openxmlformats-package.core-properties+xml"/>
  <Override PartName="/xl/calcChain.xml" ContentType="application/vnd.openxmlformats-officedocument.spreadsheetml.calcChain+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4" rupBuild="9302"/>
  <workbookPr filterPrivacy="1" codeName="ThisWorkbook" defaultThemeVersion="124226"/>
  <bookViews>
    <workbookView xWindow="-15" yWindow="-15" windowWidth="19320" windowHeight="10650" tabRatio="849"/>
  </bookViews>
  <sheets>
    <sheet name="Transactions Report - CPP" sheetId="18" r:id="rId1"/>
    <sheet name="CPP Footnotes" sheetId="37" r:id="rId2"/>
    <sheet name="CPP - Citi" sheetId="53" r:id="rId3"/>
    <sheet name="CDCI" sheetId="46" r:id="rId4"/>
    <sheet name="AIFP.ASSP" sheetId="39" r:id="rId5"/>
    <sheet name="TIP.AGP" sheetId="49" r:id="rId6"/>
    <sheet name="CBLI.AIG" sheetId="19" r:id="rId7"/>
    <sheet name="SBA" sheetId="41" r:id="rId8"/>
    <sheet name="PPIP" sheetId="32" r:id="rId9"/>
    <sheet name="HAMP" sheetId="52" r:id="rId10"/>
    <sheet name="HAMP Incentive PMTs" sheetId="54" r:id="rId11"/>
    <sheet name="HHF" sheetId="45" r:id="rId12"/>
    <sheet name="FHA Short Refi" sheetId="47" r:id="rId13"/>
  </sheets>
  <externalReferences>
    <externalReference r:id="rId14"/>
  </externalReferences>
  <definedNames>
    <definedName name="_xlnm._FilterDatabase" localSheetId="4" hidden="1">AIFP.ASSP!$T$6:$T$41</definedName>
    <definedName name="_xlnm._FilterDatabase" localSheetId="3" hidden="1">CDCI!$A$4:$IS$7</definedName>
    <definedName name="_xlnm._FilterDatabase" localSheetId="2" hidden="1">'CPP - Citi'!$B$4:$F$5</definedName>
    <definedName name="_xlnm._FilterDatabase" localSheetId="9" hidden="1">HAMP!$A$4:$R$653</definedName>
    <definedName name="_xlnm._FilterDatabase" localSheetId="0" hidden="1">'Transactions Report - CPP'!$A$12:$IW$760</definedName>
    <definedName name="Column" localSheetId="3">'[1]TREASURY REPORTING MATRIX'!$A$3:$IV$3</definedName>
    <definedName name="Column" localSheetId="11">'[1]TREASURY REPORTING MATRIX'!$A$3:$IV$3</definedName>
    <definedName name="Column">'[1]TREASURY REPORTING MATRIX'!$A$3:$IV$3</definedName>
    <definedName name="Matrix" localSheetId="3">'[1]TREASURY REPORTING MATRIX'!$A$3:$IV$65536</definedName>
    <definedName name="Matrix" localSheetId="11">'[1]TREASURY REPORTING MATRIX'!$A$3:$IV$65536</definedName>
    <definedName name="Matrix">'[1]TREASURY REPORTING MATRIX'!$A$3:$IV$65536</definedName>
    <definedName name="_xlnm.Print_Area" localSheetId="4">AIFP.ASSP!$A$1:$W$113</definedName>
    <definedName name="_xlnm.Print_Area" localSheetId="6">CBLI.AIG!$A$1:$Q$29</definedName>
    <definedName name="_xlnm.Print_Area" localSheetId="3">CDCI!$A$1:$N$98</definedName>
    <definedName name="_xlnm.Print_Area" localSheetId="2">'CPP - Citi'!$B$1:$I$23</definedName>
    <definedName name="_xlnm.Print_Area" localSheetId="1">'CPP Footnotes'!$A$1:$R$59</definedName>
    <definedName name="_xlnm.Print_Area" localSheetId="12">'FHA Short Refi'!$A$1:$L$18</definedName>
    <definedName name="_xlnm.Print_Area" localSheetId="9">HAMP!$A$1:$M$676</definedName>
    <definedName name="_xlnm.Print_Area" localSheetId="11">HHF!$A$1:$K$57</definedName>
    <definedName name="_xlnm.Print_Area" localSheetId="8">PPIP!$A$1:$V$40</definedName>
    <definedName name="_xlnm.Print_Area" localSheetId="7">SBA!$A$1:$Q$50</definedName>
    <definedName name="_xlnm.Print_Area" localSheetId="5">TIP.AGP!$A$1:$W$32</definedName>
    <definedName name="_xlnm.Print_Area" localSheetId="0">'Transactions Report - CPP'!$A$1:$R$773</definedName>
    <definedName name="_xlnm.Print_Titles" localSheetId="3">CDCI!$3:$4</definedName>
    <definedName name="_xlnm.Print_Titles" localSheetId="2">'CPP - Citi'!$4:$4</definedName>
    <definedName name="_xlnm.Print_Titles" localSheetId="9">HAMP!$3:$4</definedName>
    <definedName name="_xlnm.Print_Titles" localSheetId="10">'HAMP Incentive PMTs'!$6:$6</definedName>
    <definedName name="_xlnm.Print_Titles" localSheetId="11">HHF!$4:$5</definedName>
    <definedName name="_xlnm.Print_Titles" localSheetId="0">'Transactions Report - CPP'!$11:$12</definedName>
    <definedName name="Row" localSheetId="3">'[1]TREASURY REPORTING MATRIX'!$A$3:$A$65536</definedName>
    <definedName name="Row" localSheetId="11">'[1]TREASURY REPORTING MATRIX'!$A$3:$A$65536</definedName>
    <definedName name="Row">'[1]TREASURY REPORTING MATRIX'!$A$3:$A$65536</definedName>
  </definedNames>
  <calcPr calcId="144525"/>
</workbook>
</file>

<file path=xl/calcChain.xml><?xml version="1.0" encoding="utf-8"?>
<calcChain xmlns="http://schemas.openxmlformats.org/spreadsheetml/2006/main">
  <c r="F9" i="53" l="1"/>
  <c r="F82" i="54"/>
  <c r="E82" i="54"/>
  <c r="D82" i="54"/>
  <c r="G80" i="54"/>
  <c r="G79" i="54"/>
  <c r="G78" i="54"/>
  <c r="G77" i="54"/>
  <c r="G76" i="54"/>
  <c r="G75" i="54"/>
  <c r="G74" i="54"/>
  <c r="G73" i="54"/>
  <c r="G72" i="54"/>
  <c r="G71" i="54"/>
  <c r="G70" i="54"/>
  <c r="G69" i="54"/>
  <c r="G68" i="54"/>
  <c r="G67" i="54"/>
  <c r="G66" i="54"/>
  <c r="G65" i="54"/>
  <c r="G64" i="54"/>
  <c r="G63" i="54"/>
  <c r="G62" i="54"/>
  <c r="G61" i="54"/>
  <c r="G60" i="54"/>
  <c r="G59" i="54"/>
  <c r="G58" i="54"/>
  <c r="G57" i="54"/>
  <c r="G56" i="54"/>
  <c r="G55" i="54"/>
  <c r="G54" i="54"/>
  <c r="G53" i="54"/>
  <c r="G52" i="54"/>
  <c r="G51" i="54"/>
  <c r="G50" i="54"/>
  <c r="G49" i="54"/>
  <c r="G48" i="54"/>
  <c r="G47" i="54"/>
  <c r="G46" i="54"/>
  <c r="G45" i="54"/>
  <c r="G44" i="54"/>
  <c r="G43" i="54"/>
  <c r="G42" i="54"/>
  <c r="G41" i="54"/>
  <c r="G40" i="54"/>
  <c r="G39" i="54"/>
  <c r="G38" i="54"/>
  <c r="G37" i="54"/>
  <c r="G36" i="54"/>
  <c r="G35" i="54"/>
  <c r="G34" i="54"/>
  <c r="G33" i="54"/>
  <c r="G32" i="54"/>
  <c r="G31" i="54"/>
  <c r="G30" i="54"/>
  <c r="G29" i="54"/>
  <c r="G28" i="54"/>
  <c r="G27" i="54"/>
  <c r="G26" i="54"/>
  <c r="G25" i="54"/>
  <c r="G24" i="54"/>
  <c r="G23" i="54"/>
  <c r="G22" i="54"/>
  <c r="G21" i="54"/>
  <c r="G20" i="54"/>
  <c r="G19" i="54"/>
  <c r="G18" i="54"/>
  <c r="G17" i="54"/>
  <c r="G16" i="54"/>
  <c r="G15" i="54"/>
  <c r="G14" i="54"/>
  <c r="G13" i="54"/>
  <c r="G12" i="54"/>
  <c r="G11" i="54"/>
  <c r="G10" i="54"/>
  <c r="G9" i="54"/>
  <c r="G8" i="54"/>
  <c r="G7" i="54"/>
  <c r="G82" i="54" l="1"/>
  <c r="L15" i="18"/>
  <c r="K762" i="18"/>
  <c r="F5" i="53"/>
  <c r="F10" i="53" s="1"/>
  <c r="U43" i="39" l="1"/>
  <c r="L205" i="18"/>
  <c r="L13" i="52"/>
  <c r="G655" i="52"/>
  <c r="L653" i="52"/>
  <c r="L652" i="52"/>
  <c r="L651" i="52"/>
  <c r="L650" i="52"/>
  <c r="L649" i="52"/>
  <c r="L648" i="52"/>
  <c r="L647" i="52"/>
  <c r="L646" i="52"/>
  <c r="L645" i="52"/>
  <c r="L644" i="52"/>
  <c r="L643" i="52"/>
  <c r="L642" i="52"/>
  <c r="L641" i="52"/>
  <c r="L640" i="52"/>
  <c r="L639" i="52"/>
  <c r="L638" i="52"/>
  <c r="L637" i="52"/>
  <c r="L636" i="52"/>
  <c r="L635" i="52"/>
  <c r="L634" i="52"/>
  <c r="L633" i="52"/>
  <c r="L632" i="52"/>
  <c r="L631" i="52"/>
  <c r="L630" i="52"/>
  <c r="L629" i="52"/>
  <c r="L628" i="52"/>
  <c r="L627" i="52"/>
  <c r="L626" i="52"/>
  <c r="L625" i="52"/>
  <c r="L624" i="52"/>
  <c r="L623" i="52"/>
  <c r="L621" i="52"/>
  <c r="L620" i="52"/>
  <c r="L619" i="52"/>
  <c r="L618" i="52"/>
  <c r="L617" i="52"/>
  <c r="L616" i="52"/>
  <c r="L614" i="52"/>
  <c r="L615" i="52" s="1"/>
  <c r="L613" i="52"/>
  <c r="L611" i="52"/>
  <c r="L610" i="52"/>
  <c r="L607" i="52"/>
  <c r="L608" i="52" s="1"/>
  <c r="L609" i="52" s="1"/>
  <c r="L605" i="52"/>
  <c r="L606" i="52" s="1"/>
  <c r="L603" i="52"/>
  <c r="L604" i="52" s="1"/>
  <c r="L601" i="52"/>
  <c r="L602" i="52" s="1"/>
  <c r="L596" i="52"/>
  <c r="L597" i="52" s="1"/>
  <c r="L598" i="52" s="1"/>
  <c r="L599" i="52" s="1"/>
  <c r="L600" i="52" s="1"/>
  <c r="L594" i="52"/>
  <c r="L595" i="52" s="1"/>
  <c r="L592" i="52"/>
  <c r="L593" i="52" s="1"/>
  <c r="L587" i="52"/>
  <c r="L588" i="52" s="1"/>
  <c r="L589" i="52" s="1"/>
  <c r="L590" i="52" s="1"/>
  <c r="L591" i="52" s="1"/>
  <c r="L585" i="52"/>
  <c r="K586" i="52" s="1"/>
  <c r="K655" i="52" s="1"/>
  <c r="L582" i="52"/>
  <c r="L583" i="52" s="1"/>
  <c r="L584" i="52" s="1"/>
  <c r="L573" i="52"/>
  <c r="L574" i="52" s="1"/>
  <c r="L575" i="52" s="1"/>
  <c r="L576" i="52" s="1"/>
  <c r="L577" i="52" s="1"/>
  <c r="L578" i="52" s="1"/>
  <c r="L579" i="52" s="1"/>
  <c r="L580" i="52" s="1"/>
  <c r="L581" i="52" s="1"/>
  <c r="L570" i="52"/>
  <c r="L571" i="52" s="1"/>
  <c r="L572" i="52" s="1"/>
  <c r="L568" i="52"/>
  <c r="L569" i="52" s="1"/>
  <c r="L567" i="52"/>
  <c r="L564" i="52"/>
  <c r="L565" i="52" s="1"/>
  <c r="L566" i="52" s="1"/>
  <c r="L560" i="52"/>
  <c r="L561" i="52" s="1"/>
  <c r="L562" i="52" s="1"/>
  <c r="L563" i="52" s="1"/>
  <c r="L556" i="52"/>
  <c r="L557" i="52" s="1"/>
  <c r="L558" i="52" s="1"/>
  <c r="L559" i="52" s="1"/>
  <c r="L552" i="52"/>
  <c r="L553" i="52" s="1"/>
  <c r="L554" i="52" s="1"/>
  <c r="L555" i="52" s="1"/>
  <c r="L548" i="52"/>
  <c r="L549" i="52" s="1"/>
  <c r="L550" i="52" s="1"/>
  <c r="L551" i="52" s="1"/>
  <c r="L544" i="52"/>
  <c r="L545" i="52" s="1"/>
  <c r="L546" i="52" s="1"/>
  <c r="L547" i="52" s="1"/>
  <c r="L540" i="52"/>
  <c r="L541" i="52" s="1"/>
  <c r="L542" i="52" s="1"/>
  <c r="L543" i="52" s="1"/>
  <c r="L536" i="52"/>
  <c r="L537" i="52" s="1"/>
  <c r="L538" i="52" s="1"/>
  <c r="L539" i="52" s="1"/>
  <c r="L534" i="52"/>
  <c r="L530" i="52"/>
  <c r="L531" i="52" s="1"/>
  <c r="L532" i="52" s="1"/>
  <c r="L533" i="52" s="1"/>
  <c r="L526" i="52"/>
  <c r="L527" i="52" s="1"/>
  <c r="L528" i="52" s="1"/>
  <c r="L529" i="52" s="1"/>
  <c r="L521" i="52"/>
  <c r="L522" i="52" s="1"/>
  <c r="L523" i="52" s="1"/>
  <c r="L524" i="52" s="1"/>
  <c r="L517" i="52"/>
  <c r="L518" i="52" s="1"/>
  <c r="L519" i="52" s="1"/>
  <c r="L520" i="52" s="1"/>
  <c r="L514" i="52"/>
  <c r="L515" i="52" s="1"/>
  <c r="L516" i="52" s="1"/>
  <c r="L510" i="52"/>
  <c r="L511" i="52" s="1"/>
  <c r="L512" i="52" s="1"/>
  <c r="L513" i="52" s="1"/>
  <c r="L506" i="52"/>
  <c r="L507" i="52" s="1"/>
  <c r="L508" i="52" s="1"/>
  <c r="L509" i="52" s="1"/>
  <c r="L502" i="52"/>
  <c r="L503" i="52" s="1"/>
  <c r="L504" i="52" s="1"/>
  <c r="L505" i="52" s="1"/>
  <c r="L497" i="52"/>
  <c r="L498" i="52" s="1"/>
  <c r="L499" i="52" s="1"/>
  <c r="L500" i="52" s="1"/>
  <c r="L501" i="52" s="1"/>
  <c r="L493" i="52"/>
  <c r="L494" i="52" s="1"/>
  <c r="L495" i="52" s="1"/>
  <c r="L496" i="52" s="1"/>
  <c r="L489" i="52"/>
  <c r="L490" i="52" s="1"/>
  <c r="L491" i="52" s="1"/>
  <c r="L492" i="52" s="1"/>
  <c r="L485" i="52"/>
  <c r="L486" i="52" s="1"/>
  <c r="L487" i="52" s="1"/>
  <c r="L488" i="52" s="1"/>
  <c r="L480" i="52"/>
  <c r="L481" i="52" s="1"/>
  <c r="L482" i="52" s="1"/>
  <c r="L483" i="52" s="1"/>
  <c r="L484" i="52" s="1"/>
  <c r="L475" i="52"/>
  <c r="L476" i="52" s="1"/>
  <c r="L477" i="52" s="1"/>
  <c r="L478" i="52" s="1"/>
  <c r="L479" i="52" s="1"/>
  <c r="L471" i="52"/>
  <c r="L472" i="52" s="1"/>
  <c r="L473" i="52" s="1"/>
  <c r="L474" i="52" s="1"/>
  <c r="L467" i="52"/>
  <c r="L468" i="52" s="1"/>
  <c r="L469" i="52" s="1"/>
  <c r="L470" i="52" s="1"/>
  <c r="L459" i="52"/>
  <c r="L460" i="52" s="1"/>
  <c r="L461" i="52" s="1"/>
  <c r="L462" i="52" s="1"/>
  <c r="L463" i="52" s="1"/>
  <c r="L464" i="52" s="1"/>
  <c r="L465" i="52" s="1"/>
  <c r="L455" i="52"/>
  <c r="L456" i="52" s="1"/>
  <c r="L457" i="52" s="1"/>
  <c r="L458" i="52" s="1"/>
  <c r="L451" i="52"/>
  <c r="L452" i="52" s="1"/>
  <c r="L453" i="52" s="1"/>
  <c r="L454" i="52" s="1"/>
  <c r="L447" i="52"/>
  <c r="L448" i="52" s="1"/>
  <c r="L449" i="52" s="1"/>
  <c r="L450" i="52" s="1"/>
  <c r="L443" i="52"/>
  <c r="L444" i="52" s="1"/>
  <c r="L445" i="52" s="1"/>
  <c r="L446" i="52" s="1"/>
  <c r="L439" i="52"/>
  <c r="L440" i="52" s="1"/>
  <c r="L441" i="52" s="1"/>
  <c r="L442" i="52" s="1"/>
  <c r="L432" i="52"/>
  <c r="L433" i="52" s="1"/>
  <c r="L434" i="52" s="1"/>
  <c r="L435" i="52" s="1"/>
  <c r="L436" i="52" s="1"/>
  <c r="L428" i="52"/>
  <c r="L429" i="52" s="1"/>
  <c r="L430" i="52" s="1"/>
  <c r="L431" i="52" s="1"/>
  <c r="L424" i="52"/>
  <c r="L425" i="52" s="1"/>
  <c r="L426" i="52" s="1"/>
  <c r="L427" i="52" s="1"/>
  <c r="L420" i="52"/>
  <c r="L421" i="52" s="1"/>
  <c r="L422" i="52" s="1"/>
  <c r="L423" i="52" s="1"/>
  <c r="L416" i="52"/>
  <c r="L417" i="52" s="1"/>
  <c r="L418" i="52" s="1"/>
  <c r="L419" i="52" s="1"/>
  <c r="L411" i="52"/>
  <c r="L412" i="52" s="1"/>
  <c r="L413" i="52" s="1"/>
  <c r="L414" i="52" s="1"/>
  <c r="L415" i="52" s="1"/>
  <c r="L406" i="52"/>
  <c r="L407" i="52" s="1"/>
  <c r="L408" i="52" s="1"/>
  <c r="L409" i="52" s="1"/>
  <c r="L410" i="52" s="1"/>
  <c r="L401" i="52"/>
  <c r="L402" i="52" s="1"/>
  <c r="L403" i="52" s="1"/>
  <c r="L404" i="52" s="1"/>
  <c r="L405" i="52" s="1"/>
  <c r="L400" i="52"/>
  <c r="L395" i="52"/>
  <c r="L396" i="52" s="1"/>
  <c r="L397" i="52" s="1"/>
  <c r="L398" i="52" s="1"/>
  <c r="L399" i="52" s="1"/>
  <c r="L390" i="52"/>
  <c r="L391" i="52" s="1"/>
  <c r="L392" i="52" s="1"/>
  <c r="L393" i="52" s="1"/>
  <c r="L394" i="52" s="1"/>
  <c r="L385" i="52"/>
  <c r="L386" i="52" s="1"/>
  <c r="L387" i="52" s="1"/>
  <c r="L388" i="52" s="1"/>
  <c r="L389" i="52" s="1"/>
  <c r="L380" i="52"/>
  <c r="L381" i="52" s="1"/>
  <c r="L382" i="52" s="1"/>
  <c r="L383" i="52" s="1"/>
  <c r="L384" i="52" s="1"/>
  <c r="L375" i="52"/>
  <c r="L376" i="52" s="1"/>
  <c r="L377" i="52" s="1"/>
  <c r="L378" i="52" s="1"/>
  <c r="L379" i="52" s="1"/>
  <c r="L370" i="52"/>
  <c r="L371" i="52" s="1"/>
  <c r="L372" i="52" s="1"/>
  <c r="L373" i="52" s="1"/>
  <c r="L374" i="52" s="1"/>
  <c r="L365" i="52"/>
  <c r="L366" i="52" s="1"/>
  <c r="L367" i="52" s="1"/>
  <c r="L368" i="52" s="1"/>
  <c r="L369" i="52" s="1"/>
  <c r="L360" i="52"/>
  <c r="L361" i="52" s="1"/>
  <c r="L362" i="52" s="1"/>
  <c r="L363" i="52" s="1"/>
  <c r="L364" i="52" s="1"/>
  <c r="L355" i="52"/>
  <c r="L356" i="52" s="1"/>
  <c r="L357" i="52" s="1"/>
  <c r="L358" i="52" s="1"/>
  <c r="L359" i="52" s="1"/>
  <c r="L350" i="52"/>
  <c r="L351" i="52" s="1"/>
  <c r="L352" i="52" s="1"/>
  <c r="L353" i="52" s="1"/>
  <c r="L354" i="52" s="1"/>
  <c r="L345" i="52"/>
  <c r="L346" i="52" s="1"/>
  <c r="L347" i="52" s="1"/>
  <c r="L348" i="52" s="1"/>
  <c r="L349" i="52" s="1"/>
  <c r="L338" i="52"/>
  <c r="L339" i="52" s="1"/>
  <c r="L340" i="52" s="1"/>
  <c r="L341" i="52" s="1"/>
  <c r="L342" i="52" s="1"/>
  <c r="L343" i="52" s="1"/>
  <c r="L344" i="52" s="1"/>
  <c r="L331" i="52"/>
  <c r="L332" i="52" s="1"/>
  <c r="L333" i="52" s="1"/>
  <c r="L334" i="52" s="1"/>
  <c r="L335" i="52" s="1"/>
  <c r="L336" i="52" s="1"/>
  <c r="L337" i="52" s="1"/>
  <c r="L326" i="52"/>
  <c r="L327" i="52" s="1"/>
  <c r="L328" i="52" s="1"/>
  <c r="L329" i="52" s="1"/>
  <c r="L330" i="52" s="1"/>
  <c r="L321" i="52"/>
  <c r="L322" i="52" s="1"/>
  <c r="L323" i="52" s="1"/>
  <c r="L324" i="52" s="1"/>
  <c r="L325" i="52" s="1"/>
  <c r="L315" i="52"/>
  <c r="L316" i="52" s="1"/>
  <c r="L317" i="52" s="1"/>
  <c r="L318" i="52" s="1"/>
  <c r="L319" i="52" s="1"/>
  <c r="L320" i="52" s="1"/>
  <c r="L305" i="52"/>
  <c r="L306" i="52" s="1"/>
  <c r="L307" i="52" s="1"/>
  <c r="L308" i="52" s="1"/>
  <c r="L309" i="52" s="1"/>
  <c r="L310" i="52" s="1"/>
  <c r="L311" i="52" s="1"/>
  <c r="L312" i="52" s="1"/>
  <c r="L313" i="52" s="1"/>
  <c r="L314" i="52" s="1"/>
  <c r="L294" i="52"/>
  <c r="L295" i="52" s="1"/>
  <c r="L296" i="52" s="1"/>
  <c r="L297" i="52" s="1"/>
  <c r="L298" i="52" s="1"/>
  <c r="L299" i="52" s="1"/>
  <c r="L300" i="52" s="1"/>
  <c r="L301" i="52" s="1"/>
  <c r="L302" i="52" s="1"/>
  <c r="L303" i="52" s="1"/>
  <c r="L304" i="52" s="1"/>
  <c r="L286" i="52"/>
  <c r="L287" i="52" s="1"/>
  <c r="L288" i="52" s="1"/>
  <c r="L289" i="52" s="1"/>
  <c r="L290" i="52" s="1"/>
  <c r="L291" i="52" s="1"/>
  <c r="L292" i="52" s="1"/>
  <c r="L293" i="52" s="1"/>
  <c r="L280" i="52"/>
  <c r="L281" i="52" s="1"/>
  <c r="L282" i="52" s="1"/>
  <c r="L283" i="52" s="1"/>
  <c r="L284" i="52" s="1"/>
  <c r="L285" i="52" s="1"/>
  <c r="L275" i="52"/>
  <c r="L276" i="52" s="1"/>
  <c r="L277" i="52" s="1"/>
  <c r="L278" i="52" s="1"/>
  <c r="L279" i="52" s="1"/>
  <c r="L270" i="52"/>
  <c r="L271" i="52" s="1"/>
  <c r="L272" i="52" s="1"/>
  <c r="L273" i="52" s="1"/>
  <c r="L274" i="52" s="1"/>
  <c r="L262" i="52"/>
  <c r="L263" i="52" s="1"/>
  <c r="L264" i="52" s="1"/>
  <c r="L265" i="52" s="1"/>
  <c r="L266" i="52" s="1"/>
  <c r="L267" i="52" s="1"/>
  <c r="L268" i="52" s="1"/>
  <c r="L269" i="52" s="1"/>
  <c r="L256" i="52"/>
  <c r="L257" i="52" s="1"/>
  <c r="L258" i="52" s="1"/>
  <c r="L259" i="52" s="1"/>
  <c r="L260" i="52" s="1"/>
  <c r="L261" i="52" s="1"/>
  <c r="L250" i="52"/>
  <c r="L251" i="52" s="1"/>
  <c r="L252" i="52" s="1"/>
  <c r="L253" i="52" s="1"/>
  <c r="L254" i="52" s="1"/>
  <c r="L255" i="52" s="1"/>
  <c r="L245" i="52"/>
  <c r="L246" i="52" s="1"/>
  <c r="L247" i="52" s="1"/>
  <c r="L248" i="52" s="1"/>
  <c r="L249" i="52" s="1"/>
  <c r="L240" i="52"/>
  <c r="L241" i="52" s="1"/>
  <c r="L242" i="52" s="1"/>
  <c r="L243" i="52" s="1"/>
  <c r="L244" i="52" s="1"/>
  <c r="L235" i="52"/>
  <c r="L236" i="52" s="1"/>
  <c r="L237" i="52" s="1"/>
  <c r="L238" i="52" s="1"/>
  <c r="L239" i="52" s="1"/>
  <c r="L230" i="52"/>
  <c r="L231" i="52" s="1"/>
  <c r="L232" i="52" s="1"/>
  <c r="L233" i="52" s="1"/>
  <c r="L234" i="52" s="1"/>
  <c r="L223" i="52"/>
  <c r="L224" i="52" s="1"/>
  <c r="L225" i="52" s="1"/>
  <c r="L226" i="52" s="1"/>
  <c r="L227" i="52" s="1"/>
  <c r="L228" i="52" s="1"/>
  <c r="L229" i="52" s="1"/>
  <c r="L218" i="52"/>
  <c r="L219" i="52" s="1"/>
  <c r="L220" i="52" s="1"/>
  <c r="L221" i="52" s="1"/>
  <c r="L222" i="52" s="1"/>
  <c r="L213" i="52"/>
  <c r="L214" i="52" s="1"/>
  <c r="L215" i="52" s="1"/>
  <c r="L216" i="52" s="1"/>
  <c r="L217" i="52" s="1"/>
  <c r="L207" i="52"/>
  <c r="L208" i="52" s="1"/>
  <c r="L209" i="52" s="1"/>
  <c r="L210" i="52" s="1"/>
  <c r="L211" i="52" s="1"/>
  <c r="L212" i="52" s="1"/>
  <c r="L202" i="52"/>
  <c r="L203" i="52" s="1"/>
  <c r="L204" i="52" s="1"/>
  <c r="L205" i="52" s="1"/>
  <c r="L206" i="52" s="1"/>
  <c r="L197" i="52"/>
  <c r="L198" i="52" s="1"/>
  <c r="L199" i="52" s="1"/>
  <c r="L200" i="52" s="1"/>
  <c r="L201" i="52" s="1"/>
  <c r="L192" i="52"/>
  <c r="L193" i="52" s="1"/>
  <c r="L194" i="52" s="1"/>
  <c r="L195" i="52" s="1"/>
  <c r="L196" i="52" s="1"/>
  <c r="L185" i="52"/>
  <c r="L186" i="52" s="1"/>
  <c r="L187" i="52" s="1"/>
  <c r="L188" i="52" s="1"/>
  <c r="L189" i="52" s="1"/>
  <c r="L190" i="52" s="1"/>
  <c r="L191" i="52" s="1"/>
  <c r="L181" i="52"/>
  <c r="L182" i="52" s="1"/>
  <c r="L183" i="52" s="1"/>
  <c r="L175" i="52"/>
  <c r="L176" i="52" s="1"/>
  <c r="L177" i="52" s="1"/>
  <c r="L178" i="52" s="1"/>
  <c r="L179" i="52" s="1"/>
  <c r="L180" i="52" s="1"/>
  <c r="L172" i="52"/>
  <c r="L173" i="52" s="1"/>
  <c r="L174" i="52" s="1"/>
  <c r="L166" i="52"/>
  <c r="L167" i="52" s="1"/>
  <c r="L168" i="52" s="1"/>
  <c r="L169" i="52" s="1"/>
  <c r="L170" i="52" s="1"/>
  <c r="L160" i="52"/>
  <c r="L161" i="52" s="1"/>
  <c r="L162" i="52" s="1"/>
  <c r="L163" i="52" s="1"/>
  <c r="L164" i="52" s="1"/>
  <c r="L165" i="52" s="1"/>
  <c r="L158" i="52"/>
  <c r="L159" i="52" s="1"/>
  <c r="L151" i="52"/>
  <c r="L152" i="52" s="1"/>
  <c r="L153" i="52" s="1"/>
  <c r="L154" i="52" s="1"/>
  <c r="L155" i="52" s="1"/>
  <c r="L156" i="52" s="1"/>
  <c r="L146" i="52"/>
  <c r="L147" i="52" s="1"/>
  <c r="L148" i="52" s="1"/>
  <c r="L149" i="52" s="1"/>
  <c r="L150" i="52" s="1"/>
  <c r="L140" i="52"/>
  <c r="L141" i="52" s="1"/>
  <c r="L142" i="52" s="1"/>
  <c r="L143" i="52" s="1"/>
  <c r="L144" i="52" s="1"/>
  <c r="L145" i="52" s="1"/>
  <c r="L131" i="52"/>
  <c r="L132" i="52" s="1"/>
  <c r="L133" i="52" s="1"/>
  <c r="L134" i="52" s="1"/>
  <c r="L135" i="52" s="1"/>
  <c r="L136" i="52" s="1"/>
  <c r="L137" i="52" s="1"/>
  <c r="L138" i="52" s="1"/>
  <c r="L139" i="52" s="1"/>
  <c r="L126" i="52"/>
  <c r="L127" i="52" s="1"/>
  <c r="L128" i="52" s="1"/>
  <c r="L129" i="52" s="1"/>
  <c r="L130" i="52" s="1"/>
  <c r="L124" i="52"/>
  <c r="L117" i="52"/>
  <c r="L118" i="52" s="1"/>
  <c r="L119" i="52" s="1"/>
  <c r="L120" i="52" s="1"/>
  <c r="L121" i="52" s="1"/>
  <c r="L122" i="52" s="1"/>
  <c r="L123" i="52" s="1"/>
  <c r="L106" i="52"/>
  <c r="L107" i="52" s="1"/>
  <c r="L108" i="52" s="1"/>
  <c r="L109" i="52" s="1"/>
  <c r="L110" i="52" s="1"/>
  <c r="L111" i="52" s="1"/>
  <c r="L112" i="52" s="1"/>
  <c r="L113" i="52" s="1"/>
  <c r="L114" i="52" s="1"/>
  <c r="L115" i="52" s="1"/>
  <c r="L116" i="52" s="1"/>
  <c r="L95" i="52"/>
  <c r="L96" i="52" s="1"/>
  <c r="L97" i="52" s="1"/>
  <c r="L98" i="52" s="1"/>
  <c r="L99" i="52" s="1"/>
  <c r="L100" i="52" s="1"/>
  <c r="L101" i="52" s="1"/>
  <c r="L102" i="52" s="1"/>
  <c r="L103" i="52" s="1"/>
  <c r="L104" i="52" s="1"/>
  <c r="L105" i="52" s="1"/>
  <c r="L88" i="52"/>
  <c r="L89" i="52" s="1"/>
  <c r="L90" i="52" s="1"/>
  <c r="L91" i="52" s="1"/>
  <c r="L92" i="52" s="1"/>
  <c r="L93" i="52" s="1"/>
  <c r="L94" i="52" s="1"/>
  <c r="L78" i="52"/>
  <c r="L79" i="52" s="1"/>
  <c r="L80" i="52" s="1"/>
  <c r="L81" i="52" s="1"/>
  <c r="L82" i="52" s="1"/>
  <c r="L83" i="52" s="1"/>
  <c r="L84" i="52" s="1"/>
  <c r="L85" i="52" s="1"/>
  <c r="L86" i="52" s="1"/>
  <c r="L87" i="52" s="1"/>
  <c r="L70" i="52"/>
  <c r="L71" i="52" s="1"/>
  <c r="L72" i="52" s="1"/>
  <c r="L73" i="52" s="1"/>
  <c r="L74" i="52" s="1"/>
  <c r="L75" i="52" s="1"/>
  <c r="L76" i="52" s="1"/>
  <c r="L77" i="52" s="1"/>
  <c r="L60" i="52"/>
  <c r="L61" i="52" s="1"/>
  <c r="L62" i="52" s="1"/>
  <c r="L63" i="52" s="1"/>
  <c r="L64" i="52" s="1"/>
  <c r="L65" i="52" s="1"/>
  <c r="L66" i="52" s="1"/>
  <c r="L67" i="52" s="1"/>
  <c r="L68" i="52" s="1"/>
  <c r="L69" i="52" s="1"/>
  <c r="L59" i="52"/>
  <c r="L48" i="52"/>
  <c r="L49" i="52" s="1"/>
  <c r="L50" i="52" s="1"/>
  <c r="L51" i="52" s="1"/>
  <c r="L52" i="52" s="1"/>
  <c r="L53" i="52" s="1"/>
  <c r="L54" i="52" s="1"/>
  <c r="L55" i="52" s="1"/>
  <c r="L56" i="52" s="1"/>
  <c r="L57" i="52" s="1"/>
  <c r="L58" i="52" s="1"/>
  <c r="L39" i="52"/>
  <c r="L40" i="52" s="1"/>
  <c r="L41" i="52" s="1"/>
  <c r="L42" i="52" s="1"/>
  <c r="L43" i="52" s="1"/>
  <c r="L44" i="52" s="1"/>
  <c r="L45" i="52" s="1"/>
  <c r="L46" i="52" s="1"/>
  <c r="L47" i="52" s="1"/>
  <c r="L34" i="52"/>
  <c r="L35" i="52" s="1"/>
  <c r="L36" i="52" s="1"/>
  <c r="L37" i="52" s="1"/>
  <c r="L38" i="52" s="1"/>
  <c r="L28" i="52"/>
  <c r="L29" i="52" s="1"/>
  <c r="L30" i="52" s="1"/>
  <c r="L31" i="52" s="1"/>
  <c r="L14" i="52"/>
  <c r="L15" i="52" s="1"/>
  <c r="L16" i="52" s="1"/>
  <c r="L17" i="52" s="1"/>
  <c r="L18" i="52" s="1"/>
  <c r="L19" i="52" s="1"/>
  <c r="L20" i="52" s="1"/>
  <c r="L21" i="52" s="1"/>
  <c r="L22" i="52" s="1"/>
  <c r="L23" i="52" s="1"/>
  <c r="L24" i="52" s="1"/>
  <c r="L25" i="52" s="1"/>
  <c r="L26" i="52" s="1"/>
  <c r="L27" i="52" s="1"/>
  <c r="L5" i="52"/>
  <c r="L6" i="52" s="1"/>
  <c r="L7" i="52" s="1"/>
  <c r="L8" i="52" s="1"/>
  <c r="L9" i="52" s="1"/>
  <c r="L10" i="52" s="1"/>
  <c r="L11" i="52" s="1"/>
  <c r="L12" i="52" s="1"/>
  <c r="K763" i="18"/>
  <c r="K657" i="52" l="1"/>
  <c r="U26" i="49"/>
  <c r="N92" i="46"/>
  <c r="R8" i="49" l="1"/>
  <c r="L8" i="49"/>
  <c r="H8" i="49"/>
  <c r="L642" i="18"/>
  <c r="L699" i="18"/>
  <c r="L700" i="18"/>
  <c r="L701" i="18"/>
  <c r="L747" i="18"/>
  <c r="L748" i="18"/>
  <c r="L749" i="18"/>
  <c r="L750" i="18"/>
  <c r="L751" i="18"/>
  <c r="L752" i="18"/>
  <c r="L753" i="18"/>
  <c r="L754" i="18"/>
  <c r="L755" i="18"/>
  <c r="L756" i="18"/>
  <c r="L757" i="18"/>
  <c r="L456" i="18"/>
  <c r="L457" i="18"/>
  <c r="L458" i="18"/>
  <c r="L459" i="18"/>
  <c r="L460" i="18"/>
  <c r="L461" i="18"/>
  <c r="L462" i="18"/>
  <c r="L463" i="18"/>
  <c r="L464" i="18"/>
  <c r="L465" i="18"/>
  <c r="L466" i="18"/>
  <c r="L467" i="18"/>
  <c r="L468" i="18"/>
  <c r="L469" i="18"/>
  <c r="L470" i="18"/>
  <c r="L471" i="18"/>
  <c r="I55" i="46" l="1"/>
  <c r="I56" i="46"/>
  <c r="I57" i="46"/>
  <c r="I58" i="46"/>
  <c r="I59" i="46"/>
  <c r="I60" i="46"/>
  <c r="I61" i="46"/>
  <c r="I62" i="46"/>
  <c r="I63" i="46"/>
  <c r="I54" i="46"/>
  <c r="I53" i="46"/>
  <c r="J49" i="45"/>
  <c r="J29" i="45"/>
  <c r="J6" i="45"/>
  <c r="J39" i="45"/>
  <c r="J26" i="45"/>
  <c r="J37" i="45"/>
  <c r="J32" i="45"/>
  <c r="J35" i="45"/>
  <c r="J51" i="45"/>
  <c r="J43" i="45" l="1"/>
  <c r="J15" i="45"/>
  <c r="J47" i="45"/>
  <c r="J20" i="45"/>
  <c r="J41" i="45"/>
  <c r="J17" i="45"/>
  <c r="J45" i="45"/>
  <c r="J23" i="45"/>
  <c r="J12" i="45"/>
  <c r="J9" i="45"/>
  <c r="Q38" i="41"/>
  <c r="N38" i="41"/>
  <c r="E38" i="41"/>
  <c r="I38" i="41"/>
  <c r="I15" i="46" l="1"/>
  <c r="I27" i="46"/>
  <c r="I28" i="46"/>
  <c r="L746" i="18"/>
  <c r="J54" i="45"/>
  <c r="I10" i="46"/>
  <c r="I26" i="46"/>
  <c r="L702" i="18"/>
  <c r="R12" i="32"/>
  <c r="R13" i="32" s="1"/>
  <c r="R14" i="32" s="1"/>
  <c r="R15" i="32" s="1"/>
  <c r="S31" i="32"/>
  <c r="I21" i="46"/>
  <c r="H7" i="47"/>
  <c r="I20" i="46"/>
  <c r="I19" i="46"/>
  <c r="I17" i="46" l="1"/>
  <c r="I16" i="46" l="1"/>
  <c r="L518" i="18"/>
  <c r="I13" i="46"/>
  <c r="I11" i="46"/>
  <c r="I8" i="46"/>
  <c r="I12" i="46"/>
  <c r="I6" i="46"/>
  <c r="L656" i="18"/>
  <c r="L708" i="18"/>
  <c r="I7" i="46"/>
  <c r="I5" i="46"/>
  <c r="I92" i="46" s="1"/>
  <c r="M94" i="46" l="1"/>
  <c r="H7" i="19" l="1"/>
  <c r="H31" i="32"/>
  <c r="O31" i="32"/>
  <c r="G762" i="18" l="1"/>
  <c r="K765" i="18" s="1"/>
  <c r="L441" i="18"/>
  <c r="L659" i="18"/>
  <c r="L660" i="18"/>
  <c r="L661" i="18"/>
  <c r="L662" i="18"/>
  <c r="L663" i="18"/>
  <c r="L664" i="18"/>
  <c r="L665" i="18"/>
  <c r="L666" i="18"/>
  <c r="L667" i="18"/>
  <c r="L668" i="18"/>
  <c r="L669" i="18"/>
  <c r="L670" i="18"/>
  <c r="L671" i="18"/>
  <c r="L672" i="18"/>
  <c r="L673" i="18"/>
  <c r="L674" i="18"/>
  <c r="U103" i="39" l="1"/>
  <c r="N103" i="39"/>
  <c r="D103" i="39"/>
  <c r="P100" i="39"/>
  <c r="P96" i="39"/>
  <c r="G26" i="39"/>
  <c r="G43" i="39" s="1"/>
  <c r="O45" i="39" s="1"/>
  <c r="W24" i="39"/>
  <c r="W22" i="39"/>
  <c r="V31" i="32" l="1"/>
  <c r="R8" i="32"/>
  <c r="L658" i="18" l="1"/>
  <c r="L13" i="18" l="1"/>
  <c r="R762" i="18"/>
  <c r="L522" i="18" l="1"/>
  <c r="L523" i="18"/>
  <c r="L524" i="18"/>
  <c r="L525" i="18"/>
  <c r="L526" i="18"/>
  <c r="L527" i="18"/>
  <c r="L528" i="18"/>
  <c r="L529" i="18"/>
  <c r="L530" i="18"/>
  <c r="L531" i="18"/>
  <c r="L532" i="18"/>
  <c r="L533" i="18"/>
  <c r="L534" i="18"/>
  <c r="L535" i="18"/>
  <c r="L536" i="18"/>
  <c r="L537" i="18"/>
  <c r="L538" i="18"/>
  <c r="L539" i="18"/>
  <c r="L540" i="18"/>
  <c r="L541" i="18"/>
  <c r="L542" i="18"/>
  <c r="L543" i="18"/>
  <c r="L544" i="18"/>
  <c r="L545" i="18"/>
  <c r="L546" i="18"/>
  <c r="L547" i="18"/>
  <c r="L548" i="18"/>
  <c r="L549" i="18"/>
  <c r="L550" i="18"/>
  <c r="L551" i="18"/>
  <c r="L552" i="18"/>
  <c r="L553" i="18"/>
  <c r="L554" i="18"/>
  <c r="L555" i="18"/>
  <c r="L556" i="18"/>
  <c r="L557" i="18"/>
  <c r="L558" i="18"/>
  <c r="L559" i="18"/>
  <c r="L560" i="18"/>
  <c r="L561" i="18"/>
  <c r="L562" i="18"/>
  <c r="L563" i="18"/>
  <c r="L564" i="18"/>
  <c r="L565" i="18"/>
  <c r="L566" i="18"/>
  <c r="L567" i="18"/>
  <c r="L568" i="18"/>
  <c r="L569" i="18"/>
  <c r="L570" i="18"/>
  <c r="L571" i="18"/>
  <c r="L572" i="18"/>
  <c r="L573" i="18"/>
  <c r="L574" i="18"/>
  <c r="L575" i="18"/>
  <c r="L576" i="18"/>
  <c r="L577" i="18"/>
  <c r="L578" i="18"/>
  <c r="L579" i="18"/>
  <c r="L580" i="18"/>
  <c r="L581" i="18"/>
  <c r="L582" i="18"/>
  <c r="L583" i="18"/>
  <c r="L584" i="18"/>
  <c r="L585" i="18"/>
  <c r="L586" i="18"/>
  <c r="L587" i="18"/>
  <c r="L588" i="18"/>
  <c r="L589" i="18" s="1"/>
  <c r="L590" i="18"/>
  <c r="L591" i="18"/>
  <c r="L592" i="18"/>
  <c r="L593" i="18"/>
  <c r="L594" i="18"/>
  <c r="L595" i="18"/>
  <c r="L596" i="18"/>
  <c r="L597" i="18"/>
  <c r="L598" i="18"/>
  <c r="L599" i="18"/>
  <c r="L600" i="18"/>
  <c r="L601" i="18"/>
  <c r="L602" i="18"/>
  <c r="L603" i="18"/>
  <c r="L604" i="18"/>
  <c r="L605" i="18"/>
  <c r="L606" i="18"/>
  <c r="L607" i="18"/>
  <c r="L608" i="18"/>
  <c r="L609" i="18"/>
  <c r="L610" i="18"/>
  <c r="L611" i="18"/>
  <c r="L612" i="18"/>
  <c r="L613" i="18"/>
  <c r="L614" i="18"/>
  <c r="L615" i="18"/>
  <c r="L616" i="18"/>
  <c r="L617" i="18"/>
  <c r="L618" i="18"/>
  <c r="L619" i="18"/>
  <c r="L620" i="18"/>
  <c r="L621" i="18"/>
  <c r="L46" i="18" l="1"/>
  <c r="H22" i="19" l="1"/>
  <c r="L521" i="18"/>
  <c r="L520" i="18"/>
  <c r="L519" i="18"/>
  <c r="L517" i="18"/>
  <c r="L516" i="18"/>
  <c r="L515" i="18"/>
  <c r="L514" i="18"/>
  <c r="L513" i="18"/>
  <c r="L512" i="18"/>
  <c r="L511" i="18"/>
  <c r="L510" i="18"/>
  <c r="L509" i="18"/>
  <c r="L508" i="18"/>
  <c r="L507" i="18"/>
  <c r="L506" i="18"/>
  <c r="L505" i="18"/>
  <c r="L504" i="18"/>
  <c r="L503" i="18"/>
  <c r="L502" i="18"/>
  <c r="L501" i="18"/>
  <c r="L500" i="18"/>
  <c r="L499" i="18"/>
  <c r="L498" i="18"/>
  <c r="L497" i="18"/>
  <c r="L496" i="18"/>
  <c r="L495" i="18"/>
  <c r="L494" i="18"/>
  <c r="L493" i="18"/>
  <c r="L492" i="18"/>
  <c r="L491" i="18"/>
  <c r="L490" i="18"/>
  <c r="L489" i="18"/>
  <c r="L488" i="18"/>
  <c r="L487" i="18"/>
  <c r="L486" i="18"/>
  <c r="L485" i="18"/>
  <c r="L484" i="18"/>
  <c r="L483" i="18"/>
  <c r="L482" i="18"/>
  <c r="L481" i="18"/>
  <c r="L480" i="18"/>
  <c r="L479" i="18"/>
  <c r="L478" i="18"/>
  <c r="L477" i="18"/>
  <c r="L476" i="18"/>
  <c r="L475" i="18"/>
  <c r="L474" i="18"/>
  <c r="L473" i="18"/>
  <c r="L472" i="18"/>
  <c r="L455" i="18"/>
  <c r="L454" i="18"/>
  <c r="L453" i="18"/>
  <c r="L452" i="18"/>
  <c r="L451" i="18"/>
  <c r="L450" i="18"/>
  <c r="L449" i="18"/>
  <c r="L448" i="18"/>
  <c r="L447" i="18"/>
  <c r="L446" i="18"/>
  <c r="L445" i="18"/>
  <c r="L444" i="18"/>
  <c r="L443" i="18"/>
  <c r="L442" i="18"/>
  <c r="L440" i="18"/>
  <c r="L439" i="18"/>
  <c r="L438" i="18"/>
  <c r="L437" i="18"/>
  <c r="L436" i="18"/>
  <c r="L435" i="18"/>
  <c r="L434" i="18"/>
  <c r="L433" i="18"/>
  <c r="L432" i="18"/>
  <c r="L431" i="18"/>
  <c r="L430" i="18"/>
  <c r="L429" i="18"/>
  <c r="L428" i="18"/>
  <c r="L427" i="18"/>
  <c r="L426" i="18"/>
  <c r="L425" i="18"/>
  <c r="L424" i="18"/>
  <c r="L423" i="18"/>
  <c r="L422" i="18"/>
  <c r="L421" i="18"/>
  <c r="L420" i="18"/>
  <c r="L419" i="18"/>
  <c r="L418" i="18"/>
  <c r="L417" i="18"/>
  <c r="L416" i="18"/>
  <c r="L415" i="18"/>
  <c r="L414" i="18"/>
  <c r="L413" i="18"/>
  <c r="L412" i="18"/>
  <c r="L410" i="18"/>
  <c r="L411" i="18" s="1"/>
  <c r="L409" i="18"/>
  <c r="L408" i="18"/>
  <c r="L407" i="18"/>
  <c r="L406" i="18"/>
  <c r="L405" i="18"/>
  <c r="L404" i="18"/>
  <c r="L402" i="18"/>
  <c r="L401" i="18"/>
  <c r="L400" i="18"/>
  <c r="L399" i="18"/>
  <c r="L398" i="18"/>
  <c r="L397" i="18"/>
  <c r="L396" i="18"/>
  <c r="L395" i="18"/>
  <c r="L394" i="18"/>
  <c r="L393" i="18"/>
  <c r="L392" i="18"/>
  <c r="L391" i="18"/>
  <c r="L390" i="18"/>
  <c r="L389" i="18"/>
  <c r="L388" i="18"/>
  <c r="L387" i="18"/>
  <c r="L386" i="18"/>
  <c r="L385" i="18"/>
  <c r="L384" i="18"/>
  <c r="L383" i="18"/>
  <c r="L382" i="18"/>
  <c r="L381" i="18"/>
  <c r="L380" i="18"/>
  <c r="L379" i="18"/>
  <c r="L378" i="18"/>
  <c r="L377" i="18"/>
  <c r="L376" i="18"/>
  <c r="L375" i="18"/>
  <c r="L374" i="18"/>
  <c r="L373" i="18"/>
  <c r="L372" i="18"/>
  <c r="L371" i="18"/>
  <c r="L370" i="18"/>
  <c r="L369" i="18"/>
  <c r="L368" i="18"/>
  <c r="L367" i="18"/>
  <c r="L366" i="18"/>
  <c r="L365" i="18"/>
  <c r="L364" i="18"/>
  <c r="L363" i="18"/>
  <c r="L362" i="18"/>
  <c r="L361" i="18"/>
  <c r="L360" i="18"/>
  <c r="L359" i="18"/>
  <c r="L358" i="18"/>
  <c r="L357" i="18"/>
  <c r="L356" i="18"/>
  <c r="L355" i="18"/>
  <c r="L354" i="18"/>
  <c r="L353" i="18"/>
  <c r="L352" i="18"/>
  <c r="L351" i="18"/>
  <c r="L350" i="18"/>
  <c r="L349" i="18"/>
  <c r="L348" i="18"/>
  <c r="L347" i="18"/>
  <c r="L346" i="18"/>
  <c r="L345" i="18"/>
  <c r="L344" i="18"/>
  <c r="L343" i="18"/>
  <c r="L342" i="18"/>
  <c r="L341" i="18"/>
  <c r="L340" i="18"/>
  <c r="L339" i="18"/>
  <c r="L338" i="18"/>
  <c r="L336" i="18"/>
  <c r="L335" i="18"/>
  <c r="L334" i="18"/>
  <c r="L333" i="18"/>
  <c r="L332" i="18"/>
  <c r="L331" i="18"/>
  <c r="L330" i="18"/>
  <c r="L329" i="18"/>
  <c r="L328" i="18"/>
  <c r="L327" i="18"/>
  <c r="L326" i="18"/>
  <c r="L325" i="18"/>
  <c r="L324" i="18"/>
  <c r="L323" i="18"/>
  <c r="L322" i="18"/>
  <c r="L321" i="18"/>
  <c r="L320" i="18"/>
  <c r="L319" i="18"/>
  <c r="L318" i="18"/>
  <c r="L317" i="18"/>
  <c r="L316" i="18"/>
  <c r="L315" i="18"/>
  <c r="L314" i="18"/>
  <c r="L313" i="18"/>
  <c r="L312" i="18"/>
  <c r="L310" i="18"/>
  <c r="L308" i="18"/>
  <c r="L307" i="18"/>
  <c r="L306" i="18"/>
  <c r="L305" i="18"/>
  <c r="L304" i="18"/>
  <c r="L303" i="18"/>
  <c r="L302" i="18"/>
  <c r="L301" i="18"/>
  <c r="L300" i="18"/>
  <c r="L298" i="18"/>
  <c r="L297" i="18"/>
  <c r="L296" i="18"/>
  <c r="L295" i="18"/>
  <c r="L294" i="18"/>
  <c r="L293" i="18"/>
  <c r="L292" i="18"/>
  <c r="L291" i="18"/>
  <c r="L290" i="18"/>
  <c r="L289" i="18"/>
  <c r="L288" i="18"/>
  <c r="L287" i="18"/>
  <c r="L286" i="18"/>
  <c r="L285" i="18"/>
  <c r="L284" i="18"/>
  <c r="L283" i="18"/>
  <c r="L282" i="18"/>
  <c r="L281" i="18"/>
  <c r="L280" i="18"/>
  <c r="L279" i="18"/>
  <c r="L278" i="18"/>
  <c r="L277" i="18"/>
  <c r="L276" i="18"/>
  <c r="L275" i="18"/>
  <c r="L274" i="18"/>
  <c r="L273" i="18"/>
  <c r="L272" i="18"/>
  <c r="L271" i="18"/>
  <c r="L270" i="18"/>
  <c r="L269" i="18"/>
  <c r="L268" i="18"/>
  <c r="L267" i="18"/>
  <c r="L266" i="18"/>
  <c r="L265" i="18"/>
  <c r="L264" i="18"/>
  <c r="L263" i="18"/>
  <c r="L262" i="18"/>
  <c r="L261" i="18"/>
  <c r="L260" i="18"/>
  <c r="L258" i="18"/>
  <c r="L257" i="18"/>
  <c r="L256" i="18"/>
  <c r="L255" i="18"/>
  <c r="L254" i="18"/>
  <c r="L253" i="18"/>
  <c r="L252" i="18"/>
  <c r="L251" i="18"/>
  <c r="L250" i="18"/>
  <c r="L249" i="18"/>
  <c r="L248" i="18"/>
  <c r="L247" i="18"/>
  <c r="L246" i="18"/>
  <c r="L245" i="18"/>
  <c r="L244" i="18"/>
  <c r="L243" i="18"/>
  <c r="L242" i="18"/>
  <c r="L241" i="18"/>
  <c r="L240" i="18"/>
  <c r="L238" i="18"/>
  <c r="L237" i="18"/>
  <c r="L236" i="18"/>
  <c r="L235" i="18"/>
  <c r="L234" i="18"/>
  <c r="L233" i="18"/>
  <c r="L232" i="18"/>
  <c r="L231" i="18"/>
  <c r="L229" i="18"/>
  <c r="L228" i="18"/>
  <c r="L227" i="18"/>
  <c r="L226" i="18"/>
  <c r="L225" i="18"/>
  <c r="L224" i="18"/>
  <c r="L223" i="18"/>
  <c r="L222" i="18"/>
  <c r="L221" i="18"/>
  <c r="L220" i="18"/>
  <c r="L219" i="18"/>
  <c r="L218" i="18"/>
  <c r="L217" i="18"/>
  <c r="L216" i="18"/>
  <c r="L215" i="18"/>
  <c r="L214" i="18"/>
  <c r="L213" i="18"/>
  <c r="L212" i="18"/>
  <c r="L211" i="18"/>
  <c r="L210" i="18"/>
  <c r="L209" i="18"/>
  <c r="L208" i="18"/>
  <c r="L207" i="18"/>
  <c r="L206" i="18"/>
  <c r="L204" i="18"/>
  <c r="L203" i="18"/>
  <c r="L202" i="18"/>
  <c r="L201" i="18"/>
  <c r="L200" i="18"/>
  <c r="L199" i="18"/>
  <c r="L198" i="18"/>
  <c r="L197" i="18"/>
  <c r="L196" i="18"/>
  <c r="L195" i="18"/>
  <c r="L194" i="18"/>
  <c r="L193" i="18"/>
  <c r="L192" i="18"/>
  <c r="L191" i="18"/>
  <c r="L190" i="18"/>
  <c r="L189" i="18"/>
  <c r="L188" i="18"/>
  <c r="L187" i="18"/>
  <c r="L186" i="18"/>
  <c r="L185" i="18"/>
  <c r="L184" i="18"/>
  <c r="L183" i="18"/>
  <c r="L182" i="18"/>
  <c r="L181" i="18"/>
  <c r="L180" i="18"/>
  <c r="L179" i="18"/>
  <c r="L178" i="18"/>
  <c r="L177" i="18"/>
  <c r="L176" i="18"/>
  <c r="L175" i="18"/>
  <c r="L174" i="18"/>
  <c r="L173" i="18"/>
  <c r="L172" i="18"/>
  <c r="L171" i="18"/>
  <c r="L170" i="18"/>
  <c r="L169" i="18"/>
  <c r="L168" i="18"/>
  <c r="L167" i="18"/>
  <c r="L166" i="18"/>
  <c r="L165" i="18"/>
  <c r="L164" i="18"/>
  <c r="L163" i="18"/>
  <c r="L162" i="18"/>
  <c r="L161" i="18"/>
  <c r="L160" i="18"/>
  <c r="L159" i="18"/>
  <c r="L158" i="18"/>
  <c r="L157" i="18"/>
  <c r="L156" i="18"/>
  <c r="L155" i="18"/>
  <c r="L154" i="18"/>
  <c r="L153" i="18"/>
  <c r="L152" i="18"/>
  <c r="L151" i="18"/>
  <c r="L150" i="18"/>
  <c r="L149" i="18"/>
  <c r="L148" i="18"/>
  <c r="L147" i="18"/>
  <c r="L146" i="18"/>
  <c r="L145" i="18"/>
  <c r="L144" i="18"/>
  <c r="L143" i="18"/>
  <c r="L142" i="18"/>
  <c r="L141" i="18"/>
  <c r="L140" i="18"/>
  <c r="L139" i="18"/>
  <c r="L138" i="18"/>
  <c r="L137" i="18"/>
  <c r="L136" i="18"/>
  <c r="L135" i="18"/>
  <c r="L134" i="18"/>
  <c r="L133" i="18"/>
  <c r="L132" i="18"/>
  <c r="L131" i="18"/>
  <c r="L130" i="18"/>
  <c r="L129" i="18"/>
  <c r="L128" i="18"/>
  <c r="L127" i="18"/>
  <c r="L126" i="18"/>
  <c r="L125" i="18"/>
  <c r="L124" i="18"/>
  <c r="L123" i="18"/>
  <c r="L122" i="18"/>
  <c r="L121" i="18"/>
  <c r="L120" i="18"/>
  <c r="L119" i="18"/>
  <c r="L118" i="18"/>
  <c r="L117" i="18"/>
  <c r="L116" i="18"/>
  <c r="L115" i="18"/>
  <c r="L114" i="18"/>
  <c r="L113" i="18"/>
  <c r="L112" i="18"/>
  <c r="L111" i="18"/>
  <c r="L110" i="18"/>
  <c r="L109" i="18"/>
  <c r="L108" i="18"/>
  <c r="L107" i="18"/>
  <c r="L106" i="18"/>
  <c r="L105" i="18"/>
  <c r="L104" i="18"/>
  <c r="L103" i="18"/>
  <c r="L101" i="18"/>
  <c r="L99" i="18"/>
  <c r="L98" i="18"/>
  <c r="L97" i="18"/>
  <c r="L96" i="18"/>
  <c r="L95" i="18"/>
  <c r="L94" i="18"/>
  <c r="L93" i="18"/>
  <c r="L92" i="18"/>
  <c r="L91" i="18"/>
  <c r="L90" i="18"/>
  <c r="L89" i="18"/>
  <c r="L88" i="18"/>
  <c r="L86" i="18"/>
  <c r="L85" i="18"/>
  <c r="L84" i="18"/>
  <c r="L83" i="18"/>
  <c r="L81" i="18"/>
  <c r="L80" i="18"/>
  <c r="L79" i="18"/>
  <c r="L78" i="18"/>
  <c r="L77" i="18"/>
  <c r="L76" i="18"/>
  <c r="L75" i="18"/>
  <c r="L74" i="18"/>
  <c r="L73" i="18"/>
  <c r="L72" i="18"/>
  <c r="L71" i="18"/>
  <c r="L70" i="18"/>
  <c r="L69" i="18"/>
  <c r="L68" i="18"/>
  <c r="L67" i="18"/>
  <c r="L66" i="18"/>
  <c r="L65" i="18"/>
  <c r="L63" i="18"/>
  <c r="L62" i="18"/>
  <c r="L61" i="18"/>
  <c r="L60" i="18"/>
  <c r="L59" i="18"/>
  <c r="L58" i="18"/>
  <c r="L57" i="18"/>
  <c r="L56" i="18"/>
  <c r="L55" i="18"/>
  <c r="L54" i="18"/>
  <c r="L53" i="18"/>
  <c r="L51" i="18"/>
  <c r="L52" i="18" s="1"/>
  <c r="L50" i="18"/>
  <c r="L47" i="18"/>
  <c r="L45" i="18"/>
  <c r="L44" i="18"/>
  <c r="L43" i="18"/>
  <c r="L42" i="18"/>
  <c r="L41" i="18"/>
  <c r="L40" i="18"/>
  <c r="L37" i="18"/>
  <c r="L36" i="18"/>
  <c r="L35" i="18"/>
  <c r="L34" i="18"/>
  <c r="L33" i="18"/>
  <c r="L32" i="18"/>
  <c r="L31" i="18"/>
  <c r="L30" i="18"/>
  <c r="L29" i="18"/>
  <c r="L28" i="18"/>
  <c r="L27" i="18"/>
  <c r="L26" i="18"/>
  <c r="L25" i="18"/>
  <c r="L24" i="18"/>
  <c r="L23" i="18"/>
  <c r="L22" i="18"/>
  <c r="L21" i="18"/>
  <c r="L20" i="18"/>
  <c r="L19" i="18"/>
  <c r="L18" i="18"/>
  <c r="L17" i="18"/>
  <c r="L16" i="18"/>
  <c r="L14" i="18"/>
</calcChain>
</file>

<file path=xl/sharedStrings.xml><?xml version="1.0" encoding="utf-8"?>
<sst xmlns="http://schemas.openxmlformats.org/spreadsheetml/2006/main" count="7507" uniqueCount="2273">
  <si>
    <t>9/ In its qualified equity offering, this institution raised more capital than Treasury’s original investment, therefore, the number of Treasury’s shares underlying the warrant was reduced by half.</t>
  </si>
  <si>
    <t>Troubled Asset Relief Program</t>
  </si>
  <si>
    <t>Date</t>
  </si>
  <si>
    <t>CAPITAL PURCHASE PROGRAM</t>
  </si>
  <si>
    <t xml:space="preserve">Seller </t>
  </si>
  <si>
    <t xml:space="preserve">Date </t>
  </si>
  <si>
    <t xml:space="preserve">Name of Institution </t>
  </si>
  <si>
    <t xml:space="preserve">City </t>
  </si>
  <si>
    <t xml:space="preserve">State </t>
  </si>
  <si>
    <t xml:space="preserve">Transaction Type </t>
  </si>
  <si>
    <t>Pricing Mechanism</t>
  </si>
  <si>
    <t xml:space="preserve">Bank of America Corporation </t>
  </si>
  <si>
    <t xml:space="preserve">Charlotte </t>
  </si>
  <si>
    <t xml:space="preserve">NC </t>
  </si>
  <si>
    <t xml:space="preserve">Par </t>
  </si>
  <si>
    <t xml:space="preserve">New York </t>
  </si>
  <si>
    <t xml:space="preserve">NY </t>
  </si>
  <si>
    <t xml:space="preserve">Citigroup Inc. </t>
  </si>
  <si>
    <t xml:space="preserve">JPMorgan Chase &amp; Co. </t>
  </si>
  <si>
    <t xml:space="preserve">Morgan Stanley </t>
  </si>
  <si>
    <t xml:space="preserve">State Street Corporation </t>
  </si>
  <si>
    <t xml:space="preserve">Boston </t>
  </si>
  <si>
    <t xml:space="preserve">MA </t>
  </si>
  <si>
    <t xml:space="preserve">Wells Fargo &amp; Company </t>
  </si>
  <si>
    <t xml:space="preserve">San Francisco </t>
  </si>
  <si>
    <t xml:space="preserve">CA </t>
  </si>
  <si>
    <t xml:space="preserve">Bank of Commerce Holdings </t>
  </si>
  <si>
    <t xml:space="preserve">Redding </t>
  </si>
  <si>
    <t xml:space="preserve">1st FS Corporation </t>
  </si>
  <si>
    <t xml:space="preserve">Hendersonville </t>
  </si>
  <si>
    <t xml:space="preserve">UCBH Holdings, Inc. </t>
  </si>
  <si>
    <t xml:space="preserve">Northern Trust Corporation </t>
  </si>
  <si>
    <t xml:space="preserve">Chicago </t>
  </si>
  <si>
    <t xml:space="preserve">IL </t>
  </si>
  <si>
    <t xml:space="preserve">SunTrust Banks, Inc. </t>
  </si>
  <si>
    <t xml:space="preserve">Atlanta </t>
  </si>
  <si>
    <t xml:space="preserve">GA </t>
  </si>
  <si>
    <t xml:space="preserve">Broadway Financial Corporation </t>
  </si>
  <si>
    <t xml:space="preserve">Los Angeles </t>
  </si>
  <si>
    <t xml:space="preserve">Seattle </t>
  </si>
  <si>
    <t xml:space="preserve">WA </t>
  </si>
  <si>
    <t xml:space="preserve">BB&amp;T Corp. </t>
  </si>
  <si>
    <t xml:space="preserve">Winston-Salem </t>
  </si>
  <si>
    <t xml:space="preserve">Baltimore </t>
  </si>
  <si>
    <t xml:space="preserve">MD </t>
  </si>
  <si>
    <t xml:space="preserve">Umpqua Holdings Corp. </t>
  </si>
  <si>
    <t xml:space="preserve">Portland </t>
  </si>
  <si>
    <t xml:space="preserve">OR </t>
  </si>
  <si>
    <t xml:space="preserve">Comerica Inc. </t>
  </si>
  <si>
    <t xml:space="preserve">Dallas </t>
  </si>
  <si>
    <t xml:space="preserve">TX </t>
  </si>
  <si>
    <t xml:space="preserve">Birmingham </t>
  </si>
  <si>
    <t xml:space="preserve">AL </t>
  </si>
  <si>
    <t xml:space="preserve">Capital One Financial Corporation </t>
  </si>
  <si>
    <t xml:space="preserve">McLean </t>
  </si>
  <si>
    <t xml:space="preserve">VA </t>
  </si>
  <si>
    <t xml:space="preserve">First Horizon National Corporation </t>
  </si>
  <si>
    <t xml:space="preserve">Memphis </t>
  </si>
  <si>
    <t xml:space="preserve">TN </t>
  </si>
  <si>
    <t xml:space="preserve">Huntington Bancshares </t>
  </si>
  <si>
    <t xml:space="preserve">Columbus </t>
  </si>
  <si>
    <t xml:space="preserve">OH </t>
  </si>
  <si>
    <t xml:space="preserve">KeyCorp </t>
  </si>
  <si>
    <t xml:space="preserve">Cleveland </t>
  </si>
  <si>
    <t xml:space="preserve">Valley National Bancorp </t>
  </si>
  <si>
    <t xml:space="preserve">Wayne </t>
  </si>
  <si>
    <t xml:space="preserve">NJ </t>
  </si>
  <si>
    <t xml:space="preserve">Zions Bancorporation </t>
  </si>
  <si>
    <t xml:space="preserve">Salt Lake City </t>
  </si>
  <si>
    <t xml:space="preserve">UT </t>
  </si>
  <si>
    <t xml:space="preserve">Marshall &amp; Ilsley Corporation </t>
  </si>
  <si>
    <t xml:space="preserve">Milwaukee </t>
  </si>
  <si>
    <t xml:space="preserve">WI </t>
  </si>
  <si>
    <t xml:space="preserve">U.S. Bancorp </t>
  </si>
  <si>
    <t xml:space="preserve">Minneapolis </t>
  </si>
  <si>
    <t xml:space="preserve">MN </t>
  </si>
  <si>
    <t xml:space="preserve">TCF Financial Corporation </t>
  </si>
  <si>
    <t xml:space="preserve">Wayzata </t>
  </si>
  <si>
    <t xml:space="preserve">First Niagara Financial Group </t>
  </si>
  <si>
    <t xml:space="preserve">Lockport </t>
  </si>
  <si>
    <t xml:space="preserve">HF Financial Corp. </t>
  </si>
  <si>
    <t xml:space="preserve">Sioux Falls </t>
  </si>
  <si>
    <t xml:space="preserve">SD </t>
  </si>
  <si>
    <t xml:space="preserve">Centerstate Banks of Florida Inc. </t>
  </si>
  <si>
    <t xml:space="preserve">Davenport </t>
  </si>
  <si>
    <t xml:space="preserve">FL </t>
  </si>
  <si>
    <t xml:space="preserve">City National Corporation </t>
  </si>
  <si>
    <t xml:space="preserve">Beverly Hills </t>
  </si>
  <si>
    <t xml:space="preserve">First Community Bankshares Inc. </t>
  </si>
  <si>
    <t xml:space="preserve">Bluefield </t>
  </si>
  <si>
    <t xml:space="preserve">Western Alliance Bancorporation </t>
  </si>
  <si>
    <t xml:space="preserve">Las Vegas </t>
  </si>
  <si>
    <t xml:space="preserve">NV </t>
  </si>
  <si>
    <t xml:space="preserve">Webster Financial Corporation </t>
  </si>
  <si>
    <t xml:space="preserve">Waterbury </t>
  </si>
  <si>
    <t xml:space="preserve">CT </t>
  </si>
  <si>
    <t xml:space="preserve">Pacific Capital Bancorp </t>
  </si>
  <si>
    <t xml:space="preserve">Santa Barbara </t>
  </si>
  <si>
    <t xml:space="preserve">Heritage Commerce Corp. </t>
  </si>
  <si>
    <t xml:space="preserve">San Jose </t>
  </si>
  <si>
    <t xml:space="preserve">Ameris Bancorp </t>
  </si>
  <si>
    <t xml:space="preserve">Moultrie </t>
  </si>
  <si>
    <t xml:space="preserve">Porter Bancorp Inc. </t>
  </si>
  <si>
    <t xml:space="preserve">Louisville </t>
  </si>
  <si>
    <t xml:space="preserve">KY </t>
  </si>
  <si>
    <t xml:space="preserve">Banner Corporation </t>
  </si>
  <si>
    <t xml:space="preserve">Walla Walla </t>
  </si>
  <si>
    <t xml:space="preserve">Cascade Financial Corporation </t>
  </si>
  <si>
    <t xml:space="preserve">Everett </t>
  </si>
  <si>
    <t xml:space="preserve">Columbia Banking System, Inc. </t>
  </si>
  <si>
    <t xml:space="preserve">Tacoma </t>
  </si>
  <si>
    <t xml:space="preserve">Heritage Financial Corporation </t>
  </si>
  <si>
    <t xml:space="preserve">Olympia </t>
  </si>
  <si>
    <t xml:space="preserve">First PacTrust Bancorp, Inc. </t>
  </si>
  <si>
    <t xml:space="preserve">Chula Vista </t>
  </si>
  <si>
    <t xml:space="preserve">Severn Bancorp, Inc. </t>
  </si>
  <si>
    <t xml:space="preserve">Annapolis </t>
  </si>
  <si>
    <t xml:space="preserve">Boston Private Financial Holdings, Inc. </t>
  </si>
  <si>
    <t xml:space="preserve">Associated Banc-Corp </t>
  </si>
  <si>
    <t xml:space="preserve">Green Bay </t>
  </si>
  <si>
    <t xml:space="preserve">Trustmark Corporation </t>
  </si>
  <si>
    <t xml:space="preserve">Jackson </t>
  </si>
  <si>
    <t xml:space="preserve">MS </t>
  </si>
  <si>
    <t xml:space="preserve">First Community Corporation </t>
  </si>
  <si>
    <t xml:space="preserve">Lexington </t>
  </si>
  <si>
    <t xml:space="preserve">SC </t>
  </si>
  <si>
    <t xml:space="preserve">Taylor Capital Group </t>
  </si>
  <si>
    <t xml:space="preserve">Rosemont </t>
  </si>
  <si>
    <t xml:space="preserve">Nara Bancorp, Inc. </t>
  </si>
  <si>
    <t>TOTAL</t>
  </si>
  <si>
    <t>AIG</t>
  </si>
  <si>
    <t>New York</t>
  </si>
  <si>
    <t>NY</t>
  </si>
  <si>
    <t>Purchase</t>
  </si>
  <si>
    <t xml:space="preserve">Midwest Banc Holdings, Inc. </t>
  </si>
  <si>
    <t xml:space="preserve">Melrose Park </t>
  </si>
  <si>
    <t xml:space="preserve">MB Financial Inc. </t>
  </si>
  <si>
    <t xml:space="preserve">First Midwest Bancorp, Inc. </t>
  </si>
  <si>
    <t xml:space="preserve">Itasca </t>
  </si>
  <si>
    <t xml:space="preserve">United Community Banks, Inc. </t>
  </si>
  <si>
    <t xml:space="preserve">Blairsville </t>
  </si>
  <si>
    <t xml:space="preserve">Wheeling </t>
  </si>
  <si>
    <t xml:space="preserve">WV </t>
  </si>
  <si>
    <t xml:space="preserve">Encore Bancshares Inc. </t>
  </si>
  <si>
    <t xml:space="preserve">Houston </t>
  </si>
  <si>
    <t xml:space="preserve">Manhattan Bancorp </t>
  </si>
  <si>
    <t xml:space="preserve">El Segundo </t>
  </si>
  <si>
    <t xml:space="preserve">Iberiabank Corporation </t>
  </si>
  <si>
    <t xml:space="preserve">Lafayette </t>
  </si>
  <si>
    <t xml:space="preserve">LA </t>
  </si>
  <si>
    <t xml:space="preserve">Eagle Bancorp, Inc. </t>
  </si>
  <si>
    <t xml:space="preserve">Bethesda </t>
  </si>
  <si>
    <t xml:space="preserve">Sandy Spring Bancorp, Inc. </t>
  </si>
  <si>
    <t xml:space="preserve">Olney </t>
  </si>
  <si>
    <t xml:space="preserve">Coastal Banking Company, Inc. </t>
  </si>
  <si>
    <t xml:space="preserve">Fernandina Beach </t>
  </si>
  <si>
    <t xml:space="preserve">East West Bancorp </t>
  </si>
  <si>
    <t xml:space="preserve">Pasadena </t>
  </si>
  <si>
    <t xml:space="preserve">South Financial Group, Inc. </t>
  </si>
  <si>
    <t xml:space="preserve">Greenville </t>
  </si>
  <si>
    <t xml:space="preserve">Great Southern Bancorp </t>
  </si>
  <si>
    <t xml:space="preserve">Springfield </t>
  </si>
  <si>
    <t xml:space="preserve">MO </t>
  </si>
  <si>
    <t xml:space="preserve">Cathay General Bancorp </t>
  </si>
  <si>
    <t xml:space="preserve">Southern Community Financial Corp. </t>
  </si>
  <si>
    <t xml:space="preserve">CVB Financial Corp </t>
  </si>
  <si>
    <t xml:space="preserve">Ontario </t>
  </si>
  <si>
    <t xml:space="preserve">First Defiance Financial Corp. </t>
  </si>
  <si>
    <t xml:space="preserve">Defiance </t>
  </si>
  <si>
    <t xml:space="preserve">First Financial Holdings Inc. </t>
  </si>
  <si>
    <t xml:space="preserve">Charleston </t>
  </si>
  <si>
    <t xml:space="preserve">Superior Bancorp Inc. </t>
  </si>
  <si>
    <t xml:space="preserve">Southwest Bancorp, Inc. </t>
  </si>
  <si>
    <t xml:space="preserve">Stillwater </t>
  </si>
  <si>
    <t xml:space="preserve">OK </t>
  </si>
  <si>
    <t xml:space="preserve">Popular, Inc. </t>
  </si>
  <si>
    <t xml:space="preserve">San Juan </t>
  </si>
  <si>
    <t xml:space="preserve">PR </t>
  </si>
  <si>
    <t xml:space="preserve">Blue Valley Ban Corp </t>
  </si>
  <si>
    <t xml:space="preserve">Overland Park </t>
  </si>
  <si>
    <t xml:space="preserve">KS </t>
  </si>
  <si>
    <t xml:space="preserve">Central Federal Corporation </t>
  </si>
  <si>
    <t xml:space="preserve">Fairlawn </t>
  </si>
  <si>
    <t xml:space="preserve">Bank of Marin Bancorp </t>
  </si>
  <si>
    <t xml:space="preserve">Novato </t>
  </si>
  <si>
    <t xml:space="preserve">Thomasville </t>
  </si>
  <si>
    <t xml:space="preserve">Central Bancorp, Inc. </t>
  </si>
  <si>
    <t xml:space="preserve">Somerville </t>
  </si>
  <si>
    <t xml:space="preserve">Southern Missouri Bancorp, Inc. </t>
  </si>
  <si>
    <t xml:space="preserve">Poplar Bluff </t>
  </si>
  <si>
    <t xml:space="preserve">State Bancorp, Inc. </t>
  </si>
  <si>
    <t xml:space="preserve">Jericho </t>
  </si>
  <si>
    <t xml:space="preserve">TIB Financial Corp </t>
  </si>
  <si>
    <t xml:space="preserve">Naples </t>
  </si>
  <si>
    <t xml:space="preserve">Unity Bancorp, Inc. </t>
  </si>
  <si>
    <t xml:space="preserve">Clinton </t>
  </si>
  <si>
    <t xml:space="preserve">Old Line Bancshares, Inc. </t>
  </si>
  <si>
    <t xml:space="preserve">Bowie </t>
  </si>
  <si>
    <t xml:space="preserve">FPB Bancorp, Inc. </t>
  </si>
  <si>
    <t xml:space="preserve">Port St. Lucie </t>
  </si>
  <si>
    <t xml:space="preserve">Sterling Financial Corporation </t>
  </si>
  <si>
    <t xml:space="preserve">Spokane </t>
  </si>
  <si>
    <t xml:space="preserve">Oak Valley Bancorp </t>
  </si>
  <si>
    <t xml:space="preserve">Oakdale </t>
  </si>
  <si>
    <t xml:space="preserve">Old National Bancorp </t>
  </si>
  <si>
    <t xml:space="preserve">Evansville </t>
  </si>
  <si>
    <t xml:space="preserve">IN </t>
  </si>
  <si>
    <t xml:space="preserve">Capital Bank Corporation </t>
  </si>
  <si>
    <t xml:space="preserve">Pacific International Bancorp </t>
  </si>
  <si>
    <t xml:space="preserve">SVB Financial Group </t>
  </si>
  <si>
    <t xml:space="preserve">Santa Clara </t>
  </si>
  <si>
    <t xml:space="preserve">LNB Bancorp Inc. </t>
  </si>
  <si>
    <t xml:space="preserve">Lorain </t>
  </si>
  <si>
    <t xml:space="preserve">Wilmington Trust Corporation </t>
  </si>
  <si>
    <t xml:space="preserve">Wilmington </t>
  </si>
  <si>
    <t xml:space="preserve">DE </t>
  </si>
  <si>
    <t xml:space="preserve">Susquehanna Bancshares, Inc </t>
  </si>
  <si>
    <t xml:space="preserve">Lititz </t>
  </si>
  <si>
    <t xml:space="preserve">PA </t>
  </si>
  <si>
    <t xml:space="preserve">Signature Bank </t>
  </si>
  <si>
    <t xml:space="preserve">HopFed Bancorp </t>
  </si>
  <si>
    <t xml:space="preserve">Hopkinsville </t>
  </si>
  <si>
    <t xml:space="preserve">Citizens Republic Bancorp, Inc. </t>
  </si>
  <si>
    <t xml:space="preserve">Flint </t>
  </si>
  <si>
    <t xml:space="preserve">MI </t>
  </si>
  <si>
    <t xml:space="preserve">Indiana Community Bancorp </t>
  </si>
  <si>
    <t xml:space="preserve">Bank of the Ozarks, Inc. </t>
  </si>
  <si>
    <t xml:space="preserve">Little Rock </t>
  </si>
  <si>
    <t xml:space="preserve">AR </t>
  </si>
  <si>
    <t xml:space="preserve">Center Financial Corporation </t>
  </si>
  <si>
    <t xml:space="preserve">NewBridge Bancorp </t>
  </si>
  <si>
    <t xml:space="preserve">Greensboro </t>
  </si>
  <si>
    <t xml:space="preserve">Sterling Bancshares, Inc. </t>
  </si>
  <si>
    <t xml:space="preserve">The Bancorp, Inc. </t>
  </si>
  <si>
    <t xml:space="preserve">TowneBank </t>
  </si>
  <si>
    <t xml:space="preserve">Portsmouth </t>
  </si>
  <si>
    <t xml:space="preserve">Wilshire Bancorp, Inc. </t>
  </si>
  <si>
    <t xml:space="preserve">Valley Financial Corporation </t>
  </si>
  <si>
    <t xml:space="preserve">Roanoke </t>
  </si>
  <si>
    <t xml:space="preserve">Independent Bank Corporation </t>
  </si>
  <si>
    <t xml:space="preserve">Ionia </t>
  </si>
  <si>
    <t xml:space="preserve">Pinnacle Financial Partners, Inc. </t>
  </si>
  <si>
    <t xml:space="preserve">Nashville </t>
  </si>
  <si>
    <t xml:space="preserve">First Litchfield Financial Corporation </t>
  </si>
  <si>
    <t xml:space="preserve">Litchfield </t>
  </si>
  <si>
    <t xml:space="preserve">National Penn Bancshares, Inc. </t>
  </si>
  <si>
    <t xml:space="preserve">Boyertown </t>
  </si>
  <si>
    <t xml:space="preserve">Northeast Bancorp </t>
  </si>
  <si>
    <t xml:space="preserve">Lewiston </t>
  </si>
  <si>
    <t xml:space="preserve">ME </t>
  </si>
  <si>
    <t xml:space="preserve">Citizens South Banking Corporation </t>
  </si>
  <si>
    <t xml:space="preserve">Gastonia </t>
  </si>
  <si>
    <t xml:space="preserve">Virginia Commerce Bancorp </t>
  </si>
  <si>
    <t xml:space="preserve">Arlington </t>
  </si>
  <si>
    <t xml:space="preserve">Fidelity Bancorp, Inc. </t>
  </si>
  <si>
    <t xml:space="preserve">Pittsburgh </t>
  </si>
  <si>
    <t xml:space="preserve">LSB Corporation </t>
  </si>
  <si>
    <t xml:space="preserve">North Andover </t>
  </si>
  <si>
    <t xml:space="preserve">Intermountain Community Bancorp </t>
  </si>
  <si>
    <t xml:space="preserve">Sandpoint </t>
  </si>
  <si>
    <t xml:space="preserve">ID </t>
  </si>
  <si>
    <t xml:space="preserve">Community West Bancshares </t>
  </si>
  <si>
    <t xml:space="preserve">Goleta </t>
  </si>
  <si>
    <t xml:space="preserve">Synovus Financial Corp. </t>
  </si>
  <si>
    <t xml:space="preserve">Tennessee Commerce Bancorp, Inc. </t>
  </si>
  <si>
    <t xml:space="preserve">Franklin </t>
  </si>
  <si>
    <t xml:space="preserve">Community Bankers Trust Corporation </t>
  </si>
  <si>
    <t xml:space="preserve">Glen Allen </t>
  </si>
  <si>
    <t>Hartford Financial Services Group, Inc.</t>
  </si>
  <si>
    <t>Fidelity Resources Company</t>
  </si>
  <si>
    <t>Security Capital Corporation</t>
  </si>
  <si>
    <t>First Alliance Bancshares, Inc.</t>
  </si>
  <si>
    <t>Gold Canyon Bank</t>
  </si>
  <si>
    <t>Alliance Bancshares, Inc.</t>
  </si>
  <si>
    <t xml:space="preserve">FC Holdings, Inc. </t>
  </si>
  <si>
    <t xml:space="preserve">Waukesha Bankshares, Inc. </t>
  </si>
  <si>
    <t xml:space="preserve">Gulfstream Bancshares, Inc. </t>
  </si>
  <si>
    <t>NC Bancorp, Inc.</t>
  </si>
  <si>
    <t>Metropolitan Bank Group, Inc.</t>
  </si>
  <si>
    <t>M&amp;F Bancorp, Inc.</t>
  </si>
  <si>
    <t>Stearns Financial Services, Inc.</t>
  </si>
  <si>
    <t>Signature Bancshares, Inc.</t>
  </si>
  <si>
    <t>Alliance Financial Services Inc.</t>
  </si>
  <si>
    <t>Hartford</t>
  </si>
  <si>
    <t>Plano</t>
  </si>
  <si>
    <t xml:space="preserve">Waukesha </t>
  </si>
  <si>
    <t>Batesville</t>
  </si>
  <si>
    <t>Cordova</t>
  </si>
  <si>
    <t>Stuart</t>
  </si>
  <si>
    <t>Gold Canyon</t>
  </si>
  <si>
    <t>Durham</t>
  </si>
  <si>
    <t>Dalton</t>
  </si>
  <si>
    <t xml:space="preserve">Fremont Bancorporation </t>
  </si>
  <si>
    <t>St. Cloud</t>
  </si>
  <si>
    <t>Fremont</t>
  </si>
  <si>
    <t>Citizens First Wholesale Mortgage Company</t>
  </si>
  <si>
    <t>Technology Credit Union</t>
  </si>
  <si>
    <t>National City Bank</t>
  </si>
  <si>
    <t>The Villages</t>
  </si>
  <si>
    <t>San Jose</t>
  </si>
  <si>
    <t>Miamisburg</t>
  </si>
  <si>
    <t>Wachovia Mortgage, FSB</t>
  </si>
  <si>
    <t>Bayview Loan Servicing, LLC</t>
  </si>
  <si>
    <t>Coral Gables</t>
  </si>
  <si>
    <t>Washington Banking Company</t>
  </si>
  <si>
    <t>Bar Harbor Bankshares</t>
  </si>
  <si>
    <t>ECB Bancorp, Inc.</t>
  </si>
  <si>
    <t>Centra Financial Holdings, Inc.</t>
  </si>
  <si>
    <t xml:space="preserve">Mackinac Financial Corporation </t>
  </si>
  <si>
    <r>
      <t xml:space="preserve">Preferred Stock </t>
    </r>
    <r>
      <rPr>
        <vertAlign val="superscript"/>
        <sz val="11"/>
        <color indexed="8"/>
        <rFont val="Arial"/>
        <family val="2"/>
      </rPr>
      <t>2</t>
    </r>
  </si>
  <si>
    <t xml:space="preserve">The Bank of New York Mellon Corporation </t>
  </si>
  <si>
    <t>Adjustment Amount</t>
  </si>
  <si>
    <t>ADJUSTED TOTAL</t>
  </si>
  <si>
    <t>INITIAL TOTAL</t>
  </si>
  <si>
    <t>2, 7</t>
  </si>
  <si>
    <t>3/ Treasury issued notice to the institution of the permanent reduced commitment on 7/8/2009; the reduction was effective on 7/1/2009.</t>
  </si>
  <si>
    <t>Preferred Stock w/ Warrants</t>
  </si>
  <si>
    <t>Lincoln National Corporation</t>
  </si>
  <si>
    <t>Radnor</t>
  </si>
  <si>
    <t>Bancorp Financial, Inc.</t>
  </si>
  <si>
    <t>Oak Brook</t>
  </si>
  <si>
    <t>Lake National Bank</t>
  </si>
  <si>
    <t>Mentor</t>
  </si>
  <si>
    <t>IBM Southeast Employees' Federal Credit Union</t>
  </si>
  <si>
    <t xml:space="preserve">Delray Beach </t>
  </si>
  <si>
    <t>General Motors Company</t>
  </si>
  <si>
    <r>
      <t xml:space="preserve">Cap of Incentive Payments on Behalf of Borrowers and to Servicers &amp; Lenders/Investors (Cap) </t>
    </r>
    <r>
      <rPr>
        <b/>
        <vertAlign val="superscript"/>
        <sz val="11"/>
        <rFont val="Arial"/>
        <family val="2"/>
      </rPr>
      <t>1</t>
    </r>
  </si>
  <si>
    <t>Total Initial Investment Amount</t>
  </si>
  <si>
    <t>AUTOMOTIVE SUPPLIER SUPPORT PROGRAM</t>
  </si>
  <si>
    <t>MorEquity, Inc.</t>
  </si>
  <si>
    <t>PNC Bank, National Association</t>
  </si>
  <si>
    <t>Farmers State Bank</t>
  </si>
  <si>
    <t>ShoreBank</t>
  </si>
  <si>
    <t xml:space="preserve">West Salem </t>
  </si>
  <si>
    <t>Brotherhood Bancshares, Inc.</t>
  </si>
  <si>
    <t>Harbor Bankshares Corporation</t>
  </si>
  <si>
    <t>First South Bancorp, Inc.</t>
  </si>
  <si>
    <t>Great River Holding Company</t>
  </si>
  <si>
    <t xml:space="preserve">Kansas City </t>
  </si>
  <si>
    <t>Lexington</t>
  </si>
  <si>
    <t>Baxter</t>
  </si>
  <si>
    <t xml:space="preserve">Plato Holdings Inc. </t>
  </si>
  <si>
    <t xml:space="preserve">SouthCrest Financial Group, Inc. </t>
  </si>
  <si>
    <t>American Home Mortgage Servicing, Inc</t>
  </si>
  <si>
    <t>Mortgage Center, LLC</t>
  </si>
  <si>
    <t>Mission Federal Credit Union</t>
  </si>
  <si>
    <t>Coppell</t>
  </si>
  <si>
    <t>Southfield</t>
  </si>
  <si>
    <t xml:space="preserve">San Diego </t>
  </si>
  <si>
    <t xml:space="preserve">1/ The Cap of Incentive Payments represents the potential total amount allocated to each servicer and includes the maximum amount allotted for all payments on behalf of borrowers and payments to servicers and lenders/investors.   </t>
  </si>
  <si>
    <t>Florida Bank Group, Inc.</t>
  </si>
  <si>
    <t>First American Bank Corporation</t>
  </si>
  <si>
    <t>Kingman</t>
  </si>
  <si>
    <t>Elk Grove Village</t>
  </si>
  <si>
    <t xml:space="preserve">Community Bancshares, Inc. </t>
  </si>
  <si>
    <t>First Bank</t>
  </si>
  <si>
    <t>Purdue Employees Federal Credit Union</t>
  </si>
  <si>
    <t>Wachovia Bank, N.A.</t>
  </si>
  <si>
    <t>West Lafayette</t>
  </si>
  <si>
    <t xml:space="preserve">BancTrust Financial Group, Inc. </t>
  </si>
  <si>
    <t xml:space="preserve">Mobile </t>
  </si>
  <si>
    <t xml:space="preserve">Enterprise Financial Services Corp. </t>
  </si>
  <si>
    <t xml:space="preserve">St. Louis </t>
  </si>
  <si>
    <t xml:space="preserve">Mid Penn Bancorp, Inc. </t>
  </si>
  <si>
    <t xml:space="preserve">Millersburg </t>
  </si>
  <si>
    <t xml:space="preserve">Summit State Bank </t>
  </si>
  <si>
    <t xml:space="preserve">Santa Rosa </t>
  </si>
  <si>
    <t xml:space="preserve">VIST Financial Corp. </t>
  </si>
  <si>
    <t xml:space="preserve">Wyomissing </t>
  </si>
  <si>
    <t xml:space="preserve">Wainwright Bank &amp; Trust Company </t>
  </si>
  <si>
    <t xml:space="preserve">Whitney Holding Corporation </t>
  </si>
  <si>
    <t xml:space="preserve">New Orleans </t>
  </si>
  <si>
    <t xml:space="preserve">The Connecticut Bank and Trust Company </t>
  </si>
  <si>
    <t xml:space="preserve">Hartford </t>
  </si>
  <si>
    <t xml:space="preserve">CoBiz Financial Inc. </t>
  </si>
  <si>
    <t xml:space="preserve">Denver </t>
  </si>
  <si>
    <t xml:space="preserve">CO </t>
  </si>
  <si>
    <t xml:space="preserve">Santa Lucia Bancorp </t>
  </si>
  <si>
    <t xml:space="preserve">Atascadero </t>
  </si>
  <si>
    <t xml:space="preserve">Seacoast Banking Corporation of Florida </t>
  </si>
  <si>
    <t xml:space="preserve">Stuart </t>
  </si>
  <si>
    <t xml:space="preserve">Horizon Bancorp </t>
  </si>
  <si>
    <t xml:space="preserve">Michigan City </t>
  </si>
  <si>
    <t xml:space="preserve">Fidelity Southern Corporation </t>
  </si>
  <si>
    <t xml:space="preserve">Community Financial Corporation </t>
  </si>
  <si>
    <t xml:space="preserve">Staunton </t>
  </si>
  <si>
    <t xml:space="preserve">Berkshire Hills Bancorp, Inc. </t>
  </si>
  <si>
    <t xml:space="preserve">Pittsfield </t>
  </si>
  <si>
    <t xml:space="preserve">First California Financial Group, Inc </t>
  </si>
  <si>
    <t xml:space="preserve">Westlake Village </t>
  </si>
  <si>
    <t xml:space="preserve">AmeriServ Financial, Inc </t>
  </si>
  <si>
    <t xml:space="preserve">Johnstown </t>
  </si>
  <si>
    <t xml:space="preserve">Security Federal Corporation </t>
  </si>
  <si>
    <t xml:space="preserve">Aiken </t>
  </si>
  <si>
    <t xml:space="preserve">Wintrust Financial Corporation </t>
  </si>
  <si>
    <t xml:space="preserve">Lake Forest </t>
  </si>
  <si>
    <t xml:space="preserve">Flushing Financial Corporation </t>
  </si>
  <si>
    <t xml:space="preserve">Lake Success </t>
  </si>
  <si>
    <t xml:space="preserve">Monarch Financial Holdings, Inc. </t>
  </si>
  <si>
    <t xml:space="preserve">Chesapeake </t>
  </si>
  <si>
    <t xml:space="preserve">StellarOne Corporation </t>
  </si>
  <si>
    <t xml:space="preserve">Charlottesville </t>
  </si>
  <si>
    <t xml:space="preserve">Bowling Green </t>
  </si>
  <si>
    <t xml:space="preserve">Tidelands Bancshares, Inc </t>
  </si>
  <si>
    <t xml:space="preserve">Mt. Pleasant </t>
  </si>
  <si>
    <t xml:space="preserve">Bancorp Rhode Island, Inc. </t>
  </si>
  <si>
    <t xml:space="preserve">Providence </t>
  </si>
  <si>
    <t xml:space="preserve">RI </t>
  </si>
  <si>
    <t xml:space="preserve">Hawthorn Bancshares, Inc. </t>
  </si>
  <si>
    <t xml:space="preserve">Lee's Summit </t>
  </si>
  <si>
    <t xml:space="preserve">The Elmira Savings Bank, FSB </t>
  </si>
  <si>
    <t xml:space="preserve">Elmira </t>
  </si>
  <si>
    <t xml:space="preserve">Alliance Financial Corporation </t>
  </si>
  <si>
    <t xml:space="preserve">Syracuse </t>
  </si>
  <si>
    <t xml:space="preserve">Heartland Financial USA, Inc. </t>
  </si>
  <si>
    <t xml:space="preserve">Dubuque </t>
  </si>
  <si>
    <t xml:space="preserve">IA </t>
  </si>
  <si>
    <t xml:space="preserve">Citizens First Corporation </t>
  </si>
  <si>
    <t xml:space="preserve">FFW Corporation </t>
  </si>
  <si>
    <t xml:space="preserve">Wabash </t>
  </si>
  <si>
    <t xml:space="preserve">Preferred Stock w/ Exercised Warrants </t>
  </si>
  <si>
    <t xml:space="preserve">Plains Capital Corporation </t>
  </si>
  <si>
    <t xml:space="preserve">Tri-County Financial Corporation </t>
  </si>
  <si>
    <t xml:space="preserve">Waldorf </t>
  </si>
  <si>
    <t xml:space="preserve">OneUnited Bank </t>
  </si>
  <si>
    <t xml:space="preserve">Preferred Stock </t>
  </si>
  <si>
    <t xml:space="preserve">Patriot Bancshares, Inc. </t>
  </si>
  <si>
    <t xml:space="preserve">Marquette National Corporation </t>
  </si>
  <si>
    <t xml:space="preserve">Exchange Bank </t>
  </si>
  <si>
    <t>Berkshire Bancorp, Inc.</t>
  </si>
  <si>
    <t>First Vernon Bancshares, Inc.</t>
  </si>
  <si>
    <t>SouthFirst Bancshares, Inc.</t>
  </si>
  <si>
    <t>Virginia Company Bank</t>
  </si>
  <si>
    <t>Enterprise Financial Services Group, Inc.</t>
  </si>
  <si>
    <t>River Valley Bancorporation, Inc.</t>
  </si>
  <si>
    <t>Wyomissing</t>
  </si>
  <si>
    <t>Sylacauga</t>
  </si>
  <si>
    <t>Newport News</t>
  </si>
  <si>
    <t>Allison Park</t>
  </si>
  <si>
    <t>Lawrence</t>
  </si>
  <si>
    <t>Wausau</t>
  </si>
  <si>
    <t>Residential Credit Solutions</t>
  </si>
  <si>
    <t xml:space="preserve">First Financial Bancshares, Inc. </t>
  </si>
  <si>
    <t>Adjustment Details</t>
  </si>
  <si>
    <t>Cap Adjustment Amount</t>
  </si>
  <si>
    <t>Reason for Adjustment</t>
  </si>
  <si>
    <t>Adjustment Date</t>
  </si>
  <si>
    <t>Updated portfolio data from servicer</t>
  </si>
  <si>
    <t>Total Initial Cap</t>
  </si>
  <si>
    <t>Total Cap Adjustments</t>
  </si>
  <si>
    <t>2, 10</t>
  </si>
  <si>
    <t>The Cap is subject to adjustment based on the total amount allocated to the program and individual servicer usage for borrower modifications.  Each adjustment to the Cap is reflected under Adjustment Details.</t>
  </si>
  <si>
    <t>CCO Mortgage</t>
  </si>
  <si>
    <t>RG Mortgage Corporation</t>
  </si>
  <si>
    <t>San Juan</t>
  </si>
  <si>
    <t>PR</t>
  </si>
  <si>
    <t>Adjusted Cap</t>
  </si>
  <si>
    <t>GM Supplier Receivables LLC</t>
  </si>
  <si>
    <t>TOTAL CAP</t>
  </si>
  <si>
    <t xml:space="preserve">Merchants and Manufacturers Bank Corporation </t>
  </si>
  <si>
    <t>Manhattan Bancshares, Inc.</t>
  </si>
  <si>
    <t>Farmers Enterprises, Inc.</t>
  </si>
  <si>
    <t>Century Financial Services Corporation</t>
  </si>
  <si>
    <t>Suburban Illinois Bancorp, Inc.</t>
  </si>
  <si>
    <t xml:space="preserve">Biscayne Bancshares, Inc. </t>
  </si>
  <si>
    <t xml:space="preserve">Duke Financial Group, Inc. </t>
  </si>
  <si>
    <t xml:space="preserve">RCB Financial Corporation </t>
  </si>
  <si>
    <t>Joliet</t>
  </si>
  <si>
    <t>Rome</t>
  </si>
  <si>
    <t>Manhattan</t>
  </si>
  <si>
    <t>Coconut Grove</t>
  </si>
  <si>
    <t>Santa Fe</t>
  </si>
  <si>
    <t>St. Paul</t>
  </si>
  <si>
    <t>Elmhurst</t>
  </si>
  <si>
    <t>First Federal Savings and Loan</t>
  </si>
  <si>
    <t>Wescom Central Credit Union</t>
  </si>
  <si>
    <t>Port Angeles</t>
  </si>
  <si>
    <t>Anaheim</t>
  </si>
  <si>
    <t>NEMO Bancshares Inc.</t>
  </si>
  <si>
    <t xml:space="preserve">University Financial Corp, Inc. </t>
  </si>
  <si>
    <t>HOME AFFORDABLE MODIFICATION PROGRAM</t>
  </si>
  <si>
    <t xml:space="preserve">Subordinated Debentures </t>
  </si>
  <si>
    <t>8/ Subchapter S corporation; Treasury received a warrant to purchase additional subordinated debentures (unless the institution is a CDFI), which it exercised immediately.</t>
  </si>
  <si>
    <t>2/ Privately-held qualified financial institution; Treasury received a warrant to purchase additional shares of preferred stock (unless the institution is a CDFI), which it exercised immediately.</t>
  </si>
  <si>
    <t>2, 3</t>
  </si>
  <si>
    <t xml:space="preserve">Monadnock Bancorp, Inc. </t>
  </si>
  <si>
    <t xml:space="preserve">Peterborough </t>
  </si>
  <si>
    <t xml:space="preserve">NH </t>
  </si>
  <si>
    <t xml:space="preserve">Bridgeview Bancorp, Inc. </t>
  </si>
  <si>
    <t xml:space="preserve">Bridgeview </t>
  </si>
  <si>
    <t xml:space="preserve">Fidelity Financial Corporation </t>
  </si>
  <si>
    <t xml:space="preserve">Wichita </t>
  </si>
  <si>
    <t xml:space="preserve">Patapsco Bancorp, Inc. </t>
  </si>
  <si>
    <t xml:space="preserve">Dundalk </t>
  </si>
  <si>
    <t xml:space="preserve">NCAL Bancorp </t>
  </si>
  <si>
    <t xml:space="preserve">FCB Bancorp, Inc. </t>
  </si>
  <si>
    <t xml:space="preserve">First Financial Bancorp </t>
  </si>
  <si>
    <t xml:space="preserve">Cincinnati </t>
  </si>
  <si>
    <t xml:space="preserve">Preferred Stock w/ Warrants </t>
  </si>
  <si>
    <t xml:space="preserve">Bridge Capital Holdings </t>
  </si>
  <si>
    <t xml:space="preserve">International Bancshares Corporation </t>
  </si>
  <si>
    <t xml:space="preserve">Laredo </t>
  </si>
  <si>
    <t xml:space="preserve">First Sound Bank </t>
  </si>
  <si>
    <t xml:space="preserve">M&amp;T Bank Corporation </t>
  </si>
  <si>
    <t xml:space="preserve">Buffalo </t>
  </si>
  <si>
    <t xml:space="preserve">Emclaire Financial Corp. </t>
  </si>
  <si>
    <t xml:space="preserve">Emlenton </t>
  </si>
  <si>
    <t xml:space="preserve">Park National Corporation </t>
  </si>
  <si>
    <t xml:space="preserve">Newark </t>
  </si>
  <si>
    <t xml:space="preserve">Green Bankshares, Inc. </t>
  </si>
  <si>
    <t xml:space="preserve">Greeneville </t>
  </si>
  <si>
    <t xml:space="preserve">Cecil Bancorp, Inc. </t>
  </si>
  <si>
    <t xml:space="preserve">Elkton </t>
  </si>
  <si>
    <t xml:space="preserve">Financial Institutions, Inc. </t>
  </si>
  <si>
    <t xml:space="preserve">Warsaw </t>
  </si>
  <si>
    <t xml:space="preserve">Fulton Financial Corporation </t>
  </si>
  <si>
    <t xml:space="preserve">Lancaster </t>
  </si>
  <si>
    <t xml:space="preserve">United Bancorporation of Alabama, Inc. </t>
  </si>
  <si>
    <t xml:space="preserve">Atmore </t>
  </si>
  <si>
    <t xml:space="preserve">MutualFirst Financial, Inc. </t>
  </si>
  <si>
    <t xml:space="preserve">Muncie </t>
  </si>
  <si>
    <t xml:space="preserve">BCSB Bancorp, Inc. </t>
  </si>
  <si>
    <t xml:space="preserve">HMN Financial, Inc. </t>
  </si>
  <si>
    <t xml:space="preserve">Rochester </t>
  </si>
  <si>
    <t xml:space="preserve">First Community Bank Corporation of America </t>
  </si>
  <si>
    <t xml:space="preserve">Pinellas Park </t>
  </si>
  <si>
    <t xml:space="preserve">Sterling Bancorp </t>
  </si>
  <si>
    <t xml:space="preserve">Intervest Bancshares Corporation </t>
  </si>
  <si>
    <t xml:space="preserve">Peoples Bancorp of North Carolina, Inc. </t>
  </si>
  <si>
    <t xml:space="preserve">Newton </t>
  </si>
  <si>
    <t xml:space="preserve">Parkvale Financial Corporation </t>
  </si>
  <si>
    <t xml:space="preserve">Monroeville </t>
  </si>
  <si>
    <t xml:space="preserve">Timberland Bancorp, Inc. </t>
  </si>
  <si>
    <t xml:space="preserve">Hoquiam </t>
  </si>
  <si>
    <t xml:space="preserve">1st Constitution Bancorp </t>
  </si>
  <si>
    <t xml:space="preserve">Cranbury </t>
  </si>
  <si>
    <t xml:space="preserve">Central Jersey Bancorp </t>
  </si>
  <si>
    <t xml:space="preserve">Oakhurst </t>
  </si>
  <si>
    <t xml:space="preserve">Western Illinois Bancshares Inc. </t>
  </si>
  <si>
    <t xml:space="preserve">Monmouth </t>
  </si>
  <si>
    <t xml:space="preserve">Saigon National Bank </t>
  </si>
  <si>
    <t xml:space="preserve">Westminster </t>
  </si>
  <si>
    <t xml:space="preserve">Capital Pacific Bancorp </t>
  </si>
  <si>
    <t xml:space="preserve">Uwharrie Capital Corp </t>
  </si>
  <si>
    <t xml:space="preserve">Albemarle </t>
  </si>
  <si>
    <t xml:space="preserve">Mission Valley Bancorp </t>
  </si>
  <si>
    <t xml:space="preserve">Sun Valley </t>
  </si>
  <si>
    <t xml:space="preserve">The Little Bank, Incorporated </t>
  </si>
  <si>
    <t xml:space="preserve">Kinston </t>
  </si>
  <si>
    <t xml:space="preserve">Pacific Commerce Bank </t>
  </si>
  <si>
    <t xml:space="preserve">Citizens Community Bank </t>
  </si>
  <si>
    <t xml:space="preserve">South Hill </t>
  </si>
  <si>
    <t xml:space="preserve">Seacoast Commerce Bank </t>
  </si>
  <si>
    <t xml:space="preserve">TCNB Financial Corp. </t>
  </si>
  <si>
    <t xml:space="preserve">Dayton </t>
  </si>
  <si>
    <t xml:space="preserve">Leader Bancorp, Inc. </t>
  </si>
  <si>
    <t xml:space="preserve">Nicolet Bankshares, Inc. </t>
  </si>
  <si>
    <t xml:space="preserve">Magna Bank </t>
  </si>
  <si>
    <t xml:space="preserve">Western Community Bancshares, Inc. </t>
  </si>
  <si>
    <t xml:space="preserve">Palm Desert </t>
  </si>
  <si>
    <t xml:space="preserve">Community Investors Bancorp, Inc. </t>
  </si>
  <si>
    <t xml:space="preserve">Bucyrus </t>
  </si>
  <si>
    <t xml:space="preserve">Capital Bancorp, Inc. </t>
  </si>
  <si>
    <t xml:space="preserve">Rockville </t>
  </si>
  <si>
    <t xml:space="preserve">Cache Valley Banking Company </t>
  </si>
  <si>
    <t xml:space="preserve">Logan </t>
  </si>
  <si>
    <t xml:space="preserve">Citizens Bancorp </t>
  </si>
  <si>
    <t xml:space="preserve">Nevada City </t>
  </si>
  <si>
    <t xml:space="preserve">Tennessee Valley Financial Holdings, Inc. </t>
  </si>
  <si>
    <t xml:space="preserve">Oak Ridge </t>
  </si>
  <si>
    <t xml:space="preserve">Pacific Coast Bankers' Bancshares </t>
  </si>
  <si>
    <t xml:space="preserve">Fifth Third Bancorp </t>
  </si>
  <si>
    <t xml:space="preserve">Hampton Roads Bankshares, Inc. </t>
  </si>
  <si>
    <t xml:space="preserve">Norfolk </t>
  </si>
  <si>
    <t xml:space="preserve">CIT Group Inc. </t>
  </si>
  <si>
    <t xml:space="preserve">West Bancorporation, Inc. </t>
  </si>
  <si>
    <t xml:space="preserve">West Des Moines </t>
  </si>
  <si>
    <t xml:space="preserve">First Banks, Inc. </t>
  </si>
  <si>
    <t xml:space="preserve">Clayton </t>
  </si>
  <si>
    <t>Par</t>
  </si>
  <si>
    <t>Detroit</t>
  </si>
  <si>
    <t>MI</t>
  </si>
  <si>
    <t>AUTOMOTIVE INDUSTRY FINANCING PROGRAM</t>
  </si>
  <si>
    <t>TARGETED INVESTMENT PROGRAM</t>
  </si>
  <si>
    <t>Seller</t>
  </si>
  <si>
    <t>Transaction Type</t>
  </si>
  <si>
    <t>Name of Institution</t>
  </si>
  <si>
    <t>City</t>
  </si>
  <si>
    <t>State</t>
  </si>
  <si>
    <t>General Motors Corporation</t>
  </si>
  <si>
    <t>Debt Obligation</t>
  </si>
  <si>
    <t>N/A</t>
  </si>
  <si>
    <t xml:space="preserve">The PNC Financial Services Group Inc. </t>
  </si>
  <si>
    <t>Preferred Stock w/ Exercised Warrants</t>
  </si>
  <si>
    <t xml:space="preserve">Transactions Report </t>
  </si>
  <si>
    <t>Debt Obligation w/ Additional Note</t>
  </si>
  <si>
    <t>Akron</t>
  </si>
  <si>
    <t>FirstMerit Corporation</t>
  </si>
  <si>
    <t>Farmers Capital Bank Corporation</t>
  </si>
  <si>
    <t>Frankfort</t>
  </si>
  <si>
    <t>Peapack-Gladstone Financial Corporation</t>
  </si>
  <si>
    <t>Commerce National Bank</t>
  </si>
  <si>
    <t>Newport Beach</t>
  </si>
  <si>
    <t>The First Bancorp, Inc.</t>
  </si>
  <si>
    <t>Damariscotta</t>
  </si>
  <si>
    <t>Sun Bancorp, Inc.</t>
  </si>
  <si>
    <t>Vineland</t>
  </si>
  <si>
    <t xml:space="preserve">Cary </t>
  </si>
  <si>
    <t>American Express Company</t>
  </si>
  <si>
    <t>Central Pacific Financial Corp.</t>
  </si>
  <si>
    <t>Honolulu</t>
  </si>
  <si>
    <t>HI</t>
  </si>
  <si>
    <t>Centrue Financial Corporation</t>
  </si>
  <si>
    <t>Eastern Virginia Bankshares, Inc.</t>
  </si>
  <si>
    <t>Tappahannock</t>
  </si>
  <si>
    <t>Colony Bankcorp, Inc.</t>
  </si>
  <si>
    <t>Fitzgerald</t>
  </si>
  <si>
    <t>Independent Bank Corp.</t>
  </si>
  <si>
    <t>Rockland</t>
  </si>
  <si>
    <t>Cadence Financial Corporation</t>
  </si>
  <si>
    <t>Starkville</t>
  </si>
  <si>
    <t>LCNB Corp.</t>
  </si>
  <si>
    <t>Lebanon</t>
  </si>
  <si>
    <t>Center Bancorp, Inc.</t>
  </si>
  <si>
    <t>Union</t>
  </si>
  <si>
    <t>F.N.B. Corporation</t>
  </si>
  <si>
    <t>Hermitage</t>
  </si>
  <si>
    <t>C&amp;F Financial Corporation</t>
  </si>
  <si>
    <t>West Point</t>
  </si>
  <si>
    <t>North Central Bancshares, Inc.</t>
  </si>
  <si>
    <t>Fort Dodge</t>
  </si>
  <si>
    <t>Carolina Bank Holdings, Inc.</t>
  </si>
  <si>
    <t>First Bancorp</t>
  </si>
  <si>
    <t>Troy</t>
  </si>
  <si>
    <t>First Financial Service Corporation</t>
  </si>
  <si>
    <t>Elizabethtown</t>
  </si>
  <si>
    <t>Codorus Valley Bancorp, Inc.</t>
  </si>
  <si>
    <t>York</t>
  </si>
  <si>
    <t>MidSouth Bancorp, Inc.</t>
  </si>
  <si>
    <t>First Security Group, Inc.</t>
  </si>
  <si>
    <t>Chattanooga</t>
  </si>
  <si>
    <t>Shore Bancshares, Inc.</t>
  </si>
  <si>
    <t>Easton</t>
  </si>
  <si>
    <t>The Queensborough Company</t>
  </si>
  <si>
    <t>Great Bend</t>
  </si>
  <si>
    <t>American State Bancshares, Inc.</t>
  </si>
  <si>
    <t>Security California Bancorp</t>
  </si>
  <si>
    <t>Riverside</t>
  </si>
  <si>
    <t>Security Business Bancorp</t>
  </si>
  <si>
    <t>San Diego</t>
  </si>
  <si>
    <t>Morehead City</t>
  </si>
  <si>
    <t>Sound Banking Company</t>
  </si>
  <si>
    <t>Mission Community Bancorp</t>
  </si>
  <si>
    <t>San Luis Obispo</t>
  </si>
  <si>
    <t>Preferred Stock</t>
  </si>
  <si>
    <t>Redwood Falls</t>
  </si>
  <si>
    <t>Redwood Financial Inc.</t>
  </si>
  <si>
    <t>Surrey Bancorp</t>
  </si>
  <si>
    <t>Mount Airy</t>
  </si>
  <si>
    <t>Independence Bank</t>
  </si>
  <si>
    <t>East Greenwich</t>
  </si>
  <si>
    <t>Valley Community Bank</t>
  </si>
  <si>
    <t>Pleasanton</t>
  </si>
  <si>
    <t>Rising Sun Bancorp</t>
  </si>
  <si>
    <t>Rising Sun</t>
  </si>
  <si>
    <t>Community Trust Financial Corporation</t>
  </si>
  <si>
    <t>Ruston</t>
  </si>
  <si>
    <t>GrandSouth Bancorporation</t>
  </si>
  <si>
    <t>Texas National Bancorporation</t>
  </si>
  <si>
    <t>Jacksonville</t>
  </si>
  <si>
    <t>Covenant Financial Corporation</t>
  </si>
  <si>
    <t>First Trust Corporation</t>
  </si>
  <si>
    <t xml:space="preserve">OneFinancial Corporation </t>
  </si>
  <si>
    <t>Clarksdale</t>
  </si>
  <si>
    <t>8, 10</t>
  </si>
  <si>
    <t>10/ This institution participated in the expansion of CPP for small banks.</t>
  </si>
  <si>
    <t>Congaree Bancshares, Inc.</t>
  </si>
  <si>
    <t>New York Private Bank &amp; Trust Corporation</t>
  </si>
  <si>
    <t>Charlotte</t>
  </si>
  <si>
    <t>Gladstone</t>
  </si>
  <si>
    <t>Cayce</t>
  </si>
  <si>
    <t>Home Bancshares, Inc.</t>
  </si>
  <si>
    <t>New Hampshire Thrift Bancshares, Inc.</t>
  </si>
  <si>
    <t>Somerset Hills Bancorp</t>
  </si>
  <si>
    <t>SCBT Financial Corporation</t>
  </si>
  <si>
    <t>S&amp;T Bancorp</t>
  </si>
  <si>
    <t>First BanCorp</t>
  </si>
  <si>
    <t>Texas Capital Bancshares, Inc.</t>
  </si>
  <si>
    <t>Yadkin Valley Financial Corporation</t>
  </si>
  <si>
    <t>Citizens &amp; Northern Corporation</t>
  </si>
  <si>
    <t>MainSource Financial Group, Inc.</t>
  </si>
  <si>
    <t>MetroCorp Bancshares, Inc.</t>
  </si>
  <si>
    <t>United Bancorp, Inc.</t>
  </si>
  <si>
    <t>Old Second Bancorp, Inc.</t>
  </si>
  <si>
    <t>Pulaski Financial Corp</t>
  </si>
  <si>
    <t>OceanFirst Financial Corp.</t>
  </si>
  <si>
    <t>Conway</t>
  </si>
  <si>
    <t>Oak Harbor</t>
  </si>
  <si>
    <t>Newport</t>
  </si>
  <si>
    <t>Bar Harbor</t>
  </si>
  <si>
    <t>Bernardsville</t>
  </si>
  <si>
    <t>Columbia</t>
  </si>
  <si>
    <t>Indiana</t>
  </si>
  <si>
    <t>Engelhard</t>
  </si>
  <si>
    <t>NC</t>
  </si>
  <si>
    <t>Dallas</t>
  </si>
  <si>
    <t>Elkin</t>
  </si>
  <si>
    <t>Wellsboro</t>
  </si>
  <si>
    <t>Greensburg</t>
  </si>
  <si>
    <t>Houston</t>
  </si>
  <si>
    <t>Tecumseh</t>
  </si>
  <si>
    <t>Aurora</t>
  </si>
  <si>
    <t>Creve Coeur</t>
  </si>
  <si>
    <t>Toms River</t>
  </si>
  <si>
    <t>Carver Bancorp, Inc</t>
  </si>
  <si>
    <t>Community 1st Bank</t>
  </si>
  <si>
    <t>TCB Holding Company, Texas Community Bank</t>
  </si>
  <si>
    <t>First Bankers Trustshares, Inc.</t>
  </si>
  <si>
    <t>Pacific Coast National Bancorp</t>
  </si>
  <si>
    <t>Community Bank of the Bay</t>
  </si>
  <si>
    <t>Redwood Capital Bancorp</t>
  </si>
  <si>
    <t>Syringa Bancorp</t>
  </si>
  <si>
    <t>Idaho Bancorp</t>
  </si>
  <si>
    <t>Puget Sound Bank</t>
  </si>
  <si>
    <t>United Financial Banking Companies, Inc.</t>
  </si>
  <si>
    <t>Dickinson Financial Corporation II</t>
  </si>
  <si>
    <t>The Baraboo Bancorporation</t>
  </si>
  <si>
    <t>Bank of Commerce</t>
  </si>
  <si>
    <t>State Bankshares, Inc.</t>
  </si>
  <si>
    <t>BNCCORP, Inc.</t>
  </si>
  <si>
    <t>First Manitowoc Bancorp, Inc.</t>
  </si>
  <si>
    <t>Southern Bancorp, Inc.</t>
  </si>
  <si>
    <t>Morrill Bancshares, Inc.</t>
  </si>
  <si>
    <t>Treaty Oak Bancorp, Inc.</t>
  </si>
  <si>
    <t>Roseville</t>
  </si>
  <si>
    <t>The Woodlands</t>
  </si>
  <si>
    <t>Morgantown</t>
  </si>
  <si>
    <t>Oakland</t>
  </si>
  <si>
    <t>Quincy</t>
  </si>
  <si>
    <t>San Clemente</t>
  </si>
  <si>
    <t>Eureka</t>
  </si>
  <si>
    <t>Boise</t>
  </si>
  <si>
    <t>Bellevue</t>
  </si>
  <si>
    <t>Vienna</t>
  </si>
  <si>
    <t>Kansas City</t>
  </si>
  <si>
    <t>Baraboo</t>
  </si>
  <si>
    <t>Fargo</t>
  </si>
  <si>
    <t>ND</t>
  </si>
  <si>
    <t>Manitowoc</t>
  </si>
  <si>
    <t>Arkadelphia</t>
  </si>
  <si>
    <t>Merriam</t>
  </si>
  <si>
    <t>Austin</t>
  </si>
  <si>
    <t>Bismarck</t>
  </si>
  <si>
    <t>Citigroup Inc.</t>
  </si>
  <si>
    <t>Guarantee</t>
  </si>
  <si>
    <t>Guarantee Limit</t>
  </si>
  <si>
    <t>Bank of America Corporation</t>
  </si>
  <si>
    <t>1st Source Corporation</t>
  </si>
  <si>
    <t>South Bend</t>
  </si>
  <si>
    <t>Princeton</t>
  </si>
  <si>
    <t>First Citizens Banc Corp</t>
  </si>
  <si>
    <t>Sandusky</t>
  </si>
  <si>
    <t>WSFS Financial Corporation</t>
  </si>
  <si>
    <t>Commonwealth Business Bank</t>
  </si>
  <si>
    <t>Orlando</t>
  </si>
  <si>
    <t>Fresno</t>
  </si>
  <si>
    <t>Fresno First Bank</t>
  </si>
  <si>
    <t>Alarion Financial Services, Inc.</t>
  </si>
  <si>
    <t>Ocala</t>
  </si>
  <si>
    <t>Midland States Bancorp, Inc.</t>
  </si>
  <si>
    <t>Effingham</t>
  </si>
  <si>
    <t>Moscow</t>
  </si>
  <si>
    <t>Windsor</t>
  </si>
  <si>
    <t>California Oaks State Bank</t>
  </si>
  <si>
    <t>Thousand Oaks</t>
  </si>
  <si>
    <t>Pierce County Bancorp</t>
  </si>
  <si>
    <t>Calvert Financial Corporation</t>
  </si>
  <si>
    <t xml:space="preserve">Ashland </t>
  </si>
  <si>
    <t>Liberty Bancshares, Inc.</t>
  </si>
  <si>
    <t>Jonesboro</t>
  </si>
  <si>
    <t>Blaine</t>
  </si>
  <si>
    <t>BankFirst Capital Corporation</t>
  </si>
  <si>
    <t>Macon</t>
  </si>
  <si>
    <t>Carmi</t>
  </si>
  <si>
    <t xml:space="preserve">Hammond </t>
  </si>
  <si>
    <t>West Chester</t>
  </si>
  <si>
    <t>AB&amp;T Financial Corporation</t>
  </si>
  <si>
    <t>Rancho Santa Margarita</t>
  </si>
  <si>
    <t>Crosstown Holding Company</t>
  </si>
  <si>
    <t xml:space="preserve">Farmers Bank </t>
  </si>
  <si>
    <t>Southern Illinois Bancorp, Inc.</t>
  </si>
  <si>
    <t>FPB Financial Corp.</t>
  </si>
  <si>
    <t>Stonebridge Financial Corp.</t>
  </si>
  <si>
    <t>Princeton National Bancorp, Inc.</t>
  </si>
  <si>
    <t>First ULB Corp.</t>
  </si>
  <si>
    <t>Moscow Bancshares, Inc.</t>
  </si>
  <si>
    <t>CalWest Bancorp</t>
  </si>
  <si>
    <t>3/ To promote community development financial institutions (CDFIs), Treasury does not require warrants as part of its investment in certified CDFIs when the size of the investment is $50 million or less.</t>
  </si>
  <si>
    <t>Parke Bancorp, Inc.</t>
  </si>
  <si>
    <t>Central Virginia Bankshares, Inc.</t>
  </si>
  <si>
    <t>Flagstar Bancorp, Inc.</t>
  </si>
  <si>
    <t>Middleburg Financial Corporation</t>
  </si>
  <si>
    <t>Peninsula Bank Holding Co.</t>
  </si>
  <si>
    <t>PrivateBancorp, Inc.</t>
  </si>
  <si>
    <t>Central Valley Community Bancorp</t>
  </si>
  <si>
    <t>Plumas Bancorp</t>
  </si>
  <si>
    <t>Oak Ridge Financial Services, Inc.</t>
  </si>
  <si>
    <t>First United Corporation</t>
  </si>
  <si>
    <t>Community Partners Bancorp</t>
  </si>
  <si>
    <t>Guaranty Federal Bancshares, Inc.</t>
  </si>
  <si>
    <t>Annapolis Bancorp, Inc.</t>
  </si>
  <si>
    <t>DNB Financial Corporation</t>
  </si>
  <si>
    <t>Firstbank Corporation</t>
  </si>
  <si>
    <t xml:space="preserve">Marietta </t>
  </si>
  <si>
    <t>Madison</t>
  </si>
  <si>
    <t>Sewell</t>
  </si>
  <si>
    <t>Powhatan</t>
  </si>
  <si>
    <t>Middleburg</t>
  </si>
  <si>
    <t>Palo Alto</t>
  </si>
  <si>
    <t>Midland Park</t>
  </si>
  <si>
    <t>Middletown</t>
  </si>
  <si>
    <t>Downingtown</t>
  </si>
  <si>
    <t>Alma</t>
  </si>
  <si>
    <t>Ojai Community Bank</t>
  </si>
  <si>
    <t>Adbanc, Inc</t>
  </si>
  <si>
    <t>Beach Business Bank</t>
  </si>
  <si>
    <t>First Southern Bancorp, Inc.</t>
  </si>
  <si>
    <t>Country Bank Shares, Inc.</t>
  </si>
  <si>
    <t>Katahdin Bankshares Corp.</t>
  </si>
  <si>
    <t>American Premier Bancorp</t>
  </si>
  <si>
    <t>Citizens Bancshares Co.</t>
  </si>
  <si>
    <t>Grand Mountain Bancshares, Inc.</t>
  </si>
  <si>
    <t>Two Rivers Financial Group</t>
  </si>
  <si>
    <t>Fidelity Bancorp, Inc</t>
  </si>
  <si>
    <t>Chambers Bancshares, Inc.</t>
  </si>
  <si>
    <t>Community Bank Shares of Indiana, Inc.</t>
  </si>
  <si>
    <t>New Albany</t>
  </si>
  <si>
    <t xml:space="preserve">Arcadia </t>
  </si>
  <si>
    <t>Aledo</t>
  </si>
  <si>
    <t>Chillicothe</t>
  </si>
  <si>
    <t>Granby</t>
  </si>
  <si>
    <t>Burlington</t>
  </si>
  <si>
    <t>Baton Rouge</t>
  </si>
  <si>
    <t>Danville</t>
  </si>
  <si>
    <t>Nationstar Mortgage LLC</t>
  </si>
  <si>
    <t>Lewisville</t>
  </si>
  <si>
    <t>CB Holding Corp.</t>
  </si>
  <si>
    <t>Rogers Bancshares, Inc.</t>
  </si>
  <si>
    <t>UBT Bancshares, Inc.</t>
  </si>
  <si>
    <t>Bankers' Bank of the West Bancorp, Inc.</t>
  </si>
  <si>
    <t>W.T.B. Financial Corporation</t>
  </si>
  <si>
    <t>Goldwater Bank, N.A.</t>
  </si>
  <si>
    <t>Equity Bancshares, Inc.</t>
  </si>
  <si>
    <t>Central Bancshares, Inc.</t>
  </si>
  <si>
    <t>Northway Financial, Inc.</t>
  </si>
  <si>
    <t>Monument Bank</t>
  </si>
  <si>
    <t>Metro City Bank</t>
  </si>
  <si>
    <t>F &amp; M Bancshares, Inc.</t>
  </si>
  <si>
    <t>First Resource Bank</t>
  </si>
  <si>
    <t>Visalia</t>
  </si>
  <si>
    <t>Greer</t>
  </si>
  <si>
    <t>Ojai</t>
  </si>
  <si>
    <t>Ogallala</t>
  </si>
  <si>
    <t>NE</t>
  </si>
  <si>
    <t>Manhattan Beach</t>
  </si>
  <si>
    <t>Milwaukee</t>
  </si>
  <si>
    <t>Boca Raton</t>
  </si>
  <si>
    <t>Milford</t>
  </si>
  <si>
    <t>Houlton</t>
  </si>
  <si>
    <t>Little Rock</t>
  </si>
  <si>
    <t>Marysville</t>
  </si>
  <si>
    <t>Denver</t>
  </si>
  <si>
    <t>Spokane</t>
  </si>
  <si>
    <t>Munster</t>
  </si>
  <si>
    <t>Scottsdale</t>
  </si>
  <si>
    <t>AZ</t>
  </si>
  <si>
    <t>Wichita</t>
  </si>
  <si>
    <t>Reston</t>
  </si>
  <si>
    <t>Summit</t>
  </si>
  <si>
    <t>Berlin</t>
  </si>
  <si>
    <t>Bethesda</t>
  </si>
  <si>
    <t>Doraville</t>
  </si>
  <si>
    <t>Trezevant</t>
  </si>
  <si>
    <t>Exton</t>
  </si>
  <si>
    <t>Greer Bancshares Incorporated</t>
  </si>
  <si>
    <t>Valley Commerce Bancorp</t>
  </si>
  <si>
    <t>Anchor BanCorp Wisconsin Inc.</t>
  </si>
  <si>
    <t>Peoples Bancorp Inc.</t>
  </si>
  <si>
    <t>Stewardship Financial Corporation</t>
  </si>
  <si>
    <t>AMB Financial Corp.</t>
  </si>
  <si>
    <t>Hilltop Community Bancorp, Inc.</t>
  </si>
  <si>
    <t>Legacy Bancorp, Inc.</t>
  </si>
  <si>
    <t>Monarch Community Bancorp, Inc.</t>
  </si>
  <si>
    <t>The First Bancshares, Inc.</t>
  </si>
  <si>
    <t>Carolina Trust Bank</t>
  </si>
  <si>
    <t>Alaska Pacific Bancshares, Inc.</t>
  </si>
  <si>
    <t>PGB Holdings, Inc.</t>
  </si>
  <si>
    <t>The Freeport State Bank</t>
  </si>
  <si>
    <t>Stockmens Financial Corporation</t>
  </si>
  <si>
    <t>US Metro Bank</t>
  </si>
  <si>
    <t>First Express of Nebraska, Inc.</t>
  </si>
  <si>
    <t>Mercantile Capital Corp.</t>
  </si>
  <si>
    <t>Citizens Commerce Bancshares, Inc.</t>
  </si>
  <si>
    <t>Liberty Financial Services, Inc.</t>
  </si>
  <si>
    <t>Lone Star Bank</t>
  </si>
  <si>
    <t>Banner County Ban Corporation</t>
  </si>
  <si>
    <t>Centrix Bank &amp; Trust</t>
  </si>
  <si>
    <t>Georgia Commerce Bancshares, Inc.</t>
  </si>
  <si>
    <t>First Bank of Charleston, Inc.</t>
  </si>
  <si>
    <t>F &amp; M Financial Corporation</t>
  </si>
  <si>
    <t>The Bank of Currituck</t>
  </si>
  <si>
    <t>CedarStone Bank</t>
  </si>
  <si>
    <t>Community Holding Company of Florida, Inc.</t>
  </si>
  <si>
    <t>Hyperion Bank</t>
  </si>
  <si>
    <t>First Western Financial, Inc.</t>
  </si>
  <si>
    <t>Iowa City</t>
  </si>
  <si>
    <t>Oak Ridge</t>
  </si>
  <si>
    <t>Coldwater</t>
  </si>
  <si>
    <t>Hattiesburg</t>
  </si>
  <si>
    <t>Lincolnton</t>
  </si>
  <si>
    <t>Juneau</t>
  </si>
  <si>
    <t>AK</t>
  </si>
  <si>
    <t>Chicago</t>
  </si>
  <si>
    <t>Harper</t>
  </si>
  <si>
    <t xml:space="preserve">Rapid City </t>
  </si>
  <si>
    <t>Garden Grove</t>
  </si>
  <si>
    <t>Gering</t>
  </si>
  <si>
    <t>Boston</t>
  </si>
  <si>
    <t>Versailles</t>
  </si>
  <si>
    <t>New Orleans</t>
  </si>
  <si>
    <t>Richmond</t>
  </si>
  <si>
    <t>Harrisburg</t>
  </si>
  <si>
    <t>Bedford</t>
  </si>
  <si>
    <t>Hopkinsville</t>
  </si>
  <si>
    <t>Atlanta</t>
  </si>
  <si>
    <t>Charleston</t>
  </si>
  <si>
    <t>Salisbury</t>
  </si>
  <si>
    <t>Moyock</t>
  </si>
  <si>
    <t>Miramar Beach</t>
  </si>
  <si>
    <t>Philadelphia</t>
  </si>
  <si>
    <t>Westwood</t>
  </si>
  <si>
    <t xml:space="preserve">Todd Bancshares, Inc. </t>
  </si>
  <si>
    <t>Lakeland Bancorp, Inc.</t>
  </si>
  <si>
    <t>Footnote</t>
  </si>
  <si>
    <t>QCR Holdings, Inc.</t>
  </si>
  <si>
    <t>Westamerica Bancorporation</t>
  </si>
  <si>
    <t>The Bank of Kentucky Financial Corporation</t>
  </si>
  <si>
    <t>Corning Savings and Loan Association</t>
  </si>
  <si>
    <t>The Landrum Company</t>
  </si>
  <si>
    <t>First Advantage Bancshares Inc.</t>
  </si>
  <si>
    <t>Fort Lee Federal Savings Bank</t>
  </si>
  <si>
    <t>Franklin Bancorp, Inc.</t>
  </si>
  <si>
    <t>Commonwealth Bancshares, Inc.</t>
  </si>
  <si>
    <t>Premier Financial Corp</t>
  </si>
  <si>
    <t>F &amp; C Bancorp, Inc.</t>
  </si>
  <si>
    <t>United Bank Corporation</t>
  </si>
  <si>
    <t>Coon Rapids</t>
  </si>
  <si>
    <t>Fort Lee</t>
  </si>
  <si>
    <t>Bloomfield</t>
  </si>
  <si>
    <t>Louisville</t>
  </si>
  <si>
    <t>Dubuque</t>
  </si>
  <si>
    <t>Holden</t>
  </si>
  <si>
    <t>Barnesville</t>
  </si>
  <si>
    <t>Blackridge Financial, Inc.</t>
  </si>
  <si>
    <t>Universal Bancorp</t>
  </si>
  <si>
    <t xml:space="preserve">Diamond Bancorp, Inc. </t>
  </si>
  <si>
    <t>Illinois State Bancorp, Inc.</t>
  </si>
  <si>
    <t>PremierWest Bancorp</t>
  </si>
  <si>
    <t>Carrollton Bancorp</t>
  </si>
  <si>
    <t>First Menasha Bancshares, Inc.</t>
  </si>
  <si>
    <t>1st Enterprise Bank</t>
  </si>
  <si>
    <t>DeSoto County Bank</t>
  </si>
  <si>
    <t>Security Bancshares of Pulaski County, Inc.</t>
  </si>
  <si>
    <t>BankGreenville</t>
  </si>
  <si>
    <t>Financial Security Corporation</t>
  </si>
  <si>
    <t>ColoEast Bankshares, Inc.</t>
  </si>
  <si>
    <t>Reliance Bancshares, Inc.</t>
  </si>
  <si>
    <t>Regional Bankshares, Inc.</t>
  </si>
  <si>
    <t>First Choice Bank</t>
  </si>
  <si>
    <t>Hometown Bancshares, Inc.</t>
  </si>
  <si>
    <t>Bern Bancshares, Inc.</t>
  </si>
  <si>
    <t>F&amp;M Financial Corporation</t>
  </si>
  <si>
    <t>Meridian Bank</t>
  </si>
  <si>
    <t>Northwest Commercial Bank</t>
  </si>
  <si>
    <t>Moline</t>
  </si>
  <si>
    <t>IL</t>
  </si>
  <si>
    <t>San Rafael</t>
  </si>
  <si>
    <t>CA</t>
  </si>
  <si>
    <t>Crestview Hills</t>
  </si>
  <si>
    <t>KY</t>
  </si>
  <si>
    <t>Los Angeles</t>
  </si>
  <si>
    <t>Corning</t>
  </si>
  <si>
    <t>AR</t>
  </si>
  <si>
    <t>Santa Paula</t>
  </si>
  <si>
    <t xml:space="preserve">Medford </t>
  </si>
  <si>
    <t>OR</t>
  </si>
  <si>
    <t>Baltimore</t>
  </si>
  <si>
    <t>MD</t>
  </si>
  <si>
    <t>Asheboro</t>
  </si>
  <si>
    <t>WA</t>
  </si>
  <si>
    <t>Neenah</t>
  </si>
  <si>
    <t>WI</t>
  </si>
  <si>
    <t>Horn Lake</t>
  </si>
  <si>
    <t>MS</t>
  </si>
  <si>
    <t>Waynesville</t>
  </si>
  <si>
    <t>MO</t>
  </si>
  <si>
    <t>Greenwood</t>
  </si>
  <si>
    <t>Greenville</t>
  </si>
  <si>
    <t>SC</t>
  </si>
  <si>
    <t>Basin</t>
  </si>
  <si>
    <t>WY</t>
  </si>
  <si>
    <t>Lamar</t>
  </si>
  <si>
    <t>CO</t>
  </si>
  <si>
    <t>Frontenac</t>
  </si>
  <si>
    <t>Hartsville</t>
  </si>
  <si>
    <t>Lynden</t>
  </si>
  <si>
    <t>Cerritos</t>
  </si>
  <si>
    <t>Ozark</t>
  </si>
  <si>
    <t>Corbin</t>
  </si>
  <si>
    <t>Festus</t>
  </si>
  <si>
    <t>Bern</t>
  </si>
  <si>
    <t>KS</t>
  </si>
  <si>
    <t>Springfield</t>
  </si>
  <si>
    <t>Clarksville</t>
  </si>
  <si>
    <t>TN</t>
  </si>
  <si>
    <t>Devon</t>
  </si>
  <si>
    <t>PA</t>
  </si>
  <si>
    <t>Lakewood</t>
  </si>
  <si>
    <t xml:space="preserve">FNB United Corp. </t>
  </si>
  <si>
    <t xml:space="preserve">Gregg Bancshares, Inc. </t>
  </si>
  <si>
    <t xml:space="preserve">Midwest Regional Bancorp, Inc. </t>
  </si>
  <si>
    <t xml:space="preserve">Northwest Bancorporation, Inc. </t>
  </si>
  <si>
    <t>Peoples Bancorp</t>
  </si>
  <si>
    <t>Santa Clara Valley Bank, N.A.</t>
  </si>
  <si>
    <t>State Capital Corporation</t>
  </si>
  <si>
    <t>Royal Bancshares of Pennsylvania, Inc.</t>
  </si>
  <si>
    <t>Narberth</t>
  </si>
  <si>
    <t>First Merchants Corporation</t>
  </si>
  <si>
    <t>Muncie</t>
  </si>
  <si>
    <t>IN</t>
  </si>
  <si>
    <t>Waukegan</t>
  </si>
  <si>
    <t>Sonoma Valley Bancorp</t>
  </si>
  <si>
    <t xml:space="preserve">Sonoma </t>
  </si>
  <si>
    <t>Guaranty Bancorp, Inc.</t>
  </si>
  <si>
    <t>Woodsville</t>
  </si>
  <si>
    <t>NH</t>
  </si>
  <si>
    <t>The Private Bank of California</t>
  </si>
  <si>
    <t>Lafayette Bancorp, Inc.</t>
  </si>
  <si>
    <t>Oxford</t>
  </si>
  <si>
    <t>Hinesville</t>
  </si>
  <si>
    <t>GA</t>
  </si>
  <si>
    <t>Fayetteville</t>
  </si>
  <si>
    <t>United American Bank</t>
  </si>
  <si>
    <t>San Mateo</t>
  </si>
  <si>
    <t>Crazy Woman Creek Bancorp, Inc.</t>
  </si>
  <si>
    <t>Buffalo</t>
  </si>
  <si>
    <t>First Priority Financial Corp.</t>
  </si>
  <si>
    <t>Malvern</t>
  </si>
  <si>
    <t>Mid-Wisconsin Financial Services, Inc.</t>
  </si>
  <si>
    <t>Medford</t>
  </si>
  <si>
    <t>New Market</t>
  </si>
  <si>
    <t>MN</t>
  </si>
  <si>
    <t>Hometown Bancorp of Alabama, Inc.</t>
  </si>
  <si>
    <t>Oneonta</t>
  </si>
  <si>
    <t>AL</t>
  </si>
  <si>
    <t>Cartersville</t>
  </si>
  <si>
    <t>BancPlus Corporation</t>
  </si>
  <si>
    <t>Ridgeland</t>
  </si>
  <si>
    <t>Temple</t>
  </si>
  <si>
    <t>TX</t>
  </si>
  <si>
    <t>First BancTrust Corporation</t>
  </si>
  <si>
    <t>Paris</t>
  </si>
  <si>
    <t>Premier Service Bank</t>
  </si>
  <si>
    <t>Tampa</t>
  </si>
  <si>
    <t>FL</t>
  </si>
  <si>
    <t>Hamilton State Bancshares</t>
  </si>
  <si>
    <t>Hoschton</t>
  </si>
  <si>
    <t>Liberty Shares, Inc.</t>
  </si>
  <si>
    <t>White River Bancshares Company</t>
  </si>
  <si>
    <t xml:space="preserve">Market Bancorporation, Inc. </t>
  </si>
  <si>
    <t>Central Community Corporation</t>
  </si>
  <si>
    <t>Security State Bancshares, Inc.</t>
  </si>
  <si>
    <t>CBB Bancorp</t>
  </si>
  <si>
    <t xml:space="preserve">Florida Business BancGroup, Inc. </t>
  </si>
  <si>
    <t>Northern States Financial Corporation</t>
  </si>
  <si>
    <t>Lakeland Financial Corporation</t>
  </si>
  <si>
    <t>First M&amp;F Corporation</t>
  </si>
  <si>
    <t>Southern First Bancshares, Inc.</t>
  </si>
  <si>
    <t>Integra Bank Corporation</t>
  </si>
  <si>
    <t>Warsaw</t>
  </si>
  <si>
    <t>Kosciusko</t>
  </si>
  <si>
    <t>Evansville</t>
  </si>
  <si>
    <t>BNC Financial Group, Inc.</t>
  </si>
  <si>
    <t>California Bank of Commerce</t>
  </si>
  <si>
    <t>Columbine Capital Corp.</t>
  </si>
  <si>
    <t>National Bancshares, Inc.</t>
  </si>
  <si>
    <t>First State Bank of Mobeetie</t>
  </si>
  <si>
    <t>Community Business Bank</t>
  </si>
  <si>
    <t>D.L. Evans Bancorp</t>
  </si>
  <si>
    <t>TriState Capital Holdings, Inc.</t>
  </si>
  <si>
    <t>Medallion Bank</t>
  </si>
  <si>
    <t>PSB Financial Corporation</t>
  </si>
  <si>
    <t>Howard Bancorp, Inc.</t>
  </si>
  <si>
    <t>Catskill Hudson Bancorp, Inc</t>
  </si>
  <si>
    <t>Midtown Bank &amp; Trust Company</t>
  </si>
  <si>
    <t>New Canaan</t>
  </si>
  <si>
    <t>CT</t>
  </si>
  <si>
    <t>Lafayette</t>
  </si>
  <si>
    <t>Buena Vista</t>
  </si>
  <si>
    <t>Bettendorf</t>
  </si>
  <si>
    <t>IA</t>
  </si>
  <si>
    <t>Mobeetie</t>
  </si>
  <si>
    <t>Brookfield</t>
  </si>
  <si>
    <t>West Sacramento</t>
  </si>
  <si>
    <t>Burley</t>
  </si>
  <si>
    <t>ID</t>
  </si>
  <si>
    <t>Pittsburgh</t>
  </si>
  <si>
    <t xml:space="preserve">Green City </t>
  </si>
  <si>
    <t>Gothenburg</t>
  </si>
  <si>
    <t>Clive</t>
  </si>
  <si>
    <t>Minneapolis</t>
  </si>
  <si>
    <t>Nowata</t>
  </si>
  <si>
    <t>OK</t>
  </si>
  <si>
    <t>Garland</t>
  </si>
  <si>
    <t>Salt Lake City</t>
  </si>
  <si>
    <t>UT</t>
  </si>
  <si>
    <t>Many</t>
  </si>
  <si>
    <t>LA</t>
  </si>
  <si>
    <t>Nashville</t>
  </si>
  <si>
    <t>Ellicott City</t>
  </si>
  <si>
    <t>South San Francisco</t>
  </si>
  <si>
    <t>Limerick</t>
  </si>
  <si>
    <t xml:space="preserve">Rock Hill </t>
  </si>
  <si>
    <t xml:space="preserve">Ridgestone Financial Services, Inc. </t>
  </si>
  <si>
    <t xml:space="preserve">Green City Bancshares, Inc. </t>
  </si>
  <si>
    <t xml:space="preserve">First Gothenburg Bancshares, Inc. </t>
  </si>
  <si>
    <t xml:space="preserve">Green Circle Investments, Inc. </t>
  </si>
  <si>
    <t xml:space="preserve">Private Bancorporation, Inc. </t>
  </si>
  <si>
    <t xml:space="preserve">FNB Bancorp </t>
  </si>
  <si>
    <t>Community First Inc.</t>
  </si>
  <si>
    <t>Avenue Financial Holdings, Inc.</t>
  </si>
  <si>
    <t>Regent Capital Corporation</t>
  </si>
  <si>
    <t>CONSUMER AND BUSINESS LENDING INITIATIVE INVESTMENT PROGRAM</t>
  </si>
  <si>
    <t>TALF LLC</t>
  </si>
  <si>
    <t>Wilmington</t>
  </si>
  <si>
    <t>DE</t>
  </si>
  <si>
    <t>HCSB Financial Corporation</t>
  </si>
  <si>
    <t>Loris</t>
  </si>
  <si>
    <t>First Busey Corporation</t>
  </si>
  <si>
    <t>Urbana</t>
  </si>
  <si>
    <t>Harrison</t>
  </si>
  <si>
    <t>ICB Financial</t>
  </si>
  <si>
    <t>Ontario</t>
  </si>
  <si>
    <t>First Texas BHC, Inc.</t>
  </si>
  <si>
    <t>Fort Worth</t>
  </si>
  <si>
    <t>Farmers &amp; Merchants Bancshares, Inc.</t>
  </si>
  <si>
    <t>Blue Ridge Bancshares, Inc.</t>
  </si>
  <si>
    <t>Independence</t>
  </si>
  <si>
    <t>First Reliance Bancshares, Inc.</t>
  </si>
  <si>
    <t>Florence</t>
  </si>
  <si>
    <t>Toone</t>
  </si>
  <si>
    <t>Merchants and Planters Bancshares, Inc.</t>
  </si>
  <si>
    <t>First Southwest Bancorporation, Inc.</t>
  </si>
  <si>
    <t>Alamosa</t>
  </si>
  <si>
    <t>Germantown</t>
  </si>
  <si>
    <t>BOH Holdings, Inc.</t>
  </si>
  <si>
    <t>AmeriBank Holding Company</t>
  </si>
  <si>
    <t>Collinsville</t>
  </si>
  <si>
    <t>Highlands Independent Bancshares, Inc.</t>
  </si>
  <si>
    <t>Sebring</t>
  </si>
  <si>
    <t>Pinnacle Bank Holding Company, Inc.</t>
  </si>
  <si>
    <t>Orange City</t>
  </si>
  <si>
    <t>Blue River Bancshares, Inc.</t>
  </si>
  <si>
    <t xml:space="preserve">Shelbyville </t>
  </si>
  <si>
    <t>Marine Bank &amp; Trust Company</t>
  </si>
  <si>
    <t>Vero Beach</t>
  </si>
  <si>
    <t>Community Bancshares of Kansas, Inc.</t>
  </si>
  <si>
    <t>Goff</t>
  </si>
  <si>
    <t>Regent Bancorp, Inc.</t>
  </si>
  <si>
    <t xml:space="preserve">Davie </t>
  </si>
  <si>
    <t>Park Bancorporation, Inc.</t>
  </si>
  <si>
    <t>PeoplesSouth Bancshares, Inc.</t>
  </si>
  <si>
    <t>Colquitt</t>
  </si>
  <si>
    <t>Citizens Bancshares Corporation</t>
  </si>
  <si>
    <t>First Federal Bancshares of Arkansas, Inc.</t>
  </si>
  <si>
    <t>Germantown Capital Corporation, Inc.</t>
  </si>
  <si>
    <t>First Place Financial Corp.</t>
  </si>
  <si>
    <t>Salisbury Bancorp, Inc.</t>
  </si>
  <si>
    <t>Provident Community Bancshares, Inc.</t>
  </si>
  <si>
    <t>Warren</t>
  </si>
  <si>
    <t>OH</t>
  </si>
  <si>
    <t>Lakeville</t>
  </si>
  <si>
    <t>Dixon</t>
  </si>
  <si>
    <t>Riverwoods</t>
  </si>
  <si>
    <t>Rock Hill</t>
  </si>
  <si>
    <t>First American International Corp.</t>
  </si>
  <si>
    <t>BancIndependent, Inc.</t>
  </si>
  <si>
    <t>Haviland Bancshares, Inc.</t>
  </si>
  <si>
    <t>1st United Bancorp, Inc.</t>
  </si>
  <si>
    <t>Madison Financial Corporation</t>
  </si>
  <si>
    <t>First National Corporation</t>
  </si>
  <si>
    <t>St. Johns Bancshares, Inc.</t>
  </si>
  <si>
    <t>Blackhawk Bancorp, Inc.</t>
  </si>
  <si>
    <t>Bank of George</t>
  </si>
  <si>
    <t>Moneytree Corporation</t>
  </si>
  <si>
    <t>Sovereign Bancshares, Inc.</t>
  </si>
  <si>
    <t>First Intercontinental Bank</t>
  </si>
  <si>
    <t>Brooklyn</t>
  </si>
  <si>
    <t xml:space="preserve">Sheffield </t>
  </si>
  <si>
    <t>Haviland</t>
  </si>
  <si>
    <t>Strasburg</t>
  </si>
  <si>
    <t>VA</t>
  </si>
  <si>
    <t>St. Louis</t>
  </si>
  <si>
    <t>Beloit</t>
  </si>
  <si>
    <t>Washington</t>
  </si>
  <si>
    <t>DC</t>
  </si>
  <si>
    <t>Catlin</t>
  </si>
  <si>
    <t>NV</t>
  </si>
  <si>
    <t>Lenoir City</t>
  </si>
  <si>
    <t xml:space="preserve">Butler Point, Inc. </t>
  </si>
  <si>
    <t>First Northern Community Bancorp</t>
  </si>
  <si>
    <t xml:space="preserve">IBW Financial Corporation </t>
  </si>
  <si>
    <t xml:space="preserve">Discover Financial Services </t>
  </si>
  <si>
    <t>Heritage Oaks Bancorp</t>
  </si>
  <si>
    <t>First NBC Bank Holding Company</t>
  </si>
  <si>
    <t>First Colebrook Bancorp, Inc.</t>
  </si>
  <si>
    <t>Peoples Bancshares of TN, Inc</t>
  </si>
  <si>
    <t>Premier Bank Holding Company</t>
  </si>
  <si>
    <t>Citizens Bank &amp; Trust Company</t>
  </si>
  <si>
    <t>Farmers &amp; Merchants Financial Corporation</t>
  </si>
  <si>
    <t>Farmers State Bankshares, Inc.</t>
  </si>
  <si>
    <t>Paso Robles</t>
  </si>
  <si>
    <t>Union City</t>
  </si>
  <si>
    <t>Colebrook</t>
  </si>
  <si>
    <t>Kirksville</t>
  </si>
  <si>
    <t>Madisonville</t>
  </si>
  <si>
    <t>Tallahassee</t>
  </si>
  <si>
    <t>Covington</t>
  </si>
  <si>
    <t>Argonia</t>
  </si>
  <si>
    <t>Holton</t>
  </si>
  <si>
    <t>Community First Bancshares Inc.</t>
  </si>
  <si>
    <t xml:space="preserve">Kirksville Bancorp, Inc. </t>
  </si>
  <si>
    <t>Clover Community Bankshares, Inc.</t>
  </si>
  <si>
    <t>Pathway Bancorp</t>
  </si>
  <si>
    <t>Colonial American Bank</t>
  </si>
  <si>
    <t>Triad Bancorp, Inc.</t>
  </si>
  <si>
    <t>Alpine Banks of Colorado</t>
  </si>
  <si>
    <t>IBT Bancorp, Inc.</t>
  </si>
  <si>
    <t>Maryland Financial Bank</t>
  </si>
  <si>
    <t>Simsbury</t>
  </si>
  <si>
    <t>Wrens</t>
  </si>
  <si>
    <t>Los Alamos</t>
  </si>
  <si>
    <t>Clover</t>
  </si>
  <si>
    <t>Cairo</t>
  </si>
  <si>
    <t>Kingwood</t>
  </si>
  <si>
    <t>Glenwood Springs</t>
  </si>
  <si>
    <t>Naples</t>
  </si>
  <si>
    <t>Russellville</t>
  </si>
  <si>
    <t>Irving</t>
  </si>
  <si>
    <t>Bristow</t>
  </si>
  <si>
    <t>Towson</t>
  </si>
  <si>
    <t>NM</t>
  </si>
  <si>
    <t>SBT Bancorp, Inc.</t>
  </si>
  <si>
    <t xml:space="preserve">CSRA Bank Corp. </t>
  </si>
  <si>
    <t xml:space="preserve">Trinity Capital Corporation </t>
  </si>
  <si>
    <t>West Conshohocken</t>
  </si>
  <si>
    <t xml:space="preserve">MS Financial, Inc. </t>
  </si>
  <si>
    <t>Naples Bancorp, Inc.</t>
  </si>
  <si>
    <t>CBS Banc-Corp.</t>
  </si>
  <si>
    <t>Spirit BankCorp, Inc.</t>
  </si>
  <si>
    <t xml:space="preserve">Purchase Date </t>
  </si>
  <si>
    <t>Purchase Details</t>
  </si>
  <si>
    <t xml:space="preserve">Investment Description </t>
  </si>
  <si>
    <t xml:space="preserve"> Pricing Mechanism</t>
  </si>
  <si>
    <t>Remaining Investment Description</t>
  </si>
  <si>
    <t>Investment Amount</t>
  </si>
  <si>
    <t>Capital Repayment Details</t>
  </si>
  <si>
    <t>Capital Repayment Date</t>
  </si>
  <si>
    <t>Remaining Capital Amount</t>
  </si>
  <si>
    <t>Final Disposition</t>
  </si>
  <si>
    <t>Final Disposition Date</t>
  </si>
  <si>
    <t>Disposition Investment Description</t>
  </si>
  <si>
    <t>Warrants</t>
  </si>
  <si>
    <t xml:space="preserve"> Treasury Investment Remaining
After Capital Repayment</t>
  </si>
  <si>
    <t>4/ Repayment pursuant to Title VII, Section 7001(g) of the American Recovery and Reinvestment Act of 2009.</t>
  </si>
  <si>
    <t>6/ This amount does not include accrued and unpaid dividends, which must be paid at the time of capital repayment.</t>
  </si>
  <si>
    <t>5/ Redemption pursuant to a qualified equity offering.</t>
  </si>
  <si>
    <t>Tri-State Bank of Memphis</t>
  </si>
  <si>
    <t>BancStar, Inc.</t>
  </si>
  <si>
    <t>Titonka Bancshares, Inc</t>
  </si>
  <si>
    <t>Millennium Bancorp, Inc.</t>
  </si>
  <si>
    <t>TriSummit Bank</t>
  </si>
  <si>
    <t>Community First Bancshares, Inc.</t>
  </si>
  <si>
    <t>Memphis</t>
  </si>
  <si>
    <t>Arnold</t>
  </si>
  <si>
    <t>Titonka</t>
  </si>
  <si>
    <t>Edwards</t>
  </si>
  <si>
    <t>Kingsport</t>
  </si>
  <si>
    <t>Olathe</t>
  </si>
  <si>
    <t>Theodore</t>
  </si>
  <si>
    <t xml:space="preserve">Fortune Financial Corporation </t>
  </si>
  <si>
    <t xml:space="preserve">BCB Holding Company, Inc. </t>
  </si>
  <si>
    <t>Prairie Star Bancshares, Inc.</t>
  </si>
  <si>
    <t>First Capital Bancorp, Inc.</t>
  </si>
  <si>
    <t>Glen Ellen</t>
  </si>
  <si>
    <t xml:space="preserve">Raleigh </t>
  </si>
  <si>
    <t xml:space="preserve">Pacific City Financial Corporation </t>
  </si>
  <si>
    <t>Chrysler Receivables SPV LLC</t>
  </si>
  <si>
    <t>City National Bancshares Corporation</t>
  </si>
  <si>
    <t>Newark</t>
  </si>
  <si>
    <t>NJ</t>
  </si>
  <si>
    <t>First Business Bank, N.A.</t>
  </si>
  <si>
    <t>SV Financial, Inc.</t>
  </si>
  <si>
    <t>Sterling</t>
  </si>
  <si>
    <t xml:space="preserve">Capital Commerce Bancorp, Inc. </t>
  </si>
  <si>
    <t xml:space="preserve">Metropolitan Capital Bancorp, Inc. </t>
  </si>
  <si>
    <t xml:space="preserve">Chicago  </t>
  </si>
  <si>
    <t>Select Portfolio Servicing</t>
  </si>
  <si>
    <t>Financial Instrument for Home Loan Modifications</t>
  </si>
  <si>
    <t>CitiMortgage, Inc.</t>
  </si>
  <si>
    <t>O'Fallon</t>
  </si>
  <si>
    <t>Wells Fargo Bank, NA</t>
  </si>
  <si>
    <t>Des Moines</t>
  </si>
  <si>
    <t>GMAC Mortgage, Inc.</t>
  </si>
  <si>
    <t>Ft. Washington</t>
  </si>
  <si>
    <t>Saxon Mortgage Services, Inc.</t>
  </si>
  <si>
    <t>Chase Home Finance, LLC</t>
  </si>
  <si>
    <t>Iselin</t>
  </si>
  <si>
    <t>Final Disposition Proceeds</t>
  </si>
  <si>
    <t>7/ The proceeds associated with the disposition of this investment do not include accrued and unpaid dividends.</t>
  </si>
  <si>
    <t>Ocwen Financial Corporation, Inc.</t>
  </si>
  <si>
    <t>West Palm Beach</t>
  </si>
  <si>
    <t>Bank of the Carolinas Corporation</t>
  </si>
  <si>
    <t>Penn Liberty Financial Corp.</t>
  </si>
  <si>
    <t>Tifton Banking Company</t>
  </si>
  <si>
    <t>Patterson Bancshares, Inc</t>
  </si>
  <si>
    <t>BNB Financial Services Corporation</t>
  </si>
  <si>
    <t>Mocksville</t>
  </si>
  <si>
    <t>Wayne</t>
  </si>
  <si>
    <t>Tifton</t>
  </si>
  <si>
    <t>Patterson</t>
  </si>
  <si>
    <t>Omega Capital Corp.</t>
  </si>
  <si>
    <t>Bank of America, N.A.</t>
  </si>
  <si>
    <t>Simi Valley</t>
  </si>
  <si>
    <t>Countrywide Home Loans Servicing LP</t>
  </si>
  <si>
    <t>Exchange Details</t>
  </si>
  <si>
    <t>Exchange</t>
  </si>
  <si>
    <t>Investment Description</t>
  </si>
  <si>
    <t xml:space="preserve"> Date</t>
  </si>
  <si>
    <t>3/ This transaction does not include AIG's commitment fee of an additional $165 million scheduled to be paid from its operating income in three equal installments over the five-year life of the facility.</t>
  </si>
  <si>
    <t>Home Loan Services, Inc.</t>
  </si>
  <si>
    <t>Wilshire Credit Corporation</t>
  </si>
  <si>
    <t>Beaverton</t>
  </si>
  <si>
    <t>2/ The investment price reflects Treasury's commitment to invest up to $30 billion less a reduction of $165 million representing retention payments AIG Financial Products made to its employees in March 2009.</t>
  </si>
  <si>
    <t>Birmingham Bloomfield Bancshares, Inc</t>
  </si>
  <si>
    <t>Vision Bank - Texas</t>
  </si>
  <si>
    <t>Peoples Bancorporation, Inc.</t>
  </si>
  <si>
    <t>Indiana Bank Corp.</t>
  </si>
  <si>
    <t>Standard Bancshares, Inc.</t>
  </si>
  <si>
    <t xml:space="preserve">York Traditions Bank </t>
  </si>
  <si>
    <t>Grand Capital Corporation</t>
  </si>
  <si>
    <t>Allied First Bancorp, Inc.</t>
  </si>
  <si>
    <t>Manistique</t>
  </si>
  <si>
    <t>Birmingham</t>
  </si>
  <si>
    <t>Richardson</t>
  </si>
  <si>
    <t>Salem</t>
  </si>
  <si>
    <t>Easley</t>
  </si>
  <si>
    <t>Dana</t>
  </si>
  <si>
    <t>Clayton</t>
  </si>
  <si>
    <t>Hickory Hills</t>
  </si>
  <si>
    <t>Tulsa</t>
  </si>
  <si>
    <t>Oswego</t>
  </si>
  <si>
    <t>Green Tree Servicing LLC</t>
  </si>
  <si>
    <t>Saint Paul</t>
  </si>
  <si>
    <t>Oregon Bancorp, Inc.</t>
  </si>
  <si>
    <t>Business Bancshares, Inc.</t>
  </si>
  <si>
    <t>Frontier Bancshares, Inc.</t>
  </si>
  <si>
    <t>Carrington Mortgage Services, LLC</t>
  </si>
  <si>
    <t>Santa Ana</t>
  </si>
  <si>
    <t>Village Bank and Trust Financial Corp</t>
  </si>
  <si>
    <t>CenterBank</t>
  </si>
  <si>
    <t>Georgia Primary Bank</t>
  </si>
  <si>
    <t>Union Bank &amp; Trust Company</t>
  </si>
  <si>
    <t>OSB Financial Services, Inc.</t>
  </si>
  <si>
    <t>Midlothian</t>
  </si>
  <si>
    <t>Orange</t>
  </si>
  <si>
    <t>Jamestown</t>
  </si>
  <si>
    <t xml:space="preserve">HPK Financial Corporation </t>
  </si>
  <si>
    <t xml:space="preserve">Security State Bank Holding-Company </t>
  </si>
  <si>
    <t>Aurora Loan Services, LLC</t>
  </si>
  <si>
    <t>Littleton</t>
  </si>
  <si>
    <t>One Georgia Bank</t>
  </si>
  <si>
    <t>Gateway Bancshares, Inc.</t>
  </si>
  <si>
    <t>Premier Bancorp, Inc.</t>
  </si>
  <si>
    <t>Vernon</t>
  </si>
  <si>
    <t>Ringgold</t>
  </si>
  <si>
    <t>Freeport</t>
  </si>
  <si>
    <t>Sedalia</t>
  </si>
  <si>
    <t>Horicon</t>
  </si>
  <si>
    <t>Wilmette</t>
  </si>
  <si>
    <t xml:space="preserve">Sword Financial Corporation </t>
  </si>
  <si>
    <t xml:space="preserve">Investors Financial Corporation of Pettis County, Inc. </t>
  </si>
  <si>
    <t xml:space="preserve">Freeport Bancshares, Inc. </t>
  </si>
  <si>
    <t>Subordinated Debentures</t>
  </si>
  <si>
    <t>Servicer Modifying Borrowers' Loans</t>
  </si>
  <si>
    <t>Subordinated Debentures w/ Exercised Warrants</t>
  </si>
  <si>
    <t>Mercantile Bank Corporation</t>
  </si>
  <si>
    <t>Northern State Bank</t>
  </si>
  <si>
    <t>Western Reserve Bancorp, Inc</t>
  </si>
  <si>
    <t>Worthington Financial Holdings, Inc.</t>
  </si>
  <si>
    <t>Southern Heritage Bancshares, Inc.</t>
  </si>
  <si>
    <t>Community Financial Shares, Inc.</t>
  </si>
  <si>
    <t xml:space="preserve">Foresight Financial Group, Inc. </t>
  </si>
  <si>
    <t xml:space="preserve">First Community Bancshares, Inc </t>
  </si>
  <si>
    <t>Boscobel Bancorp, Inc</t>
  </si>
  <si>
    <t>Riverside Bancshares, Inc.</t>
  </si>
  <si>
    <t>Grand Rapids</t>
  </si>
  <si>
    <t>Closter</t>
  </si>
  <si>
    <t>Medina</t>
  </si>
  <si>
    <t>Glen Ellyn</t>
  </si>
  <si>
    <t>Huntsville</t>
  </si>
  <si>
    <t>Overland Park</t>
  </si>
  <si>
    <t>Cleveland</t>
  </si>
  <si>
    <t xml:space="preserve">Rockford </t>
  </si>
  <si>
    <t>Boscobel</t>
  </si>
  <si>
    <t>Kaukauna</t>
  </si>
  <si>
    <t>Deerfield</t>
  </si>
  <si>
    <t>Mt. Vernon</t>
  </si>
  <si>
    <t xml:space="preserve">IBC Bancorp, Inc. </t>
  </si>
  <si>
    <t>Deerfield Financial Corporation</t>
  </si>
  <si>
    <t>Market Street Bancshares, Inc.</t>
  </si>
  <si>
    <t>Brogan Bankshares, Inc.</t>
  </si>
  <si>
    <t>J.P.Morgan Chase Bank, NA</t>
  </si>
  <si>
    <t xml:space="preserve">Lewisville </t>
  </si>
  <si>
    <t>EMC Mortgage Corporation</t>
  </si>
  <si>
    <t xml:space="preserve">Chicago Shore Corporation </t>
  </si>
  <si>
    <t>Financial Services of Winger, Inc.</t>
  </si>
  <si>
    <t>Winger</t>
  </si>
  <si>
    <t xml:space="preserve">Termination of SPA </t>
  </si>
  <si>
    <t xml:space="preserve">2/ On July 31, 2009, the SPA with Chase Home Finance, LLC was terminated and superseded by new SPAs with J.P. Morgan Chase Bank, NA and EMC Mortgage Corporation. </t>
  </si>
  <si>
    <t>Lake City Bank</t>
  </si>
  <si>
    <t>HomEq Servicing</t>
  </si>
  <si>
    <t>North Highlands</t>
  </si>
  <si>
    <t>1/ In consideration for the guarantee, Treasury received $4.03 billion of preferred stock, which pays 8% interest.</t>
  </si>
  <si>
    <t>Oakland Municipal Credit Union</t>
  </si>
  <si>
    <t>U.S. Century Bank</t>
  </si>
  <si>
    <t>Terrell</t>
  </si>
  <si>
    <t>Miami</t>
  </si>
  <si>
    <t>The ANB Corporation</t>
  </si>
  <si>
    <t>PennyMac Loan Services, LLC</t>
  </si>
  <si>
    <t>Calasbasa</t>
  </si>
  <si>
    <t>Titusville</t>
  </si>
  <si>
    <t>Servis One, Inc.</t>
  </si>
  <si>
    <t>Litton Loan Servicing LP</t>
  </si>
  <si>
    <t>Bank Financial Services, Inc.</t>
  </si>
  <si>
    <t>Eden Prarie</t>
  </si>
  <si>
    <t>Smithfield</t>
  </si>
  <si>
    <t>McCook</t>
  </si>
  <si>
    <t>KS Bancorp, Inc.</t>
  </si>
  <si>
    <t>AmFirst Financial Services, Inc.</t>
  </si>
  <si>
    <t xml:space="preserve">12/ On 8/24/2009, Treasury exchanged its Series C Preferred Stock issued by Popular, Inc. for a like amount of non tax-deductible Trust Preferred Securities issued by Popular Capital Trust III, administrative trustee for Popular, Inc.  Popular, Inc. paid a $13 million exchange fee in connection with this transaction. </t>
  </si>
  <si>
    <t>The Goldman Sachs Group, Inc.</t>
  </si>
  <si>
    <t>OneWest Bank</t>
  </si>
  <si>
    <t>Pasadena</t>
  </si>
  <si>
    <t>Stanford Federal Credit Union</t>
  </si>
  <si>
    <t>RoundPoint Mortgage Servicing Corporation</t>
  </si>
  <si>
    <t>First Independence Corporation</t>
  </si>
  <si>
    <t>First Guaranty Bancshares, Inc.</t>
  </si>
  <si>
    <t>CoastalSouth Bancshares, Inc.</t>
  </si>
  <si>
    <t>Hammond</t>
  </si>
  <si>
    <t>Hilton Head  Island</t>
  </si>
  <si>
    <t xml:space="preserve">Greenwood </t>
  </si>
  <si>
    <t>TCB Corporation</t>
  </si>
  <si>
    <t>Horicon Bank</t>
  </si>
  <si>
    <t>The State Bank of Bartley</t>
  </si>
  <si>
    <t>Bartley</t>
  </si>
  <si>
    <t>Central Florida Educators Federal Credit Union</t>
  </si>
  <si>
    <t>U.S. Bank National Association</t>
  </si>
  <si>
    <t>CUC Mortgage Corporation</t>
  </si>
  <si>
    <t>Lake Mary</t>
  </si>
  <si>
    <t>Owensboro</t>
  </si>
  <si>
    <t>Albany</t>
  </si>
  <si>
    <t>Heartland Bancshares, Inc.</t>
  </si>
  <si>
    <t>First Eagle Bancshares, Inc.</t>
  </si>
  <si>
    <t>Community Bancshares of Mississippi, Inc.</t>
  </si>
  <si>
    <t xml:space="preserve">Brandon </t>
  </si>
  <si>
    <t>Franklin</t>
  </si>
  <si>
    <t>Pigeon Falls</t>
  </si>
  <si>
    <t>Hanover Park</t>
  </si>
  <si>
    <t>ORNL Federal Credit Union</t>
  </si>
  <si>
    <t>Allstate Mortgage Loans &amp; Investments, Inc.</t>
  </si>
  <si>
    <t>Metropolitan National Bank</t>
  </si>
  <si>
    <t>Franklin Credit Management Corporation</t>
  </si>
  <si>
    <t>Jersey City</t>
  </si>
  <si>
    <t>Pathfinder Bancorp, Inc.</t>
  </si>
  <si>
    <t>PFSB Bancorporation, Inc.</t>
  </si>
  <si>
    <t>Bay Federal Credit Union</t>
  </si>
  <si>
    <t>Capitola</t>
  </si>
  <si>
    <t>HomeTown Bankshares Corporation</t>
  </si>
  <si>
    <t>IA Bancorp, Inc.</t>
  </si>
  <si>
    <t>AMS Servicing, LLC</t>
  </si>
  <si>
    <t>Schools Financial Credit Union</t>
  </si>
  <si>
    <t>Sacramento</t>
  </si>
  <si>
    <t>Maumee</t>
  </si>
  <si>
    <t>Central Jersey Federal Credit Union</t>
  </si>
  <si>
    <t>Woodbridge</t>
  </si>
  <si>
    <t>Yadkin Valley Bank</t>
  </si>
  <si>
    <t>Glass City Federal Credit Union</t>
  </si>
  <si>
    <t>Heritage Bankshares, Inc.</t>
  </si>
  <si>
    <t>Mountain Valley Bancshares, Inc.</t>
  </si>
  <si>
    <t>Grand Financial Corporation</t>
  </si>
  <si>
    <t>GulfSouth Private Bank</t>
  </si>
  <si>
    <t>Steele Street Bank Corporation</t>
  </si>
  <si>
    <t>Belzoni</t>
  </si>
  <si>
    <t>Destin</t>
  </si>
  <si>
    <t>SEFCU</t>
  </si>
  <si>
    <t>Guaranty Capital Corporation</t>
  </si>
  <si>
    <t>1/ On 4/17/2009, Treasury exchanged its Series D Fixed Rate Cumulative Preferred Shares for Series E Fixed Rate Non-Cumulative Preferred Shares with no change to Treasury's initial investment amount.  In addition, in order for AIG to fully redeem the Series E Preferred Shares, it has an additional obligation to Treasury of $1,604,576,000 to reflect the cumulative unpaid dividends for the Series D Preferred Shares due to Treasury through and including the exchange date.</t>
  </si>
  <si>
    <t>1/ The loan was funded through GM Supplier Receivables, LLC, a special purpose vehicle created by General Motors Corporation. The amount of $3,500,000,000 represents the maximum loan amount. The loan will be incrementally funded.  The credit agreement was fully executed on 4/9/2009, but was made effective as of 4/3/2009. General Motors Company assumed GM Supplier Receivables LLC on 7/10/2009.</t>
  </si>
  <si>
    <t>LEGACY SECURITIES PUBLIC-PRIVATE INVESTMENT PROGRAM (S-PPIP)</t>
  </si>
  <si>
    <t>Invesco Legacy Securities Master Fund, L.P.</t>
  </si>
  <si>
    <t>UST/TCW Senior Mortgage Securities Fund, L.P.</t>
  </si>
  <si>
    <t>Updated portfolio data from servicer &amp; HPDP initial cap</t>
  </si>
  <si>
    <t>Debt Obligation w/ Contingent Proceeds</t>
  </si>
  <si>
    <t>1/ The equity amount may be incrementally funded. Investment amount represents Treasury's maximum obligation if the limited partners other than Treasury fund their maximum equity capital obligations.</t>
  </si>
  <si>
    <t>Membership Interest</t>
  </si>
  <si>
    <t>2/ The loan may be incrementally funded. Investment amount represents Treasury's maximum obligation if Treasury and the limited partners other than Treasury fund 100% of their maximum equity obligations.</t>
  </si>
  <si>
    <t>Wellington Management Legacy Securities PPIF Master Fund, LP</t>
  </si>
  <si>
    <t>AllianceBernstein Legacy Securities Master Fund, L.P.</t>
  </si>
  <si>
    <t>Huntington</t>
  </si>
  <si>
    <t>WV</t>
  </si>
  <si>
    <t xml:space="preserve">Preferred Stock w/  Warrants </t>
  </si>
  <si>
    <t>Providence Bank</t>
  </si>
  <si>
    <t>Rocky Mount</t>
  </si>
  <si>
    <t>HPDP initial cap</t>
  </si>
  <si>
    <t>Premier Financial Bancorp, Inc.</t>
  </si>
  <si>
    <t>Blackrock PPIF, L.P.</t>
  </si>
  <si>
    <t>Common Stock w/ Warrants</t>
  </si>
  <si>
    <t>Trust Preferred Securities w/ Warrants</t>
  </si>
  <si>
    <t>Great Lakes Credit Union</t>
  </si>
  <si>
    <t>Mortgage Clearing Corporation</t>
  </si>
  <si>
    <t>North Chicago</t>
  </si>
  <si>
    <t>Crescent Financial Corporation</t>
  </si>
  <si>
    <t>United Bank Mortgage Corporation</t>
  </si>
  <si>
    <t>Regents Bancshares, Inc.</t>
  </si>
  <si>
    <t>Vancouver</t>
  </si>
  <si>
    <t>Bank United</t>
  </si>
  <si>
    <t>Miami Lakes</t>
  </si>
  <si>
    <t>IC Federal Credit Union</t>
  </si>
  <si>
    <t>Fitchburg</t>
  </si>
  <si>
    <t>MA</t>
  </si>
  <si>
    <t>Cardinal Bancorp II, Inc.</t>
  </si>
  <si>
    <t>Harleysville National Bank &amp; Trust Company</t>
  </si>
  <si>
    <t>Harleysville</t>
  </si>
  <si>
    <t>Members Mortgage Company, Inc</t>
  </si>
  <si>
    <t>Woburn</t>
  </si>
  <si>
    <t>18.  This transaction, first reported based on a term sheet fully executed on 5/27/2009 for an amount up to $6.943 billion, was set forth in a credit agreement with New Chrysler fully executed on 6/10/2009. Under the terms of the credit agreement, Treasury made a new commitment to New Chrysler of up to $6.642 billion.  The total loan amount is up to $7.142 billion including $500 million of debt assumed on 6/10/2009 from Chrysler Holding originally incurred under Treasury's 1/2/2009 credit agreement with Chrysler Holding.  The debt obligations are secured by a first priority lien on the assets of New Chrysler.  When the sale to new Chrysler was completed, Treasury acquired the rights to 9.85% of the common equity in new Chrysler.</t>
  </si>
  <si>
    <t xml:space="preserve">17.  This transaction was an amendment to Treasury's commitment under the Chrysler DIP Loan, which increased Treasury's commitment by an amount $756,857,000 to a total of $3.8 billion under the Chrysler DIP Loan.  As of 6/30/2009, Treasury's obligation to lend funds committed under the Chrysler DIP Loan had terminated.  </t>
  </si>
  <si>
    <t xml:space="preserve">15.  The loan was used to capitalize Chrysler Warranty SPV LLC, a special purpose vehicle created by Old Chrysler.  </t>
  </si>
  <si>
    <t>14.  This transaction was an amendment to Treasury's 1/2/2009 agreement with Chrysler Holding.  As of 4/30/2009, Treasury's obligation to lend any funds committed under this amendment had terminated.  No funds were disbursed.</t>
  </si>
  <si>
    <t>13.  The loan was funded through Chrysler LB Receivables Trust, a special purpose vehicle created by Chrysler FinCo.  The amount of $1,500,000,000 represents the maximum loan amount.  The loan was incrementally funded until it reached the maximum amount of $1.5 billion on 4/9/2009.</t>
  </si>
  <si>
    <t>12.  Pursuant to a corporate reorganization completed on 10/19/2009, Treasury's loan with New GM was assigned and assumed by General Motors Holdings LLC.</t>
  </si>
  <si>
    <t>11.  Pursuant to a corporate reorganization completed on or about 10/19/2009, the shareholders of New GM, including with respect to Treasury's preferred and common stock, became shareholders of General Motors Holding Company (the ultimate parent company of New GM), which was renamed "General Motors Company" on an equal basis to their shareholdings in New GM, and New GM was converted to "General Motors LLC".  General Motors LLC is a wholly owned subsidiary of General Motors Holdings LLC, and General Motors Holdings LLC is a wholly owned subsidiary of General Motors Company.</t>
  </si>
  <si>
    <t>8.   Under the terms of the $33.3 billion debtor-in-possession credit agreement dated 6/3/2009 with Old GM (the "GM DIP Loan"), Treasury's commitment amount was $30.1 billion.  The remaining $2.2 billion of the financing was provided by Canadian government entities.  As of 7/09/2009, $30.1 billion of funds had been disbursed by Treasury.</t>
  </si>
  <si>
    <t>7.   On 7/10/2009, the principal amount outstanding under the Old GM Loan and interest accrued thereunder were extinguished and exchanged for privately placed preferred and common equity in New GM.  (See green lines in the table above.)</t>
  </si>
  <si>
    <t>5.   This transaction was a further amendment to the Old GM Loan, which brought the total loan amount to $19,400,000,000.</t>
  </si>
  <si>
    <t>4.   This transaction is an amendment to Treasury's 12/31/2008 agreement with Old GM (the "Old GM Loan"), which brought the total loan amount to $15,400,000,000.</t>
  </si>
  <si>
    <t xml:space="preserve">2.   Treasury committed to lend General Motors Corporation up to $1,000,000,000.  The ultimate funding was dependent upon the level of investor participation in GMAC LLC's rights offering.  The amount has been updated to reflect the final level of funding.  </t>
  </si>
  <si>
    <t>1.   Payment amount does not include accrued and unpaid interest on a debt obligation, which must be paid at the time of principal repayment.</t>
  </si>
  <si>
    <t>"New Chrysler" refers to Chrysler Group LLC, the company that purchased Old Chrysler's assets on 6/10/2009 in a sale pursuant to section 363 of the Bankruptcy Code.</t>
  </si>
  <si>
    <t>"Chrysler Holding" refers to CGI Holding LLC, the company formerly known as "Chrysler Holding LLC".</t>
  </si>
  <si>
    <t>"Chrysler FinCo" refers to Chrysler Financial Services Americas LLC.</t>
  </si>
  <si>
    <t>"Old GM" refers to General Motors Corporation, which is now known as Motors Liquidation Company.</t>
  </si>
  <si>
    <t>As used in this table and its footnotes:</t>
  </si>
  <si>
    <t>Total Treasury Investment Amount</t>
  </si>
  <si>
    <t>Total Payments</t>
  </si>
  <si>
    <t>Common equity</t>
  </si>
  <si>
    <t>Chrysler Group LLC</t>
  </si>
  <si>
    <t>Issuance of equity in New Chrysler</t>
  </si>
  <si>
    <t>Debt Obligation w/ Additional Note, Equity</t>
  </si>
  <si>
    <t>-</t>
  </si>
  <si>
    <t>Additional Note</t>
  </si>
  <si>
    <t>Repayment</t>
  </si>
  <si>
    <t>Chrysler Holding</t>
  </si>
  <si>
    <t>Transfer of debt to New Chrysler</t>
  </si>
  <si>
    <t>Auburn Hills, MI</t>
  </si>
  <si>
    <t>None</t>
  </si>
  <si>
    <t>Partial repayment</t>
  </si>
  <si>
    <t>Chrysler FinCo</t>
  </si>
  <si>
    <t>Farmington Hills, MI</t>
  </si>
  <si>
    <t>Motors Liquidation Company</t>
  </si>
  <si>
    <t>Debt left at Old GM</t>
  </si>
  <si>
    <t>Transfer of debt to New GM</t>
  </si>
  <si>
    <t>Exchange for preferred and common stock in New GM</t>
  </si>
  <si>
    <t>11, 12</t>
  </si>
  <si>
    <t>General Motors Holdings LLC</t>
  </si>
  <si>
    <t>Common Stock</t>
  </si>
  <si>
    <t>Exchange for equity interest in GMAC</t>
  </si>
  <si>
    <t>Detroit, MI</t>
  </si>
  <si>
    <t>General Motors</t>
  </si>
  <si>
    <t>GMAC</t>
  </si>
  <si>
    <t>Convertible Preferred Stock w/ Exercised Warrants</t>
  </si>
  <si>
    <t>Remaining Investment Amount/Equity %</t>
  </si>
  <si>
    <t>Amount/ Proceeds</t>
  </si>
  <si>
    <t>Type</t>
  </si>
  <si>
    <t>Amount/Equity %</t>
  </si>
  <si>
    <t>Description</t>
  </si>
  <si>
    <t>Obligor</t>
  </si>
  <si>
    <t>Amount</t>
  </si>
  <si>
    <t xml:space="preserve">Description </t>
  </si>
  <si>
    <t>City, State</t>
  </si>
  <si>
    <r>
      <t>Payment or Disposition</t>
    </r>
    <r>
      <rPr>
        <b/>
        <vertAlign val="superscript"/>
        <sz val="11"/>
        <rFont val="Arial"/>
        <family val="2"/>
      </rPr>
      <t>1</t>
    </r>
  </si>
  <si>
    <t>Treasury Investment After Exchange/Transfer/Other</t>
  </si>
  <si>
    <t>Exchange/Transfer/Other Details</t>
  </si>
  <si>
    <t>Initial Investment</t>
  </si>
  <si>
    <t xml:space="preserve">AG GECC PPIF Master Fund, L.P.                                               </t>
  </si>
  <si>
    <t>Randolph Bank &amp; Trust Company</t>
  </si>
  <si>
    <t>WashingtonFirst Bankshares, Inc.</t>
  </si>
  <si>
    <t>DuPage Credit Union</t>
  </si>
  <si>
    <t>Naperville</t>
  </si>
  <si>
    <t>10.  In total, for the exchange of the Old GM Loan and the GM DIP Loan (other than as explained in footnote 9), Treasury received $2.1 billion in preferred shares and 60.8% of the common shares of New GM.  (See transactions marked by green lines in the table above.)</t>
  </si>
  <si>
    <t xml:space="preserve">9.   On 7/10/2009, Treasury and Old GM amended the GM DIP Loan, and the principal amount and interest accrued thereunder were extinguished and exchanged for privately placed preferred and common equity in New GM, except for (i) $7.07 billion, which was assumed by New GM as a new obligation under the terms of a separate credit agreement between Treasury and New GM (see transactions marked by green lines in table above) and (ii) $986 million, which remained a debt obligation of Old GM.  </t>
  </si>
  <si>
    <t>"GMAC" refers to GMAC Inc., formerly known as GMAC LLC.</t>
  </si>
  <si>
    <t>"New GM" refers to General Motors Company, the company that purchased Old GM's assets on 7/10/2009 in a sale pursuant to section 363 of the Bankruptcy Code.  See also footnote 11.</t>
  </si>
  <si>
    <t xml:space="preserve">19.  Pursuant to the agreement explained in footnote 18, $500 million of this debt obligation was assumed by New Chrysler. </t>
  </si>
  <si>
    <t>10a/ This institution received an additional investment through the expansion of CPP for small banks.</t>
  </si>
  <si>
    <t>2, 10a</t>
  </si>
  <si>
    <t>2, 13 - 10/30/2009</t>
  </si>
  <si>
    <t>RLJ Western Asset Public/Private Master Fund, L.P.</t>
  </si>
  <si>
    <t>Los Alamos National Bank</t>
  </si>
  <si>
    <t>Fidelity Federal Bancorp</t>
  </si>
  <si>
    <t>Community Pride Bank Corporation</t>
  </si>
  <si>
    <t>Ham Lake</t>
  </si>
  <si>
    <t>HPK Financial Corporation</t>
  </si>
  <si>
    <t>3a/ Treasury cancelled the warrants received from this institution due to its designation as a CDFI.</t>
  </si>
  <si>
    <t xml:space="preserve">14/ As of the date of this report, this institution is in bankruptcy proceedings.   </t>
  </si>
  <si>
    <t>Quantum Servicing Corporation</t>
  </si>
  <si>
    <t>Hillsdale County National Bank</t>
  </si>
  <si>
    <t>Hillsdale</t>
  </si>
  <si>
    <t>QLending, Inc.</t>
  </si>
  <si>
    <t>Presidio Bank</t>
  </si>
  <si>
    <t>Shorewood</t>
  </si>
  <si>
    <t>McLeod Bancshares, Inc.</t>
  </si>
  <si>
    <t>4/ Does not include accrued and unpaid interest due on the amount of principal repayment, which interest must be paid at the time of principal repayment.</t>
  </si>
  <si>
    <r>
      <t xml:space="preserve">Subordinated Debentures </t>
    </r>
    <r>
      <rPr>
        <vertAlign val="superscript"/>
        <sz val="11"/>
        <rFont val="Arial"/>
        <family val="2"/>
      </rPr>
      <t>8</t>
    </r>
  </si>
  <si>
    <t>3a - 11/24/2009</t>
  </si>
  <si>
    <t>Marix Servicing, LLC</t>
  </si>
  <si>
    <t>Home Financing Center, Inc</t>
  </si>
  <si>
    <t>First Keystone Bank</t>
  </si>
  <si>
    <t>Media</t>
  </si>
  <si>
    <t>Marathon Legacy Securities Public-Private Investment Partnership, L.P.</t>
  </si>
  <si>
    <t>R</t>
  </si>
  <si>
    <t>A</t>
  </si>
  <si>
    <t>Total Warrant Proceeds</t>
  </si>
  <si>
    <t>BNC Bancorp</t>
  </si>
  <si>
    <t>Regions Financial Corporation</t>
  </si>
  <si>
    <t xml:space="preserve">WesBanco, Inc. </t>
  </si>
  <si>
    <t xml:space="preserve">Washington Federal, Inc. </t>
  </si>
  <si>
    <t>15/ For final disposition of warrants, "R" represents proceeds from a repurchase of warrants by the financial institution, and "A" represents the proceeds to Treasury, before underwriting fees and selling expenses, from a sale by Treasury in a registered public offering of the warrants issued by the financial institution.</t>
  </si>
  <si>
    <t>Broadway Financial Corporation</t>
  </si>
  <si>
    <t>Delmar Bancorp</t>
  </si>
  <si>
    <t>Delmar</t>
  </si>
  <si>
    <t xml:space="preserve">Fort Worth </t>
  </si>
  <si>
    <t>Community Bank &amp; Trust Company</t>
  </si>
  <si>
    <t>Idaho Housing and Finance Association</t>
  </si>
  <si>
    <t>Clarks Summit</t>
  </si>
  <si>
    <t>3, 10a</t>
  </si>
  <si>
    <t>2, 13 - 12/4/2009</t>
  </si>
  <si>
    <t>13/ This institution converted to a bank holding company structure and Treasury exchanged its securities for a like amount of securities that comply with the CPP terms applicable to bank holding companies.  The institution in which Treasury's original investment was made is shown in parentheses.</t>
  </si>
  <si>
    <t>Three Shores Bancorporation, Inc.  (Seaside National Bank &amp; Trust)</t>
  </si>
  <si>
    <t>WashingtonFirst Bankshares, Inc.   (WashingtonFirst Bank)</t>
  </si>
  <si>
    <t>Capital Repayment Amount</t>
  </si>
  <si>
    <t>Remaining Capital Description</t>
  </si>
  <si>
    <t>Spirit of Alaska Federal Credit Union</t>
  </si>
  <si>
    <t>American Eagle Federal Credit Union</t>
  </si>
  <si>
    <t>Silver State Schools Credit Union</t>
  </si>
  <si>
    <t>Fidelity Homestead Savings Bank</t>
  </si>
  <si>
    <t>Bay Gulf Credit Union</t>
  </si>
  <si>
    <t>The Golden 1 Credit Union</t>
  </si>
  <si>
    <t>Sterling Savings Bank</t>
  </si>
  <si>
    <t>Fairbanks</t>
  </si>
  <si>
    <t>East Hartford</t>
  </si>
  <si>
    <t>Las Vegas</t>
  </si>
  <si>
    <t>Contingent Value Rights</t>
  </si>
  <si>
    <t>TOTAL TREASURY TIP INVESTMENT AMOUNT</t>
  </si>
  <si>
    <t>First Community Financial Partners, Inc.</t>
  </si>
  <si>
    <t>Wachusett Financial Services, Inc.</t>
  </si>
  <si>
    <t>Clinton</t>
  </si>
  <si>
    <t>Nationwide Bankshares, Inc.</t>
  </si>
  <si>
    <t>The Victory Bancorp, Inc.                                                (The Victory Bank)</t>
  </si>
  <si>
    <t>17/ On 12/11/2009, Treasury exchanged its Series A Preferred Stock issued by Superior Bancorp, Inc. for a like amount of non tax-deductible Trust Preferred Securities issued by Superior Capital Trust II, administrative trustee for Superior Bancorp.</t>
  </si>
  <si>
    <t>HomeStar Bank &amp; Financial Services</t>
  </si>
  <si>
    <t>Glenview State Bank</t>
  </si>
  <si>
    <t>Verity Credit Union</t>
  </si>
  <si>
    <t>Hartford Savings Bank</t>
  </si>
  <si>
    <t>The Bryn Mawr Trust Co.</t>
  </si>
  <si>
    <t>Glenview</t>
  </si>
  <si>
    <t>Seattle</t>
  </si>
  <si>
    <t>Bryn Mawr</t>
  </si>
  <si>
    <t>Manteno</t>
  </si>
  <si>
    <t>The Victory Bancorp, Inc.</t>
  </si>
  <si>
    <t>Citizens 1st National Bank</t>
  </si>
  <si>
    <t>Golden Plains Credit Union</t>
  </si>
  <si>
    <t>First Federal Savings and Loan Association of Lakewood</t>
  </si>
  <si>
    <t>Sound Community Bank</t>
  </si>
  <si>
    <t>Park View Federal Savings Bank</t>
  </si>
  <si>
    <t>Spring Valley</t>
  </si>
  <si>
    <t>Garden City</t>
  </si>
  <si>
    <t>Michigan City</t>
  </si>
  <si>
    <t>Solon</t>
  </si>
  <si>
    <t>Horizon Bank, NA</t>
  </si>
  <si>
    <t>Layton Park Financial Group</t>
  </si>
  <si>
    <t>Centric Financial Corporation</t>
  </si>
  <si>
    <t>Saginaw</t>
  </si>
  <si>
    <t>Logan</t>
  </si>
  <si>
    <t>Oaktree PPIP Fund, L.P.</t>
  </si>
  <si>
    <t>Valley Financial Group, Ltd., 1st State Bank</t>
  </si>
  <si>
    <t>First Freedom Bancshares, Inc.</t>
  </si>
  <si>
    <t>Final Disposition Description</t>
  </si>
  <si>
    <t>Treasury Investment Remaining After Capital Repayment</t>
  </si>
  <si>
    <t>Termination</t>
  </si>
  <si>
    <t>Premium</t>
  </si>
  <si>
    <t>Exchange preferred stock for trust preferred securities</t>
  </si>
  <si>
    <t>Master Agreement</t>
  </si>
  <si>
    <t>Termination Agreement</t>
  </si>
  <si>
    <t>Remaining Premium Description</t>
  </si>
  <si>
    <t>Remaining Premium Amount</t>
  </si>
  <si>
    <t>Payment or Disposition</t>
  </si>
  <si>
    <t xml:space="preserve">2/ Treasury made three separate investments in Citigroup Inc. ("Citigroup") under CPP, TIP, and AGP for a total of $49 billion. On 6/9/2009, Treasury entered into an agreement with Citigroup to exchange all of Treasury’s investments. On 7/30/2009, Treasury exchanged all of its Fixed Rate Cumulative Perpetual Preferred Stock Series G (AGP Shares), received as premium with the AGP agreement, “dollar for dollar” for Trust Preferred Securities.  </t>
  </si>
  <si>
    <t>Iberiabank</t>
  </si>
  <si>
    <t>Grafton Suburban Credit Union</t>
  </si>
  <si>
    <t>Eaton National Bank &amp; Trust Company</t>
  </si>
  <si>
    <t>Tempe Schools Credit Union</t>
  </si>
  <si>
    <t>Sarasota</t>
  </si>
  <si>
    <t>North Grafton</t>
  </si>
  <si>
    <t>Eaton</t>
  </si>
  <si>
    <t>Tempe</t>
  </si>
  <si>
    <t>ASSET GUARANTEE PROGRAM</t>
  </si>
  <si>
    <t>1/ Treasury made three separate investments in Citigroup Inc. ("Citigroup") under CPP, TIP, and AGP for a total of $49 billion. On 6/9/2009, Treasury entered into an agreement with Citigroup to exchange all of Treasury’s investments. On 7/30/2009, Treasury exchanged all of its Fixed Rate Cumulative Perpetual Preferred Stock, Series I (TIP Shares) “dollar for dollar” for Trust Preferred Securities.</t>
  </si>
  <si>
    <t>2/ Repayment pursuant to Title VII, Section 7001 of the American Recovery and Reinvestment Act of 2009.</t>
  </si>
  <si>
    <t>AMERICAN INTERNATIONAL GROUP, INC. (AIG) INVESTMENT PROGRAM</t>
  </si>
  <si>
    <t>TOTAL CAPITAL REPAYMENT AMOUNT</t>
  </si>
  <si>
    <t>(formerly referred to as Systemically Significant Failing Institutions)</t>
  </si>
  <si>
    <t>Partial cancellation for early termination of guarantee</t>
  </si>
  <si>
    <t>3/ On 12/23/2009, Treasury entered into a Termination Agreement with the other parties to the Master Agreement which served to terminate Treasury’s guarantee and obligations under the Master Agreement.  In connection with the early termination of the guarantee, Treasury agreed to cancel $1.8 billion of the AGP Trust Preferred Securities, and the Federal Deposit Insurance Corporation (FDIC) and Treasury agreed that, subject to the conditions set out in the Termination Agreement, the FDIC may transfer $800 million of Trust Preferred Securities to Treasury at the close of Citigroup’s participation in the FDIC’s Temporary Liquidity Guarantee Program.</t>
  </si>
  <si>
    <t>Atlantic Bancshares, Inc.</t>
  </si>
  <si>
    <t>Union Financial Corporation</t>
  </si>
  <si>
    <t>Mainline Bancorp, Inc.</t>
  </si>
  <si>
    <t>Albuquerque</t>
  </si>
  <si>
    <t>Ebensburg</t>
  </si>
  <si>
    <t>FBHC Holding Company</t>
  </si>
  <si>
    <t>Boulder</t>
  </si>
  <si>
    <t>Convertible Preferred Stock</t>
  </si>
  <si>
    <t>21, 22</t>
  </si>
  <si>
    <t>Exchange for convertible preferred stock</t>
  </si>
  <si>
    <t>Partial exchange for common stock</t>
  </si>
  <si>
    <t>Bluffton</t>
  </si>
  <si>
    <t xml:space="preserve">21.  Amount of the Treasury investment after exchange includes the exercised warrants from Treasury's initial investment.  </t>
  </si>
  <si>
    <t>Trust Preferred Securities w/ Exercised Warrants</t>
  </si>
  <si>
    <t xml:space="preserve">22.  Under the terms of an agreement dated 12/30/2009, the convertible preferred shares will mandatorily convert to common stock under the conditions and the conversion price as set forth in the terms of the agreement.  </t>
  </si>
  <si>
    <t>3.   Pursuant to its rights under the loan agreement with Old GM reported on 12/29/2008, Treasury exchanged its $884 million loan to Old GM for a portion of Old GM’s common equity interest in GMAC.  Treasury held a 35.4% common equity interest in GMAC until the transactions reported on 12/30/2009.  (See transactions marked by orange line in the table above and footnote 22.)</t>
  </si>
  <si>
    <r>
      <t xml:space="preserve">Adjusted Investment </t>
    </r>
    <r>
      <rPr>
        <b/>
        <sz val="12"/>
        <rFont val="Arial"/>
        <family val="2"/>
      </rPr>
      <t xml:space="preserve"> </t>
    </r>
    <r>
      <rPr>
        <b/>
        <vertAlign val="superscript"/>
        <sz val="14"/>
        <rFont val="Arial"/>
        <family val="2"/>
      </rPr>
      <t>3</t>
    </r>
  </si>
  <si>
    <t>Repayment Date</t>
  </si>
  <si>
    <t>Repayment Amount</t>
  </si>
  <si>
    <t>Contingent Proceeds</t>
  </si>
  <si>
    <t>Fresno County Federal Credit Union</t>
  </si>
  <si>
    <t>Roebling Bank</t>
  </si>
  <si>
    <t>First National Bank of Grant Park</t>
  </si>
  <si>
    <t>Greater Nevada Mortgage Services</t>
  </si>
  <si>
    <t>Roebling</t>
  </si>
  <si>
    <t>Grant Park</t>
  </si>
  <si>
    <t>Highlands Ranch</t>
  </si>
  <si>
    <t>Carson City</t>
  </si>
  <si>
    <t>Specialized Loan Servicing, LLC</t>
  </si>
  <si>
    <t>Digital Federal Credit Union</t>
  </si>
  <si>
    <t>Marlborough</t>
  </si>
  <si>
    <r>
      <t xml:space="preserve">Membership Interest  </t>
    </r>
    <r>
      <rPr>
        <vertAlign val="superscript"/>
        <sz val="14"/>
        <rFont val="Arial"/>
        <family val="2"/>
      </rPr>
      <t>5</t>
    </r>
  </si>
  <si>
    <t>5/ Profit after capital repayments will be paid pro rata (subject to prior distribution of Contingent Proceeds to Treasury) to the fund's partners, including Treasury, in respect of their membership interests.</t>
  </si>
  <si>
    <t>Updated portfolio data from servicer &amp; HAFA initial cap</t>
  </si>
  <si>
    <t>Updated HPDP cap &amp; HAFA initial cap</t>
  </si>
  <si>
    <t>Initial 2MP cap</t>
  </si>
  <si>
    <t>4/17/2009 as amended on 1/26/2010</t>
  </si>
  <si>
    <t>As used in this table:</t>
  </si>
  <si>
    <t>"HPDP" means the Home Price Decline Protection program.</t>
  </si>
  <si>
    <t>"HAFA" means the Home Affordable foreclosure Alternatives program.</t>
  </si>
  <si>
    <t>"2MP" means the Second Lien Modification Program.</t>
  </si>
  <si>
    <t xml:space="preserve">iServe Residential Lending, LLC </t>
  </si>
  <si>
    <t>United Bank</t>
  </si>
  <si>
    <t>Griffin</t>
  </si>
  <si>
    <t>TOTAL PROCEEDS</t>
  </si>
  <si>
    <t>Distribution or Disposition</t>
  </si>
  <si>
    <t xml:space="preserve"> Proceeds</t>
  </si>
  <si>
    <r>
      <t xml:space="preserve">Distribution </t>
    </r>
    <r>
      <rPr>
        <vertAlign val="superscript"/>
        <sz val="14"/>
        <rFont val="Arial"/>
        <family val="2"/>
      </rPr>
      <t>5</t>
    </r>
  </si>
  <si>
    <r>
      <t>MidWest</t>
    </r>
    <r>
      <rPr>
        <sz val="11"/>
        <color indexed="8"/>
        <rFont val="Arial"/>
        <family val="2"/>
      </rPr>
      <t>One</t>
    </r>
    <r>
      <rPr>
        <i/>
        <sz val="11"/>
        <color indexed="8"/>
        <rFont val="Arial"/>
        <family val="2"/>
      </rPr>
      <t xml:space="preserve"> </t>
    </r>
    <r>
      <rPr>
        <sz val="11"/>
        <color indexed="8"/>
        <rFont val="Arial"/>
        <family val="2"/>
      </rPr>
      <t>Financial Group, Inc.</t>
    </r>
  </si>
  <si>
    <t>Bowling Green</t>
  </si>
  <si>
    <t xml:space="preserve">Union First Market Bankshares Corporation                 (Union Bankshares Corporation) </t>
  </si>
  <si>
    <t>Union First Market Bankshares Corporation                          (First Market Bank, FSB)</t>
  </si>
  <si>
    <t>18/ On 2/1/2010, following the acquisition of First Market Bank (First Market) by Union Bankshares Corporation (the acquiror), the preferred stock and exercised warrants issued by First Market on 2/6/2009 were exchanged for a like amount of securities of the acquiror in a single series but with a blended dividend rate equivalent to those of Treasury's original investment.</t>
  </si>
  <si>
    <t xml:space="preserve">16/ On 12/10/2009, the bankruptcy reorganization plan of CIT Group Inc. became effective and Treasury's preferred stock and warrant investment were extinguished and replaced by Contingent Value Rights (CVRs).  On 2/8/2010, the CVRs expired without value as the terms and conditions for distribution of common shares to holders of CVRs were not met. </t>
  </si>
  <si>
    <t>2, 13 - 2/10/2010</t>
  </si>
  <si>
    <t>Pascack Bancorp, Inc.                                  (Pascack Community Bank)</t>
  </si>
  <si>
    <t>2, 19</t>
  </si>
  <si>
    <r>
      <t xml:space="preserve">Capital Repayment Amount (Loss) </t>
    </r>
    <r>
      <rPr>
        <b/>
        <vertAlign val="superscript"/>
        <sz val="11"/>
        <color indexed="8"/>
        <rFont val="Arial"/>
        <family val="2"/>
      </rPr>
      <t>6</t>
    </r>
  </si>
  <si>
    <t>19/ On 2/11/2010, Pacific Coast National Bancorp dismissed its bankruptcy proceedings with no recovery to any creditors or investors, including Treasury, and the investment was extinguished.</t>
  </si>
  <si>
    <t>Transfer of cap (to Wells Fargo Bank) due to merger</t>
  </si>
  <si>
    <t>Transfer of cap (from Wachovia) due to merger</t>
  </si>
  <si>
    <t>Urban Trust Bank</t>
  </si>
  <si>
    <t>3/ For final disposition of warrants, "R" represents proceeds from a repurchase of warrants by the financial institution, and "A" represents the proceeds to Treasury, before underwriting fees and selling expenses, from a sale by Treasury in a registered public offering of the warrants issued by the financial institution.</t>
  </si>
  <si>
    <t>1b</t>
  </si>
  <si>
    <t>1a, 1b</t>
  </si>
  <si>
    <t>1a/ This transaction was included in previous Transaction Reports with Merrill Lynch &amp; Co., Inc. listed as the qualifying institution and a 10/28/2008 transaction date, footnoted to indicate that settlement was deferred pending merger.  The purchase of Merrill Lynch by Bank of America was completed on 1/1/2009, and this transaction under the CPP was funded on 1/9/2009.</t>
  </si>
  <si>
    <t xml:space="preserve">1b/ The warrant disposition proceeds amount are stated pro rata in respect of the CPP investments in Bank of America Corporation that occurred on 10/28/2008 and 1/9/2009.  The total gross disposition proceeds from CPP warrants on 3/3/2010 was $310,571,615, consisting of $186,342,969 and $124,228,646.  Proceeds from the disposition of TIP warrants on 3/3/2010 appear on a following page of this report. </t>
  </si>
  <si>
    <r>
      <t>Repayment</t>
    </r>
    <r>
      <rPr>
        <vertAlign val="superscript"/>
        <sz val="11"/>
        <color indexed="8"/>
        <rFont val="Arial"/>
        <family val="2"/>
      </rPr>
      <t>5</t>
    </r>
  </si>
  <si>
    <t xml:space="preserve">iServe Servicing, Inc. </t>
  </si>
  <si>
    <t>5/ All outstanding principal drawn under the credit agreement was repaid.</t>
  </si>
  <si>
    <t>Navy Federal Credit Union</t>
  </si>
  <si>
    <t>Vist Financial Corp</t>
  </si>
  <si>
    <t>3/ Wachovia Mortgage, FSB was merged with Wells Fargo Bank, NA, and the remaining Adjusted Cap stated above represents the amount previously paid to Wachovia Mortgage, FSB prior to such merger.  </t>
  </si>
  <si>
    <t>Note</t>
  </si>
  <si>
    <t>Trade Date</t>
  </si>
  <si>
    <r>
      <t xml:space="preserve">Purchase Details </t>
    </r>
    <r>
      <rPr>
        <b/>
        <vertAlign val="superscript"/>
        <sz val="11"/>
        <rFont val="Arial"/>
        <family val="2"/>
      </rPr>
      <t>1</t>
    </r>
  </si>
  <si>
    <t>Settlement Details</t>
  </si>
  <si>
    <t xml:space="preserve">Pricing Mechanism </t>
  </si>
  <si>
    <t>Settlement Date</t>
  </si>
  <si>
    <r>
      <t>Senior Security Proceeds</t>
    </r>
    <r>
      <rPr>
        <b/>
        <vertAlign val="superscript"/>
        <sz val="11"/>
        <color indexed="8"/>
        <rFont val="Arial"/>
        <family val="2"/>
      </rPr>
      <t xml:space="preserve"> 4</t>
    </r>
  </si>
  <si>
    <r>
      <t>Life-to-date Principal Received</t>
    </r>
    <r>
      <rPr>
        <b/>
        <i/>
        <vertAlign val="superscript"/>
        <sz val="11"/>
        <color indexed="8"/>
        <rFont val="Arial"/>
        <family val="2"/>
      </rPr>
      <t xml:space="preserve"> 1</t>
    </r>
  </si>
  <si>
    <r>
      <t xml:space="preserve">Disposition Amount </t>
    </r>
    <r>
      <rPr>
        <b/>
        <vertAlign val="superscript"/>
        <sz val="11"/>
        <rFont val="Arial"/>
        <family val="2"/>
      </rPr>
      <t>5</t>
    </r>
  </si>
  <si>
    <t>Floating Rate SBA 7a security due 2025</t>
  </si>
  <si>
    <t>Floating Rate SBA 7a security due 2022</t>
  </si>
  <si>
    <t>TOTAL INVESTMENT AMOUNT</t>
  </si>
  <si>
    <t>Total Senior Security Proceeds</t>
  </si>
  <si>
    <t>Total Disposition Proceeds</t>
  </si>
  <si>
    <t>1/ The amortizing principal and interest payments are reported on the monthly Dividends and Interest Report available at www.FinancialStability.gov.</t>
  </si>
  <si>
    <t>SMALL BUSINESS AND COMMUNITY LENDING INITIATIVE</t>
  </si>
  <si>
    <t>SBA 7a Securities Purchase Program</t>
  </si>
  <si>
    <t>Investment After Capital Repayment</t>
  </si>
  <si>
    <t>6/ Following termination of the TCW fund, the $3.33 billion of obligations have been reallocated to the remaining eight funds pursuant to consent letters from Treasury dated as of 3/22/2010.   $133 million of maximum equity capital obligation and $267 million of maximum debt obligation were reallocated per fund, after adjustment for the $17.6 million and $26.9 million equity capital reallocations from private investors in the TCW fund to  the Wellington fund and the AG GECC fund, respectively. The $356 million of final investment in the TCW fund will remain a part of Treasury's total maximum S-PPIP investment amount.</t>
  </si>
  <si>
    <t>10, 21</t>
  </si>
  <si>
    <t>Updated portfolio data from servicer &amp; 2MP initial cap</t>
  </si>
  <si>
    <t>21/ On 3/30/2010, Treasury exchanged its $7,500,000 of Subordinated Debentures in GulfSouth Private Bank for an equivalent amount of Preferred Stock, in connection with its conversion from a Subchapter S-Corporation, that comply with the CPP terms applicable to privately held qualified financial institutions.</t>
  </si>
  <si>
    <t>3/ Adjusted to show Treasury's maximum obligations to a fund.</t>
  </si>
  <si>
    <t xml:space="preserve">M&amp;T Bank Corporation (Provident Bancshares Corp.)                                        </t>
  </si>
  <si>
    <r>
      <t>Payment or Disposition</t>
    </r>
    <r>
      <rPr>
        <b/>
        <vertAlign val="superscript"/>
        <sz val="11"/>
        <rFont val="Arial"/>
        <family val="2"/>
      </rPr>
      <t>4</t>
    </r>
  </si>
  <si>
    <t>Adjusted or Final Investment Amount</t>
  </si>
  <si>
    <t>Total Repayments</t>
  </si>
  <si>
    <t>Total Proceeds from Additional Notes</t>
  </si>
  <si>
    <t xml:space="preserve">2/ The loan was funded through Chrysler Receivables SPV LLC, a special purpose vehicle created by Chrysler LLC. The amount of $1,500,000,000 represents the maximum loan amount. The loan will be incrementally funded.  The credit agreement was fully executed on 4/9/2009, but was made effective as of 4/7/2009.  Chrysler Group LLC assumed Chrysler Receivables SPV LLC on 6/10/2009. </t>
  </si>
  <si>
    <r>
      <t>Payment</t>
    </r>
    <r>
      <rPr>
        <vertAlign val="superscript"/>
        <sz val="11"/>
        <color indexed="8"/>
        <rFont val="Arial"/>
        <family val="2"/>
      </rPr>
      <t>6</t>
    </r>
  </si>
  <si>
    <r>
      <t>Payment</t>
    </r>
    <r>
      <rPr>
        <vertAlign val="superscript"/>
        <sz val="11"/>
        <color indexed="8"/>
        <rFont val="Arial"/>
        <family val="2"/>
      </rPr>
      <t>7</t>
    </r>
  </si>
  <si>
    <t>Floating Rate SBA 7a security due 2034</t>
  </si>
  <si>
    <r>
      <t>TBA or PMF</t>
    </r>
    <r>
      <rPr>
        <b/>
        <vertAlign val="superscript"/>
        <sz val="11"/>
        <color indexed="8"/>
        <rFont val="Arial"/>
        <family val="2"/>
      </rPr>
      <t>3</t>
    </r>
  </si>
  <si>
    <r>
      <rPr>
        <b/>
        <sz val="12"/>
        <rFont val="Arial"/>
        <family val="2"/>
      </rPr>
      <t>*</t>
    </r>
    <r>
      <rPr>
        <sz val="11"/>
        <rFont val="Arial"/>
        <family val="2"/>
      </rPr>
      <t xml:space="preserve"> Subject to adjustment</t>
    </r>
  </si>
  <si>
    <t>TBA*</t>
  </si>
  <si>
    <t>Floating Rate SBA 7a security due 2016</t>
  </si>
  <si>
    <t>*</t>
  </si>
  <si>
    <t>Current Face Amount</t>
  </si>
  <si>
    <t>Total Purchase Face Amount</t>
  </si>
  <si>
    <t>Midwest Bank and Trust Co.</t>
  </si>
  <si>
    <t>Wealthbridge Mortgage Corp</t>
  </si>
  <si>
    <t>Elmwood Park</t>
  </si>
  <si>
    <t>20/ On 3/8/2010, Treasury exchanged its $84,784,000 of Preferred Stock in Midwest Banc Holdings, Inc. (MBHI) for $89,388,000 of Mandatory Convertible Preferred Stock (MCP), which is equivalent to the initial investment amount of $84,784,000, plus $4,604,000 of capitalized previously accrued and unpaid dividends.  Subject to the fulfillment by MBHI of the conditions related to its capital plan, the MCP may be converted to common stock.</t>
  </si>
  <si>
    <t>22/ On 4/16/2010, Treasury exchanged its $72,000,000 of Preferred Stock in Independent Bank Corporation (Independent) for $74,426,000 of Mandatory Convertible Preferred Stock (MCP), which is equivalent to the initial investment amount of $72,000,000, plus $2,426,000 of capitalized previously accrued and unpaid dividends.  Subject to the fulfillment by Independent of the conditions related to its capital plan, the MCP may be converted to common stock.</t>
  </si>
  <si>
    <t>Transfer of cap to Service One, Inc. due to servicing transfer</t>
  </si>
  <si>
    <t>Transfer of cap from Wilshire Credit Corporation due to servicing transfer</t>
  </si>
  <si>
    <t>Transfer of cap to Countrywide Home Loans due to servicing transfer</t>
  </si>
  <si>
    <t>Transfer of cap from CitiMortgage, Inc. due to servicing transfer</t>
  </si>
  <si>
    <t>Phoenix</t>
  </si>
  <si>
    <r>
      <t>Purchase Face Amount</t>
    </r>
    <r>
      <rPr>
        <b/>
        <i/>
        <vertAlign val="superscript"/>
        <sz val="11"/>
        <rFont val="Arial"/>
        <family val="2"/>
      </rPr>
      <t>3</t>
    </r>
  </si>
  <si>
    <t>Notes appear on the following page.</t>
  </si>
  <si>
    <t xml:space="preserve">Total Purchase Amount*    </t>
  </si>
  <si>
    <t xml:space="preserve">Total Purchase Amount *    </t>
  </si>
  <si>
    <t>Old Chrysler</t>
  </si>
  <si>
    <t>Right to recover proceeds</t>
  </si>
  <si>
    <t>6.   This transaction was a further amendment to the Old GM Loan, which brought the total loan amount to $19,760,624,198.  The $360,624,198 loan was used to capitalize GM Warranty LLC, a special purpose vehicle created by Old GM .  On 7/10/2009, the principal amount was included in the $7.07 billion of debt assumed by the new GM, as explained in footnote 10.</t>
  </si>
  <si>
    <t>Completion of bankruptcy proceeding; transfer of collateral security to liquidation trust</t>
  </si>
  <si>
    <t>Old Carco Liquidation Trust</t>
  </si>
  <si>
    <t>Proceeds from sale of collateral</t>
  </si>
  <si>
    <t>23. On April 30, 2010, the Plan of Liquidation for the debtors of Old Chrysler approved by the respective bankruptcy court became effective (the “Liquidation Plan”).  Under the Liquidation Plan, the loan Treasury had provided to Old Chrysler was extinguished without repayment, and all assets of Old Chrysler were transferred to a liquidation trust.  Treasury retained the right to recover the proceeds from the liquidation from time to time of the specified collateral security attached to such loan.</t>
  </si>
  <si>
    <t>Floating Rate SBA 7a security due 2020</t>
  </si>
  <si>
    <t>Floating Rate SBA 7a security due 2035</t>
  </si>
  <si>
    <t>Floating Rate SBA 7a security due 2033</t>
  </si>
  <si>
    <t>TBA</t>
  </si>
  <si>
    <t>2/ Investment Amount is stated after giving effect to factor and, if applicable, the purchase of accrued principal and interest.</t>
  </si>
  <si>
    <t>4/ In order to satisfy the requirements under Section 113 of the Emergency Economic Stabilization Act of 2008, Treasury will acquire a senior indebtedness instrument (a Senior Security) from the seller of each respective SBA 7a Security.  Each Senior Security will (i) have an aggregate principal amount equal to the product of (A) 0.05% and (B) the Investment Amount (excluding accrued interest) paid by Treasury for the respective SBA 7a Security, and (ii) at the option of the respective seller, may be redeemed at par value immediately upon issuance, or remain outstanding with the terms and conditions as set forth in the Master Purchase Agreement.</t>
  </si>
  <si>
    <r>
      <t>Investment Amount</t>
    </r>
    <r>
      <rPr>
        <b/>
        <vertAlign val="superscript"/>
        <sz val="11"/>
        <color indexed="8"/>
        <rFont val="Arial"/>
        <family val="2"/>
      </rPr>
      <t xml:space="preserve"> 2, 3</t>
    </r>
  </si>
  <si>
    <t>5/ Disposition Amount is stated after giving effect, if applicable, to sale of accrued principal and interest.</t>
  </si>
  <si>
    <t>Mandatorily Convertible Preferred Stock w/ Warrants</t>
  </si>
  <si>
    <t>Repayment*</t>
  </si>
  <si>
    <r>
      <t xml:space="preserve">Termination and settlement payment </t>
    </r>
    <r>
      <rPr>
        <vertAlign val="superscript"/>
        <sz val="11"/>
        <rFont val="Arial"/>
        <family val="2"/>
      </rPr>
      <t>20</t>
    </r>
  </si>
  <si>
    <t>Additional Note Proceeds *</t>
  </si>
  <si>
    <t>Footnotes appear on following page.</t>
  </si>
  <si>
    <t>"Old Chrysler" refers to Old Carco LLC (fka Chrysler LLC).</t>
  </si>
  <si>
    <t>Transfer of cap to Specialized Loan Servicing, LLC due to servicing transfer</t>
  </si>
  <si>
    <t>Transfer of cap to GMAC Mortgage, Inc. due to servicing transfer</t>
  </si>
  <si>
    <t>Debt obligation w/ additional note</t>
  </si>
  <si>
    <t>20.  Under loan agreement, as amended on 7/23/2009, Treasury was entitled to proceeds Chrysler Holdco received from Chrysler FinCo equal to the greater of $1.375 billion or 40% of the equity value of Chrysler FinCo.   Pursuant to a termination agreement dated 5/14/2010, Treasury agreed to accept a settlement payment of $1.9 billion as satisfaction in full of all existing debt obligations (including additional notes and accrued and unpaid interest) of Chrysler Holdco, and upon receipt of such payment to terminate all such obligations.</t>
  </si>
  <si>
    <t>25/ As of the date of this report, the banking subsidiary of this institution has been placed in receivership and the subsidiary's assets and liabilities were ordered to be sold to another bank.</t>
  </si>
  <si>
    <t>Aurora Financial Group, Inc.</t>
  </si>
  <si>
    <t>Marlton</t>
  </si>
  <si>
    <t>3/ If a purchase is listed as TBA, or To-Be-Announced, the underlying loans in the SBA Pool have yet to come to market, and the TBA pricing mechanism, purchase face amount, investment amount and senior security proceeds will be adjusted within the variance permitted under the program terms.  If a purchase is listed as PMF, or Prior-Month-Factor, the trade was made prior to the applicable month's factor being published and the SBA 7a security and senior security are priced according to the prior-month's factor.  The PMF investment amount and senior security proceeds will be adjusted after publication of the applicable month's factor (on or about the 11th business day of each month).</t>
  </si>
  <si>
    <t>Total Proceeds:</t>
  </si>
  <si>
    <t>Number of Shares</t>
  </si>
  <si>
    <t>COMMON STOCK DISPOSITION</t>
  </si>
  <si>
    <t>CAPITAL PURCHASE PROGRAM - CITIGROUP, INC.</t>
  </si>
  <si>
    <t>4/26/2010 -5/26/2010</t>
  </si>
  <si>
    <t>Updated FHA-HAMP cap</t>
  </si>
  <si>
    <t>11, 23 - 5/26/2010</t>
  </si>
  <si>
    <t>11/ Treasury made three separate investments in Citigroup Inc. (Citigroup) under the CPP, Targeted Investment Program (TIP), and Asset Guarantee Program (AGP) for a total of $49 billion. On 6/9/2009, Treasury entered into an agreement with Citigroup to exchange up to $25 billion of Treasury's investment in Fixed Rate Cumulative Perpetual Preferred Stock, Series H (CPP Shares) "dollar for dollar" in Citigroup's Private and Public Exchange Offerings. On 7/23/2009 and 7/30/2009, Treasury exchanged a total of $25 billion of the CPP shares for Series M Common Stock Equivalent (“Series M”) and a warrant to purchase shares of Series M. On 9/11/2009, Series M automatically converted to 7,692,307,692 shares of common stock and the associated warrant terminated on receipt of certain shareholder approvals.</t>
  </si>
  <si>
    <t>New Chrysler</t>
  </si>
  <si>
    <t>Transfer</t>
  </si>
  <si>
    <t>Selene Financial, L.P.</t>
  </si>
  <si>
    <t>Transfer of cap to multiple servicers due to servicing transfer</t>
  </si>
  <si>
    <t>Transfer of cap to Ocwen Financial Corporation, Inc. due to servicing transfer</t>
  </si>
  <si>
    <t>Transfer of cap from Saxon Mortgage Services, Inc. due to servicing transfer</t>
  </si>
  <si>
    <t>TOTAL TREASURY CAPITAL PURCHASE PROGRAM (CPP) OUTSTANDING INVESTMENT AMOUNT</t>
  </si>
  <si>
    <t>Nevada Affordable Housing Assistance Corporation</t>
  </si>
  <si>
    <t>Reno</t>
  </si>
  <si>
    <t>Financial Instrument for HHF Program</t>
  </si>
  <si>
    <t xml:space="preserve">CalHFA Mortgage Assistance Corporation </t>
  </si>
  <si>
    <t>Florida Housing Finance Corporation</t>
  </si>
  <si>
    <t>Arizona (Home) Foreclosure Prevention Funding Corporation</t>
  </si>
  <si>
    <t>Michigan Homeowner Assistance Nonprofit Housing Corporation</t>
  </si>
  <si>
    <t>Lansing</t>
  </si>
  <si>
    <t>Housing Finance Agency  Innovation Fund for the Hardest Hit Housing Markets</t>
  </si>
  <si>
    <t>Hardest Hit Funds (HHF) Program</t>
  </si>
  <si>
    <t>1/ The purchase will be incrementally funded up to the investment amount.</t>
  </si>
  <si>
    <t>Chrysler</t>
  </si>
  <si>
    <t>16.  This transaction was set forth in a credit agreement with Old Chrysler fully executed on 5/5/2009 following a term sheet executed on 5/1/2009 and made effective on 4/30/2009.  Treasury's commitment was $3.04 billion of the total $4.1 billion debtor-in-possession credit facility (the "Chrysler DIP Loan").  As of 6/30/2009, Treasury's commitment to lend under the Chrysler DIP Loan had terminated.   The remaining principal amount reflects the final amount of funds disbursed under the Chrysler DIP Loan.</t>
  </si>
  <si>
    <t>5/26/2010 - 6/30/2010</t>
  </si>
  <si>
    <t>27/ On 6/30/2010, Treasury exchanged $46,400,000 of its Series A Preferred Stock in First Merchants Corporation for a like amount of non tax-deductible Trust Preferred Securities issued by First Merchants Capital Trust III.</t>
  </si>
  <si>
    <t xml:space="preserve">1/ On April 26, 2010, Treasury gave Morgan Stanley &amp; Co. Incorporated (Morgan Stanley) discretionary authority, as its sales agent,  to sell subject to certain parameters up to 1,500,000,000 shares of common stock from time to time during the period ending on June 30, 2010 (or upon completion of the sale).  Completion of the sale under this authority occurred on May 26, 2010. </t>
  </si>
  <si>
    <t xml:space="preserve">2/ On May 26, 2010, Treasury gave Morgan Stanley &amp; Co. Incorporated (Morgan Stanley) discretionary authority, as its sales agent,  to sell subject to certain parameters up to 1,500,000,000 shares of common stock from time to time during the period ending on June 30, 2010 (or upon completion of the sale). Completion of the sale under this authority occurred on June 30, 2010. </t>
  </si>
  <si>
    <t>7/ Treasury's commitment was $1 billion (see note 3).  As of 4/7/2010, Treasury's commitment to lend under the credit agreement had terminated and the borrower has paid its obligations with respect to the Additional Note.   The final investment amount reflects the total funds disbursed under the loan, all of which have been repaid.</t>
  </si>
  <si>
    <t>6/ Treasury's commitment was $2.5 billion (see note 3).  As of 4/5/2010, Treasury's commitment to lend under the credit agreement had terminated and the borrower has paid its obligations with respect to the Additional Note.   The final investment amount reflects the total funds disbursed under the loan, all of which have been repaid.</t>
  </si>
  <si>
    <r>
      <t xml:space="preserve">Final Investment Amount </t>
    </r>
    <r>
      <rPr>
        <b/>
        <vertAlign val="superscript"/>
        <sz val="14"/>
        <rFont val="Arial"/>
        <family val="2"/>
      </rPr>
      <t>7</t>
    </r>
  </si>
  <si>
    <t>(Revised as of July 16, 2010)</t>
  </si>
  <si>
    <r>
      <t xml:space="preserve">Final Distribution </t>
    </r>
    <r>
      <rPr>
        <vertAlign val="superscript"/>
        <sz val="14"/>
        <rFont val="Arial"/>
        <family val="2"/>
      </rPr>
      <t>5</t>
    </r>
  </si>
  <si>
    <t>4/ On 1/4/2010, Treasury and the fund manager entered into a Winding-Up and Liquidation Agreement.</t>
  </si>
  <si>
    <t>7/ Amount adjusted to show Treasury's final capital commitment (membership interest) and the maximum amount of Treasury's debt obligation  that may be drawn down in accordance with the Loan Agreement.</t>
  </si>
  <si>
    <t>INITIAL INVESTMENT AMOUNT</t>
  </si>
  <si>
    <t>FINAL INVESTMENT AMOUNT</t>
  </si>
  <si>
    <t>Transfer of cap due to multiple servicing transfers</t>
  </si>
  <si>
    <t>Transfer of cap to Saxon Mortgage Services, Inc.</t>
  </si>
  <si>
    <t>Transfer of cap to Green Tree Servicing LLC due to servicing transfer</t>
  </si>
  <si>
    <t>Adjusted Investment</t>
  </si>
  <si>
    <t>1/ The loan was funded through TALF LLC, a special purpose vehicle created by The Federal Reserve Bank of New York ("FRBNY"). The amount of $20,000,000,000 represents the maximum loan amount. The loan will be incrementally funded.</t>
  </si>
  <si>
    <t>2/ On 7/19/2010, Treasury, the FRBNY and TALF LLC entered into an amendment of the credit agreement previously entered into on 3/3/2009, which amendment reduced Treasury's maximum loan amount to $4,300,000,000.</t>
  </si>
  <si>
    <t>28 - 7/20/2010</t>
  </si>
  <si>
    <t>7/23/2010 - 9/30/2010</t>
  </si>
  <si>
    <t>Floating Rate SBA 7a security due 2029</t>
  </si>
  <si>
    <t>Floating Rate SBA 7a security due 2017</t>
  </si>
  <si>
    <t>COMMUNITY DEVELOPMENT CAPITAL INITIATIVE</t>
  </si>
  <si>
    <t>Disposition Details</t>
  </si>
  <si>
    <t>Amount from CPP</t>
  </si>
  <si>
    <t xml:space="preserve">Additional Investment </t>
  </si>
  <si>
    <t>Remaining Investment Amount</t>
  </si>
  <si>
    <t>1, 2</t>
  </si>
  <si>
    <t>University Financial Corp, Inc.</t>
  </si>
  <si>
    <t>Total Purchase Amount</t>
  </si>
  <si>
    <t xml:space="preserve">Total Capital Repayment Amount    </t>
  </si>
  <si>
    <t>TOTAL TREASURY COMMUNITY DEVELOPMENT INITIATIVE (CDCI) INVESTMENT AMOUNT</t>
  </si>
  <si>
    <t>2/ Treasury made an additional investment in this institution at the time it entered the CDCI program.</t>
  </si>
  <si>
    <t>3, 8, 30 - 7/30/2010</t>
  </si>
  <si>
    <t xml:space="preserve">30/ This institution qualified to participate in the Community Development Capital Initiative (CDCI), and has completed an exchange of its Capital Purchase Program investment for an investment under the terms of the CDCI program.  See "Community Development Capital Initiative" below.  </t>
  </si>
  <si>
    <t>1/ This institution qualified to participate in the Community Development Capital Initiative (CDCI), and has exchanged its Capital Purchase Program investment for an equivalent amount of investment with Treasury under the CDCI program terms.</t>
  </si>
  <si>
    <t>North Carolina Housing Finance Agency</t>
  </si>
  <si>
    <t>Raleigh</t>
  </si>
  <si>
    <t>Ohio Homeowner Assistance LLC</t>
  </si>
  <si>
    <t>Columbus</t>
  </si>
  <si>
    <t>Oregon Affordable Housing Assistance Corporation</t>
  </si>
  <si>
    <t>Rhode Island Housing and Mortgage Finance Corporation</t>
  </si>
  <si>
    <t>Providence</t>
  </si>
  <si>
    <t>RI</t>
  </si>
  <si>
    <t>SC Housing Corp</t>
  </si>
  <si>
    <t>Suburban Mortgage Company of New Mexico</t>
  </si>
  <si>
    <t xml:space="preserve"> **</t>
  </si>
  <si>
    <t>3, 30 - 8/6/2010</t>
  </si>
  <si>
    <t>3, 8, 30 - 8/13/2010</t>
  </si>
  <si>
    <t>3, 30 - 8/13/2010</t>
  </si>
  <si>
    <t>2, 3, 30 - 8/13/2010</t>
  </si>
  <si>
    <t>Transfer of cap to due to servicing transfer</t>
  </si>
  <si>
    <t>Transfer of cap due to servicing transfer</t>
  </si>
  <si>
    <t>Floating Rate SBA 7a security due 2019</t>
  </si>
  <si>
    <t>3, 30 - 8/20/2010</t>
  </si>
  <si>
    <t>2, 3, 10, 30 - 8/20/2010</t>
  </si>
  <si>
    <t>Mission Valley Bancorp</t>
  </si>
  <si>
    <t>Sun Valley</t>
  </si>
  <si>
    <t>Bramble Savings Bank</t>
  </si>
  <si>
    <t>Cincinanati</t>
  </si>
  <si>
    <t>Pathfinder Bank</t>
  </si>
  <si>
    <t>14, 20</t>
  </si>
  <si>
    <t>2, 25</t>
  </si>
  <si>
    <t xml:space="preserve">24/ On 8/26/2010, Treasury completed the exchange of its $303,000,000 of Preferred Stock in Sterling Financial Corporation (Sterling) for a like amount of Mandatorily Convertible Preferred Stock (MCP), pursuant to the terms of the exchange agreement between Treasury and Sterling entered into on 4/29/2010.  Since Sterling also fulfilled the conversion conditions set forth in the Certificate of Designations for the MCP, including those related to its capital plan, Treasury’s $303,000,000 of MCP was subsequently converted into 378,750,000 shares of common stock.   </t>
  </si>
  <si>
    <t>3, 30 - 8/27/2010</t>
  </si>
  <si>
    <t>First Financial Bank, N.A.</t>
  </si>
  <si>
    <t>Terre Haute</t>
  </si>
  <si>
    <t>Vantium Capital, Inc.dba Acqura Loan Services</t>
  </si>
  <si>
    <t>9/2/2009 as amended on 8/27/2010</t>
  </si>
  <si>
    <t>2, 13 - 8/31/2010</t>
  </si>
  <si>
    <t>Highlands Bancorp, Inc.                                                                                          (Highlands State Bank)</t>
  </si>
  <si>
    <t>2, 10a, 13 - 8/31/2010</t>
  </si>
  <si>
    <t>RBC Bank (USA)</t>
  </si>
  <si>
    <t>Initial FHA-HAMP cap</t>
  </si>
  <si>
    <t>Kilmichael Bancorp, Inc.</t>
  </si>
  <si>
    <t>Kilmichael</t>
  </si>
  <si>
    <t>United Bancorporation of Alabama, Inc.</t>
  </si>
  <si>
    <t>Atmore</t>
  </si>
  <si>
    <t>IBW Financial Corporation</t>
  </si>
  <si>
    <t>30 - 9/3/2010</t>
  </si>
  <si>
    <t>2, 3a - 11/13/2009 30 - 9/3/2010</t>
  </si>
  <si>
    <t>Name</t>
  </si>
  <si>
    <t>Citigroup, Inc.</t>
  </si>
  <si>
    <t>Fay Servicing, LLC</t>
  </si>
  <si>
    <t>Facility Purchase Agreement, dated as of September 3, 2010, between the U.S. Department of the Treasury and Citibank, N.A</t>
  </si>
  <si>
    <t>FHA SHORT REFINANCE PROGRAM</t>
  </si>
  <si>
    <t>3, 8, 30 - 9/10/2010</t>
  </si>
  <si>
    <t>IBC Bancorp, Inc.</t>
  </si>
  <si>
    <t>Vericret Financial, Inc.</t>
  </si>
  <si>
    <t>Oklahoma City</t>
  </si>
  <si>
    <t>2a</t>
  </si>
  <si>
    <t>2a/ Treasury made an additional investment in this institution after the time it entered the CDCI program.</t>
  </si>
  <si>
    <t>CFBanc Corporation</t>
  </si>
  <si>
    <t>Hope Federal Credit Union</t>
  </si>
  <si>
    <t>Jackson</t>
  </si>
  <si>
    <t>Genesee Co-op Federal Credit Union</t>
  </si>
  <si>
    <t>8, 30 - 9/17/2010</t>
  </si>
  <si>
    <t>Rochester</t>
  </si>
  <si>
    <t>American Bancorp of Illinois, Inc.</t>
  </si>
  <si>
    <t>Midwest Community Bank</t>
  </si>
  <si>
    <t>Initial Investment Amount</t>
  </si>
  <si>
    <t>Additional Investment Amount</t>
  </si>
  <si>
    <r>
      <t xml:space="preserve">Investment Amount </t>
    </r>
    <r>
      <rPr>
        <b/>
        <vertAlign val="superscript"/>
        <sz val="11"/>
        <rFont val="Arial"/>
        <family val="2"/>
      </rPr>
      <t>1</t>
    </r>
    <r>
      <rPr>
        <b/>
        <sz val="11"/>
        <rFont val="Arial"/>
        <family val="2"/>
      </rPr>
      <t xml:space="preserve"> </t>
    </r>
  </si>
  <si>
    <t>Alabama Housing Finance Authority</t>
  </si>
  <si>
    <t>Montgomery</t>
  </si>
  <si>
    <t>Kentucky Housing Corporation</t>
  </si>
  <si>
    <t>Mississippi Home Corporation</t>
  </si>
  <si>
    <t>GHFA Affordable Housing, Inc.</t>
  </si>
  <si>
    <t>Indiana Housing and Community Development Authority</t>
  </si>
  <si>
    <t>Indianapolis</t>
  </si>
  <si>
    <t>Illinois Housing Development Authority</t>
  </si>
  <si>
    <t>New Jersey Housing and Mortgage Finance Agency</t>
  </si>
  <si>
    <t>Trenton</t>
  </si>
  <si>
    <t>District of Columbia Housing Finance Agency</t>
  </si>
  <si>
    <t>Tennessee Housing Development Agency</t>
  </si>
  <si>
    <t xml:space="preserve">TOTAL INVESTMENT AMOUNT             </t>
  </si>
  <si>
    <t>2/ On 9/23/2010, Treasury provided additonal investment to this HFA and substituted its investment for an amended and restated Financial Instrument.</t>
  </si>
  <si>
    <t>2, 10a, 30 - 9/24/2010</t>
  </si>
  <si>
    <t>2, 30 - 9/24/2010</t>
  </si>
  <si>
    <t>3, 30 - 9/24/2010</t>
  </si>
  <si>
    <t>Bainbridge Bancshares, Inc.</t>
  </si>
  <si>
    <t>Bainbridge</t>
  </si>
  <si>
    <t>Virginia Community Capital, Inc.</t>
  </si>
  <si>
    <t>Christiansburg</t>
  </si>
  <si>
    <t>Lower East Side People's Federal Credit Union</t>
  </si>
  <si>
    <t xml:space="preserve">Atlantic City Federal Credit Union </t>
  </si>
  <si>
    <t>Lander</t>
  </si>
  <si>
    <t>Neighborhood Trust Federal Credit Union</t>
  </si>
  <si>
    <t>Gateway Community Federal Credit Union</t>
  </si>
  <si>
    <t>Missoula</t>
  </si>
  <si>
    <t>MT</t>
  </si>
  <si>
    <t>Union Baptist Church Federal Credit Union</t>
  </si>
  <si>
    <t>Fort Wayne</t>
  </si>
  <si>
    <t>Buffalo Cooperative Federal Credit Union</t>
  </si>
  <si>
    <t>Alternatives Federal Credit Union</t>
  </si>
  <si>
    <t>Ithaca</t>
  </si>
  <si>
    <t>Liberty County Teachers Federal Credit Union</t>
  </si>
  <si>
    <t>Liberty</t>
  </si>
  <si>
    <t>UNO Federal Credit Union</t>
  </si>
  <si>
    <t>Butte Federal Credit Union</t>
  </si>
  <si>
    <t>Biggs</t>
  </si>
  <si>
    <t>Thurston Union of Low-Income People (TULIP) Cooperative Credit Union</t>
  </si>
  <si>
    <t>Olympia</t>
  </si>
  <si>
    <t>Phenix Pride Federal Credit Union</t>
  </si>
  <si>
    <t>Phenix City</t>
  </si>
  <si>
    <t>Pyramid Federal Credit Union</t>
  </si>
  <si>
    <t>Tucson</t>
  </si>
  <si>
    <t>Cooperative Center Federal Credit Union</t>
  </si>
  <si>
    <t>Berkeley</t>
  </si>
  <si>
    <t>Prince Kuhio Federal Credit Union</t>
  </si>
  <si>
    <t>Community First Guam Federal Credit Union</t>
  </si>
  <si>
    <t>Hagatna</t>
  </si>
  <si>
    <t>GU</t>
  </si>
  <si>
    <t>Tongass Federal Credit Union</t>
  </si>
  <si>
    <t>Ketchikan</t>
  </si>
  <si>
    <t>Santa Cruz Community Credit Union</t>
  </si>
  <si>
    <t>Santa Cruz</t>
  </si>
  <si>
    <t>Northeast Community Federal Credit Union</t>
  </si>
  <si>
    <t>San Francisco</t>
  </si>
  <si>
    <t>Fairfax County Federal Credit Union</t>
  </si>
  <si>
    <t>Fairfax</t>
  </si>
  <si>
    <t>American Finance House LARIBA</t>
  </si>
  <si>
    <t>Centrue Bank</t>
  </si>
  <si>
    <t>Ottawa</t>
  </si>
  <si>
    <t>Brewery Credit Union</t>
  </si>
  <si>
    <t>Tulane-Loyola Federal Credit Union</t>
  </si>
  <si>
    <t>29 -  9/24/2010</t>
  </si>
  <si>
    <t>30 - 9/29/2010</t>
  </si>
  <si>
    <t>Security Federal Corporation</t>
  </si>
  <si>
    <t>Aiken</t>
  </si>
  <si>
    <t>3, 30 - 9/29/2010</t>
  </si>
  <si>
    <t>2, 30 - 9/29/2010</t>
  </si>
  <si>
    <t>2, 10a, 30 - 9/29/2010</t>
  </si>
  <si>
    <t>Brandon</t>
  </si>
  <si>
    <t>2, 10, 30 - 9/29/2010</t>
  </si>
  <si>
    <t>BankAsiana</t>
  </si>
  <si>
    <t>Palisades Park</t>
  </si>
  <si>
    <t>The Magnolia State Corporation</t>
  </si>
  <si>
    <t>Bay Springs</t>
  </si>
  <si>
    <t>Bancorp of Okolona, Inc.</t>
  </si>
  <si>
    <t>Okolona</t>
  </si>
  <si>
    <t xml:space="preserve">Southern Chautauqua Federal Credit Union </t>
  </si>
  <si>
    <t xml:space="preserve">Fidelis Federal Credit Union </t>
  </si>
  <si>
    <t xml:space="preserve">Bethex Federal Credit Union </t>
  </si>
  <si>
    <t>Bronx</t>
  </si>
  <si>
    <t xml:space="preserve">Shreveport Federal Credit Union </t>
  </si>
  <si>
    <t>Shreveport</t>
  </si>
  <si>
    <t>Carter Federal Credit Union</t>
  </si>
  <si>
    <t>Springhill</t>
  </si>
  <si>
    <t>North Side Community Federal Credit Union</t>
  </si>
  <si>
    <t>East End Baptist Tabernacle Federal Credit Union</t>
  </si>
  <si>
    <t>Bridgeport</t>
  </si>
  <si>
    <t>Community Plus Federal Credit Union</t>
  </si>
  <si>
    <t>Rantoul</t>
  </si>
  <si>
    <t>Border Federal Credit Union</t>
  </si>
  <si>
    <t>Del Rio</t>
  </si>
  <si>
    <t>Opportunities Credit Union</t>
  </si>
  <si>
    <t>VT</t>
  </si>
  <si>
    <t>First Legacy Community Credit Union</t>
  </si>
  <si>
    <t>Union Settlement Federal Credit Union</t>
  </si>
  <si>
    <t>Southside Credit Union</t>
  </si>
  <si>
    <t>San Antonio</t>
  </si>
  <si>
    <t>D.C. Federal Credit Union</t>
  </si>
  <si>
    <t>Faith Based Federal Credit Union</t>
  </si>
  <si>
    <t>Oceanside</t>
  </si>
  <si>
    <t>Greater Kinston Credit Union</t>
  </si>
  <si>
    <t>Kinston</t>
  </si>
  <si>
    <t>Hill District Federal Credit Union</t>
  </si>
  <si>
    <t>Roanoke</t>
  </si>
  <si>
    <t>Episcopal Community Federal Credit Union</t>
  </si>
  <si>
    <t>Vigo County Federal Credit Union</t>
  </si>
  <si>
    <t>Renaissance Community Development Credit Union</t>
  </si>
  <si>
    <t>Somerset</t>
  </si>
  <si>
    <t>Independent Employers Group Federal Credit Union</t>
  </si>
  <si>
    <t>Hilo</t>
  </si>
  <si>
    <t>Exchange trust preferred securities for trust preferred securities</t>
  </si>
  <si>
    <t>Brooklyn Cooperative Federal Credit Union</t>
  </si>
  <si>
    <t>31 - 9/30/2010</t>
  </si>
  <si>
    <t>Disposition</t>
  </si>
  <si>
    <t>Total Proceeds</t>
  </si>
  <si>
    <t>26 - 9/30/2010</t>
  </si>
  <si>
    <t>32 - 9/30/2010</t>
  </si>
  <si>
    <t xml:space="preserve">31/ On 9/30/2010, Treasury completed the exchange of its $ 80,347,000 of Preferred Stock in Hampton Roads Bankshares, Inc. (Hampton) for a like amount of Mandatorily Convertible Preferred Stock (MCP), pursuant to the terms of the exchange agreement between Treasury and Hampton entered into on 8/12/2010.  Since Hampton also fulfilled the conversion conditions set forth in the Certificate of Designations for the MCP, Treasury’s $80,347,000 of MCP was subsequently converted into 52,225,550 shares of common stock.   </t>
  </si>
  <si>
    <t>26/ On 9/30/2010, Treasury completed the sale of all Preferred Stock and Warrants issued by South Financial Group, Inc. to Toronto-Dominion Bank (TD) at an aggregate purchase price of $130,179,218.75 for the Preferred Stock and $400,000 for the Warrants, pursuant to the terms of the agreement between Treasury and TD entered into on 5/18/2010.</t>
  </si>
  <si>
    <t>3/ On July 23, 2010, Treasury gave Morgan Stanley &amp; Co. Incorporated (Morgan Stanley) discretionary authority, as its sales agent, to sell subject to certain parameters up to 1,500,000,000 shares of common stock from time to time during the period ending on September 30, 2010 (or upon completion of the sale). Completion of the sale under this authority occured on September 30, 2010.</t>
  </si>
  <si>
    <t>2, 7, 30a</t>
  </si>
  <si>
    <t>30a</t>
  </si>
  <si>
    <t>3/ On 9/29/2010, Treasury provided additonal investment to this HFA and substituted its investment for an amended and restated Financial Instrument.</t>
  </si>
  <si>
    <t>5/ On 9/30/2010, Treasury entered into underwritten offering of the trust preferred securities, the gross proceeds of which do not include accumulated and unpaid distributions from the date of the exchange through the closing date.</t>
  </si>
  <si>
    <t>30a/ At the time of this institution’s exchange into the CDCI program, the warrant preferreds were included in the total amount of preferred stock exchanged for Treasury’s CDCI investment.  Therefore this disposition amount does not represent cash proceeds to Treasury.</t>
  </si>
  <si>
    <t>4/ On 9/29/2010, Treasury entered into an agreement with Citigroup Inc. to exchange $2,234,000,000 in aggregate liquidation preference of its trust preferred securities for $2,246,000,000 in aggregate liquidation preference of trust preferred securities with certain modified terms.  At the time of exchange, Citigroup Inc. paid the outstanding accrued and unpaid dividends.</t>
  </si>
  <si>
    <t>Total Warrant Proceeds****</t>
  </si>
  <si>
    <t>Total Repaid **</t>
  </si>
  <si>
    <t>Losses***</t>
  </si>
  <si>
    <r>
      <rPr>
        <b/>
        <sz val="11"/>
        <rFont val="Arial"/>
        <family val="2"/>
      </rPr>
      <t>***</t>
    </r>
    <r>
      <rPr>
        <sz val="11"/>
        <rFont val="Arial"/>
        <family val="2"/>
      </rPr>
      <t xml:space="preserve"> Losses include (i) the investment amount for institutions that have completed bankruptcy proceedings (see Notes 16 and 19) and (ii) the investment amount less the amount of final proceeds for institutions where Treasury has completed a sale (see Notes 26 and 32), but excludes investment amounts for institutions that have pending receivership or bankruptcy proceedings (see Notes 14 and 25).</t>
    </r>
  </si>
  <si>
    <r>
      <rPr>
        <b/>
        <sz val="11"/>
        <rFont val="Arial"/>
        <family val="2"/>
      </rPr>
      <t>****</t>
    </r>
    <r>
      <rPr>
        <sz val="11"/>
        <rFont val="Arial"/>
        <family val="2"/>
      </rPr>
      <t xml:space="preserve"> Total warrant proceeds includes $7,566,000, which represents the total amount of warrants that were included in nine institutions' exchange into the CDCI program (see Note 30a).</t>
    </r>
  </si>
  <si>
    <t>Freedom First Federal Credit Union</t>
  </si>
  <si>
    <t>32/ On 9/30/2010, Treasury completed the sale of all Preferred Stock and Warrants issued by TIB Financial  Corp. to North American Financial Holdings, Inc. (NAFH) at an aggregate purchase price of $12,119,637.37 for the Preferred Stock and $40,000 for the Warrants, pursuant to the terms of the agreement between Treasury and NAFH entered into on 9/24/2010.</t>
  </si>
  <si>
    <t>Initial FHA-HAMP cap, Initial FHA-2LP cap, and initial RD-HAMP</t>
  </si>
  <si>
    <t>Initial FHA-2LP cap</t>
  </si>
  <si>
    <t>Initial FHA-2LP cap and FHA-HAMP</t>
  </si>
  <si>
    <t>Initial FHA-HAMP cap, Initial FHA-2LP cap, and initial 2MP cap</t>
  </si>
  <si>
    <t>Initial FHA-2LP cap and initial 2MP cap</t>
  </si>
  <si>
    <t>Initial FHA-HAMP cap and 2MP initial cap</t>
  </si>
  <si>
    <t>2MP initial cap</t>
  </si>
  <si>
    <t>Initial RD-HAMP</t>
  </si>
  <si>
    <t>Initial FHA-HAMP cap and initial RD-HAMP</t>
  </si>
  <si>
    <t>4, 8</t>
  </si>
  <si>
    <t>AgFirst Farm Credit Bank</t>
  </si>
  <si>
    <t>Amarillo National Bank</t>
  </si>
  <si>
    <t>Amarillo</t>
  </si>
  <si>
    <t>American Financial Resources Inc.</t>
  </si>
  <si>
    <t xml:space="preserve"> Parsippany</t>
  </si>
  <si>
    <t>Banco Popular de Puerto Rico</t>
  </si>
  <si>
    <t>4, 5, 8</t>
  </si>
  <si>
    <t>Capital International Financial, Inc.</t>
  </si>
  <si>
    <t>Citizens Community Bank</t>
  </si>
  <si>
    <t>Freeburg</t>
  </si>
  <si>
    <t>Community Credit Union of Florida</t>
  </si>
  <si>
    <t>Rockledge</t>
  </si>
  <si>
    <t>CU Mortgage Services, Inc.</t>
  </si>
  <si>
    <t>New Brighton</t>
  </si>
  <si>
    <t>First Federal Bank of Florida</t>
  </si>
  <si>
    <t>Lake City</t>
  </si>
  <si>
    <t>First Mortgage Coporation</t>
  </si>
  <si>
    <t>Diamond Bar</t>
  </si>
  <si>
    <t>First Safety Bank</t>
  </si>
  <si>
    <t>Cincinnati</t>
  </si>
  <si>
    <t>Flagstar Capital Markets Corporation</t>
  </si>
  <si>
    <t>7, 8</t>
  </si>
  <si>
    <t>Franklin Savings</t>
  </si>
  <si>
    <t>Gateway Mortgage Group, LLC</t>
  </si>
  <si>
    <t>GFA Federal Credit Union</t>
  </si>
  <si>
    <t>Gardner</t>
  </si>
  <si>
    <t>Guaranty Bank</t>
  </si>
  <si>
    <t>James B. Nutter &amp; Company</t>
  </si>
  <si>
    <t>Liberty Bank and Trust Co</t>
  </si>
  <si>
    <t>M&amp;T Bank</t>
  </si>
  <si>
    <t>Magna Bank</t>
  </si>
  <si>
    <t>Mainstreet Credit  Union</t>
  </si>
  <si>
    <t>Lexena</t>
  </si>
  <si>
    <t>Marsh Associates, Inc.</t>
  </si>
  <si>
    <t>Midland Mortgage Compnay</t>
  </si>
  <si>
    <t>4, 5</t>
  </si>
  <si>
    <t>Schmidt Mortgage Company</t>
  </si>
  <si>
    <t>Rocky River</t>
  </si>
  <si>
    <t>Stockman Bank of Montana</t>
  </si>
  <si>
    <t>Miles City</t>
  </si>
  <si>
    <t>University First Federal Credit Union</t>
  </si>
  <si>
    <t>Weststar Mortgage, Inc.</t>
  </si>
  <si>
    <t>4/ Initial cap amount includes FHA-HAMP.</t>
  </si>
  <si>
    <t>5/ Initial cap amount includes RD-HAMP.</t>
  </si>
  <si>
    <t>6/ Initial cap amount includes 2MP.</t>
  </si>
  <si>
    <t>7/ Initial cap amount includes FHA-2LP.</t>
  </si>
  <si>
    <t>8/ Initial cap does not include HAMP.</t>
  </si>
  <si>
    <t>9/ This institution executed an Assignment and Assumption Agreement (a copy of which is available on www.FinancialStability.gov) with respect to all rights and obligations for the transferred loan modifications.  The amount transferred is realized as a cap adjustment and not as initial cap.</t>
  </si>
  <si>
    <t>10/ The amendment reflects a change in the legal name of the institution.</t>
  </si>
  <si>
    <t>Initial FHA-HAMP cap and initial FHA-2LP cap</t>
  </si>
  <si>
    <t>Initial FHA-HAMP cap, initial FHA-2LP cap, and initial RD-HAMP</t>
  </si>
  <si>
    <t>Initial FHA-HAMP cap, initial FHA-2LP cap, and initial 2MP cap</t>
  </si>
  <si>
    <t>Initial FHA-HAMP cap, initial FHA-2LP cap, initial RD-HAMP, and initial 2MP cap</t>
  </si>
  <si>
    <t>"FHA-2LP" means the FHA Second Lien Program</t>
  </si>
  <si>
    <t>"RD-HAMP" means the Rural Housing Service Home Affordable Modification Program.</t>
  </si>
  <si>
    <t>Initial FHA-HAMP cap and initial 2MP cap</t>
  </si>
  <si>
    <r>
      <t xml:space="preserve">Subordinated Debentures </t>
    </r>
    <r>
      <rPr>
        <vertAlign val="superscript"/>
        <sz val="11"/>
        <rFont val="Arial"/>
        <family val="2"/>
      </rPr>
      <t>9</t>
    </r>
    <r>
      <rPr>
        <sz val="11"/>
        <color theme="1"/>
        <rFont val="Calibri"/>
        <family val="2"/>
        <scheme val="minor"/>
      </rPr>
      <t/>
    </r>
  </si>
  <si>
    <t>28/ On 7/20/2010, Treasury completed the exchange of its $400,000,000 of Preferred Stock in First BanCorp for $424,174,000 of Mandatorily Convertible Preferred Stock (MCP), which is equivalent to the initial investment amount of $400,000,000, plus $24,174,000 of capitalized previously accrued and unpaid dividends. Subject to the fulfillment by First BanCorp of certain conditions, including those related to its capital plan, the MCP may be converted to common stock. First BanCorp has agreed to have Treasury observers attend board of directors meetings.</t>
  </si>
  <si>
    <t>29/ On 8/31/2010, following the completion of the conditions related to Pacific Capital Bancorp's (Pacific Capital) capital plan, Treasury exchanged its $180,634,000 of Preferred Stock in Pacific Capital for $195,045,000 of Mandatorily Convertible Preferred Stock (MCP), which is equivalent to the initial investment amount of $180,634,000, plus $14,411,000 of capitalized previously accrued and unpaid dividends.  On 9/27/2010, following the completion of the conversion conditions set forth in the Certificate of Designations for the MCP, all of Treasury’s MCP was converted into 360,833,250 shares of common stock of Pacific Capital. Pacific Capital has agreed to have Treasury observers attend board of directors meetings.</t>
  </si>
  <si>
    <t>Floating Rate SBA 7a security due 2024</t>
  </si>
  <si>
    <t>10, 11, 24</t>
  </si>
  <si>
    <t>24. On October 27, 2010, Treasury accepted an offer by General Motors Company (GM) to repurchase all of the approximately $2.1 billion preferred stock at a price per share of $25.50, which is equal to 102% of the liquidation preference, subject to the closing of the proposed initial public offering of GM’s common stock. GM will consummate its purchase of the preferred stock on the first dividend payment date that occurs after the proposed initial public offering.</t>
  </si>
  <si>
    <t>33/ Treasury entered into an agreement as of 10/29/2010 with Community Bancorp LLC for the sale of all Preferred Stock and Warrants issued by Cadence Financial Corporation to Treasury for an aggregate purchase price of (i) $38 million plus (ii) accrued and unpaid dividends through the date of the agreement.  Completion of the sale is subject to the fulfillment of certain closing conditions.</t>
  </si>
  <si>
    <t>2, 34</t>
  </si>
  <si>
    <t>1/  On September 3, 2010, the U.S. Department of the Treasury and Citibank, N.A. entered into a facility purchase agreement (the 'L/C Facility Agreement"), which allowed Treasury to demand from Citigroup the issuance of an up to $8 billion, 10-year letter of credit (the "L/C").  Treasury will increase availability under the L/C incrementally in proportion to the dollar value of mortgages refinanced under the FHA Short Refinance program from time to time during the first 2.5 years.  At that time, the amount of the L/C will be capped at the then-current level.  Under the terms of the L/C Facility Agreement, Treasury will incur fees for the availability and usage of the L/C up to a maximum amount of $117 million.</t>
  </si>
  <si>
    <r>
      <rPr>
        <b/>
        <sz val="12"/>
        <rFont val="Arial"/>
        <family val="2"/>
      </rPr>
      <t>*</t>
    </r>
    <r>
      <rPr>
        <sz val="11"/>
        <rFont val="Arial"/>
        <family val="2"/>
      </rPr>
      <t xml:space="preserve">  Total purchase amount includes the capitalization of accrued dividends referred to in Notes 20, 22, 28 and 29.</t>
    </r>
  </si>
  <si>
    <t>2, 25a</t>
  </si>
  <si>
    <t>25a/ As of the date of this report, this institution has been placed in receivership and the assets and liabilities were ordered to be sold to another bank.</t>
  </si>
  <si>
    <t>UNITEHERE Federal Credit Union                                                                                                           (Workers United Federal Credit Union)</t>
  </si>
  <si>
    <t>10, 11, 25</t>
  </si>
  <si>
    <t>Partial disposition   25</t>
  </si>
  <si>
    <t>Floating Rate SBA 7a security due 2026</t>
  </si>
  <si>
    <t>Floating Rate SBA 7a security due 2021</t>
  </si>
  <si>
    <t>25. On 11/17/2010, Treasury agreed to sell 358,546,795 shares of common stock at $32.7525 per share (which represents the $33 public sale price less underwriting discounts and fees) pursuant to an underwriting agreement.  Following settlement, the  net proceeds to Treasury were 11,743,303,903.  On 11/26/2010, the underwriters exercised their option to purchase an additional 53,782,019 shares of common stock from Treasury at the same purchase price resulting in additional proceeds of  $1,761,495,577. Treasury's aggregate net proceeds from the sale of common stock pursuant to the underwriting agreement total $13,504,799,480.</t>
  </si>
  <si>
    <t>34/ On 12/3/2010, Treasury completed the sale of all Preferred Stock (including the Preferred Stock received upon the exercise of warrants) issued by The Bank of Currituck (“Currituck”) to Treasury for an aggregate purchase price of $1,752,850, pursuant to the terms of the agreement between Treasury and Currituck entered into on 11/5/2010.</t>
  </si>
  <si>
    <t>For Period Ending December 6, 2010</t>
  </si>
  <si>
    <t>10/19/2010 - 12/6/2010</t>
  </si>
  <si>
    <t>6/ The price set forth is the weighted average price for all sales of Citigroup, Inc. common stock made by Treasury over the course of the corresponding period.</t>
  </si>
  <si>
    <t>7/ Amount represents the gross proceeds to Treasury.</t>
  </si>
  <si>
    <r>
      <t>Pricing Mechanism</t>
    </r>
    <r>
      <rPr>
        <b/>
        <vertAlign val="superscript"/>
        <sz val="12"/>
        <color indexed="8"/>
        <rFont val="Arial"/>
        <family val="2"/>
      </rPr>
      <t>6</t>
    </r>
  </si>
  <si>
    <r>
      <t>Proceeds</t>
    </r>
    <r>
      <rPr>
        <b/>
        <vertAlign val="superscript"/>
        <sz val="12"/>
        <color indexed="8"/>
        <rFont val="Arial"/>
        <family val="2"/>
      </rPr>
      <t>7</t>
    </r>
  </si>
  <si>
    <r>
      <rPr>
        <b/>
        <sz val="11"/>
        <color theme="1"/>
        <rFont val="Calibri"/>
        <family val="2"/>
        <scheme val="minor"/>
      </rPr>
      <t xml:space="preserve">Supplemental Information [Not Required by EESA </t>
    </r>
    <r>
      <rPr>
        <b/>
        <sz val="11"/>
        <color theme="1"/>
        <rFont val="Calibri"/>
        <family val="2"/>
      </rPr>
      <t>§114(a)]</t>
    </r>
  </si>
  <si>
    <t>Borrowers</t>
  </si>
  <si>
    <t>Lenders/Investors</t>
  </si>
  <si>
    <t>Servicer</t>
  </si>
  <si>
    <t>American Home Mortgage Servicing, Inc.</t>
  </si>
  <si>
    <t>BAC Home Loans Servicing, LP</t>
  </si>
  <si>
    <t>Specialized Loan Servicing LLC</t>
  </si>
  <si>
    <r>
      <rPr>
        <sz val="12"/>
        <rFont val="Arial"/>
        <family val="2"/>
      </rPr>
      <t>**</t>
    </r>
    <r>
      <rPr>
        <sz val="11"/>
        <rFont val="Arial"/>
        <family val="2"/>
      </rPr>
      <t xml:space="preserve"> Total repaid includes (i) the amount of $25 billion applied as repayment under the Capital Purchase Program from the total proceeds of $31.85 billion received pursuant to the sales of Citigroup, Inc. common stock as of December 6, 2010 (see Note 23 and "Capital Purchase Program - Citigroup Common Stock Disposition" on following pages) and (ii) the amount of $363,290,000 repaid by institutions that have completed exchanges for investments under the Community Development Capital Initiative (see Note 30 and "Community Development Capital Initiative" on following pages).</t>
    </r>
  </si>
  <si>
    <t>Home Affordable Modification Program</t>
  </si>
  <si>
    <t>Incentive Payments (as of November 30, 2010)</t>
  </si>
  <si>
    <t>Totals</t>
  </si>
  <si>
    <t>23/ Treasury received Citigroup common stock pursuant to the June 2009 Exchange Agreement between Treasury and Citigroup which provided for the exchange into common shares of the preferred stock that Treasury purchased in connection with Citigroup's participation in the Capital Purchase Program (see note 11).  On April 26, 2010, Treasury gave Morgan Stanley &amp; Co. Incorporated (Morgan Stanley) discretionary authority as its sales agent to sell subject to certain parameters up to 1,500,000,000 shares of the common stock from time to time during the period ending on June 30, 2010 (or on completion of the sale). Completion of the sale under this authority occurred on May 26, 2010. On May 26, 2010, Treasury again gave Morgan Stanley discretionary authority as its sales agent to sell subject to certain parameters up to 1,500,000,000 shares of the common stock from time to time during the period ending on June 30, 2010 (or on completion of the sale).  Completion of the sale under this authority occurred on June 30, 2010.  On July 23, 2010, Treasury again gave Morgan Stanley discretionary authority as its sales agent to sell subject to certain parameters up to 1,500,000,000 shares of the common stock from time to time during the period ending on September 30, 2010 (or on completion of the sale).  Completion of the sale under this authority occurred on September 30, 2010.  On October 19, 2010, Treasury gave Morgan Stanley &amp; Co. Incorporated (Morgan Stanley) discretionary authority, as its sales agent, to sell subject to certain parameters up to 1,500,000,000 shares of common stock from time to time during the period ending on December 31, 2010 (or upon completion of the sale), which plan was terminated on December 6, 2010.  All such sales were generally made at the market price.   On December 6, 2010, Treasury commenced an underwritten public offering of its remaining 2,417,407,607 shares.  See "Capital Purchase Program - Citigroup, Inc., Common Stock Disposition" on following page for the actual number of shares sold by Morgan Stanley, the weighted average price per share and the total proceeds to Treasury from all such sales during those periods.</t>
  </si>
  <si>
    <t>4/ On October 19, 2010, Treasury gave Morgan Stanley &amp; Co. Incorporated (Morgan Stanley) discretionary authority, as its sales agent, to sell subject to certain parameters up to 1,500,000,000 shares of common stock from time to time during the period ending on December 31, 2010 (or upon completion of the sale), which plan was terminated on December 6, 2010.</t>
  </si>
  <si>
    <t>5/ On December 6, 2010, Treasury commenced an underwritten public offering of its remaining 2,417,407,607 shares. Closing of the offering is subject to the fulfillment of certain closing conditions.</t>
  </si>
  <si>
    <t>This copy of the Transactions Report is subject to the terms and conditions of download as stated at http://www.financialstability.gov/latest/reportsanddocs.html.  The official version from the U.S. Department of the Treasury, Office of Financial Stability is available as a PDF file at http://www.financialstability.gov/latest/reportsanddocs.html</t>
  </si>
</sst>
</file>

<file path=xl/styles.xml><?xml version="1.0" encoding="utf-8"?>
<styleSheet xmlns="http://schemas.openxmlformats.org/spreadsheetml/2006/main" xmlns:mc="http://schemas.openxmlformats.org/markup-compatibility/2006" xmlns:x14ac="http://schemas.microsoft.com/office/spreadsheetml/2009/9/ac" mc:Ignorable="x14ac">
  <numFmts count="13">
    <numFmt numFmtId="6" formatCode="&quot;$&quot;#,##0_);[Red]\(&quot;$&quot;#,##0\)"/>
    <numFmt numFmtId="8" formatCode="&quot;$&quot;#,##0.00_);[Red]\(&quot;$&quot;#,##0.00\)"/>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quot;$&quot;#,##0"/>
    <numFmt numFmtId="165" formatCode="_(&quot;$&quot;* #,##0_);_(&quot;$&quot;* \(#,##0\);_(&quot;$&quot;* &quot;-&quot;??_);_(@_)"/>
    <numFmt numFmtId="166" formatCode="_(&quot;$&quot;* #,##0_);_(&quot;$&quot;* \(#,##0\);_(&quot;$&quot;* &quot;0&quot;??_);_(@_)"/>
    <numFmt numFmtId="167" formatCode="0.0%"/>
    <numFmt numFmtId="168" formatCode="&quot;$&quot;#,##0.0000"/>
    <numFmt numFmtId="169" formatCode="_(* #,##0_);_(* \(#,##0\);_(* &quot;-&quot;??_);_(@_)"/>
    <numFmt numFmtId="170" formatCode="&quot;$&quot;#,##0.00"/>
  </numFmts>
  <fonts count="110" x14ac:knownFonts="1">
    <font>
      <sz val="10"/>
      <name val="Arial"/>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1"/>
      <color indexed="8"/>
      <name val="Calibri"/>
      <family val="2"/>
    </font>
    <font>
      <sz val="10"/>
      <name val="Arial"/>
      <family val="2"/>
    </font>
    <font>
      <b/>
      <sz val="11"/>
      <name val="Arial"/>
      <family val="2"/>
    </font>
    <font>
      <sz val="11"/>
      <color indexed="8"/>
      <name val="Calibri"/>
      <family val="2"/>
    </font>
    <font>
      <sz val="10"/>
      <name val="Arial"/>
      <family val="2"/>
    </font>
    <font>
      <sz val="11"/>
      <name val="Arial"/>
      <family val="2"/>
    </font>
    <font>
      <sz val="11"/>
      <name val="Calibri"/>
      <family val="2"/>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b/>
      <sz val="15"/>
      <color indexed="56"/>
      <name val="Calibri"/>
      <family val="2"/>
    </font>
    <font>
      <b/>
      <sz val="13"/>
      <color indexed="56"/>
      <name val="Calibri"/>
      <family val="2"/>
    </font>
    <font>
      <b/>
      <sz val="11"/>
      <color indexed="56"/>
      <name val="Calibri"/>
      <family val="2"/>
    </font>
    <font>
      <sz val="11"/>
      <color indexed="62"/>
      <name val="Calibri"/>
      <family val="2"/>
    </font>
    <font>
      <sz val="11"/>
      <color indexed="52"/>
      <name val="Calibri"/>
      <family val="2"/>
    </font>
    <font>
      <sz val="11"/>
      <color indexed="60"/>
      <name val="Calibri"/>
      <family val="2"/>
    </font>
    <font>
      <b/>
      <sz val="11"/>
      <color indexed="63"/>
      <name val="Calibri"/>
      <family val="2"/>
    </font>
    <font>
      <b/>
      <sz val="18"/>
      <color indexed="56"/>
      <name val="Cambria"/>
      <family val="2"/>
    </font>
    <font>
      <b/>
      <sz val="11"/>
      <color indexed="8"/>
      <name val="Calibri"/>
      <family val="2"/>
    </font>
    <font>
      <sz val="11"/>
      <color indexed="10"/>
      <name val="Calibri"/>
      <family val="2"/>
    </font>
    <font>
      <u/>
      <sz val="11"/>
      <color indexed="12"/>
      <name val="Calibri"/>
      <family val="2"/>
    </font>
    <font>
      <b/>
      <sz val="11"/>
      <color indexed="8"/>
      <name val="Arial"/>
      <family val="2"/>
    </font>
    <font>
      <b/>
      <vertAlign val="superscript"/>
      <sz val="11"/>
      <color indexed="8"/>
      <name val="Arial"/>
      <family val="2"/>
    </font>
    <font>
      <sz val="11"/>
      <color indexed="8"/>
      <name val="Arial"/>
      <family val="2"/>
    </font>
    <font>
      <vertAlign val="superscript"/>
      <sz val="11"/>
      <color indexed="8"/>
      <name val="Arial"/>
      <family val="2"/>
    </font>
    <font>
      <sz val="11"/>
      <color indexed="10"/>
      <name val="Arial"/>
      <family val="2"/>
    </font>
    <font>
      <vertAlign val="superscript"/>
      <sz val="11"/>
      <name val="Arial"/>
      <family val="2"/>
    </font>
    <font>
      <i/>
      <sz val="11"/>
      <color indexed="8"/>
      <name val="Arial"/>
      <family val="2"/>
    </font>
    <font>
      <b/>
      <vertAlign val="superscript"/>
      <sz val="11"/>
      <name val="Arial"/>
      <family val="2"/>
    </font>
    <font>
      <sz val="8"/>
      <name val="Arial"/>
      <family val="2"/>
    </font>
    <font>
      <sz val="11"/>
      <color theme="1"/>
      <name val="Calibri"/>
      <family val="2"/>
      <scheme val="minor"/>
    </font>
    <font>
      <sz val="11"/>
      <color theme="0"/>
      <name val="Calibri"/>
      <family val="2"/>
      <scheme val="minor"/>
    </font>
    <font>
      <sz val="11"/>
      <color rgb="FF9C0006"/>
      <name val="Calibri"/>
      <family val="2"/>
      <scheme val="minor"/>
    </font>
    <font>
      <b/>
      <sz val="11"/>
      <color rgb="FFFA7D00"/>
      <name val="Calibri"/>
      <family val="2"/>
      <scheme val="minor"/>
    </font>
    <font>
      <b/>
      <sz val="11"/>
      <color theme="0"/>
      <name val="Calibri"/>
      <family val="2"/>
      <scheme val="minor"/>
    </font>
    <font>
      <i/>
      <sz val="11"/>
      <color rgb="FF7F7F7F"/>
      <name val="Calibri"/>
      <family val="2"/>
      <scheme val="minor"/>
    </font>
    <font>
      <sz val="11"/>
      <color rgb="FF006100"/>
      <name val="Calibri"/>
      <family val="2"/>
      <scheme val="minor"/>
    </font>
    <font>
      <b/>
      <sz val="15"/>
      <color theme="3"/>
      <name val="Calibri"/>
      <family val="2"/>
      <scheme val="minor"/>
    </font>
    <font>
      <b/>
      <sz val="13"/>
      <color theme="3"/>
      <name val="Calibri"/>
      <family val="2"/>
      <scheme val="minor"/>
    </font>
    <font>
      <b/>
      <sz val="11"/>
      <color theme="3"/>
      <name val="Calibri"/>
      <family val="2"/>
      <scheme val="minor"/>
    </font>
    <font>
      <sz val="11"/>
      <color rgb="FF3F3F76"/>
      <name val="Calibri"/>
      <family val="2"/>
      <scheme val="minor"/>
    </font>
    <font>
      <sz val="11"/>
      <color rgb="FFFA7D00"/>
      <name val="Calibri"/>
      <family val="2"/>
      <scheme val="minor"/>
    </font>
    <font>
      <sz val="11"/>
      <color rgb="FF9C6500"/>
      <name val="Calibri"/>
      <family val="2"/>
      <scheme val="minor"/>
    </font>
    <font>
      <b/>
      <sz val="11"/>
      <color rgb="FF3F3F3F"/>
      <name val="Calibri"/>
      <family val="2"/>
      <scheme val="minor"/>
    </font>
    <font>
      <b/>
      <sz val="18"/>
      <color theme="3"/>
      <name val="Cambria"/>
      <family val="2"/>
      <scheme val="major"/>
    </font>
    <font>
      <b/>
      <sz val="11"/>
      <color theme="1"/>
      <name val="Calibri"/>
      <family val="2"/>
      <scheme val="minor"/>
    </font>
    <font>
      <sz val="11"/>
      <color rgb="FFFF0000"/>
      <name val="Calibri"/>
      <family val="2"/>
      <scheme val="minor"/>
    </font>
    <font>
      <b/>
      <sz val="10"/>
      <name val="Arial"/>
      <family val="2"/>
    </font>
    <font>
      <i/>
      <sz val="11"/>
      <name val="Arial"/>
      <family val="2"/>
    </font>
    <font>
      <sz val="11"/>
      <color rgb="FF000000"/>
      <name val="Arial"/>
      <family val="2"/>
    </font>
    <font>
      <sz val="10"/>
      <color indexed="8"/>
      <name val="Arial"/>
      <family val="2"/>
    </font>
    <font>
      <b/>
      <sz val="12"/>
      <name val="Arial"/>
      <family val="2"/>
    </font>
    <font>
      <b/>
      <vertAlign val="superscript"/>
      <sz val="14"/>
      <name val="Arial"/>
      <family val="2"/>
    </font>
    <font>
      <vertAlign val="superscript"/>
      <sz val="14"/>
      <name val="Arial"/>
      <family val="2"/>
    </font>
    <font>
      <b/>
      <i/>
      <sz val="11"/>
      <name val="Arial"/>
      <family val="2"/>
    </font>
    <font>
      <b/>
      <i/>
      <sz val="11"/>
      <color indexed="8"/>
      <name val="Arial"/>
      <family val="2"/>
    </font>
    <font>
      <b/>
      <i/>
      <vertAlign val="superscript"/>
      <sz val="11"/>
      <color indexed="8"/>
      <name val="Arial"/>
      <family val="2"/>
    </font>
    <font>
      <b/>
      <i/>
      <vertAlign val="superscript"/>
      <sz val="11"/>
      <name val="Arial"/>
      <family val="2"/>
    </font>
    <font>
      <sz val="9"/>
      <color indexed="8"/>
      <name val="Arial"/>
      <family val="2"/>
    </font>
    <font>
      <b/>
      <vertAlign val="superscript"/>
      <sz val="12"/>
      <color indexed="8"/>
      <name val="Arial"/>
      <family val="2"/>
    </font>
    <font>
      <sz val="11"/>
      <color rgb="FF000000"/>
      <name val="Calibri"/>
      <family val="2"/>
    </font>
    <font>
      <i/>
      <sz val="10"/>
      <name val="Arial"/>
      <family val="2"/>
    </font>
    <font>
      <sz val="12"/>
      <name val="Arial"/>
      <family val="2"/>
    </font>
    <font>
      <b/>
      <sz val="11"/>
      <color theme="1"/>
      <name val="Calibri"/>
      <family val="2"/>
    </font>
  </fonts>
  <fills count="55">
    <fill>
      <patternFill patternType="none"/>
    </fill>
    <fill>
      <patternFill patternType="gray125"/>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55"/>
      </patternFill>
    </fill>
    <fill>
      <patternFill patternType="solid">
        <fgColor indexed="43"/>
      </patternFill>
    </fill>
    <fill>
      <patternFill patternType="solid">
        <fgColor indexed="26"/>
      </patternFill>
    </fill>
    <fill>
      <patternFill patternType="solid">
        <fgColor theme="4" tint="0.79998168889431442"/>
        <bgColor indexed="65"/>
      </patternFill>
    </fill>
    <fill>
      <patternFill patternType="solid">
        <fgColor theme="5" tint="0.79998168889431442"/>
        <bgColor indexed="65"/>
      </patternFill>
    </fill>
    <fill>
      <patternFill patternType="solid">
        <fgColor theme="6" tint="0.79998168889431442"/>
        <bgColor indexed="65"/>
      </patternFill>
    </fill>
    <fill>
      <patternFill patternType="solid">
        <fgColor theme="7" tint="0.79998168889431442"/>
        <bgColor indexed="65"/>
      </patternFill>
    </fill>
    <fill>
      <patternFill patternType="solid">
        <fgColor theme="8" tint="0.79998168889431442"/>
        <bgColor indexed="65"/>
      </patternFill>
    </fill>
    <fill>
      <patternFill patternType="solid">
        <fgColor theme="9" tint="0.79998168889431442"/>
        <bgColor indexed="65"/>
      </patternFill>
    </fill>
    <fill>
      <patternFill patternType="solid">
        <fgColor theme="4" tint="0.59999389629810485"/>
        <bgColor indexed="65"/>
      </patternFill>
    </fill>
    <fill>
      <patternFill patternType="solid">
        <fgColor theme="5" tint="0.59999389629810485"/>
        <bgColor indexed="65"/>
      </patternFill>
    </fill>
    <fill>
      <patternFill patternType="solid">
        <fgColor theme="6" tint="0.59999389629810485"/>
        <bgColor indexed="65"/>
      </patternFill>
    </fill>
    <fill>
      <patternFill patternType="solid">
        <fgColor theme="7" tint="0.59999389629810485"/>
        <bgColor indexed="65"/>
      </patternFill>
    </fill>
    <fill>
      <patternFill patternType="solid">
        <fgColor theme="8" tint="0.59999389629810485"/>
        <bgColor indexed="65"/>
      </patternFill>
    </fill>
    <fill>
      <patternFill patternType="solid">
        <fgColor theme="9" tint="0.59999389629810485"/>
        <bgColor indexed="65"/>
      </patternFill>
    </fill>
    <fill>
      <patternFill patternType="solid">
        <fgColor theme="4" tint="0.39997558519241921"/>
        <bgColor indexed="65"/>
      </patternFill>
    </fill>
    <fill>
      <patternFill patternType="solid">
        <fgColor theme="5" tint="0.39997558519241921"/>
        <bgColor indexed="65"/>
      </patternFill>
    </fill>
    <fill>
      <patternFill patternType="solid">
        <fgColor theme="6" tint="0.39997558519241921"/>
        <bgColor indexed="65"/>
      </patternFill>
    </fill>
    <fill>
      <patternFill patternType="solid">
        <fgColor theme="7" tint="0.39997558519241921"/>
        <bgColor indexed="65"/>
      </patternFill>
    </fill>
    <fill>
      <patternFill patternType="solid">
        <fgColor theme="8" tint="0.39997558519241921"/>
        <bgColor indexed="65"/>
      </patternFill>
    </fill>
    <fill>
      <patternFill patternType="solid">
        <fgColor theme="9" tint="0.39997558519241921"/>
        <bgColor indexed="65"/>
      </patternFill>
    </fill>
    <fill>
      <patternFill patternType="solid">
        <fgColor theme="4"/>
      </patternFill>
    </fill>
    <fill>
      <patternFill patternType="solid">
        <fgColor theme="5"/>
      </patternFill>
    </fill>
    <fill>
      <patternFill patternType="solid">
        <fgColor theme="6"/>
      </patternFill>
    </fill>
    <fill>
      <patternFill patternType="solid">
        <fgColor theme="7"/>
      </patternFill>
    </fill>
    <fill>
      <patternFill patternType="solid">
        <fgColor theme="8"/>
      </patternFill>
    </fill>
    <fill>
      <patternFill patternType="solid">
        <fgColor theme="9"/>
      </patternFill>
    </fill>
    <fill>
      <patternFill patternType="solid">
        <fgColor rgb="FFFFC7CE"/>
      </patternFill>
    </fill>
    <fill>
      <patternFill patternType="solid">
        <fgColor rgb="FFF2F2F2"/>
      </patternFill>
    </fill>
    <fill>
      <patternFill patternType="solid">
        <fgColor rgb="FFA5A5A5"/>
      </patternFill>
    </fill>
    <fill>
      <patternFill patternType="solid">
        <fgColor rgb="FFC6EFCE"/>
      </patternFill>
    </fill>
    <fill>
      <patternFill patternType="solid">
        <fgColor rgb="FFFFCC99"/>
      </patternFill>
    </fill>
    <fill>
      <patternFill patternType="solid">
        <fgColor rgb="FFFFEB9C"/>
      </patternFill>
    </fill>
    <fill>
      <patternFill patternType="solid">
        <fgColor rgb="FFFFFFCC"/>
      </patternFill>
    </fill>
  </fills>
  <borders count="127">
    <border>
      <left/>
      <right/>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thin">
        <color indexed="64"/>
      </left>
      <right style="thin">
        <color indexed="64"/>
      </right>
      <top style="thin">
        <color indexed="64"/>
      </top>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top style="thin">
        <color indexed="64"/>
      </top>
      <bottom style="thin">
        <color indexed="64"/>
      </bottom>
      <diagonal/>
    </border>
    <border>
      <left/>
      <right style="thin">
        <color indexed="64"/>
      </right>
      <top style="thin">
        <color indexed="64"/>
      </top>
      <bottom style="thin">
        <color indexed="64"/>
      </bottom>
      <diagonal/>
    </border>
    <border>
      <left style="medium">
        <color indexed="64"/>
      </left>
      <right style="thin">
        <color indexed="64"/>
      </right>
      <top/>
      <bottom style="thin">
        <color indexed="64"/>
      </bottom>
      <diagonal/>
    </border>
    <border>
      <left style="medium">
        <color indexed="64"/>
      </left>
      <right/>
      <top/>
      <bottom style="thin">
        <color indexed="64"/>
      </bottom>
      <diagonal/>
    </border>
    <border>
      <left style="thin">
        <color indexed="64"/>
      </left>
      <right style="medium">
        <color indexed="64"/>
      </right>
      <top/>
      <bottom style="thin">
        <color indexed="64"/>
      </bottom>
      <diagonal/>
    </border>
    <border>
      <left style="thin">
        <color indexed="64"/>
      </left>
      <right style="medium">
        <color indexed="64"/>
      </right>
      <top/>
      <bottom/>
      <diagonal/>
    </border>
    <border>
      <left/>
      <right style="thin">
        <color indexed="64"/>
      </right>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right style="medium">
        <color indexed="64"/>
      </right>
      <top style="thin">
        <color indexed="64"/>
      </top>
      <bottom style="thin">
        <color indexed="64"/>
      </bottom>
      <diagonal/>
    </border>
    <border>
      <left style="medium">
        <color indexed="64"/>
      </left>
      <right/>
      <top/>
      <bottom/>
      <diagonal/>
    </border>
    <border>
      <left style="medium">
        <color indexed="64"/>
      </left>
      <right/>
      <top style="thin">
        <color indexed="64"/>
      </top>
      <bottom style="medium">
        <color indexed="64"/>
      </bottom>
      <diagonal/>
    </border>
    <border>
      <left/>
      <right style="medium">
        <color indexed="64"/>
      </right>
      <top/>
      <bottom/>
      <diagonal/>
    </border>
    <border>
      <left/>
      <right style="medium">
        <color indexed="64"/>
      </right>
      <top style="thin">
        <color indexed="64"/>
      </top>
      <bottom style="medium">
        <color indexed="64"/>
      </bottom>
      <diagonal/>
    </border>
    <border>
      <left style="thin">
        <color indexed="64"/>
      </left>
      <right/>
      <top style="medium">
        <color indexed="64"/>
      </top>
      <bottom style="thin">
        <color indexed="64"/>
      </bottom>
      <diagonal/>
    </border>
    <border>
      <left style="thin">
        <color indexed="64"/>
      </left>
      <right/>
      <top style="thin">
        <color indexed="64"/>
      </top>
      <bottom style="thin">
        <color indexed="64"/>
      </bottom>
      <diagonal/>
    </border>
    <border>
      <left style="thin">
        <color indexed="64"/>
      </left>
      <right/>
      <top/>
      <bottom style="thin">
        <color indexed="64"/>
      </bottom>
      <diagonal/>
    </border>
    <border>
      <left style="thin">
        <color indexed="64"/>
      </left>
      <right/>
      <top style="thin">
        <color indexed="64"/>
      </top>
      <bottom style="medium">
        <color indexed="64"/>
      </bottom>
      <diagonal/>
    </border>
    <border>
      <left/>
      <right style="thin">
        <color indexed="64"/>
      </right>
      <top style="thin">
        <color indexed="64"/>
      </top>
      <bottom/>
      <diagonal/>
    </border>
    <border>
      <left style="thin">
        <color indexed="64"/>
      </left>
      <right style="medium">
        <color indexed="64"/>
      </right>
      <top style="thin">
        <color indexed="64"/>
      </top>
      <bottom/>
      <diagonal/>
    </border>
    <border>
      <left style="medium">
        <color indexed="64"/>
      </left>
      <right/>
      <top style="thin">
        <color indexed="64"/>
      </top>
      <bottom/>
      <diagonal/>
    </border>
    <border>
      <left/>
      <right style="medium">
        <color indexed="64"/>
      </right>
      <top style="thin">
        <color indexed="64"/>
      </top>
      <bottom/>
      <diagonal/>
    </border>
    <border>
      <left style="thin">
        <color indexed="64"/>
      </left>
      <right/>
      <top style="thin">
        <color indexed="64"/>
      </top>
      <bottom/>
      <diagonal/>
    </border>
    <border>
      <left style="thin">
        <color indexed="64"/>
      </left>
      <right style="thin">
        <color indexed="64"/>
      </right>
      <top/>
      <bottom/>
      <diagonal/>
    </border>
    <border>
      <left/>
      <right/>
      <top style="thin">
        <color indexed="64"/>
      </top>
      <bottom style="thin">
        <color indexed="64"/>
      </bottom>
      <diagonal/>
    </border>
    <border>
      <left style="thin">
        <color indexed="64"/>
      </left>
      <right/>
      <top/>
      <bottom/>
      <diagonal/>
    </border>
    <border>
      <left style="thin">
        <color indexed="64"/>
      </left>
      <right style="thin">
        <color indexed="64"/>
      </right>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right/>
      <top style="medium">
        <color indexed="64"/>
      </top>
      <bottom style="thin">
        <color indexed="64"/>
      </bottom>
      <diagonal/>
    </border>
    <border>
      <left/>
      <right style="thin">
        <color indexed="64"/>
      </right>
      <top style="medium">
        <color indexed="64"/>
      </top>
      <bottom style="thin">
        <color indexed="64"/>
      </bottom>
      <diagonal/>
    </border>
    <border>
      <left style="medium">
        <color indexed="64"/>
      </left>
      <right style="thin">
        <color indexed="64"/>
      </right>
      <top/>
      <bottom style="medium">
        <color indexed="64"/>
      </bottom>
      <diagonal/>
    </border>
    <border>
      <left style="thin">
        <color indexed="64"/>
      </left>
      <right style="medium">
        <color indexed="64"/>
      </right>
      <top/>
      <bottom style="medium">
        <color indexed="64"/>
      </bottom>
      <diagonal/>
    </border>
    <border>
      <left style="medium">
        <color indexed="64"/>
      </left>
      <right style="thin">
        <color indexed="64"/>
      </right>
      <top style="thin">
        <color indexed="64"/>
      </top>
      <bottom/>
      <diagonal/>
    </border>
    <border>
      <left/>
      <right/>
      <top style="thin">
        <color indexed="64"/>
      </top>
      <bottom/>
      <diagonal/>
    </border>
    <border>
      <left style="medium">
        <color indexed="64"/>
      </left>
      <right style="thin">
        <color indexed="64"/>
      </right>
      <top/>
      <bottom/>
      <diagonal/>
    </border>
    <border>
      <left/>
      <right/>
      <top/>
      <bottom style="double">
        <color indexed="64"/>
      </bottom>
      <diagonal/>
    </border>
    <border>
      <left style="thin">
        <color indexed="64"/>
      </left>
      <right/>
      <top style="medium">
        <color indexed="64"/>
      </top>
      <bottom/>
      <diagonal/>
    </border>
    <border>
      <left style="thin">
        <color indexed="64"/>
      </left>
      <right style="thin">
        <color indexed="64"/>
      </right>
      <top/>
      <bottom style="thin">
        <color indexed="64"/>
      </bottom>
      <diagonal/>
    </border>
    <border>
      <left style="thin">
        <color indexed="64"/>
      </left>
      <right style="medium">
        <color indexed="64"/>
      </right>
      <top style="thin">
        <color indexed="64"/>
      </top>
      <bottom style="medium">
        <color indexed="64"/>
      </bottom>
      <diagonal/>
    </border>
    <border>
      <left/>
      <right style="thin">
        <color indexed="64"/>
      </right>
      <top style="thin">
        <color indexed="64"/>
      </top>
      <bottom style="medium">
        <color indexed="64"/>
      </bottom>
      <diagonal/>
    </border>
    <border>
      <left/>
      <right/>
      <top style="thin">
        <color indexed="64"/>
      </top>
      <bottom style="medium">
        <color indexed="64"/>
      </bottom>
      <diagonal/>
    </border>
    <border>
      <left style="medium">
        <color indexed="64"/>
      </left>
      <right/>
      <top style="medium">
        <color indexed="64"/>
      </top>
      <bottom style="thin">
        <color indexed="64"/>
      </bottom>
      <diagonal/>
    </border>
    <border>
      <left/>
      <right style="medium">
        <color indexed="64"/>
      </right>
      <top style="medium">
        <color indexed="64"/>
      </top>
      <bottom style="thin">
        <color indexed="64"/>
      </bottom>
      <diagonal/>
    </border>
    <border>
      <left/>
      <right/>
      <top/>
      <bottom style="thin">
        <color indexed="64"/>
      </bottom>
      <diagonal/>
    </border>
    <border>
      <left style="thin">
        <color indexed="64"/>
      </left>
      <right/>
      <top/>
      <bottom style="medium">
        <color indexed="64"/>
      </bottom>
      <diagonal/>
    </border>
    <border>
      <left style="medium">
        <color indexed="64"/>
      </left>
      <right/>
      <top style="medium">
        <color indexed="64"/>
      </top>
      <bottom/>
      <diagonal/>
    </border>
    <border>
      <left/>
      <right/>
      <top style="medium">
        <color indexed="64"/>
      </top>
      <bottom/>
      <diagonal/>
    </border>
    <border>
      <left/>
      <right style="thin">
        <color indexed="64"/>
      </right>
      <top style="medium">
        <color indexed="64"/>
      </top>
      <bottom/>
      <diagonal/>
    </border>
    <border>
      <left style="thin">
        <color indexed="64"/>
      </left>
      <right style="medium">
        <color indexed="64"/>
      </right>
      <top style="medium">
        <color indexed="64"/>
      </top>
      <bottom style="medium">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style="thin">
        <color indexed="64"/>
      </left>
      <right style="medium">
        <color indexed="64"/>
      </right>
      <top style="medium">
        <color indexed="64"/>
      </top>
      <bottom/>
      <diagonal/>
    </border>
    <border>
      <left/>
      <right style="medium">
        <color indexed="64"/>
      </right>
      <top style="medium">
        <color indexed="64"/>
      </top>
      <bottom/>
      <diagonal/>
    </border>
    <border>
      <left/>
      <right style="medium">
        <color indexed="64"/>
      </right>
      <top/>
      <bottom style="medium">
        <color indexed="64"/>
      </bottom>
      <diagonal/>
    </border>
    <border>
      <left/>
      <right style="medium">
        <color indexed="64"/>
      </right>
      <top/>
      <bottom style="thin">
        <color indexed="64"/>
      </bottom>
      <diagonal/>
    </border>
    <border>
      <left/>
      <right style="thin">
        <color indexed="64"/>
      </right>
      <top/>
      <bottom style="medium">
        <color indexed="64"/>
      </bottom>
      <diagonal/>
    </border>
    <border>
      <left style="medium">
        <color indexed="64"/>
      </left>
      <right/>
      <top/>
      <bottom style="medium">
        <color indexed="64"/>
      </bottom>
      <diagonal/>
    </border>
    <border>
      <left/>
      <right style="thin">
        <color indexed="64"/>
      </right>
      <top/>
      <bottom/>
      <diagonal/>
    </border>
    <border>
      <left style="thin">
        <color rgb="FF7F7F7F"/>
      </left>
      <right style="thin">
        <color rgb="FF7F7F7F"/>
      </right>
      <top style="thin">
        <color rgb="FF7F7F7F"/>
      </top>
      <bottom style="thin">
        <color rgb="FF7F7F7F"/>
      </bottom>
      <diagonal/>
    </border>
    <border>
      <left style="double">
        <color rgb="FF3F3F3F"/>
      </left>
      <right style="double">
        <color rgb="FF3F3F3F"/>
      </right>
      <top style="double">
        <color rgb="FF3F3F3F"/>
      </top>
      <bottom style="double">
        <color rgb="FF3F3F3F"/>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right/>
      <top/>
      <bottom style="double">
        <color rgb="FFFF8001"/>
      </bottom>
      <diagonal/>
    </border>
    <border>
      <left style="thin">
        <color rgb="FFB2B2B2"/>
      </left>
      <right style="thin">
        <color rgb="FFB2B2B2"/>
      </right>
      <top style="thin">
        <color rgb="FFB2B2B2"/>
      </top>
      <bottom style="thin">
        <color rgb="FFB2B2B2"/>
      </bottom>
      <diagonal/>
    </border>
    <border>
      <left style="thin">
        <color rgb="FF3F3F3F"/>
      </left>
      <right style="thin">
        <color rgb="FF3F3F3F"/>
      </right>
      <top style="thin">
        <color rgb="FF3F3F3F"/>
      </top>
      <bottom style="thin">
        <color rgb="FF3F3F3F"/>
      </bottom>
      <diagonal/>
    </border>
    <border>
      <left/>
      <right/>
      <top style="thin">
        <color theme="4"/>
      </top>
      <bottom style="double">
        <color theme="4"/>
      </bottom>
      <diagonal/>
    </border>
    <border>
      <left style="medium">
        <color indexed="64"/>
      </left>
      <right style="medium">
        <color indexed="64"/>
      </right>
      <top style="thin">
        <color indexed="64"/>
      </top>
      <bottom/>
      <diagonal/>
    </border>
    <border>
      <left style="medium">
        <color indexed="64"/>
      </left>
      <right style="medium">
        <color indexed="64"/>
      </right>
      <top/>
      <bottom style="thin">
        <color indexed="64"/>
      </bottom>
      <diagonal/>
    </border>
    <border>
      <left style="medium">
        <color indexed="64"/>
      </left>
      <right style="medium">
        <color indexed="64"/>
      </right>
      <top style="thin">
        <color indexed="64"/>
      </top>
      <bottom style="thin">
        <color indexed="64"/>
      </bottom>
      <diagonal/>
    </border>
    <border>
      <left/>
      <right/>
      <top/>
      <bottom style="double">
        <color auto="1"/>
      </bottom>
      <diagonal/>
    </border>
    <border>
      <left/>
      <right/>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indexed="64"/>
      </left>
      <right style="medium">
        <color indexed="64"/>
      </right>
      <top/>
      <bottom/>
      <diagonal/>
    </border>
    <border>
      <left/>
      <right style="thin">
        <color indexed="64"/>
      </right>
      <top style="medium">
        <color indexed="64"/>
      </top>
      <bottom style="medium">
        <color indexed="64"/>
      </bottom>
      <diagonal/>
    </border>
    <border>
      <left style="thin">
        <color indexed="64"/>
      </left>
      <right/>
      <top style="medium">
        <color indexed="64"/>
      </top>
      <bottom style="medium">
        <color indexed="64"/>
      </bottom>
      <diagonal/>
    </border>
    <border>
      <left/>
      <right/>
      <top style="double">
        <color indexed="64"/>
      </top>
      <bottom style="double">
        <color indexed="64"/>
      </bottom>
      <diagonal/>
    </border>
    <border>
      <left style="medium">
        <color indexed="64"/>
      </left>
      <right style="medium">
        <color indexed="64"/>
      </right>
      <top style="medium">
        <color indexed="64"/>
      </top>
      <bottom/>
      <diagonal/>
    </border>
    <border>
      <left style="medium">
        <color indexed="64"/>
      </left>
      <right style="thin">
        <color indexed="64"/>
      </right>
      <top style="medium">
        <color indexed="64"/>
      </top>
      <bottom style="thick">
        <color theme="9"/>
      </bottom>
      <diagonal/>
    </border>
    <border>
      <left style="thin">
        <color indexed="64"/>
      </left>
      <right/>
      <top style="medium">
        <color indexed="64"/>
      </top>
      <bottom style="thick">
        <color theme="9"/>
      </bottom>
      <diagonal/>
    </border>
    <border>
      <left style="medium">
        <color indexed="64"/>
      </left>
      <right style="thin">
        <color indexed="64"/>
      </right>
      <top style="thick">
        <color theme="9"/>
      </top>
      <bottom style="thick">
        <color theme="6" tint="-0.24994659260841701"/>
      </bottom>
      <diagonal/>
    </border>
    <border>
      <left style="thin">
        <color indexed="64"/>
      </left>
      <right/>
      <top style="thick">
        <color theme="9"/>
      </top>
      <bottom style="thick">
        <color theme="6" tint="-0.24994659260841701"/>
      </bottom>
      <diagonal/>
    </border>
    <border>
      <left/>
      <right/>
      <top style="thick">
        <color theme="9"/>
      </top>
      <bottom style="thick">
        <color theme="6" tint="-0.24994659260841701"/>
      </bottom>
      <diagonal/>
    </border>
    <border>
      <left style="medium">
        <color indexed="64"/>
      </left>
      <right/>
      <top style="thin">
        <color indexed="64"/>
      </top>
      <bottom style="thick">
        <color theme="9"/>
      </bottom>
      <diagonal/>
    </border>
    <border>
      <left/>
      <right/>
      <top style="thin">
        <color indexed="64"/>
      </top>
      <bottom style="thick">
        <color theme="9"/>
      </bottom>
      <diagonal/>
    </border>
    <border>
      <left style="thin">
        <color indexed="64"/>
      </left>
      <right/>
      <top style="thin">
        <color indexed="64"/>
      </top>
      <bottom style="thick">
        <color theme="9"/>
      </bottom>
      <diagonal/>
    </border>
    <border>
      <left style="thin">
        <color indexed="64"/>
      </left>
      <right style="medium">
        <color indexed="64"/>
      </right>
      <top/>
      <bottom style="thick">
        <color theme="9"/>
      </bottom>
      <diagonal/>
    </border>
    <border>
      <left style="thin">
        <color indexed="64"/>
      </left>
      <right style="thin">
        <color indexed="64"/>
      </right>
      <top style="thin">
        <color indexed="64"/>
      </top>
      <bottom style="thick">
        <color theme="9"/>
      </bottom>
      <diagonal/>
    </border>
    <border>
      <left style="thin">
        <color indexed="64"/>
      </left>
      <right style="medium">
        <color indexed="64"/>
      </right>
      <top style="thin">
        <color indexed="64"/>
      </top>
      <bottom style="thick">
        <color theme="9"/>
      </bottom>
      <diagonal/>
    </border>
    <border>
      <left/>
      <right style="thick">
        <color theme="9"/>
      </right>
      <top style="thin">
        <color indexed="64"/>
      </top>
      <bottom style="thin">
        <color indexed="64"/>
      </bottom>
      <diagonal/>
    </border>
    <border>
      <left/>
      <right style="thick">
        <color theme="9"/>
      </right>
      <top/>
      <bottom/>
      <diagonal/>
    </border>
    <border>
      <left/>
      <right style="thick">
        <color theme="9"/>
      </right>
      <top style="medium">
        <color indexed="64"/>
      </top>
      <bottom style="thick">
        <color theme="9"/>
      </bottom>
      <diagonal/>
    </border>
    <border>
      <left/>
      <right style="thick">
        <color theme="6" tint="-0.24994659260841701"/>
      </right>
      <top style="thick">
        <color theme="6" tint="-0.24994659260841701"/>
      </top>
      <bottom style="thin">
        <color indexed="64"/>
      </bottom>
      <diagonal/>
    </border>
    <border>
      <left/>
      <right/>
      <top/>
      <bottom style="thick">
        <color theme="6" tint="-0.24994659260841701"/>
      </bottom>
      <diagonal/>
    </border>
    <border>
      <left/>
      <right style="thin">
        <color indexed="64"/>
      </right>
      <top/>
      <bottom style="thick">
        <color theme="6" tint="-0.24994659260841701"/>
      </bottom>
      <diagonal/>
    </border>
    <border>
      <left style="thin">
        <color indexed="64"/>
      </left>
      <right style="thin">
        <color indexed="64"/>
      </right>
      <top/>
      <bottom style="thick">
        <color theme="6" tint="-0.24994659260841701"/>
      </bottom>
      <diagonal/>
    </border>
    <border>
      <left style="thin">
        <color indexed="64"/>
      </left>
      <right style="medium">
        <color indexed="64"/>
      </right>
      <top/>
      <bottom style="thick">
        <color theme="6" tint="-0.24994659260841701"/>
      </bottom>
      <diagonal/>
    </border>
    <border>
      <left style="medium">
        <color indexed="64"/>
      </left>
      <right style="thin">
        <color indexed="64"/>
      </right>
      <top/>
      <bottom style="thick">
        <color theme="6" tint="-0.24994659260841701"/>
      </bottom>
      <diagonal/>
    </border>
    <border>
      <left style="medium">
        <color indexed="64"/>
      </left>
      <right style="thin">
        <color indexed="64"/>
      </right>
      <top style="thin">
        <color indexed="64"/>
      </top>
      <bottom style="thick">
        <color theme="6" tint="-0.24994659260841701"/>
      </bottom>
      <diagonal/>
    </border>
    <border>
      <left style="thin">
        <color indexed="64"/>
      </left>
      <right style="thin">
        <color indexed="64"/>
      </right>
      <top style="thin">
        <color indexed="64"/>
      </top>
      <bottom style="thick">
        <color theme="6" tint="-0.24994659260841701"/>
      </bottom>
      <diagonal/>
    </border>
    <border>
      <left style="thin">
        <color indexed="64"/>
      </left>
      <right/>
      <top style="thin">
        <color indexed="64"/>
      </top>
      <bottom style="thick">
        <color theme="6" tint="-0.24994659260841701"/>
      </bottom>
      <diagonal/>
    </border>
    <border>
      <left style="medium">
        <color indexed="64"/>
      </left>
      <right/>
      <top/>
      <bottom style="thick">
        <color theme="6" tint="-0.24994659260841701"/>
      </bottom>
      <diagonal/>
    </border>
    <border>
      <left style="thin">
        <color indexed="64"/>
      </left>
      <right/>
      <top/>
      <bottom style="thick">
        <color theme="6" tint="-0.24994659260841701"/>
      </bottom>
      <diagonal/>
    </border>
    <border>
      <left/>
      <right style="thick">
        <color theme="6" tint="-0.24994659260841701"/>
      </right>
      <top style="thin">
        <color indexed="64"/>
      </top>
      <bottom style="thick">
        <color theme="6" tint="-0.24994659260841701"/>
      </bottom>
      <diagonal/>
    </border>
    <border>
      <left/>
      <right style="thick">
        <color theme="6" tint="-0.24994659260841701"/>
      </right>
      <top style="thin">
        <color indexed="64"/>
      </top>
      <bottom style="thin">
        <color indexed="64"/>
      </bottom>
      <diagonal/>
    </border>
  </borders>
  <cellStyleXfs count="3968">
    <xf numFmtId="0" fontId="0" fillId="0" borderId="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30" fillId="2" borderId="0" applyNumberFormat="0" applyBorder="0" applyAlignment="0" applyProtection="0"/>
    <xf numFmtId="0" fontId="30" fillId="2" borderId="0" applyNumberFormat="0" applyBorder="0" applyAlignment="0" applyProtection="0"/>
    <xf numFmtId="0" fontId="30" fillId="2" borderId="0" applyNumberFormat="0" applyBorder="0" applyAlignment="0" applyProtection="0"/>
    <xf numFmtId="0" fontId="30" fillId="2" borderId="0" applyNumberFormat="0" applyBorder="0" applyAlignment="0" applyProtection="0"/>
    <xf numFmtId="0" fontId="30" fillId="2" borderId="0" applyNumberFormat="0" applyBorder="0" applyAlignment="0" applyProtection="0"/>
    <xf numFmtId="0" fontId="30" fillId="2" borderId="0" applyNumberFormat="0" applyBorder="0" applyAlignment="0" applyProtection="0"/>
    <xf numFmtId="0" fontId="30" fillId="2" borderId="0" applyNumberFormat="0" applyBorder="0" applyAlignment="0" applyProtection="0"/>
    <xf numFmtId="0" fontId="30" fillId="2" borderId="0" applyNumberFormat="0" applyBorder="0" applyAlignment="0" applyProtection="0"/>
    <xf numFmtId="0" fontId="30" fillId="2" borderId="0" applyNumberFormat="0" applyBorder="0" applyAlignment="0" applyProtection="0"/>
    <xf numFmtId="0" fontId="30"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2" fillId="2" borderId="0" applyNumberFormat="0" applyBorder="0" applyAlignment="0" applyProtection="0"/>
    <xf numFmtId="0" fontId="32" fillId="2" borderId="0" applyNumberFormat="0" applyBorder="0" applyAlignment="0" applyProtection="0"/>
    <xf numFmtId="0" fontId="32"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35" fillId="2"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4"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30" fillId="3" borderId="0" applyNumberFormat="0" applyBorder="0" applyAlignment="0" applyProtection="0"/>
    <xf numFmtId="0" fontId="30" fillId="3" borderId="0" applyNumberFormat="0" applyBorder="0" applyAlignment="0" applyProtection="0"/>
    <xf numFmtId="0" fontId="30" fillId="3" borderId="0" applyNumberFormat="0" applyBorder="0" applyAlignment="0" applyProtection="0"/>
    <xf numFmtId="0" fontId="30" fillId="3" borderId="0" applyNumberFormat="0" applyBorder="0" applyAlignment="0" applyProtection="0"/>
    <xf numFmtId="0" fontId="30" fillId="3" borderId="0" applyNumberFormat="0" applyBorder="0" applyAlignment="0" applyProtection="0"/>
    <xf numFmtId="0" fontId="30" fillId="3" borderId="0" applyNumberFormat="0" applyBorder="0" applyAlignment="0" applyProtection="0"/>
    <xf numFmtId="0" fontId="30" fillId="3" borderId="0" applyNumberFormat="0" applyBorder="0" applyAlignment="0" applyProtection="0"/>
    <xf numFmtId="0" fontId="30" fillId="3" borderId="0" applyNumberFormat="0" applyBorder="0" applyAlignment="0" applyProtection="0"/>
    <xf numFmtId="0" fontId="30" fillId="3" borderId="0" applyNumberFormat="0" applyBorder="0" applyAlignment="0" applyProtection="0"/>
    <xf numFmtId="0" fontId="30"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2" fillId="3" borderId="0" applyNumberFormat="0" applyBorder="0" applyAlignment="0" applyProtection="0"/>
    <xf numFmtId="0" fontId="32" fillId="3" borderId="0" applyNumberFormat="0" applyBorder="0" applyAlignment="0" applyProtection="0"/>
    <xf numFmtId="0" fontId="32"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35" fillId="3"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5"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30" fillId="4" borderId="0" applyNumberFormat="0" applyBorder="0" applyAlignment="0" applyProtection="0"/>
    <xf numFmtId="0" fontId="30" fillId="4" borderId="0" applyNumberFormat="0" applyBorder="0" applyAlignment="0" applyProtection="0"/>
    <xf numFmtId="0" fontId="30" fillId="4" borderId="0" applyNumberFormat="0" applyBorder="0" applyAlignment="0" applyProtection="0"/>
    <xf numFmtId="0" fontId="30" fillId="4" borderId="0" applyNumberFormat="0" applyBorder="0" applyAlignment="0" applyProtection="0"/>
    <xf numFmtId="0" fontId="30" fillId="4" borderId="0" applyNumberFormat="0" applyBorder="0" applyAlignment="0" applyProtection="0"/>
    <xf numFmtId="0" fontId="30" fillId="4" borderId="0" applyNumberFormat="0" applyBorder="0" applyAlignment="0" applyProtection="0"/>
    <xf numFmtId="0" fontId="30" fillId="4" borderId="0" applyNumberFormat="0" applyBorder="0" applyAlignment="0" applyProtection="0"/>
    <xf numFmtId="0" fontId="30" fillId="4" borderId="0" applyNumberFormat="0" applyBorder="0" applyAlignment="0" applyProtection="0"/>
    <xf numFmtId="0" fontId="30" fillId="4" borderId="0" applyNumberFormat="0" applyBorder="0" applyAlignment="0" applyProtection="0"/>
    <xf numFmtId="0" fontId="30"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2" fillId="4" borderId="0" applyNumberFormat="0" applyBorder="0" applyAlignment="0" applyProtection="0"/>
    <xf numFmtId="0" fontId="32" fillId="4" borderId="0" applyNumberFormat="0" applyBorder="0" applyAlignment="0" applyProtection="0"/>
    <xf numFmtId="0" fontId="32"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35" fillId="4"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6"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2" fillId="5" borderId="0" applyNumberFormat="0" applyBorder="0" applyAlignment="0" applyProtection="0"/>
    <xf numFmtId="0" fontId="32" fillId="5" borderId="0" applyNumberFormat="0" applyBorder="0" applyAlignment="0" applyProtection="0"/>
    <xf numFmtId="0" fontId="32"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35" fillId="5"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7"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30" fillId="6" borderId="0" applyNumberFormat="0" applyBorder="0" applyAlignment="0" applyProtection="0"/>
    <xf numFmtId="0" fontId="30" fillId="6" borderId="0" applyNumberFormat="0" applyBorder="0" applyAlignment="0" applyProtection="0"/>
    <xf numFmtId="0" fontId="30" fillId="6" borderId="0" applyNumberFormat="0" applyBorder="0" applyAlignment="0" applyProtection="0"/>
    <xf numFmtId="0" fontId="30" fillId="6" borderId="0" applyNumberFormat="0" applyBorder="0" applyAlignment="0" applyProtection="0"/>
    <xf numFmtId="0" fontId="30" fillId="6" borderId="0" applyNumberFormat="0" applyBorder="0" applyAlignment="0" applyProtection="0"/>
    <xf numFmtId="0" fontId="30" fillId="6" borderId="0" applyNumberFormat="0" applyBorder="0" applyAlignment="0" applyProtection="0"/>
    <xf numFmtId="0" fontId="30" fillId="6" borderId="0" applyNumberFormat="0" applyBorder="0" applyAlignment="0" applyProtection="0"/>
    <xf numFmtId="0" fontId="30" fillId="6" borderId="0" applyNumberFormat="0" applyBorder="0" applyAlignment="0" applyProtection="0"/>
    <xf numFmtId="0" fontId="30" fillId="6" borderId="0" applyNumberFormat="0" applyBorder="0" applyAlignment="0" applyProtection="0"/>
    <xf numFmtId="0" fontId="30"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2" fillId="6" borderId="0" applyNumberFormat="0" applyBorder="0" applyAlignment="0" applyProtection="0"/>
    <xf numFmtId="0" fontId="32" fillId="6" borderId="0" applyNumberFormat="0" applyBorder="0" applyAlignment="0" applyProtection="0"/>
    <xf numFmtId="0" fontId="32"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35" fillId="6"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8"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30" fillId="7" borderId="0" applyNumberFormat="0" applyBorder="0" applyAlignment="0" applyProtection="0"/>
    <xf numFmtId="0" fontId="30" fillId="7" borderId="0" applyNumberFormat="0" applyBorder="0" applyAlignment="0" applyProtection="0"/>
    <xf numFmtId="0" fontId="30" fillId="7" borderId="0" applyNumberFormat="0" applyBorder="0" applyAlignment="0" applyProtection="0"/>
    <xf numFmtId="0" fontId="30" fillId="7" borderId="0" applyNumberFormat="0" applyBorder="0" applyAlignment="0" applyProtection="0"/>
    <xf numFmtId="0" fontId="30" fillId="7" borderId="0" applyNumberFormat="0" applyBorder="0" applyAlignment="0" applyProtection="0"/>
    <xf numFmtId="0" fontId="30" fillId="7" borderId="0" applyNumberFormat="0" applyBorder="0" applyAlignment="0" applyProtection="0"/>
    <xf numFmtId="0" fontId="30" fillId="7" borderId="0" applyNumberFormat="0" applyBorder="0" applyAlignment="0" applyProtection="0"/>
    <xf numFmtId="0" fontId="30" fillId="7" borderId="0" applyNumberFormat="0" applyBorder="0" applyAlignment="0" applyProtection="0"/>
    <xf numFmtId="0" fontId="30" fillId="7" borderId="0" applyNumberFormat="0" applyBorder="0" applyAlignment="0" applyProtection="0"/>
    <xf numFmtId="0" fontId="30"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2" fillId="7" borderId="0" applyNumberFormat="0" applyBorder="0" applyAlignment="0" applyProtection="0"/>
    <xf numFmtId="0" fontId="32" fillId="7" borderId="0" applyNumberFormat="0" applyBorder="0" applyAlignment="0" applyProtection="0"/>
    <xf numFmtId="0" fontId="32"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35" fillId="7"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29"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2" fillId="8" borderId="0" applyNumberFormat="0" applyBorder="0" applyAlignment="0" applyProtection="0"/>
    <xf numFmtId="0" fontId="32" fillId="8" borderId="0" applyNumberFormat="0" applyBorder="0" applyAlignment="0" applyProtection="0"/>
    <xf numFmtId="0" fontId="32"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35" fillId="8"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0"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30" fillId="9" borderId="0" applyNumberFormat="0" applyBorder="0" applyAlignment="0" applyProtection="0"/>
    <xf numFmtId="0" fontId="30" fillId="9" borderId="0" applyNumberFormat="0" applyBorder="0" applyAlignment="0" applyProtection="0"/>
    <xf numFmtId="0" fontId="30" fillId="9" borderId="0" applyNumberFormat="0" applyBorder="0" applyAlignment="0" applyProtection="0"/>
    <xf numFmtId="0" fontId="30" fillId="9" borderId="0" applyNumberFormat="0" applyBorder="0" applyAlignment="0" applyProtection="0"/>
    <xf numFmtId="0" fontId="30" fillId="9" borderId="0" applyNumberFormat="0" applyBorder="0" applyAlignment="0" applyProtection="0"/>
    <xf numFmtId="0" fontId="30" fillId="9" borderId="0" applyNumberFormat="0" applyBorder="0" applyAlignment="0" applyProtection="0"/>
    <xf numFmtId="0" fontId="30" fillId="9" borderId="0" applyNumberFormat="0" applyBorder="0" applyAlignment="0" applyProtection="0"/>
    <xf numFmtId="0" fontId="30" fillId="9" borderId="0" applyNumberFormat="0" applyBorder="0" applyAlignment="0" applyProtection="0"/>
    <xf numFmtId="0" fontId="30" fillId="9" borderId="0" applyNumberFormat="0" applyBorder="0" applyAlignment="0" applyProtection="0"/>
    <xf numFmtId="0" fontId="30"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2" fillId="9" borderId="0" applyNumberFormat="0" applyBorder="0" applyAlignment="0" applyProtection="0"/>
    <xf numFmtId="0" fontId="32" fillId="9" borderId="0" applyNumberFormat="0" applyBorder="0" applyAlignment="0" applyProtection="0"/>
    <xf numFmtId="0" fontId="32"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35" fillId="9"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1"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30" fillId="10" borderId="0" applyNumberFormat="0" applyBorder="0" applyAlignment="0" applyProtection="0"/>
    <xf numFmtId="0" fontId="30" fillId="10" borderId="0" applyNumberFormat="0" applyBorder="0" applyAlignment="0" applyProtection="0"/>
    <xf numFmtId="0" fontId="30" fillId="10" borderId="0" applyNumberFormat="0" applyBorder="0" applyAlignment="0" applyProtection="0"/>
    <xf numFmtId="0" fontId="30" fillId="10" borderId="0" applyNumberFormat="0" applyBorder="0" applyAlignment="0" applyProtection="0"/>
    <xf numFmtId="0" fontId="30" fillId="10" borderId="0" applyNumberFormat="0" applyBorder="0" applyAlignment="0" applyProtection="0"/>
    <xf numFmtId="0" fontId="30" fillId="10" borderId="0" applyNumberFormat="0" applyBorder="0" applyAlignment="0" applyProtection="0"/>
    <xf numFmtId="0" fontId="30" fillId="10" borderId="0" applyNumberFormat="0" applyBorder="0" applyAlignment="0" applyProtection="0"/>
    <xf numFmtId="0" fontId="30" fillId="10" borderId="0" applyNumberFormat="0" applyBorder="0" applyAlignment="0" applyProtection="0"/>
    <xf numFmtId="0" fontId="30" fillId="10" borderId="0" applyNumberFormat="0" applyBorder="0" applyAlignment="0" applyProtection="0"/>
    <xf numFmtId="0" fontId="30"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2" fillId="10" borderId="0" applyNumberFormat="0" applyBorder="0" applyAlignment="0" applyProtection="0"/>
    <xf numFmtId="0" fontId="32" fillId="10" borderId="0" applyNumberFormat="0" applyBorder="0" applyAlignment="0" applyProtection="0"/>
    <xf numFmtId="0" fontId="32"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35" fillId="10"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2"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30"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2" fillId="5" borderId="0" applyNumberFormat="0" applyBorder="0" applyAlignment="0" applyProtection="0"/>
    <xf numFmtId="0" fontId="32" fillId="5" borderId="0" applyNumberFormat="0" applyBorder="0" applyAlignment="0" applyProtection="0"/>
    <xf numFmtId="0" fontId="32"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35" fillId="5"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3"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30"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2" fillId="8" borderId="0" applyNumberFormat="0" applyBorder="0" applyAlignment="0" applyProtection="0"/>
    <xf numFmtId="0" fontId="32" fillId="8" borderId="0" applyNumberFormat="0" applyBorder="0" applyAlignment="0" applyProtection="0"/>
    <xf numFmtId="0" fontId="32"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35" fillId="8"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4"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30" fillId="11" borderId="0" applyNumberFormat="0" applyBorder="0" applyAlignment="0" applyProtection="0"/>
    <xf numFmtId="0" fontId="30" fillId="11" borderId="0" applyNumberFormat="0" applyBorder="0" applyAlignment="0" applyProtection="0"/>
    <xf numFmtId="0" fontId="30" fillId="11" borderId="0" applyNumberFormat="0" applyBorder="0" applyAlignment="0" applyProtection="0"/>
    <xf numFmtId="0" fontId="30" fillId="11" borderId="0" applyNumberFormat="0" applyBorder="0" applyAlignment="0" applyProtection="0"/>
    <xf numFmtId="0" fontId="30" fillId="11" borderId="0" applyNumberFormat="0" applyBorder="0" applyAlignment="0" applyProtection="0"/>
    <xf numFmtId="0" fontId="30" fillId="11" borderId="0" applyNumberFormat="0" applyBorder="0" applyAlignment="0" applyProtection="0"/>
    <xf numFmtId="0" fontId="30" fillId="11" borderId="0" applyNumberFormat="0" applyBorder="0" applyAlignment="0" applyProtection="0"/>
    <xf numFmtId="0" fontId="30" fillId="11" borderId="0" applyNumberFormat="0" applyBorder="0" applyAlignment="0" applyProtection="0"/>
    <xf numFmtId="0" fontId="30" fillId="11" borderId="0" applyNumberFormat="0" applyBorder="0" applyAlignment="0" applyProtection="0"/>
    <xf numFmtId="0" fontId="30"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2" fillId="11" borderId="0" applyNumberFormat="0" applyBorder="0" applyAlignment="0" applyProtection="0"/>
    <xf numFmtId="0" fontId="32" fillId="11" borderId="0" applyNumberFormat="0" applyBorder="0" applyAlignment="0" applyProtection="0"/>
    <xf numFmtId="0" fontId="32"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35" fillId="11"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6" fillId="35" borderId="0" applyNumberFormat="0" applyBorder="0" applyAlignment="0" applyProtection="0"/>
    <xf numFmtId="0" fontId="77" fillId="36"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50" fillId="12" borderId="0" applyNumberFormat="0" applyBorder="0" applyAlignment="0" applyProtection="0"/>
    <xf numFmtId="0" fontId="77" fillId="37"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50" fillId="9" borderId="0" applyNumberFormat="0" applyBorder="0" applyAlignment="0" applyProtection="0"/>
    <xf numFmtId="0" fontId="77" fillId="38"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50" fillId="10" borderId="0" applyNumberFormat="0" applyBorder="0" applyAlignment="0" applyProtection="0"/>
    <xf numFmtId="0" fontId="77" fillId="39"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77" fillId="40"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77" fillId="41"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50" fillId="15" borderId="0" applyNumberFormat="0" applyBorder="0" applyAlignment="0" applyProtection="0"/>
    <xf numFmtId="0" fontId="77" fillId="42"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50" fillId="16" borderId="0" applyNumberFormat="0" applyBorder="0" applyAlignment="0" applyProtection="0"/>
    <xf numFmtId="0" fontId="77" fillId="43"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50" fillId="17" borderId="0" applyNumberFormat="0" applyBorder="0" applyAlignment="0" applyProtection="0"/>
    <xf numFmtId="0" fontId="77" fillId="44"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50" fillId="18" borderId="0" applyNumberFormat="0" applyBorder="0" applyAlignment="0" applyProtection="0"/>
    <xf numFmtId="0" fontId="77" fillId="45"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50" fillId="13" borderId="0" applyNumberFormat="0" applyBorder="0" applyAlignment="0" applyProtection="0"/>
    <xf numFmtId="0" fontId="77" fillId="46"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50" fillId="14" borderId="0" applyNumberFormat="0" applyBorder="0" applyAlignment="0" applyProtection="0"/>
    <xf numFmtId="0" fontId="77" fillId="47"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50" fillId="19" borderId="0" applyNumberFormat="0" applyBorder="0" applyAlignment="0" applyProtection="0"/>
    <xf numFmtId="0" fontId="78" fillId="48"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51" fillId="3" borderId="0" applyNumberFormat="0" applyBorder="0" applyAlignment="0" applyProtection="0"/>
    <xf numFmtId="0" fontId="79" fillId="49" borderId="76" applyNumberFormat="0" applyAlignment="0" applyProtection="0"/>
    <xf numFmtId="0" fontId="52" fillId="20" borderId="1" applyNumberFormat="0" applyAlignment="0" applyProtection="0"/>
    <xf numFmtId="0" fontId="52" fillId="20" borderId="1" applyNumberFormat="0" applyAlignment="0" applyProtection="0"/>
    <xf numFmtId="0" fontId="52" fillId="20" borderId="1" applyNumberFormat="0" applyAlignment="0" applyProtection="0"/>
    <xf numFmtId="0" fontId="52" fillId="20" borderId="1" applyNumberFormat="0" applyAlignment="0" applyProtection="0"/>
    <xf numFmtId="0" fontId="52" fillId="20" borderId="1" applyNumberFormat="0" applyAlignment="0" applyProtection="0"/>
    <xf numFmtId="0" fontId="52" fillId="20" borderId="1" applyNumberFormat="0" applyAlignment="0" applyProtection="0"/>
    <xf numFmtId="0" fontId="52" fillId="20" borderId="1" applyNumberFormat="0" applyAlignment="0" applyProtection="0"/>
    <xf numFmtId="0" fontId="52" fillId="20" borderId="1" applyNumberFormat="0" applyAlignment="0" applyProtection="0"/>
    <xf numFmtId="0" fontId="52" fillId="20" borderId="1" applyNumberFormat="0" applyAlignment="0" applyProtection="0"/>
    <xf numFmtId="0" fontId="52" fillId="20" borderId="1" applyNumberFormat="0" applyAlignment="0" applyProtection="0"/>
    <xf numFmtId="0" fontId="52" fillId="20" borderId="1" applyNumberFormat="0" applyAlignment="0" applyProtection="0"/>
    <xf numFmtId="0" fontId="52" fillId="20" borderId="1" applyNumberFormat="0" applyAlignment="0" applyProtection="0"/>
    <xf numFmtId="0" fontId="52" fillId="20" borderId="1" applyNumberFormat="0" applyAlignment="0" applyProtection="0"/>
    <xf numFmtId="0" fontId="80" fillId="50" borderId="77" applyNumberFormat="0" applyAlignment="0" applyProtection="0"/>
    <xf numFmtId="0" fontId="53" fillId="21" borderId="2" applyNumberFormat="0" applyAlignment="0" applyProtection="0"/>
    <xf numFmtId="0" fontId="53" fillId="21" borderId="2" applyNumberFormat="0" applyAlignment="0" applyProtection="0"/>
    <xf numFmtId="0" fontId="53" fillId="21" borderId="2" applyNumberFormat="0" applyAlignment="0" applyProtection="0"/>
    <xf numFmtId="0" fontId="53" fillId="21" borderId="2" applyNumberFormat="0" applyAlignment="0" applyProtection="0"/>
    <xf numFmtId="0" fontId="53" fillId="21" borderId="2" applyNumberFormat="0" applyAlignment="0" applyProtection="0"/>
    <xf numFmtId="0" fontId="53" fillId="21" borderId="2" applyNumberFormat="0" applyAlignment="0" applyProtection="0"/>
    <xf numFmtId="0" fontId="53" fillId="21" borderId="2" applyNumberFormat="0" applyAlignment="0" applyProtection="0"/>
    <xf numFmtId="0" fontId="53" fillId="21" borderId="2" applyNumberFormat="0" applyAlignment="0" applyProtection="0"/>
    <xf numFmtId="0" fontId="53" fillId="21" borderId="2" applyNumberFormat="0" applyAlignment="0" applyProtection="0"/>
    <xf numFmtId="0" fontId="53" fillId="21" borderId="2" applyNumberFormat="0" applyAlignment="0" applyProtection="0"/>
    <xf numFmtId="0" fontId="53" fillId="21" borderId="2" applyNumberFormat="0" applyAlignment="0" applyProtection="0"/>
    <xf numFmtId="0" fontId="53" fillId="21" borderId="2" applyNumberFormat="0" applyAlignment="0" applyProtection="0"/>
    <xf numFmtId="0" fontId="53" fillId="21" borderId="2" applyNumberFormat="0" applyAlignment="0" applyProtection="0"/>
    <xf numFmtId="43" fontId="44" fillId="0" borderId="0" applyFont="0" applyFill="0" applyBorder="0" applyAlignment="0" applyProtection="0"/>
    <xf numFmtId="44" fontId="44" fillId="0" borderId="0" applyFont="0" applyFill="0" applyBorder="0" applyAlignment="0" applyProtection="0"/>
    <xf numFmtId="0" fontId="81"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54" fillId="0" borderId="0" applyNumberFormat="0" applyFill="0" applyBorder="0" applyAlignment="0" applyProtection="0"/>
    <xf numFmtId="0" fontId="66" fillId="0" borderId="0" applyNumberFormat="0" applyFill="0" applyBorder="0" applyAlignment="0" applyProtection="0">
      <alignment vertical="top"/>
      <protection locked="0"/>
    </xf>
    <xf numFmtId="0" fontId="82" fillId="51"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55" fillId="4" borderId="0" applyNumberFormat="0" applyBorder="0" applyAlignment="0" applyProtection="0"/>
    <xf numFmtId="0" fontId="83" fillId="0" borderId="78"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56" fillId="0" borderId="3" applyNumberFormat="0" applyFill="0" applyAlignment="0" applyProtection="0"/>
    <xf numFmtId="0" fontId="84" fillId="0" borderId="79"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57" fillId="0" borderId="4" applyNumberFormat="0" applyFill="0" applyAlignment="0" applyProtection="0"/>
    <xf numFmtId="0" fontId="85" fillId="0" borderId="80"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58" fillId="0" borderId="5" applyNumberFormat="0" applyFill="0" applyAlignment="0" applyProtection="0"/>
    <xf numFmtId="0" fontId="85"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86" fillId="52" borderId="76" applyNumberFormat="0" applyAlignment="0" applyProtection="0"/>
    <xf numFmtId="0" fontId="59" fillId="7" borderId="1" applyNumberFormat="0" applyAlignment="0" applyProtection="0"/>
    <xf numFmtId="0" fontId="59" fillId="7" borderId="1" applyNumberFormat="0" applyAlignment="0" applyProtection="0"/>
    <xf numFmtId="0" fontId="59" fillId="7" borderId="1" applyNumberFormat="0" applyAlignment="0" applyProtection="0"/>
    <xf numFmtId="0" fontId="59" fillId="7" borderId="1" applyNumberFormat="0" applyAlignment="0" applyProtection="0"/>
    <xf numFmtId="0" fontId="59" fillId="7" borderId="1" applyNumberFormat="0" applyAlignment="0" applyProtection="0"/>
    <xf numFmtId="0" fontId="59" fillId="7" borderId="1" applyNumberFormat="0" applyAlignment="0" applyProtection="0"/>
    <xf numFmtId="0" fontId="59" fillId="7" borderId="1" applyNumberFormat="0" applyAlignment="0" applyProtection="0"/>
    <xf numFmtId="0" fontId="59" fillId="7" borderId="1" applyNumberFormat="0" applyAlignment="0" applyProtection="0"/>
    <xf numFmtId="0" fontId="59" fillId="7" borderId="1" applyNumberFormat="0" applyAlignment="0" applyProtection="0"/>
    <xf numFmtId="0" fontId="59" fillId="7" borderId="1" applyNumberFormat="0" applyAlignment="0" applyProtection="0"/>
    <xf numFmtId="0" fontId="59" fillId="7" borderId="1" applyNumberFormat="0" applyAlignment="0" applyProtection="0"/>
    <xf numFmtId="0" fontId="59" fillId="7" borderId="1" applyNumberFormat="0" applyAlignment="0" applyProtection="0"/>
    <xf numFmtId="0" fontId="59" fillId="7" borderId="1" applyNumberFormat="0" applyAlignment="0" applyProtection="0"/>
    <xf numFmtId="0" fontId="87" fillId="0" borderId="81"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60" fillId="0" borderId="6" applyNumberFormat="0" applyFill="0" applyAlignment="0" applyProtection="0"/>
    <xf numFmtId="0" fontId="88" fillId="53"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61" fillId="22" borderId="0" applyNumberFormat="0" applyBorder="0" applyAlignment="0" applyProtection="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76" fillId="0" borderId="0"/>
    <xf numFmtId="0" fontId="76" fillId="0" borderId="0"/>
    <xf numFmtId="0" fontId="76" fillId="0" borderId="0"/>
    <xf numFmtId="0" fontId="76" fillId="0" borderId="0"/>
    <xf numFmtId="0" fontId="76" fillId="0" borderId="0"/>
    <xf numFmtId="0" fontId="35" fillId="0" borderId="0"/>
    <xf numFmtId="0" fontId="35" fillId="0" borderId="0"/>
    <xf numFmtId="0" fontId="35" fillId="0" borderId="0"/>
    <xf numFmtId="0" fontId="35" fillId="0" borderId="0"/>
    <xf numFmtId="0" fontId="35" fillId="0" borderId="0"/>
    <xf numFmtId="0" fontId="76" fillId="0" borderId="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76" fillId="0" borderId="0"/>
    <xf numFmtId="0" fontId="76" fillId="0" borderId="0"/>
    <xf numFmtId="0" fontId="32" fillId="0" borderId="0"/>
    <xf numFmtId="0" fontId="32" fillId="0" borderId="0"/>
    <xf numFmtId="0" fontId="32" fillId="0" borderId="0"/>
    <xf numFmtId="0" fontId="30" fillId="0" borderId="0"/>
    <xf numFmtId="0" fontId="30" fillId="0" borderId="0"/>
    <xf numFmtId="0" fontId="30" fillId="0" borderId="0"/>
    <xf numFmtId="0" fontId="30" fillId="0" borderId="0"/>
    <xf numFmtId="0" fontId="30" fillId="0" borderId="0"/>
    <xf numFmtId="0" fontId="76" fillId="0" borderId="0"/>
    <xf numFmtId="0" fontId="76" fillId="0" borderId="0"/>
    <xf numFmtId="0" fontId="76" fillId="0" borderId="0"/>
    <xf numFmtId="0" fontId="76" fillId="0" borderId="0"/>
    <xf numFmtId="0" fontId="35" fillId="0" borderId="0"/>
    <xf numFmtId="0" fontId="30" fillId="0" borderId="0"/>
    <xf numFmtId="0" fontId="30" fillId="0" borderId="0"/>
    <xf numFmtId="0" fontId="30" fillId="0" borderId="0"/>
    <xf numFmtId="0" fontId="30" fillId="0" borderId="0"/>
    <xf numFmtId="0" fontId="30" fillId="0" borderId="0"/>
    <xf numFmtId="0" fontId="76" fillId="0" borderId="0"/>
    <xf numFmtId="0" fontId="76" fillId="0" borderId="0"/>
    <xf numFmtId="0" fontId="76" fillId="0" borderId="0"/>
    <xf numFmtId="0" fontId="76" fillId="0" borderId="0"/>
    <xf numFmtId="0" fontId="76" fillId="0" borderId="0"/>
    <xf numFmtId="0" fontId="76" fillId="0" borderId="0"/>
    <xf numFmtId="0" fontId="76" fillId="0" borderId="0"/>
    <xf numFmtId="0" fontId="76" fillId="0" borderId="0"/>
    <xf numFmtId="0" fontId="76" fillId="0" borderId="0"/>
    <xf numFmtId="0" fontId="35" fillId="0" borderId="0"/>
    <xf numFmtId="0" fontId="35" fillId="0" borderId="0"/>
    <xf numFmtId="0" fontId="35" fillId="0" borderId="0"/>
    <xf numFmtId="0" fontId="76" fillId="0" borderId="0"/>
    <xf numFmtId="0" fontId="76" fillId="0" borderId="0"/>
    <xf numFmtId="0" fontId="35" fillId="0" borderId="0"/>
    <xf numFmtId="0" fontId="76" fillId="0" borderId="0"/>
    <xf numFmtId="0" fontId="76" fillId="0" borderId="0"/>
    <xf numFmtId="0" fontId="76" fillId="0" borderId="0"/>
    <xf numFmtId="0" fontId="35" fillId="0" borderId="0"/>
    <xf numFmtId="0" fontId="47" fillId="0" borderId="0"/>
    <xf numFmtId="0" fontId="44" fillId="0" borderId="0"/>
    <xf numFmtId="0" fontId="44" fillId="0" borderId="0"/>
    <xf numFmtId="0" fontId="44" fillId="0" borderId="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35" fillId="0" borderId="0"/>
    <xf numFmtId="0" fontId="76" fillId="0" borderId="0"/>
    <xf numFmtId="0" fontId="76" fillId="0" borderId="0"/>
    <xf numFmtId="0" fontId="76" fillId="0" borderId="0"/>
    <xf numFmtId="0" fontId="35" fillId="0" borderId="0"/>
    <xf numFmtId="0" fontId="42" fillId="54" borderId="82" applyNumberFormat="0" applyFont="0" applyAlignment="0" applyProtection="0"/>
    <xf numFmtId="0" fontId="38" fillId="54" borderId="82" applyNumberFormat="0" applyFont="0" applyAlignment="0" applyProtection="0"/>
    <xf numFmtId="0" fontId="30" fillId="23" borderId="7" applyNumberFormat="0" applyFont="0" applyAlignment="0" applyProtection="0"/>
    <xf numFmtId="0" fontId="30" fillId="23" borderId="7" applyNumberFormat="0" applyFont="0" applyAlignment="0" applyProtection="0"/>
    <xf numFmtId="0" fontId="30" fillId="23" borderId="7" applyNumberFormat="0" applyFont="0" applyAlignment="0" applyProtection="0"/>
    <xf numFmtId="0" fontId="30" fillId="23" borderId="7" applyNumberFormat="0" applyFont="0" applyAlignment="0" applyProtection="0"/>
    <xf numFmtId="0" fontId="30" fillId="23" borderId="7" applyNumberFormat="0" applyFont="0" applyAlignment="0" applyProtection="0"/>
    <xf numFmtId="0" fontId="30" fillId="23" borderId="7" applyNumberFormat="0" applyFont="0" applyAlignment="0" applyProtection="0"/>
    <xf numFmtId="0" fontId="30" fillId="23" borderId="7" applyNumberFormat="0" applyFont="0" applyAlignment="0" applyProtection="0"/>
    <xf numFmtId="0" fontId="30" fillId="23" borderId="7" applyNumberFormat="0" applyFont="0" applyAlignment="0" applyProtection="0"/>
    <xf numFmtId="0" fontId="30" fillId="23" borderId="7" applyNumberFormat="0" applyFont="0" applyAlignment="0" applyProtection="0"/>
    <xf numFmtId="0" fontId="30" fillId="23" borderId="7" applyNumberFormat="0" applyFont="0" applyAlignment="0" applyProtection="0"/>
    <xf numFmtId="0" fontId="42" fillId="54" borderId="82" applyNumberFormat="0" applyFont="0" applyAlignment="0" applyProtection="0"/>
    <xf numFmtId="0" fontId="38"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28" fillId="54" borderId="82" applyNumberFormat="0" applyFont="0" applyAlignment="0" applyProtection="0"/>
    <xf numFmtId="0" fontId="42" fillId="54" borderId="82" applyNumberFormat="0" applyFont="0" applyAlignment="0" applyProtection="0"/>
    <xf numFmtId="0" fontId="38" fillId="54" borderId="82" applyNumberFormat="0" applyFont="0" applyAlignment="0" applyProtection="0"/>
    <xf numFmtId="0" fontId="42" fillId="54" borderId="82" applyNumberFormat="0" applyFont="0" applyAlignment="0" applyProtection="0"/>
    <xf numFmtId="0" fontId="38" fillId="54" borderId="82" applyNumberFormat="0" applyFont="0" applyAlignment="0" applyProtection="0"/>
    <xf numFmtId="0" fontId="42" fillId="54" borderId="82" applyNumberFormat="0" applyFont="0" applyAlignment="0" applyProtection="0"/>
    <xf numFmtId="0" fontId="38" fillId="54" borderId="82" applyNumberFormat="0" applyFont="0" applyAlignment="0" applyProtection="0"/>
    <xf numFmtId="0" fontId="42" fillId="54" borderId="82" applyNumberFormat="0" applyFont="0" applyAlignment="0" applyProtection="0"/>
    <xf numFmtId="0" fontId="38" fillId="54" borderId="82" applyNumberFormat="0" applyFont="0" applyAlignment="0" applyProtection="0"/>
    <xf numFmtId="0" fontId="42" fillId="54" borderId="82" applyNumberFormat="0" applyFont="0" applyAlignment="0" applyProtection="0"/>
    <xf numFmtId="0" fontId="38" fillId="54" borderId="82" applyNumberFormat="0" applyFont="0" applyAlignment="0" applyProtection="0"/>
    <xf numFmtId="0" fontId="42" fillId="54" borderId="82" applyNumberFormat="0" applyFont="0" applyAlignment="0" applyProtection="0"/>
    <xf numFmtId="0" fontId="38" fillId="54" borderId="82" applyNumberFormat="0" applyFont="0" applyAlignment="0" applyProtection="0"/>
    <xf numFmtId="0" fontId="42" fillId="54" borderId="82" applyNumberFormat="0" applyFont="0" applyAlignment="0" applyProtection="0"/>
    <xf numFmtId="0" fontId="38" fillId="54" borderId="82" applyNumberFormat="0" applyFont="0" applyAlignment="0" applyProtection="0"/>
    <xf numFmtId="0" fontId="41" fillId="54" borderId="82" applyNumberFormat="0" applyFont="0" applyAlignment="0" applyProtection="0"/>
    <xf numFmtId="0" fontId="38" fillId="54" borderId="82" applyNumberFormat="0" applyFont="0" applyAlignment="0" applyProtection="0"/>
    <xf numFmtId="0" fontId="46" fillId="54" borderId="82" applyNumberFormat="0" applyFont="0" applyAlignment="0" applyProtection="0"/>
    <xf numFmtId="0" fontId="43" fillId="54" borderId="82" applyNumberFormat="0" applyFont="0" applyAlignment="0" applyProtection="0"/>
    <xf numFmtId="0" fontId="43" fillId="54" borderId="82" applyNumberFormat="0" applyFont="0" applyAlignment="0" applyProtection="0"/>
    <xf numFmtId="0" fontId="41" fillId="54" borderId="82" applyNumberFormat="0" applyFont="0" applyAlignment="0" applyProtection="0"/>
    <xf numFmtId="0" fontId="38" fillId="54" borderId="82" applyNumberFormat="0" applyFont="0" applyAlignment="0" applyProtection="0"/>
    <xf numFmtId="0" fontId="41" fillId="54" borderId="82" applyNumberFormat="0" applyFont="0" applyAlignment="0" applyProtection="0"/>
    <xf numFmtId="0" fontId="38" fillId="54" borderId="82" applyNumberFormat="0" applyFont="0" applyAlignment="0" applyProtection="0"/>
    <xf numFmtId="0" fontId="41" fillId="54" borderId="82" applyNumberFormat="0" applyFont="0" applyAlignment="0" applyProtection="0"/>
    <xf numFmtId="0" fontId="38" fillId="54" borderId="82" applyNumberFormat="0" applyFont="0" applyAlignment="0" applyProtection="0"/>
    <xf numFmtId="0" fontId="41" fillId="54" borderId="82" applyNumberFormat="0" applyFont="0" applyAlignment="0" applyProtection="0"/>
    <xf numFmtId="0" fontId="38" fillId="54" borderId="82" applyNumberFormat="0" applyFont="0" applyAlignment="0" applyProtection="0"/>
    <xf numFmtId="0" fontId="41" fillId="54" borderId="82" applyNumberFormat="0" applyFont="0" applyAlignment="0" applyProtection="0"/>
    <xf numFmtId="0" fontId="38" fillId="54" borderId="82" applyNumberFormat="0" applyFont="0" applyAlignment="0" applyProtection="0"/>
    <xf numFmtId="0" fontId="40" fillId="54" borderId="82" applyNumberFormat="0" applyFont="0" applyAlignment="0" applyProtection="0"/>
    <xf numFmtId="0" fontId="38" fillId="54" borderId="82" applyNumberFormat="0" applyFont="0" applyAlignment="0" applyProtection="0"/>
    <xf numFmtId="0" fontId="40" fillId="54" borderId="82" applyNumberFormat="0" applyFont="0" applyAlignment="0" applyProtection="0"/>
    <xf numFmtId="0" fontId="38" fillId="54" borderId="82" applyNumberFormat="0" applyFont="0" applyAlignment="0" applyProtection="0"/>
    <xf numFmtId="0" fontId="40" fillId="54" borderId="82" applyNumberFormat="0" applyFont="0" applyAlignment="0" applyProtection="0"/>
    <xf numFmtId="0" fontId="38" fillId="54" borderId="82" applyNumberFormat="0" applyFont="0" applyAlignment="0" applyProtection="0"/>
    <xf numFmtId="0" fontId="40" fillId="54" borderId="82" applyNumberFormat="0" applyFont="0" applyAlignment="0" applyProtection="0"/>
    <xf numFmtId="0" fontId="38" fillId="54" borderId="82" applyNumberFormat="0" applyFont="0" applyAlignment="0" applyProtection="0"/>
    <xf numFmtId="0" fontId="40" fillId="54" borderId="82" applyNumberFormat="0" applyFont="0" applyAlignment="0" applyProtection="0"/>
    <xf numFmtId="0" fontId="38" fillId="54" borderId="82" applyNumberFormat="0" applyFont="0" applyAlignment="0" applyProtection="0"/>
    <xf numFmtId="0" fontId="43" fillId="54" borderId="82" applyNumberFormat="0" applyFont="0" applyAlignment="0" applyProtection="0"/>
    <xf numFmtId="0" fontId="40" fillId="54" borderId="82" applyNumberFormat="0" applyFont="0" applyAlignment="0" applyProtection="0"/>
    <xf numFmtId="0" fontId="38" fillId="54" borderId="82" applyNumberFormat="0" applyFont="0" applyAlignment="0" applyProtection="0"/>
    <xf numFmtId="0" fontId="39" fillId="54" borderId="82" applyNumberFormat="0" applyFont="0" applyAlignment="0" applyProtection="0"/>
    <xf numFmtId="0" fontId="38" fillId="54" borderId="82" applyNumberFormat="0" applyFont="0" applyAlignment="0" applyProtection="0"/>
    <xf numFmtId="0" fontId="39" fillId="54" borderId="82" applyNumberFormat="0" applyFont="0" applyAlignment="0" applyProtection="0"/>
    <xf numFmtId="0" fontId="38" fillId="54" borderId="82" applyNumberFormat="0" applyFont="0" applyAlignment="0" applyProtection="0"/>
    <xf numFmtId="0" fontId="39" fillId="54" borderId="82" applyNumberFormat="0" applyFont="0" applyAlignment="0" applyProtection="0"/>
    <xf numFmtId="0" fontId="38" fillId="54" borderId="82" applyNumberFormat="0" applyFont="0" applyAlignment="0" applyProtection="0"/>
    <xf numFmtId="0" fontId="37" fillId="54" borderId="82" applyNumberFormat="0" applyFont="0" applyAlignment="0" applyProtection="0"/>
    <xf numFmtId="0" fontId="37" fillId="54" borderId="82" applyNumberFormat="0" applyFont="0" applyAlignment="0" applyProtection="0"/>
    <xf numFmtId="0" fontId="37" fillId="54" borderId="82" applyNumberFormat="0" applyFont="0" applyAlignment="0" applyProtection="0"/>
    <xf numFmtId="0" fontId="37" fillId="54" borderId="82" applyNumberFormat="0" applyFont="0" applyAlignment="0" applyProtection="0"/>
    <xf numFmtId="0" fontId="37" fillId="54" borderId="82" applyNumberFormat="0" applyFont="0" applyAlignment="0" applyProtection="0"/>
    <xf numFmtId="0" fontId="37" fillId="54" borderId="82" applyNumberFormat="0" applyFont="0" applyAlignment="0" applyProtection="0"/>
    <xf numFmtId="0" fontId="43" fillId="54" borderId="82" applyNumberFormat="0" applyFont="0" applyAlignment="0" applyProtection="0"/>
    <xf numFmtId="0" fontId="37" fillId="54" borderId="82" applyNumberFormat="0" applyFont="0" applyAlignment="0" applyProtection="0"/>
    <xf numFmtId="0" fontId="37" fillId="54" borderId="82" applyNumberFormat="0" applyFont="0" applyAlignment="0" applyProtection="0"/>
    <xf numFmtId="0" fontId="37" fillId="54" borderId="82" applyNumberFormat="0" applyFont="0" applyAlignment="0" applyProtection="0"/>
    <xf numFmtId="0" fontId="37" fillId="54" borderId="82" applyNumberFormat="0" applyFont="0" applyAlignment="0" applyProtection="0"/>
    <xf numFmtId="0" fontId="37" fillId="54" borderId="82" applyNumberFormat="0" applyFont="0" applyAlignment="0" applyProtection="0"/>
    <xf numFmtId="0" fontId="37"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43"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36" fillId="54" borderId="82" applyNumberFormat="0" applyFont="0" applyAlignment="0" applyProtection="0"/>
    <xf numFmtId="0" fontId="34" fillId="54" borderId="82" applyNumberFormat="0" applyFont="0" applyAlignment="0" applyProtection="0"/>
    <xf numFmtId="0" fontId="34" fillId="54" borderId="82" applyNumberFormat="0" applyFont="0" applyAlignment="0" applyProtection="0"/>
    <xf numFmtId="0" fontId="34" fillId="54" borderId="82" applyNumberFormat="0" applyFont="0" applyAlignment="0" applyProtection="0"/>
    <xf numFmtId="0" fontId="34" fillId="54" borderId="82" applyNumberFormat="0" applyFont="0" applyAlignment="0" applyProtection="0"/>
    <xf numFmtId="0" fontId="34" fillId="54" borderId="82" applyNumberFormat="0" applyFont="0" applyAlignment="0" applyProtection="0"/>
    <xf numFmtId="0" fontId="43" fillId="54" borderId="82" applyNumberFormat="0" applyFont="0" applyAlignment="0" applyProtection="0"/>
    <xf numFmtId="0" fontId="34" fillId="54" borderId="82" applyNumberFormat="0" applyFont="0" applyAlignment="0" applyProtection="0"/>
    <xf numFmtId="0" fontId="33" fillId="54" borderId="82" applyNumberFormat="0" applyFont="0" applyAlignment="0" applyProtection="0"/>
    <xf numFmtId="0" fontId="33" fillId="54" borderId="82" applyNumberFormat="0" applyFont="0" applyAlignment="0" applyProtection="0"/>
    <xf numFmtId="0" fontId="33" fillId="54" borderId="82" applyNumberFormat="0" applyFont="0" applyAlignment="0" applyProtection="0"/>
    <xf numFmtId="0" fontId="33" fillId="54" borderId="82" applyNumberFormat="0" applyFont="0" applyAlignment="0" applyProtection="0"/>
    <xf numFmtId="0" fontId="33" fillId="54" borderId="82" applyNumberFormat="0" applyFont="0" applyAlignment="0" applyProtection="0"/>
    <xf numFmtId="0" fontId="33" fillId="54" borderId="82" applyNumberFormat="0" applyFont="0" applyAlignment="0" applyProtection="0"/>
    <xf numFmtId="0" fontId="33" fillId="54" borderId="82" applyNumberFormat="0" applyFont="0" applyAlignment="0" applyProtection="0"/>
    <xf numFmtId="0" fontId="33" fillId="54" borderId="82" applyNumberFormat="0" applyFont="0" applyAlignment="0" applyProtection="0"/>
    <xf numFmtId="0" fontId="33" fillId="54" borderId="82" applyNumberFormat="0" applyFont="0" applyAlignment="0" applyProtection="0"/>
    <xf numFmtId="0" fontId="43" fillId="54" borderId="82" applyNumberFormat="0" applyFont="0" applyAlignment="0" applyProtection="0"/>
    <xf numFmtId="0" fontId="32" fillId="54" borderId="82" applyNumberFormat="0" applyFont="0" applyAlignment="0" applyProtection="0"/>
    <xf numFmtId="0" fontId="32" fillId="54" borderId="82" applyNumberFormat="0" applyFont="0" applyAlignment="0" applyProtection="0"/>
    <xf numFmtId="0" fontId="32" fillId="54" borderId="82" applyNumberFormat="0" applyFont="0" applyAlignment="0" applyProtection="0"/>
    <xf numFmtId="0" fontId="32" fillId="54" borderId="82" applyNumberFormat="0" applyFont="0" applyAlignment="0" applyProtection="0"/>
    <xf numFmtId="0" fontId="32" fillId="54" borderId="82" applyNumberFormat="0" applyFont="0" applyAlignment="0" applyProtection="0"/>
    <xf numFmtId="0" fontId="32" fillId="54" borderId="82" applyNumberFormat="0" applyFont="0" applyAlignment="0" applyProtection="0"/>
    <xf numFmtId="0" fontId="31" fillId="54" borderId="82" applyNumberFormat="0" applyFont="0" applyAlignment="0" applyProtection="0"/>
    <xf numFmtId="0" fontId="31" fillId="54" borderId="82" applyNumberFormat="0" applyFont="0" applyAlignment="0" applyProtection="0"/>
    <xf numFmtId="0" fontId="31" fillId="54" borderId="82" applyNumberFormat="0" applyFont="0" applyAlignment="0" applyProtection="0"/>
    <xf numFmtId="0" fontId="31" fillId="54" borderId="82" applyNumberFormat="0" applyFont="0" applyAlignment="0" applyProtection="0"/>
    <xf numFmtId="0" fontId="43" fillId="54" borderId="82" applyNumberFormat="0" applyFont="0" applyAlignment="0" applyProtection="0"/>
    <xf numFmtId="0" fontId="31" fillId="54" borderId="82" applyNumberFormat="0" applyFont="0" applyAlignment="0" applyProtection="0"/>
    <xf numFmtId="0" fontId="31" fillId="54" borderId="82" applyNumberFormat="0" applyFont="0" applyAlignment="0" applyProtection="0"/>
    <xf numFmtId="0" fontId="32" fillId="23" borderId="7" applyNumberFormat="0" applyFont="0" applyAlignment="0" applyProtection="0"/>
    <xf numFmtId="0" fontId="32" fillId="23" borderId="7" applyNumberFormat="0" applyFont="0" applyAlignment="0" applyProtection="0"/>
    <xf numFmtId="0" fontId="32" fillId="23" borderId="7" applyNumberFormat="0" applyFont="0" applyAlignment="0" applyProtection="0"/>
    <xf numFmtId="0" fontId="30" fillId="54" borderId="82" applyNumberFormat="0" applyFont="0" applyAlignment="0" applyProtection="0"/>
    <xf numFmtId="0" fontId="30" fillId="54" borderId="82" applyNumberFormat="0" applyFont="0" applyAlignment="0" applyProtection="0"/>
    <xf numFmtId="0" fontId="30" fillId="54" borderId="82" applyNumberFormat="0" applyFont="0" applyAlignment="0" applyProtection="0"/>
    <xf numFmtId="0" fontId="30" fillId="54" borderId="82" applyNumberFormat="0" applyFont="0" applyAlignment="0" applyProtection="0"/>
    <xf numFmtId="0" fontId="30" fillId="54" borderId="82" applyNumberFormat="0" applyFont="0" applyAlignment="0" applyProtection="0"/>
    <xf numFmtId="0" fontId="43" fillId="54" borderId="82" applyNumberFormat="0" applyFont="0" applyAlignment="0" applyProtection="0"/>
    <xf numFmtId="0" fontId="30" fillId="54" borderId="82" applyNumberFormat="0" applyFont="0" applyAlignment="0" applyProtection="0"/>
    <xf numFmtId="0" fontId="29" fillId="54" borderId="82" applyNumberFormat="0" applyFont="0" applyAlignment="0" applyProtection="0"/>
    <xf numFmtId="0" fontId="29" fillId="54" borderId="82" applyNumberFormat="0" applyFont="0" applyAlignment="0" applyProtection="0"/>
    <xf numFmtId="0" fontId="29" fillId="54" borderId="82" applyNumberFormat="0" applyFont="0" applyAlignment="0" applyProtection="0"/>
    <xf numFmtId="0" fontId="29" fillId="54" borderId="82" applyNumberFormat="0" applyFont="0" applyAlignment="0" applyProtection="0"/>
    <xf numFmtId="0" fontId="29" fillId="54" borderId="82" applyNumberFormat="0" applyFont="0" applyAlignment="0" applyProtection="0"/>
    <xf numFmtId="0" fontId="29" fillId="54" borderId="82" applyNumberFormat="0" applyFont="0" applyAlignment="0" applyProtection="0"/>
    <xf numFmtId="0" fontId="29" fillId="54" borderId="82" applyNumberFormat="0" applyFont="0" applyAlignment="0" applyProtection="0"/>
    <xf numFmtId="0" fontId="29" fillId="54" borderId="82" applyNumberFormat="0" applyFont="0" applyAlignment="0" applyProtection="0"/>
    <xf numFmtId="0" fontId="29" fillId="54" borderId="82" applyNumberFormat="0" applyFont="0" applyAlignment="0" applyProtection="0"/>
    <xf numFmtId="0" fontId="89" fillId="49" borderId="83" applyNumberFormat="0" applyAlignment="0" applyProtection="0"/>
    <xf numFmtId="0" fontId="62" fillId="20" borderId="8" applyNumberFormat="0" applyAlignment="0" applyProtection="0"/>
    <xf numFmtId="0" fontId="62" fillId="20" borderId="8" applyNumberFormat="0" applyAlignment="0" applyProtection="0"/>
    <xf numFmtId="0" fontId="62" fillId="20" borderId="8" applyNumberFormat="0" applyAlignment="0" applyProtection="0"/>
    <xf numFmtId="0" fontId="62" fillId="20" borderId="8" applyNumberFormat="0" applyAlignment="0" applyProtection="0"/>
    <xf numFmtId="0" fontId="62" fillId="20" borderId="8" applyNumberFormat="0" applyAlignment="0" applyProtection="0"/>
    <xf numFmtId="0" fontId="62" fillId="20" borderId="8" applyNumberFormat="0" applyAlignment="0" applyProtection="0"/>
    <xf numFmtId="0" fontId="62" fillId="20" borderId="8" applyNumberFormat="0" applyAlignment="0" applyProtection="0"/>
    <xf numFmtId="0" fontId="62" fillId="20" borderId="8" applyNumberFormat="0" applyAlignment="0" applyProtection="0"/>
    <xf numFmtId="0" fontId="62" fillId="20" borderId="8" applyNumberFormat="0" applyAlignment="0" applyProtection="0"/>
    <xf numFmtId="0" fontId="62" fillId="20" borderId="8" applyNumberFormat="0" applyAlignment="0" applyProtection="0"/>
    <xf numFmtId="0" fontId="62" fillId="20" borderId="8" applyNumberFormat="0" applyAlignment="0" applyProtection="0"/>
    <xf numFmtId="0" fontId="62" fillId="20" borderId="8" applyNumberFormat="0" applyAlignment="0" applyProtection="0"/>
    <xf numFmtId="0" fontId="62" fillId="20" borderId="8" applyNumberFormat="0" applyAlignment="0" applyProtection="0"/>
    <xf numFmtId="0" fontId="90"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63" fillId="0" borderId="0" applyNumberFormat="0" applyFill="0" applyBorder="0" applyAlignment="0" applyProtection="0"/>
    <xf numFmtId="0" fontId="91" fillId="0" borderId="84"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64" fillId="0" borderId="9" applyNumberFormat="0" applyFill="0" applyAlignment="0" applyProtection="0"/>
    <xf numFmtId="0" fontId="92"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65" fillId="0" borderId="0" applyNumberFormat="0" applyFill="0" applyBorder="0" applyAlignment="0" applyProtection="0"/>
    <xf numFmtId="0" fontId="27" fillId="0" borderId="0"/>
    <xf numFmtId="0" fontId="28" fillId="0" borderId="0"/>
    <xf numFmtId="0" fontId="28" fillId="0" borderId="0"/>
    <xf numFmtId="0" fontId="28" fillId="0" borderId="0"/>
    <xf numFmtId="0" fontId="28" fillId="0" borderId="0"/>
    <xf numFmtId="0" fontId="28" fillId="0" borderId="0"/>
    <xf numFmtId="0" fontId="26" fillId="24" borderId="0" applyNumberFormat="0" applyBorder="0" applyAlignment="0" applyProtection="0"/>
    <xf numFmtId="0" fontId="26" fillId="25" borderId="0" applyNumberFormat="0" applyBorder="0" applyAlignment="0" applyProtection="0"/>
    <xf numFmtId="0" fontId="26" fillId="26" borderId="0" applyNumberFormat="0" applyBorder="0" applyAlignment="0" applyProtection="0"/>
    <xf numFmtId="0" fontId="26" fillId="27" borderId="0" applyNumberFormat="0" applyBorder="0" applyAlignment="0" applyProtection="0"/>
    <xf numFmtId="0" fontId="26" fillId="28" borderId="0" applyNumberFormat="0" applyBorder="0" applyAlignment="0" applyProtection="0"/>
    <xf numFmtId="0" fontId="26" fillId="29" borderId="0" applyNumberFormat="0" applyBorder="0" applyAlignment="0" applyProtection="0"/>
    <xf numFmtId="0" fontId="26" fillId="30" borderId="0" applyNumberFormat="0" applyBorder="0" applyAlignment="0" applyProtection="0"/>
    <xf numFmtId="0" fontId="26" fillId="31" borderId="0" applyNumberFormat="0" applyBorder="0" applyAlignment="0" applyProtection="0"/>
    <xf numFmtId="0" fontId="26" fillId="32" borderId="0" applyNumberFormat="0" applyBorder="0" applyAlignment="0" applyProtection="0"/>
    <xf numFmtId="0" fontId="26" fillId="33" borderId="0" applyNumberFormat="0" applyBorder="0" applyAlignment="0" applyProtection="0"/>
    <xf numFmtId="0" fontId="26" fillId="34" borderId="0" applyNumberFormat="0" applyBorder="0" applyAlignment="0" applyProtection="0"/>
    <xf numFmtId="0" fontId="26" fillId="35" borderId="0" applyNumberFormat="0" applyBorder="0" applyAlignment="0" applyProtection="0"/>
    <xf numFmtId="0" fontId="26" fillId="35" borderId="0" applyNumberFormat="0" applyBorder="0" applyAlignment="0" applyProtection="0"/>
    <xf numFmtId="0" fontId="26" fillId="34" borderId="0" applyNumberFormat="0" applyBorder="0" applyAlignment="0" applyProtection="0"/>
    <xf numFmtId="0" fontId="26" fillId="33" borderId="0" applyNumberFormat="0" applyBorder="0" applyAlignment="0" applyProtection="0"/>
    <xf numFmtId="0" fontId="26" fillId="32" borderId="0" applyNumberFormat="0" applyBorder="0" applyAlignment="0" applyProtection="0"/>
    <xf numFmtId="0" fontId="26" fillId="31" borderId="0" applyNumberFormat="0" applyBorder="0" applyAlignment="0" applyProtection="0"/>
    <xf numFmtId="0" fontId="26" fillId="30" borderId="0" applyNumberFormat="0" applyBorder="0" applyAlignment="0" applyProtection="0"/>
    <xf numFmtId="0" fontId="26" fillId="29" borderId="0" applyNumberFormat="0" applyBorder="0" applyAlignment="0" applyProtection="0"/>
    <xf numFmtId="0" fontId="26" fillId="28" borderId="0" applyNumberFormat="0" applyBorder="0" applyAlignment="0" applyProtection="0"/>
    <xf numFmtId="0" fontId="26" fillId="27" borderId="0" applyNumberFormat="0" applyBorder="0" applyAlignment="0" applyProtection="0"/>
    <xf numFmtId="0" fontId="26" fillId="54" borderId="82" applyNumberFormat="0" applyFont="0" applyAlignment="0" applyProtection="0"/>
    <xf numFmtId="0" fontId="26" fillId="26" borderId="0" applyNumberFormat="0" applyBorder="0" applyAlignment="0" applyProtection="0"/>
    <xf numFmtId="0" fontId="26" fillId="25" borderId="0" applyNumberFormat="0" applyBorder="0" applyAlignment="0" applyProtection="0"/>
    <xf numFmtId="0" fontId="26" fillId="24" borderId="0" applyNumberFormat="0" applyBorder="0" applyAlignment="0" applyProtection="0"/>
    <xf numFmtId="0" fontId="26" fillId="35" borderId="0" applyNumberFormat="0" applyBorder="0" applyAlignment="0" applyProtection="0"/>
    <xf numFmtId="0" fontId="26" fillId="34" borderId="0" applyNumberFormat="0" applyBorder="0" applyAlignment="0" applyProtection="0"/>
    <xf numFmtId="0" fontId="26" fillId="33" borderId="0" applyNumberFormat="0" applyBorder="0" applyAlignment="0" applyProtection="0"/>
    <xf numFmtId="0" fontId="26" fillId="32" borderId="0" applyNumberFormat="0" applyBorder="0" applyAlignment="0" applyProtection="0"/>
    <xf numFmtId="0" fontId="26" fillId="31" borderId="0" applyNumberFormat="0" applyBorder="0" applyAlignment="0" applyProtection="0"/>
    <xf numFmtId="0" fontId="26" fillId="30" borderId="0" applyNumberFormat="0" applyBorder="0" applyAlignment="0" applyProtection="0"/>
    <xf numFmtId="0" fontId="26" fillId="29" borderId="0" applyNumberFormat="0" applyBorder="0" applyAlignment="0" applyProtection="0"/>
    <xf numFmtId="0" fontId="26" fillId="28" borderId="0" applyNumberFormat="0" applyBorder="0" applyAlignment="0" applyProtection="0"/>
    <xf numFmtId="0" fontId="26" fillId="27" borderId="0" applyNumberFormat="0" applyBorder="0" applyAlignment="0" applyProtection="0"/>
    <xf numFmtId="0" fontId="26" fillId="54" borderId="82" applyNumberFormat="0" applyFont="0" applyAlignment="0" applyProtection="0"/>
    <xf numFmtId="0" fontId="26" fillId="26" borderId="0" applyNumberFormat="0" applyBorder="0" applyAlignment="0" applyProtection="0"/>
    <xf numFmtId="0" fontId="26" fillId="25" borderId="0" applyNumberFormat="0" applyBorder="0" applyAlignment="0" applyProtection="0"/>
    <xf numFmtId="0" fontId="26" fillId="24" borderId="0" applyNumberFormat="0" applyBorder="0" applyAlignment="0" applyProtection="0"/>
    <xf numFmtId="0" fontId="26" fillId="54" borderId="82" applyNumberFormat="0" applyFont="0" applyAlignment="0" applyProtection="0"/>
    <xf numFmtId="0" fontId="28" fillId="3" borderId="0" applyNumberFormat="0" applyBorder="0" applyAlignment="0" applyProtection="0"/>
    <xf numFmtId="0" fontId="28" fillId="2" borderId="0" applyNumberFormat="0" applyBorder="0" applyAlignment="0" applyProtection="0"/>
    <xf numFmtId="0" fontId="28" fillId="3" borderId="0" applyNumberFormat="0" applyBorder="0" applyAlignment="0" applyProtection="0"/>
    <xf numFmtId="0" fontId="28" fillId="4" borderId="0" applyNumberFormat="0" applyBorder="0" applyAlignment="0" applyProtection="0"/>
    <xf numFmtId="0" fontId="28" fillId="5" borderId="0" applyNumberFormat="0" applyBorder="0" applyAlignment="0" applyProtection="0"/>
    <xf numFmtId="0" fontId="28" fillId="6" borderId="0" applyNumberFormat="0" applyBorder="0" applyAlignment="0" applyProtection="0"/>
    <xf numFmtId="0" fontId="28" fillId="7" borderId="0" applyNumberFormat="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28" fillId="3" borderId="0" applyNumberFormat="0" applyBorder="0" applyAlignment="0" applyProtection="0"/>
    <xf numFmtId="0" fontId="28" fillId="2" borderId="0" applyNumberFormat="0" applyBorder="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8" fillId="4" borderId="0" applyNumberFormat="0" applyBorder="0" applyAlignment="0" applyProtection="0"/>
    <xf numFmtId="0" fontId="28" fillId="5" borderId="0" applyNumberFormat="0" applyBorder="0" applyAlignment="0" applyProtection="0"/>
    <xf numFmtId="0" fontId="28" fillId="6" borderId="0" applyNumberFormat="0" applyBorder="0" applyAlignment="0" applyProtection="0"/>
    <xf numFmtId="0" fontId="28" fillId="7" borderId="0" applyNumberFormat="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28" fillId="7" borderId="0" applyNumberFormat="0" applyBorder="0" applyAlignment="0" applyProtection="0"/>
    <xf numFmtId="0" fontId="28" fillId="6" borderId="0" applyNumberFormat="0" applyBorder="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28" fillId="5" borderId="0" applyNumberFormat="0" applyBorder="0" applyAlignment="0" applyProtection="0"/>
    <xf numFmtId="0" fontId="28" fillId="4" borderId="0" applyNumberFormat="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 borderId="0" applyNumberFormat="0" applyBorder="0" applyAlignment="0" applyProtection="0"/>
    <xf numFmtId="0" fontId="28" fillId="3" borderId="0" applyNumberFormat="0" applyBorder="0" applyAlignment="0" applyProtection="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28" fillId="7" borderId="0" applyNumberFormat="0" applyBorder="0" applyAlignment="0" applyProtection="0"/>
    <xf numFmtId="0" fontId="28" fillId="6" borderId="0" applyNumberFormat="0" applyBorder="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28" fillId="5" borderId="0" applyNumberFormat="0" applyBorder="0" applyAlignment="0" applyProtection="0"/>
    <xf numFmtId="0" fontId="28" fillId="4" borderId="0" applyNumberFormat="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 borderId="0" applyNumberFormat="0" applyBorder="0" applyAlignment="0" applyProtection="0"/>
    <xf numFmtId="0" fontId="28" fillId="3" borderId="0" applyNumberFormat="0" applyBorder="0" applyAlignment="0" applyProtection="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28" fillId="7" borderId="0" applyNumberFormat="0" applyBorder="0" applyAlignment="0" applyProtection="0"/>
    <xf numFmtId="0" fontId="28" fillId="6" borderId="0" applyNumberFormat="0" applyBorder="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28" fillId="5" borderId="0" applyNumberFormat="0" applyBorder="0" applyAlignment="0" applyProtection="0"/>
    <xf numFmtId="0" fontId="28" fillId="4" borderId="0" applyNumberFormat="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 borderId="0" applyNumberFormat="0" applyBorder="0" applyAlignment="0" applyProtection="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5" fillId="24" borderId="0" applyNumberFormat="0" applyBorder="0" applyAlignment="0" applyProtection="0"/>
    <xf numFmtId="0" fontId="25" fillId="25" borderId="0" applyNumberFormat="0" applyBorder="0" applyAlignment="0" applyProtection="0"/>
    <xf numFmtId="0" fontId="25" fillId="26" borderId="0" applyNumberFormat="0" applyBorder="0" applyAlignment="0" applyProtection="0"/>
    <xf numFmtId="0" fontId="25" fillId="27" borderId="0" applyNumberFormat="0" applyBorder="0" applyAlignment="0" applyProtection="0"/>
    <xf numFmtId="0" fontId="25" fillId="28" borderId="0" applyNumberFormat="0" applyBorder="0" applyAlignment="0" applyProtection="0"/>
    <xf numFmtId="0" fontId="25" fillId="29" borderId="0" applyNumberFormat="0" applyBorder="0" applyAlignment="0" applyProtection="0"/>
    <xf numFmtId="0" fontId="25" fillId="30" borderId="0" applyNumberFormat="0" applyBorder="0" applyAlignment="0" applyProtection="0"/>
    <xf numFmtId="0" fontId="25" fillId="31" borderId="0" applyNumberFormat="0" applyBorder="0" applyAlignment="0" applyProtection="0"/>
    <xf numFmtId="0" fontId="25" fillId="32" borderId="0" applyNumberFormat="0" applyBorder="0" applyAlignment="0" applyProtection="0"/>
    <xf numFmtId="0" fontId="25" fillId="33" borderId="0" applyNumberFormat="0" applyBorder="0" applyAlignment="0" applyProtection="0"/>
    <xf numFmtId="0" fontId="25" fillId="34" borderId="0" applyNumberFormat="0" applyBorder="0" applyAlignment="0" applyProtection="0"/>
    <xf numFmtId="0" fontId="25" fillId="35" borderId="0" applyNumberFormat="0" applyBorder="0" applyAlignment="0" applyProtection="0"/>
    <xf numFmtId="0" fontId="25" fillId="35" borderId="0" applyNumberFormat="0" applyBorder="0" applyAlignment="0" applyProtection="0"/>
    <xf numFmtId="0" fontId="25" fillId="34" borderId="0" applyNumberFormat="0" applyBorder="0" applyAlignment="0" applyProtection="0"/>
    <xf numFmtId="0" fontId="25" fillId="33" borderId="0" applyNumberFormat="0" applyBorder="0" applyAlignment="0" applyProtection="0"/>
    <xf numFmtId="0" fontId="25" fillId="32" borderId="0" applyNumberFormat="0" applyBorder="0" applyAlignment="0" applyProtection="0"/>
    <xf numFmtId="0" fontId="25" fillId="31" borderId="0" applyNumberFormat="0" applyBorder="0" applyAlignment="0" applyProtection="0"/>
    <xf numFmtId="0" fontId="25" fillId="30" borderId="0" applyNumberFormat="0" applyBorder="0" applyAlignment="0" applyProtection="0"/>
    <xf numFmtId="0" fontId="25" fillId="29" borderId="0" applyNumberFormat="0" applyBorder="0" applyAlignment="0" applyProtection="0"/>
    <xf numFmtId="0" fontId="25" fillId="28" borderId="0" applyNumberFormat="0" applyBorder="0" applyAlignment="0" applyProtection="0"/>
    <xf numFmtId="0" fontId="25" fillId="27" borderId="0" applyNumberFormat="0" applyBorder="0" applyAlignment="0" applyProtection="0"/>
    <xf numFmtId="0" fontId="25" fillId="54" borderId="82" applyNumberFormat="0" applyFont="0" applyAlignment="0" applyProtection="0"/>
    <xf numFmtId="0" fontId="25" fillId="26" borderId="0" applyNumberFormat="0" applyBorder="0" applyAlignment="0" applyProtection="0"/>
    <xf numFmtId="0" fontId="25" fillId="25" borderId="0" applyNumberFormat="0" applyBorder="0" applyAlignment="0" applyProtection="0"/>
    <xf numFmtId="0" fontId="25" fillId="24" borderId="0" applyNumberFormat="0" applyBorder="0" applyAlignment="0" applyProtection="0"/>
    <xf numFmtId="0" fontId="25" fillId="35" borderId="0" applyNumberFormat="0" applyBorder="0" applyAlignment="0" applyProtection="0"/>
    <xf numFmtId="0" fontId="25" fillId="34" borderId="0" applyNumberFormat="0" applyBorder="0" applyAlignment="0" applyProtection="0"/>
    <xf numFmtId="0" fontId="25" fillId="33" borderId="0" applyNumberFormat="0" applyBorder="0" applyAlignment="0" applyProtection="0"/>
    <xf numFmtId="0" fontId="25" fillId="32" borderId="0" applyNumberFormat="0" applyBorder="0" applyAlignment="0" applyProtection="0"/>
    <xf numFmtId="0" fontId="25" fillId="31" borderId="0" applyNumberFormat="0" applyBorder="0" applyAlignment="0" applyProtection="0"/>
    <xf numFmtId="0" fontId="25" fillId="30" borderId="0" applyNumberFormat="0" applyBorder="0" applyAlignment="0" applyProtection="0"/>
    <xf numFmtId="0" fontId="25" fillId="29" borderId="0" applyNumberFormat="0" applyBorder="0" applyAlignment="0" applyProtection="0"/>
    <xf numFmtId="0" fontId="25" fillId="28" borderId="0" applyNumberFormat="0" applyBorder="0" applyAlignment="0" applyProtection="0"/>
    <xf numFmtId="0" fontId="25" fillId="27" borderId="0" applyNumberFormat="0" applyBorder="0" applyAlignment="0" applyProtection="0"/>
    <xf numFmtId="0" fontId="25" fillId="54" borderId="82" applyNumberFormat="0" applyFont="0" applyAlignment="0" applyProtection="0"/>
    <xf numFmtId="0" fontId="25" fillId="26" borderId="0" applyNumberFormat="0" applyBorder="0" applyAlignment="0" applyProtection="0"/>
    <xf numFmtId="0" fontId="25" fillId="25" borderId="0" applyNumberFormat="0" applyBorder="0" applyAlignment="0" applyProtection="0"/>
    <xf numFmtId="0" fontId="25" fillId="24" borderId="0" applyNumberFormat="0" applyBorder="0" applyAlignment="0" applyProtection="0"/>
    <xf numFmtId="0" fontId="25" fillId="54" borderId="82" applyNumberFormat="0" applyFont="0" applyAlignment="0" applyProtection="0"/>
    <xf numFmtId="0" fontId="24" fillId="24" borderId="0" applyNumberFormat="0" applyBorder="0" applyAlignment="0" applyProtection="0"/>
    <xf numFmtId="0" fontId="24" fillId="25" borderId="0" applyNumberFormat="0" applyBorder="0" applyAlignment="0" applyProtection="0"/>
    <xf numFmtId="0" fontId="24" fillId="26" borderId="0" applyNumberFormat="0" applyBorder="0" applyAlignment="0" applyProtection="0"/>
    <xf numFmtId="0" fontId="24" fillId="27" borderId="0" applyNumberFormat="0" applyBorder="0" applyAlignment="0" applyProtection="0"/>
    <xf numFmtId="0" fontId="24" fillId="28" borderId="0" applyNumberFormat="0" applyBorder="0" applyAlignment="0" applyProtection="0"/>
    <xf numFmtId="0" fontId="24" fillId="29" borderId="0" applyNumberFormat="0" applyBorder="0" applyAlignment="0" applyProtection="0"/>
    <xf numFmtId="0" fontId="24" fillId="30" borderId="0" applyNumberFormat="0" applyBorder="0" applyAlignment="0" applyProtection="0"/>
    <xf numFmtId="0" fontId="24" fillId="31" borderId="0" applyNumberFormat="0" applyBorder="0" applyAlignment="0" applyProtection="0"/>
    <xf numFmtId="0" fontId="24" fillId="32" borderId="0" applyNumberFormat="0" applyBorder="0" applyAlignment="0" applyProtection="0"/>
    <xf numFmtId="0" fontId="24" fillId="33" borderId="0" applyNumberFormat="0" applyBorder="0" applyAlignment="0" applyProtection="0"/>
    <xf numFmtId="0" fontId="24" fillId="34" borderId="0" applyNumberFormat="0" applyBorder="0" applyAlignment="0" applyProtection="0"/>
    <xf numFmtId="0" fontId="24" fillId="35" borderId="0" applyNumberFormat="0" applyBorder="0" applyAlignment="0" applyProtection="0"/>
    <xf numFmtId="0" fontId="24" fillId="35" borderId="0" applyNumberFormat="0" applyBorder="0" applyAlignment="0" applyProtection="0"/>
    <xf numFmtId="0" fontId="24" fillId="34" borderId="0" applyNumberFormat="0" applyBorder="0" applyAlignment="0" applyProtection="0"/>
    <xf numFmtId="0" fontId="24" fillId="33" borderId="0" applyNumberFormat="0" applyBorder="0" applyAlignment="0" applyProtection="0"/>
    <xf numFmtId="0" fontId="24" fillId="32" borderId="0" applyNumberFormat="0" applyBorder="0" applyAlignment="0" applyProtection="0"/>
    <xf numFmtId="0" fontId="24" fillId="31" borderId="0" applyNumberFormat="0" applyBorder="0" applyAlignment="0" applyProtection="0"/>
    <xf numFmtId="0" fontId="24" fillId="30" borderId="0" applyNumberFormat="0" applyBorder="0" applyAlignment="0" applyProtection="0"/>
    <xf numFmtId="0" fontId="24" fillId="29" borderId="0" applyNumberFormat="0" applyBorder="0" applyAlignment="0" applyProtection="0"/>
    <xf numFmtId="0" fontId="24" fillId="28" borderId="0" applyNumberFormat="0" applyBorder="0" applyAlignment="0" applyProtection="0"/>
    <xf numFmtId="0" fontId="24" fillId="27" borderId="0" applyNumberFormat="0" applyBorder="0" applyAlignment="0" applyProtection="0"/>
    <xf numFmtId="0" fontId="24" fillId="54" borderId="82" applyNumberFormat="0" applyFont="0" applyAlignment="0" applyProtection="0"/>
    <xf numFmtId="0" fontId="24" fillId="26" borderId="0" applyNumberFormat="0" applyBorder="0" applyAlignment="0" applyProtection="0"/>
    <xf numFmtId="0" fontId="24" fillId="25" borderId="0" applyNumberFormat="0" applyBorder="0" applyAlignment="0" applyProtection="0"/>
    <xf numFmtId="0" fontId="24" fillId="24" borderId="0" applyNumberFormat="0" applyBorder="0" applyAlignment="0" applyProtection="0"/>
    <xf numFmtId="0" fontId="24" fillId="35" borderId="0" applyNumberFormat="0" applyBorder="0" applyAlignment="0" applyProtection="0"/>
    <xf numFmtId="0" fontId="24" fillId="34" borderId="0" applyNumberFormat="0" applyBorder="0" applyAlignment="0" applyProtection="0"/>
    <xf numFmtId="0" fontId="24" fillId="33" borderId="0" applyNumberFormat="0" applyBorder="0" applyAlignment="0" applyProtection="0"/>
    <xf numFmtId="0" fontId="24" fillId="32" borderId="0" applyNumberFormat="0" applyBorder="0" applyAlignment="0" applyProtection="0"/>
    <xf numFmtId="0" fontId="24" fillId="31" borderId="0" applyNumberFormat="0" applyBorder="0" applyAlignment="0" applyProtection="0"/>
    <xf numFmtId="0" fontId="24" fillId="30" borderId="0" applyNumberFormat="0" applyBorder="0" applyAlignment="0" applyProtection="0"/>
    <xf numFmtId="0" fontId="24" fillId="29" borderId="0" applyNumberFormat="0" applyBorder="0" applyAlignment="0" applyProtection="0"/>
    <xf numFmtId="0" fontId="24" fillId="28" borderId="0" applyNumberFormat="0" applyBorder="0" applyAlignment="0" applyProtection="0"/>
    <xf numFmtId="0" fontId="24" fillId="27" borderId="0" applyNumberFormat="0" applyBorder="0" applyAlignment="0" applyProtection="0"/>
    <xf numFmtId="0" fontId="24" fillId="54" borderId="82" applyNumberFormat="0" applyFont="0" applyAlignment="0" applyProtection="0"/>
    <xf numFmtId="0" fontId="24" fillId="26" borderId="0" applyNumberFormat="0" applyBorder="0" applyAlignment="0" applyProtection="0"/>
    <xf numFmtId="0" fontId="24" fillId="25" borderId="0" applyNumberFormat="0" applyBorder="0" applyAlignment="0" applyProtection="0"/>
    <xf numFmtId="0" fontId="24" fillId="24" borderId="0" applyNumberFormat="0" applyBorder="0" applyAlignment="0" applyProtection="0"/>
    <xf numFmtId="0" fontId="24" fillId="35" borderId="0" applyNumberFormat="0" applyBorder="0" applyAlignment="0" applyProtection="0"/>
    <xf numFmtId="0" fontId="24" fillId="34" borderId="0" applyNumberFormat="0" applyBorder="0" applyAlignment="0" applyProtection="0"/>
    <xf numFmtId="0" fontId="24" fillId="33" borderId="0" applyNumberFormat="0" applyBorder="0" applyAlignment="0" applyProtection="0"/>
    <xf numFmtId="0" fontId="24" fillId="32" borderId="0" applyNumberFormat="0" applyBorder="0" applyAlignment="0" applyProtection="0"/>
    <xf numFmtId="0" fontId="24" fillId="31" borderId="0" applyNumberFormat="0" applyBorder="0" applyAlignment="0" applyProtection="0"/>
    <xf numFmtId="0" fontId="24" fillId="30" borderId="0" applyNumberFormat="0" applyBorder="0" applyAlignment="0" applyProtection="0"/>
    <xf numFmtId="0" fontId="24" fillId="29" borderId="0" applyNumberFormat="0" applyBorder="0" applyAlignment="0" applyProtection="0"/>
    <xf numFmtId="0" fontId="24" fillId="28" borderId="0" applyNumberFormat="0" applyBorder="0" applyAlignment="0" applyProtection="0"/>
    <xf numFmtId="0" fontId="24" fillId="27" borderId="0" applyNumberFormat="0" applyBorder="0" applyAlignment="0" applyProtection="0"/>
    <xf numFmtId="0" fontId="24" fillId="54" borderId="82" applyNumberFormat="0" applyFont="0" applyAlignment="0" applyProtection="0"/>
    <xf numFmtId="0" fontId="24" fillId="26" borderId="0" applyNumberFormat="0" applyBorder="0" applyAlignment="0" applyProtection="0"/>
    <xf numFmtId="0" fontId="24" fillId="25" borderId="0" applyNumberFormat="0" applyBorder="0" applyAlignment="0" applyProtection="0"/>
    <xf numFmtId="0" fontId="24" fillId="24" borderId="0" applyNumberFormat="0" applyBorder="0" applyAlignment="0" applyProtection="0"/>
    <xf numFmtId="0" fontId="24" fillId="35" borderId="0" applyNumberFormat="0" applyBorder="0" applyAlignment="0" applyProtection="0"/>
    <xf numFmtId="0" fontId="24" fillId="34" borderId="0" applyNumberFormat="0" applyBorder="0" applyAlignment="0" applyProtection="0"/>
    <xf numFmtId="0" fontId="24" fillId="33" borderId="0" applyNumberFormat="0" applyBorder="0" applyAlignment="0" applyProtection="0"/>
    <xf numFmtId="0" fontId="24" fillId="32" borderId="0" applyNumberFormat="0" applyBorder="0" applyAlignment="0" applyProtection="0"/>
    <xf numFmtId="0" fontId="24" fillId="31" borderId="0" applyNumberFormat="0" applyBorder="0" applyAlignment="0" applyProtection="0"/>
    <xf numFmtId="0" fontId="24" fillId="30" borderId="0" applyNumberFormat="0" applyBorder="0" applyAlignment="0" applyProtection="0"/>
    <xf numFmtId="0" fontId="24" fillId="29" borderId="0" applyNumberFormat="0" applyBorder="0" applyAlignment="0" applyProtection="0"/>
    <xf numFmtId="0" fontId="24" fillId="28" borderId="0" applyNumberFormat="0" applyBorder="0" applyAlignment="0" applyProtection="0"/>
    <xf numFmtId="0" fontId="24" fillId="27" borderId="0" applyNumberFormat="0" applyBorder="0" applyAlignment="0" applyProtection="0"/>
    <xf numFmtId="0" fontId="24" fillId="54" borderId="82" applyNumberFormat="0" applyFont="0" applyAlignment="0" applyProtection="0"/>
    <xf numFmtId="0" fontId="24" fillId="26" borderId="0" applyNumberFormat="0" applyBorder="0" applyAlignment="0" applyProtection="0"/>
    <xf numFmtId="0" fontId="24" fillId="25" borderId="0" applyNumberFormat="0" applyBorder="0" applyAlignment="0" applyProtection="0"/>
    <xf numFmtId="0" fontId="24" fillId="24" borderId="0" applyNumberFormat="0" applyBorder="0" applyAlignment="0" applyProtection="0"/>
    <xf numFmtId="0" fontId="24" fillId="54" borderId="82" applyNumberFormat="0" applyFont="0" applyAlignment="0" applyProtection="0"/>
    <xf numFmtId="0" fontId="28" fillId="3" borderId="0" applyNumberFormat="0" applyBorder="0" applyAlignment="0" applyProtection="0"/>
    <xf numFmtId="0" fontId="28" fillId="2" borderId="0" applyNumberFormat="0" applyBorder="0" applyAlignment="0" applyProtection="0"/>
    <xf numFmtId="0" fontId="28" fillId="3" borderId="0" applyNumberFormat="0" applyBorder="0" applyAlignment="0" applyProtection="0"/>
    <xf numFmtId="0" fontId="28" fillId="4" borderId="0" applyNumberFormat="0" applyBorder="0" applyAlignment="0" applyProtection="0"/>
    <xf numFmtId="0" fontId="28" fillId="5" borderId="0" applyNumberFormat="0" applyBorder="0" applyAlignment="0" applyProtection="0"/>
    <xf numFmtId="0" fontId="28" fillId="6" borderId="0" applyNumberFormat="0" applyBorder="0" applyAlignment="0" applyProtection="0"/>
    <xf numFmtId="0" fontId="28" fillId="7" borderId="0" applyNumberFormat="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28" fillId="3" borderId="0" applyNumberFormat="0" applyBorder="0" applyAlignment="0" applyProtection="0"/>
    <xf numFmtId="0" fontId="28" fillId="2" borderId="0" applyNumberFormat="0" applyBorder="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8" fillId="4" borderId="0" applyNumberFormat="0" applyBorder="0" applyAlignment="0" applyProtection="0"/>
    <xf numFmtId="0" fontId="28" fillId="5" borderId="0" applyNumberFormat="0" applyBorder="0" applyAlignment="0" applyProtection="0"/>
    <xf numFmtId="0" fontId="28" fillId="6" borderId="0" applyNumberFormat="0" applyBorder="0" applyAlignment="0" applyProtection="0"/>
    <xf numFmtId="0" fontId="28" fillId="7" borderId="0" applyNumberFormat="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28" fillId="7" borderId="0" applyNumberFormat="0" applyBorder="0" applyAlignment="0" applyProtection="0"/>
    <xf numFmtId="0" fontId="28" fillId="6" borderId="0" applyNumberFormat="0" applyBorder="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28" fillId="5" borderId="0" applyNumberFormat="0" applyBorder="0" applyAlignment="0" applyProtection="0"/>
    <xf numFmtId="0" fontId="28" fillId="4" borderId="0" applyNumberFormat="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 borderId="0" applyNumberFormat="0" applyBorder="0" applyAlignment="0" applyProtection="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3" fillId="24" borderId="0" applyNumberFormat="0" applyBorder="0" applyAlignment="0" applyProtection="0"/>
    <xf numFmtId="0" fontId="23" fillId="25" borderId="0" applyNumberFormat="0" applyBorder="0" applyAlignment="0" applyProtection="0"/>
    <xf numFmtId="0" fontId="23" fillId="26"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29" borderId="0" applyNumberFormat="0" applyBorder="0" applyAlignment="0" applyProtection="0"/>
    <xf numFmtId="0" fontId="23" fillId="30"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3" borderId="0" applyNumberFormat="0" applyBorder="0" applyAlignment="0" applyProtection="0"/>
    <xf numFmtId="0" fontId="23" fillId="34" borderId="0" applyNumberFormat="0" applyBorder="0" applyAlignment="0" applyProtection="0"/>
    <xf numFmtId="0" fontId="23" fillId="35" borderId="0" applyNumberFormat="0" applyBorder="0" applyAlignment="0" applyProtection="0"/>
    <xf numFmtId="0" fontId="50" fillId="12" borderId="0" applyNumberFormat="0" applyBorder="0" applyAlignment="0" applyProtection="0"/>
    <xf numFmtId="0" fontId="28" fillId="11" borderId="0" applyNumberFormat="0" applyBorder="0" applyAlignment="0" applyProtection="0"/>
    <xf numFmtId="0" fontId="28" fillId="8" borderId="0" applyNumberFormat="0" applyBorder="0" applyAlignment="0" applyProtection="0"/>
    <xf numFmtId="0" fontId="28" fillId="5" borderId="0" applyNumberFormat="0" applyBorder="0" applyAlignment="0" applyProtection="0"/>
    <xf numFmtId="0" fontId="28" fillId="10" borderId="0" applyNumberFormat="0" applyBorder="0" applyAlignment="0" applyProtection="0"/>
    <xf numFmtId="0" fontId="28" fillId="9" borderId="0" applyNumberFormat="0" applyBorder="0" applyAlignment="0" applyProtection="0"/>
    <xf numFmtId="0" fontId="28" fillId="8" borderId="0" applyNumberFormat="0" applyBorder="0" applyAlignment="0" applyProtection="0"/>
    <xf numFmtId="0" fontId="28" fillId="7" borderId="0" applyNumberFormat="0" applyBorder="0" applyAlignment="0" applyProtection="0"/>
    <xf numFmtId="0" fontId="28" fillId="6" borderId="0" applyNumberFormat="0" applyBorder="0" applyAlignment="0" applyProtection="0"/>
    <xf numFmtId="0" fontId="28" fillId="5" borderId="0" applyNumberFormat="0" applyBorder="0" applyAlignment="0" applyProtection="0"/>
    <xf numFmtId="0" fontId="28" fillId="4" borderId="0" applyNumberFormat="0" applyBorder="0" applyAlignment="0" applyProtection="0"/>
    <xf numFmtId="0" fontId="28" fillId="3" borderId="0" applyNumberFormat="0" applyBorder="0" applyAlignment="0" applyProtection="0"/>
    <xf numFmtId="0" fontId="28" fillId="2" borderId="0" applyNumberFormat="0" applyBorder="0" applyAlignment="0" applyProtection="0"/>
    <xf numFmtId="0" fontId="28" fillId="3" borderId="0" applyNumberFormat="0" applyBorder="0" applyAlignment="0" applyProtection="0"/>
    <xf numFmtId="0" fontId="23" fillId="35" borderId="0" applyNumberFormat="0" applyBorder="0" applyAlignment="0" applyProtection="0"/>
    <xf numFmtId="0" fontId="23" fillId="34" borderId="0" applyNumberFormat="0" applyBorder="0" applyAlignment="0" applyProtection="0"/>
    <xf numFmtId="0" fontId="23" fillId="33" borderId="0" applyNumberFormat="0" applyBorder="0" applyAlignment="0" applyProtection="0"/>
    <xf numFmtId="0" fontId="23" fillId="32" borderId="0" applyNumberFormat="0" applyBorder="0" applyAlignment="0" applyProtection="0"/>
    <xf numFmtId="0" fontId="23" fillId="31" borderId="0" applyNumberFormat="0" applyBorder="0" applyAlignment="0" applyProtection="0"/>
    <xf numFmtId="0" fontId="23" fillId="30" borderId="0" applyNumberFormat="0" applyBorder="0" applyAlignment="0" applyProtection="0"/>
    <xf numFmtId="0" fontId="23" fillId="29" borderId="0" applyNumberFormat="0" applyBorder="0" applyAlignment="0" applyProtection="0"/>
    <xf numFmtId="0" fontId="23" fillId="28" borderId="0" applyNumberFormat="0" applyBorder="0" applyAlignment="0" applyProtection="0"/>
    <xf numFmtId="0" fontId="23" fillId="27" borderId="0" applyNumberFormat="0" applyBorder="0" applyAlignment="0" applyProtection="0"/>
    <xf numFmtId="0" fontId="23" fillId="54" borderId="82" applyNumberFormat="0" applyFont="0" applyAlignment="0" applyProtection="0"/>
    <xf numFmtId="0" fontId="23" fillId="26" borderId="0" applyNumberFormat="0" applyBorder="0" applyAlignment="0" applyProtection="0"/>
    <xf numFmtId="0" fontId="23" fillId="25" borderId="0" applyNumberFormat="0" applyBorder="0" applyAlignment="0" applyProtection="0"/>
    <xf numFmtId="0" fontId="23" fillId="24" borderId="0" applyNumberFormat="0" applyBorder="0" applyAlignment="0" applyProtection="0"/>
    <xf numFmtId="0" fontId="23" fillId="35" borderId="0" applyNumberFormat="0" applyBorder="0" applyAlignment="0" applyProtection="0"/>
    <xf numFmtId="0" fontId="23" fillId="34" borderId="0" applyNumberFormat="0" applyBorder="0" applyAlignment="0" applyProtection="0"/>
    <xf numFmtId="0" fontId="23" fillId="33" borderId="0" applyNumberFormat="0" applyBorder="0" applyAlignment="0" applyProtection="0"/>
    <xf numFmtId="0" fontId="23" fillId="32" borderId="0" applyNumberFormat="0" applyBorder="0" applyAlignment="0" applyProtection="0"/>
    <xf numFmtId="0" fontId="23" fillId="31" borderId="0" applyNumberFormat="0" applyBorder="0" applyAlignment="0" applyProtection="0"/>
    <xf numFmtId="0" fontId="23" fillId="30" borderId="0" applyNumberFormat="0" applyBorder="0" applyAlignment="0" applyProtection="0"/>
    <xf numFmtId="0" fontId="23" fillId="29" borderId="0" applyNumberFormat="0" applyBorder="0" applyAlignment="0" applyProtection="0"/>
    <xf numFmtId="0" fontId="23" fillId="28" borderId="0" applyNumberFormat="0" applyBorder="0" applyAlignment="0" applyProtection="0"/>
    <xf numFmtId="0" fontId="23" fillId="27" borderId="0" applyNumberFormat="0" applyBorder="0" applyAlignment="0" applyProtection="0"/>
    <xf numFmtId="0" fontId="23" fillId="54" borderId="82" applyNumberFormat="0" applyFont="0" applyAlignment="0" applyProtection="0"/>
    <xf numFmtId="0" fontId="23" fillId="26" borderId="0" applyNumberFormat="0" applyBorder="0" applyAlignment="0" applyProtection="0"/>
    <xf numFmtId="0" fontId="23" fillId="25" borderId="0" applyNumberFormat="0" applyBorder="0" applyAlignment="0" applyProtection="0"/>
    <xf numFmtId="0" fontId="23" fillId="24" borderId="0" applyNumberFormat="0" applyBorder="0" applyAlignment="0" applyProtection="0"/>
    <xf numFmtId="0" fontId="23" fillId="35" borderId="0" applyNumberFormat="0" applyBorder="0" applyAlignment="0" applyProtection="0"/>
    <xf numFmtId="0" fontId="23" fillId="34" borderId="0" applyNumberFormat="0" applyBorder="0" applyAlignment="0" applyProtection="0"/>
    <xf numFmtId="0" fontId="23" fillId="33" borderId="0" applyNumberFormat="0" applyBorder="0" applyAlignment="0" applyProtection="0"/>
    <xf numFmtId="0" fontId="23" fillId="32" borderId="0" applyNumberFormat="0" applyBorder="0" applyAlignment="0" applyProtection="0"/>
    <xf numFmtId="0" fontId="23" fillId="31" borderId="0" applyNumberFormat="0" applyBorder="0" applyAlignment="0" applyProtection="0"/>
    <xf numFmtId="0" fontId="23" fillId="30" borderId="0" applyNumberFormat="0" applyBorder="0" applyAlignment="0" applyProtection="0"/>
    <xf numFmtId="0" fontId="23" fillId="29" borderId="0" applyNumberFormat="0" applyBorder="0" applyAlignment="0" applyProtection="0"/>
    <xf numFmtId="0" fontId="23" fillId="28" borderId="0" applyNumberFormat="0" applyBorder="0" applyAlignment="0" applyProtection="0"/>
    <xf numFmtId="0" fontId="23" fillId="27" borderId="0" applyNumberFormat="0" applyBorder="0" applyAlignment="0" applyProtection="0"/>
    <xf numFmtId="0" fontId="23" fillId="54" borderId="82" applyNumberFormat="0" applyFont="0" applyAlignment="0" applyProtection="0"/>
    <xf numFmtId="0" fontId="23" fillId="26" borderId="0" applyNumberFormat="0" applyBorder="0" applyAlignment="0" applyProtection="0"/>
    <xf numFmtId="0" fontId="23" fillId="25" borderId="0" applyNumberFormat="0" applyBorder="0" applyAlignment="0" applyProtection="0"/>
    <xf numFmtId="0" fontId="23" fillId="24" borderId="0" applyNumberFormat="0" applyBorder="0" applyAlignment="0" applyProtection="0"/>
    <xf numFmtId="0" fontId="23" fillId="35" borderId="0" applyNumberFormat="0" applyBorder="0" applyAlignment="0" applyProtection="0"/>
    <xf numFmtId="0" fontId="23" fillId="34" borderId="0" applyNumberFormat="0" applyBorder="0" applyAlignment="0" applyProtection="0"/>
    <xf numFmtId="0" fontId="23" fillId="33" borderId="0" applyNumberFormat="0" applyBorder="0" applyAlignment="0" applyProtection="0"/>
    <xf numFmtId="0" fontId="23" fillId="32" borderId="0" applyNumberFormat="0" applyBorder="0" applyAlignment="0" applyProtection="0"/>
    <xf numFmtId="0" fontId="23" fillId="31" borderId="0" applyNumberFormat="0" applyBorder="0" applyAlignment="0" applyProtection="0"/>
    <xf numFmtId="0" fontId="23" fillId="30" borderId="0" applyNumberFormat="0" applyBorder="0" applyAlignment="0" applyProtection="0"/>
    <xf numFmtId="0" fontId="23" fillId="29" borderId="0" applyNumberFormat="0" applyBorder="0" applyAlignment="0" applyProtection="0"/>
    <xf numFmtId="0" fontId="23" fillId="28" borderId="0" applyNumberFormat="0" applyBorder="0" applyAlignment="0" applyProtection="0"/>
    <xf numFmtId="0" fontId="23" fillId="27" borderId="0" applyNumberFormat="0" applyBorder="0" applyAlignment="0" applyProtection="0"/>
    <xf numFmtId="0" fontId="23" fillId="54" borderId="82" applyNumberFormat="0" applyFont="0" applyAlignment="0" applyProtection="0"/>
    <xf numFmtId="0" fontId="23" fillId="26" borderId="0" applyNumberFormat="0" applyBorder="0" applyAlignment="0" applyProtection="0"/>
    <xf numFmtId="0" fontId="23" fillId="25" borderId="0" applyNumberFormat="0" applyBorder="0" applyAlignment="0" applyProtection="0"/>
    <xf numFmtId="0" fontId="23" fillId="24" borderId="0" applyNumberFormat="0" applyBorder="0" applyAlignment="0" applyProtection="0"/>
    <xf numFmtId="0" fontId="23" fillId="35" borderId="0" applyNumberFormat="0" applyBorder="0" applyAlignment="0" applyProtection="0"/>
    <xf numFmtId="0" fontId="23" fillId="34" borderId="0" applyNumberFormat="0" applyBorder="0" applyAlignment="0" applyProtection="0"/>
    <xf numFmtId="0" fontId="23" fillId="33" borderId="0" applyNumberFormat="0" applyBorder="0" applyAlignment="0" applyProtection="0"/>
    <xf numFmtId="0" fontId="23" fillId="32" borderId="0" applyNumberFormat="0" applyBorder="0" applyAlignment="0" applyProtection="0"/>
    <xf numFmtId="0" fontId="23" fillId="31" borderId="0" applyNumberFormat="0" applyBorder="0" applyAlignment="0" applyProtection="0"/>
    <xf numFmtId="0" fontId="23" fillId="30" borderId="0" applyNumberFormat="0" applyBorder="0" applyAlignment="0" applyProtection="0"/>
    <xf numFmtId="0" fontId="23" fillId="29" borderId="0" applyNumberFormat="0" applyBorder="0" applyAlignment="0" applyProtection="0"/>
    <xf numFmtId="0" fontId="23" fillId="28" borderId="0" applyNumberFormat="0" applyBorder="0" applyAlignment="0" applyProtection="0"/>
    <xf numFmtId="0" fontId="23" fillId="27" borderId="0" applyNumberFormat="0" applyBorder="0" applyAlignment="0" applyProtection="0"/>
    <xf numFmtId="0" fontId="23" fillId="54" borderId="82" applyNumberFormat="0" applyFont="0" applyAlignment="0" applyProtection="0"/>
    <xf numFmtId="0" fontId="23" fillId="26" borderId="0" applyNumberFormat="0" applyBorder="0" applyAlignment="0" applyProtection="0"/>
    <xf numFmtId="0" fontId="23" fillId="25" borderId="0" applyNumberFormat="0" applyBorder="0" applyAlignment="0" applyProtection="0"/>
    <xf numFmtId="0" fontId="23" fillId="24" borderId="0" applyNumberFormat="0" applyBorder="0" applyAlignment="0" applyProtection="0"/>
    <xf numFmtId="0" fontId="23" fillId="35" borderId="0" applyNumberFormat="0" applyBorder="0" applyAlignment="0" applyProtection="0"/>
    <xf numFmtId="0" fontId="23" fillId="34" borderId="0" applyNumberFormat="0" applyBorder="0" applyAlignment="0" applyProtection="0"/>
    <xf numFmtId="0" fontId="23" fillId="33" borderId="0" applyNumberFormat="0" applyBorder="0" applyAlignment="0" applyProtection="0"/>
    <xf numFmtId="0" fontId="23" fillId="32" borderId="0" applyNumberFormat="0" applyBorder="0" applyAlignment="0" applyProtection="0"/>
    <xf numFmtId="0" fontId="23" fillId="31" borderId="0" applyNumberFormat="0" applyBorder="0" applyAlignment="0" applyProtection="0"/>
    <xf numFmtId="0" fontId="23" fillId="30" borderId="0" applyNumberFormat="0" applyBorder="0" applyAlignment="0" applyProtection="0"/>
    <xf numFmtId="0" fontId="23" fillId="29" borderId="0" applyNumberFormat="0" applyBorder="0" applyAlignment="0" applyProtection="0"/>
    <xf numFmtId="0" fontId="23" fillId="28" borderId="0" applyNumberFormat="0" applyBorder="0" applyAlignment="0" applyProtection="0"/>
    <xf numFmtId="0" fontId="23" fillId="27" borderId="0" applyNumberFormat="0" applyBorder="0" applyAlignment="0" applyProtection="0"/>
    <xf numFmtId="0" fontId="23" fillId="54" borderId="82" applyNumberFormat="0" applyFont="0" applyAlignment="0" applyProtection="0"/>
    <xf numFmtId="0" fontId="23" fillId="26" borderId="0" applyNumberFormat="0" applyBorder="0" applyAlignment="0" applyProtection="0"/>
    <xf numFmtId="0" fontId="23" fillId="25" borderId="0" applyNumberFormat="0" applyBorder="0" applyAlignment="0" applyProtection="0"/>
    <xf numFmtId="0" fontId="23" fillId="24" borderId="0" applyNumberFormat="0" applyBorder="0" applyAlignment="0" applyProtection="0"/>
    <xf numFmtId="0" fontId="23" fillId="35" borderId="0" applyNumberFormat="0" applyBorder="0" applyAlignment="0" applyProtection="0"/>
    <xf numFmtId="0" fontId="23" fillId="34" borderId="0" applyNumberFormat="0" applyBorder="0" applyAlignment="0" applyProtection="0"/>
    <xf numFmtId="0" fontId="23" fillId="33" borderId="0" applyNumberFormat="0" applyBorder="0" applyAlignment="0" applyProtection="0"/>
    <xf numFmtId="0" fontId="23" fillId="32" borderId="0" applyNumberFormat="0" applyBorder="0" applyAlignment="0" applyProtection="0"/>
    <xf numFmtId="0" fontId="23" fillId="31" borderId="0" applyNumberFormat="0" applyBorder="0" applyAlignment="0" applyProtection="0"/>
    <xf numFmtId="0" fontId="23" fillId="30" borderId="0" applyNumberFormat="0" applyBorder="0" applyAlignment="0" applyProtection="0"/>
    <xf numFmtId="0" fontId="23" fillId="29" borderId="0" applyNumberFormat="0" applyBorder="0" applyAlignment="0" applyProtection="0"/>
    <xf numFmtId="0" fontId="23" fillId="28" borderId="0" applyNumberFormat="0" applyBorder="0" applyAlignment="0" applyProtection="0"/>
    <xf numFmtId="0" fontId="23" fillId="27" borderId="0" applyNumberFormat="0" applyBorder="0" applyAlignment="0" applyProtection="0"/>
    <xf numFmtId="0" fontId="23" fillId="54" borderId="82" applyNumberFormat="0" applyFont="0" applyAlignment="0" applyProtection="0"/>
    <xf numFmtId="0" fontId="23" fillId="26" borderId="0" applyNumberFormat="0" applyBorder="0" applyAlignment="0" applyProtection="0"/>
    <xf numFmtId="0" fontId="23" fillId="25" borderId="0" applyNumberFormat="0" applyBorder="0" applyAlignment="0" applyProtection="0"/>
    <xf numFmtId="0" fontId="23" fillId="24" borderId="0" applyNumberFormat="0" applyBorder="0" applyAlignment="0" applyProtection="0"/>
    <xf numFmtId="0" fontId="50" fillId="9" borderId="0" applyNumberFormat="0" applyBorder="0" applyAlignment="0" applyProtection="0"/>
    <xf numFmtId="0" fontId="23" fillId="35" borderId="0" applyNumberFormat="0" applyBorder="0" applyAlignment="0" applyProtection="0"/>
    <xf numFmtId="0" fontId="23" fillId="34" borderId="0" applyNumberFormat="0" applyBorder="0" applyAlignment="0" applyProtection="0"/>
    <xf numFmtId="0" fontId="23" fillId="33" borderId="0" applyNumberFormat="0" applyBorder="0" applyAlignment="0" applyProtection="0"/>
    <xf numFmtId="0" fontId="23" fillId="32" borderId="0" applyNumberFormat="0" applyBorder="0" applyAlignment="0" applyProtection="0"/>
    <xf numFmtId="0" fontId="23" fillId="31" borderId="0" applyNumberFormat="0" applyBorder="0" applyAlignment="0" applyProtection="0"/>
    <xf numFmtId="0" fontId="23" fillId="30" borderId="0" applyNumberFormat="0" applyBorder="0" applyAlignment="0" applyProtection="0"/>
    <xf numFmtId="0" fontId="23" fillId="29" borderId="0" applyNumberFormat="0" applyBorder="0" applyAlignment="0" applyProtection="0"/>
    <xf numFmtId="0" fontId="23" fillId="28" borderId="0" applyNumberFormat="0" applyBorder="0" applyAlignment="0" applyProtection="0"/>
    <xf numFmtId="0" fontId="23" fillId="27" borderId="0" applyNumberFormat="0" applyBorder="0" applyAlignment="0" applyProtection="0"/>
    <xf numFmtId="0" fontId="23" fillId="54" borderId="82" applyNumberFormat="0" applyFont="0" applyAlignment="0" applyProtection="0"/>
    <xf numFmtId="0" fontId="23" fillId="26" borderId="0" applyNumberFormat="0" applyBorder="0" applyAlignment="0" applyProtection="0"/>
    <xf numFmtId="0" fontId="23" fillId="25" borderId="0" applyNumberFormat="0" applyBorder="0" applyAlignment="0" applyProtection="0"/>
    <xf numFmtId="0" fontId="23" fillId="24" borderId="0" applyNumberFormat="0" applyBorder="0" applyAlignment="0" applyProtection="0"/>
    <xf numFmtId="0" fontId="23" fillId="54" borderId="82" applyNumberFormat="0" applyFont="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28" fillId="3" borderId="0" applyNumberFormat="0" applyBorder="0" applyAlignment="0" applyProtection="0"/>
    <xf numFmtId="0" fontId="28" fillId="2" borderId="0" applyNumberFormat="0" applyBorder="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8" fillId="4" borderId="0" applyNumberFormat="0" applyBorder="0" applyAlignment="0" applyProtection="0"/>
    <xf numFmtId="0" fontId="28" fillId="5" borderId="0" applyNumberFormat="0" applyBorder="0" applyAlignment="0" applyProtection="0"/>
    <xf numFmtId="0" fontId="28" fillId="6" borderId="0" applyNumberFormat="0" applyBorder="0" applyAlignment="0" applyProtection="0"/>
    <xf numFmtId="0" fontId="28" fillId="7" borderId="0" applyNumberFormat="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28" fillId="7" borderId="0" applyNumberFormat="0" applyBorder="0" applyAlignment="0" applyProtection="0"/>
    <xf numFmtId="0" fontId="28" fillId="6" borderId="0" applyNumberFormat="0" applyBorder="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28" fillId="5" borderId="0" applyNumberFormat="0" applyBorder="0" applyAlignment="0" applyProtection="0"/>
    <xf numFmtId="0" fontId="28" fillId="4" borderId="0" applyNumberFormat="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 borderId="0" applyNumberFormat="0" applyBorder="0" applyAlignment="0" applyProtection="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8" fillId="2" borderId="0" applyNumberFormat="0" applyBorder="0" applyAlignment="0" applyProtection="0"/>
    <xf numFmtId="0" fontId="28" fillId="3" borderId="0" applyNumberFormat="0" applyBorder="0" applyAlignment="0" applyProtection="0"/>
    <xf numFmtId="0" fontId="28" fillId="4" borderId="0" applyNumberFormat="0" applyBorder="0" applyAlignment="0" applyProtection="0"/>
    <xf numFmtId="0" fontId="28" fillId="5" borderId="0" applyNumberFormat="0" applyBorder="0" applyAlignment="0" applyProtection="0"/>
    <xf numFmtId="0" fontId="28" fillId="6" borderId="0" applyNumberFormat="0" applyBorder="0" applyAlignment="0" applyProtection="0"/>
    <xf numFmtId="0" fontId="28" fillId="7" borderId="0" applyNumberFormat="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28" fillId="2" borderId="0" applyNumberFormat="0" applyBorder="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8" fillId="3" borderId="0" applyNumberFormat="0" applyBorder="0" applyAlignment="0" applyProtection="0"/>
    <xf numFmtId="0" fontId="28" fillId="4" borderId="0" applyNumberFormat="0" applyBorder="0" applyAlignment="0" applyProtection="0"/>
    <xf numFmtId="0" fontId="28" fillId="5" borderId="0" applyNumberFormat="0" applyBorder="0" applyAlignment="0" applyProtection="0"/>
    <xf numFmtId="0" fontId="28" fillId="6" borderId="0" applyNumberFormat="0" applyBorder="0" applyAlignment="0" applyProtection="0"/>
    <xf numFmtId="0" fontId="28" fillId="7" borderId="0" applyNumberFormat="0" applyBorder="0" applyAlignment="0" applyProtection="0"/>
    <xf numFmtId="0" fontId="28" fillId="8" borderId="0" applyNumberFormat="0" applyBorder="0" applyAlignment="0" applyProtection="0"/>
    <xf numFmtId="0" fontId="28" fillId="9" borderId="0" applyNumberFormat="0" applyBorder="0" applyAlignment="0" applyProtection="0"/>
    <xf numFmtId="0" fontId="28" fillId="10" borderId="0" applyNumberFormat="0" applyBorder="0" applyAlignment="0" applyProtection="0"/>
    <xf numFmtId="0" fontId="28" fillId="5" borderId="0" applyNumberFormat="0" applyBorder="0" applyAlignment="0" applyProtection="0"/>
    <xf numFmtId="0" fontId="28" fillId="8" borderId="0" applyNumberFormat="0" applyBorder="0" applyAlignment="0" applyProtection="0"/>
    <xf numFmtId="0" fontId="28" fillId="11" borderId="0" applyNumberFormat="0" applyBorder="0" applyAlignment="0" applyProtection="0"/>
    <xf numFmtId="0" fontId="50" fillId="12" borderId="0" applyNumberFormat="0" applyBorder="0" applyAlignment="0" applyProtection="0"/>
    <xf numFmtId="0" fontId="50" fillId="9" borderId="0" applyNumberFormat="0" applyBorder="0" applyAlignment="0" applyProtection="0"/>
    <xf numFmtId="0" fontId="50" fillId="10"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5" borderId="0" applyNumberFormat="0" applyBorder="0" applyAlignment="0" applyProtection="0"/>
    <xf numFmtId="0" fontId="50" fillId="16" borderId="0" applyNumberFormat="0" applyBorder="0" applyAlignment="0" applyProtection="0"/>
    <xf numFmtId="0" fontId="50" fillId="17" borderId="0" applyNumberFormat="0" applyBorder="0" applyAlignment="0" applyProtection="0"/>
    <xf numFmtId="0" fontId="50" fillId="18" borderId="0" applyNumberFormat="0" applyBorder="0" applyAlignment="0" applyProtection="0"/>
    <xf numFmtId="0" fontId="50" fillId="13" borderId="0" applyNumberFormat="0" applyBorder="0" applyAlignment="0" applyProtection="0"/>
    <xf numFmtId="0" fontId="50" fillId="14" borderId="0" applyNumberFormat="0" applyBorder="0" applyAlignment="0" applyProtection="0"/>
    <xf numFmtId="0" fontId="50" fillId="19" borderId="0" applyNumberFormat="0" applyBorder="0" applyAlignment="0" applyProtection="0"/>
    <xf numFmtId="0" fontId="51" fillId="3" borderId="0" applyNumberFormat="0" applyBorder="0" applyAlignment="0" applyProtection="0"/>
    <xf numFmtId="0" fontId="52" fillId="20" borderId="1" applyNumberFormat="0" applyAlignment="0" applyProtection="0"/>
    <xf numFmtId="0" fontId="53" fillId="21" borderId="2" applyNumberFormat="0" applyAlignment="0" applyProtection="0"/>
    <xf numFmtId="0" fontId="54" fillId="0" borderId="0" applyNumberFormat="0" applyFill="0" applyBorder="0" applyAlignment="0" applyProtection="0"/>
    <xf numFmtId="0" fontId="55" fillId="4" borderId="0" applyNumberFormat="0" applyBorder="0" applyAlignment="0" applyProtection="0"/>
    <xf numFmtId="0" fontId="56" fillId="0" borderId="3" applyNumberFormat="0" applyFill="0" applyAlignment="0" applyProtection="0"/>
    <xf numFmtId="0" fontId="57" fillId="0" borderId="4" applyNumberFormat="0" applyFill="0" applyAlignment="0" applyProtection="0"/>
    <xf numFmtId="0" fontId="58" fillId="0" borderId="5" applyNumberFormat="0" applyFill="0" applyAlignment="0" applyProtection="0"/>
    <xf numFmtId="0" fontId="58" fillId="0" borderId="0" applyNumberFormat="0" applyFill="0" applyBorder="0" applyAlignment="0" applyProtection="0"/>
    <xf numFmtId="0" fontId="59" fillId="7" borderId="1" applyNumberFormat="0" applyAlignment="0" applyProtection="0"/>
    <xf numFmtId="0" fontId="60" fillId="0" borderId="6" applyNumberFormat="0" applyFill="0" applyAlignment="0" applyProtection="0"/>
    <xf numFmtId="0" fontId="61" fillId="22" borderId="0" applyNumberFormat="0" applyBorder="0" applyAlignment="0" applyProtection="0"/>
    <xf numFmtId="0" fontId="28" fillId="0" borderId="0"/>
    <xf numFmtId="0" fontId="28" fillId="23" borderId="7" applyNumberFormat="0" applyFont="0" applyAlignment="0" applyProtection="0"/>
    <xf numFmtId="0" fontId="62" fillId="20" borderId="8" applyNumberFormat="0" applyAlignment="0" applyProtection="0"/>
    <xf numFmtId="0" fontId="63" fillId="0" borderId="0" applyNumberFormat="0" applyFill="0" applyBorder="0" applyAlignment="0" applyProtection="0"/>
    <xf numFmtId="0" fontId="64" fillId="0" borderId="9" applyNumberFormat="0" applyFill="0" applyAlignment="0" applyProtection="0"/>
    <xf numFmtId="0" fontId="65" fillId="0" borderId="0" applyNumberFormat="0" applyFill="0" applyBorder="0" applyAlignment="0" applyProtection="0"/>
    <xf numFmtId="0" fontId="22" fillId="0" borderId="0"/>
    <xf numFmtId="0" fontId="22" fillId="0" borderId="0"/>
    <xf numFmtId="0" fontId="28" fillId="0" borderId="0"/>
    <xf numFmtId="0" fontId="22" fillId="0" borderId="0"/>
    <xf numFmtId="0" fontId="21" fillId="0" borderId="0"/>
    <xf numFmtId="0" fontId="20" fillId="0" borderId="0"/>
    <xf numFmtId="0" fontId="20" fillId="0" borderId="0"/>
    <xf numFmtId="0" fontId="20" fillId="0" borderId="0"/>
    <xf numFmtId="0" fontId="19" fillId="0" borderId="0"/>
    <xf numFmtId="0" fontId="18" fillId="0" borderId="0"/>
    <xf numFmtId="0" fontId="17" fillId="0" borderId="0"/>
    <xf numFmtId="0" fontId="16" fillId="0" borderId="0"/>
    <xf numFmtId="0" fontId="15" fillId="0" borderId="0"/>
    <xf numFmtId="0" fontId="14" fillId="0" borderId="0"/>
    <xf numFmtId="0" fontId="14" fillId="0" borderId="0"/>
    <xf numFmtId="0" fontId="14" fillId="0" borderId="0"/>
    <xf numFmtId="0" fontId="13" fillId="0" borderId="0"/>
    <xf numFmtId="0" fontId="13" fillId="0" borderId="0"/>
    <xf numFmtId="0" fontId="13" fillId="0" borderId="0"/>
    <xf numFmtId="0" fontId="12" fillId="0" borderId="0"/>
    <xf numFmtId="0" fontId="12" fillId="0" borderId="0"/>
    <xf numFmtId="0" fontId="12" fillId="0" borderId="0"/>
    <xf numFmtId="0" fontId="12" fillId="0" borderId="0"/>
    <xf numFmtId="0" fontId="11" fillId="0" borderId="0"/>
    <xf numFmtId="0" fontId="11" fillId="0" borderId="0"/>
    <xf numFmtId="0" fontId="11" fillId="0" borderId="0"/>
    <xf numFmtId="0" fontId="11" fillId="0" borderId="0"/>
    <xf numFmtId="0" fontId="10" fillId="0" borderId="0"/>
    <xf numFmtId="0" fontId="10" fillId="0" borderId="0"/>
    <xf numFmtId="0" fontId="10" fillId="0" borderId="0"/>
    <xf numFmtId="0" fontId="9" fillId="0" borderId="0"/>
    <xf numFmtId="0" fontId="9" fillId="0" borderId="0"/>
    <xf numFmtId="0" fontId="9" fillId="0" borderId="0"/>
    <xf numFmtId="0" fontId="9" fillId="0" borderId="0"/>
    <xf numFmtId="0" fontId="8" fillId="0" borderId="0"/>
    <xf numFmtId="43" fontId="8" fillId="0" borderId="0" applyFont="0" applyFill="0" applyBorder="0" applyAlignment="0" applyProtection="0"/>
    <xf numFmtId="0" fontId="7"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5" fillId="0" borderId="0"/>
    <xf numFmtId="0" fontId="4" fillId="0" borderId="0"/>
    <xf numFmtId="44" fontId="4" fillId="0" borderId="0" applyFont="0" applyFill="0" applyBorder="0" applyAlignment="0" applyProtection="0"/>
    <xf numFmtId="0" fontId="3" fillId="0" borderId="0"/>
    <xf numFmtId="43" fontId="3" fillId="0" borderId="0" applyFont="0" applyFill="0" applyBorder="0" applyAlignment="0" applyProtection="0"/>
    <xf numFmtId="0" fontId="2" fillId="0" borderId="0"/>
  </cellStyleXfs>
  <cellXfs count="2101">
    <xf numFmtId="0" fontId="0" fillId="0" borderId="0" xfId="0"/>
    <xf numFmtId="0" fontId="48" fillId="0" borderId="11" xfId="2858" applyNumberFormat="1" applyFont="1" applyFill="1" applyBorder="1" applyAlignment="1">
      <alignment horizontal="center"/>
    </xf>
    <xf numFmtId="0" fontId="48" fillId="0" borderId="15" xfId="2858" applyFont="1" applyFill="1" applyBorder="1" applyAlignment="1">
      <alignment horizontal="center"/>
    </xf>
    <xf numFmtId="0" fontId="48" fillId="0" borderId="15" xfId="2858" applyFont="1" applyFill="1" applyBorder="1"/>
    <xf numFmtId="14" fontId="48" fillId="0" borderId="14" xfId="2858" applyNumberFormat="1" applyFont="1" applyFill="1" applyBorder="1" applyAlignment="1">
      <alignment horizontal="center"/>
    </xf>
    <xf numFmtId="14" fontId="48" fillId="0" borderId="18" xfId="2858" applyNumberFormat="1" applyFont="1" applyFill="1" applyBorder="1" applyAlignment="1">
      <alignment horizontal="center"/>
    </xf>
    <xf numFmtId="0" fontId="48" fillId="0" borderId="10" xfId="2858" applyFont="1" applyFill="1" applyBorder="1"/>
    <xf numFmtId="0" fontId="48" fillId="0" borderId="0" xfId="2858" applyFont="1" applyFill="1" applyBorder="1" applyAlignment="1"/>
    <xf numFmtId="0" fontId="48" fillId="0" borderId="24" xfId="2858" applyNumberFormat="1" applyFont="1" applyFill="1" applyBorder="1" applyAlignment="1">
      <alignment horizontal="center"/>
    </xf>
    <xf numFmtId="0" fontId="48" fillId="0" borderId="25" xfId="2858" applyFont="1" applyFill="1" applyBorder="1"/>
    <xf numFmtId="0" fontId="48" fillId="0" borderId="0" xfId="2858" applyFont="1" applyFill="1" applyBorder="1" applyAlignment="1">
      <alignment horizontal="center" wrapText="1"/>
    </xf>
    <xf numFmtId="14" fontId="48" fillId="0" borderId="25" xfId="2858" applyNumberFormat="1" applyFont="1" applyFill="1" applyBorder="1" applyAlignment="1">
      <alignment horizontal="center"/>
    </xf>
    <xf numFmtId="0" fontId="48" fillId="0" borderId="44" xfId="2858" applyNumberFormat="1" applyFont="1" applyFill="1" applyBorder="1" applyAlignment="1">
      <alignment horizontal="center"/>
    </xf>
    <xf numFmtId="0" fontId="48" fillId="0" borderId="45" xfId="2858" applyFont="1" applyFill="1" applyBorder="1" applyAlignment="1">
      <alignment horizontal="center"/>
    </xf>
    <xf numFmtId="0" fontId="48" fillId="0" borderId="45" xfId="2858" applyFont="1" applyFill="1" applyBorder="1" applyAlignment="1">
      <alignment horizontal="center" wrapText="1"/>
    </xf>
    <xf numFmtId="0" fontId="48" fillId="0" borderId="45" xfId="2858" applyFont="1" applyFill="1" applyBorder="1" applyAlignment="1">
      <alignment wrapText="1"/>
    </xf>
    <xf numFmtId="0" fontId="48" fillId="0" borderId="0" xfId="2858" applyFont="1" applyFill="1" applyAlignment="1">
      <alignment horizontal="center"/>
    </xf>
    <xf numFmtId="42" fontId="45" fillId="0" borderId="53" xfId="2858" applyNumberFormat="1" applyFont="1" applyFill="1" applyBorder="1"/>
    <xf numFmtId="164" fontId="45" fillId="0" borderId="0" xfId="2858" applyNumberFormat="1" applyFont="1" applyFill="1" applyBorder="1"/>
    <xf numFmtId="42" fontId="48" fillId="0" borderId="0" xfId="2858" applyNumberFormat="1" applyFont="1" applyFill="1" applyBorder="1" applyAlignment="1"/>
    <xf numFmtId="0" fontId="48" fillId="0" borderId="0" xfId="2858" applyFont="1" applyFill="1" applyBorder="1" applyAlignment="1">
      <alignment horizontal="right" wrapText="1"/>
    </xf>
    <xf numFmtId="164" fontId="48" fillId="0" borderId="0" xfId="2858" applyNumberFormat="1" applyFont="1" applyFill="1" applyBorder="1"/>
    <xf numFmtId="0" fontId="48" fillId="0" borderId="12" xfId="2858" applyFont="1" applyFill="1" applyBorder="1"/>
    <xf numFmtId="14" fontId="48" fillId="0" borderId="45" xfId="2858" applyNumberFormat="1" applyFont="1" applyFill="1" applyBorder="1" applyAlignment="1">
      <alignment horizontal="center"/>
    </xf>
    <xf numFmtId="0" fontId="48" fillId="0" borderId="45" xfId="2858" applyFont="1" applyFill="1" applyBorder="1" applyAlignment="1"/>
    <xf numFmtId="14" fontId="48" fillId="0" borderId="0" xfId="2858" applyNumberFormat="1" applyFont="1" applyFill="1" applyBorder="1" applyAlignment="1"/>
    <xf numFmtId="0" fontId="72" fillId="0" borderId="47" xfId="2858" applyFont="1" applyFill="1" applyBorder="1" applyAlignment="1">
      <alignment horizontal="center"/>
    </xf>
    <xf numFmtId="0" fontId="48" fillId="0" borderId="28" xfId="2858" applyFont="1" applyFill="1" applyBorder="1"/>
    <xf numFmtId="0" fontId="48" fillId="0" borderId="56" xfId="2858" applyFont="1" applyFill="1" applyBorder="1"/>
    <xf numFmtId="14" fontId="69" fillId="0" borderId="47" xfId="2846" applyNumberFormat="1" applyFont="1" applyFill="1" applyBorder="1" applyAlignment="1">
      <alignment horizontal="center"/>
    </xf>
    <xf numFmtId="14" fontId="69" fillId="0" borderId="12" xfId="2846" applyNumberFormat="1" applyFont="1" applyFill="1" applyBorder="1" applyAlignment="1">
      <alignment horizontal="center"/>
    </xf>
    <xf numFmtId="0" fontId="69" fillId="0" borderId="13" xfId="2846" applyFont="1" applyFill="1" applyBorder="1" applyAlignment="1">
      <alignment horizontal="center"/>
    </xf>
    <xf numFmtId="14" fontId="69" fillId="0" borderId="0" xfId="2846" applyNumberFormat="1" applyFont="1" applyFill="1" applyBorder="1" applyAlignment="1">
      <alignment horizontal="center"/>
    </xf>
    <xf numFmtId="0" fontId="69" fillId="0" borderId="0" xfId="2846" applyFont="1" applyFill="1" applyBorder="1" applyAlignment="1">
      <alignment horizontal="center"/>
    </xf>
    <xf numFmtId="6" fontId="69" fillId="0" borderId="0" xfId="2846" applyNumberFormat="1" applyFont="1" applyFill="1" applyBorder="1"/>
    <xf numFmtId="0" fontId="67" fillId="0" borderId="0" xfId="2846" applyFont="1" applyFill="1" applyAlignment="1">
      <alignment horizontal="centerContinuous"/>
    </xf>
    <xf numFmtId="0" fontId="67" fillId="0" borderId="0" xfId="2846" applyFont="1" applyFill="1" applyAlignment="1">
      <alignment horizontal="center" wrapText="1"/>
    </xf>
    <xf numFmtId="0" fontId="67" fillId="0" borderId="25" xfId="2846" applyFont="1" applyFill="1" applyBorder="1" applyAlignment="1">
      <alignment horizontal="center"/>
    </xf>
    <xf numFmtId="0" fontId="69" fillId="0" borderId="12" xfId="2846" applyFont="1" applyFill="1" applyBorder="1"/>
    <xf numFmtId="0" fontId="69" fillId="0" borderId="25" xfId="2846" applyFont="1" applyFill="1" applyBorder="1"/>
    <xf numFmtId="0" fontId="69" fillId="0" borderId="0" xfId="2846" applyFont="1" applyFill="1" applyBorder="1"/>
    <xf numFmtId="0" fontId="67" fillId="0" borderId="31" xfId="2846" applyFont="1" applyFill="1" applyBorder="1" applyAlignment="1">
      <alignment horizontal="centerContinuous"/>
    </xf>
    <xf numFmtId="0" fontId="67" fillId="0" borderId="46" xfId="2846" applyFont="1" applyFill="1" applyBorder="1" applyAlignment="1">
      <alignment horizontal="centerContinuous"/>
    </xf>
    <xf numFmtId="0" fontId="67" fillId="0" borderId="47" xfId="2846" applyFont="1" applyFill="1" applyBorder="1" applyAlignment="1">
      <alignment horizontal="centerContinuous"/>
    </xf>
    <xf numFmtId="0" fontId="67" fillId="0" borderId="40" xfId="2846" applyFont="1" applyFill="1" applyBorder="1" applyAlignment="1">
      <alignment horizontal="center" wrapText="1"/>
    </xf>
    <xf numFmtId="0" fontId="69" fillId="0" borderId="12" xfId="2846" applyFont="1" applyFill="1" applyBorder="1" applyAlignment="1">
      <alignment horizontal="center"/>
    </xf>
    <xf numFmtId="0" fontId="69" fillId="0" borderId="12" xfId="2846" applyFont="1" applyFill="1" applyBorder="1" applyAlignment="1">
      <alignment horizontal="center" wrapText="1"/>
    </xf>
    <xf numFmtId="42" fontId="69" fillId="0" borderId="12" xfId="2846" applyNumberFormat="1" applyFont="1" applyFill="1" applyBorder="1"/>
    <xf numFmtId="0" fontId="69" fillId="0" borderId="31" xfId="2846" applyFont="1" applyFill="1" applyBorder="1" applyAlignment="1">
      <alignment horizontal="center"/>
    </xf>
    <xf numFmtId="0" fontId="69" fillId="0" borderId="46" xfId="2846" applyFont="1" applyFill="1" applyBorder="1" applyAlignment="1">
      <alignment horizontal="center"/>
    </xf>
    <xf numFmtId="14" fontId="69" fillId="0" borderId="59" xfId="2846" applyNumberFormat="1" applyFont="1" applyFill="1" applyBorder="1" applyAlignment="1">
      <alignment horizontal="center"/>
    </xf>
    <xf numFmtId="14" fontId="69" fillId="0" borderId="34" xfId="2846" applyNumberFormat="1" applyFont="1" applyFill="1" applyBorder="1" applyAlignment="1">
      <alignment horizontal="center"/>
    </xf>
    <xf numFmtId="0" fontId="69" fillId="0" borderId="34" xfId="2846" applyFont="1" applyFill="1" applyBorder="1"/>
    <xf numFmtId="0" fontId="69" fillId="0" borderId="25" xfId="2846" applyFont="1" applyFill="1" applyBorder="1" applyAlignment="1">
      <alignment horizontal="center"/>
    </xf>
    <xf numFmtId="0" fontId="69" fillId="0" borderId="58" xfId="2846" applyFont="1" applyFill="1" applyBorder="1" applyAlignment="1">
      <alignment horizontal="center" wrapText="1"/>
    </xf>
    <xf numFmtId="42" fontId="69" fillId="0" borderId="34" xfId="2846" applyNumberFormat="1" applyFont="1" applyFill="1" applyBorder="1"/>
    <xf numFmtId="0" fontId="69" fillId="0" borderId="34" xfId="2846" applyFont="1" applyFill="1" applyBorder="1" applyAlignment="1">
      <alignment horizontal="center"/>
    </xf>
    <xf numFmtId="0" fontId="70" fillId="0" borderId="58" xfId="2846" applyFont="1" applyFill="1" applyBorder="1" applyAlignment="1">
      <alignment horizontal="center"/>
    </xf>
    <xf numFmtId="14" fontId="69" fillId="0" borderId="0" xfId="2846" applyNumberFormat="1" applyFont="1" applyFill="1" applyBorder="1"/>
    <xf numFmtId="0" fontId="48" fillId="0" borderId="32" xfId="2858" applyFont="1" applyFill="1" applyBorder="1" applyAlignment="1">
      <alignment wrapText="1"/>
    </xf>
    <xf numFmtId="0" fontId="67" fillId="0" borderId="10" xfId="2846" applyFont="1" applyFill="1" applyBorder="1" applyAlignment="1" applyProtection="1">
      <alignment horizontal="center" wrapText="1"/>
      <protection locked="0"/>
    </xf>
    <xf numFmtId="0" fontId="45" fillId="0" borderId="62" xfId="2858" applyFont="1" applyFill="1" applyBorder="1" applyAlignment="1">
      <alignment horizontal="center"/>
    </xf>
    <xf numFmtId="0" fontId="67" fillId="0" borderId="40" xfId="2846" applyFont="1" applyFill="1" applyBorder="1" applyAlignment="1">
      <alignment horizontal="center"/>
    </xf>
    <xf numFmtId="0" fontId="67" fillId="0" borderId="36" xfId="2846" applyFont="1" applyFill="1" applyBorder="1" applyAlignment="1">
      <alignment horizontal="center" wrapText="1"/>
    </xf>
    <xf numFmtId="0" fontId="48" fillId="0" borderId="31" xfId="2858" applyFont="1" applyFill="1" applyBorder="1" applyAlignment="1">
      <alignment horizontal="left"/>
    </xf>
    <xf numFmtId="0" fontId="48" fillId="0" borderId="41" xfId="2858" applyFont="1" applyFill="1" applyBorder="1"/>
    <xf numFmtId="42" fontId="48" fillId="0" borderId="0" xfId="2858" applyNumberFormat="1" applyFont="1" applyFill="1"/>
    <xf numFmtId="0" fontId="48" fillId="0" borderId="0" xfId="2858" applyFont="1" applyFill="1" applyAlignment="1">
      <alignment horizontal="center" wrapText="1"/>
    </xf>
    <xf numFmtId="42" fontId="48" fillId="0" borderId="15" xfId="2858" applyNumberFormat="1" applyFont="1" applyFill="1" applyBorder="1"/>
    <xf numFmtId="0" fontId="48" fillId="0" borderId="32" xfId="2858" applyFont="1" applyFill="1" applyBorder="1"/>
    <xf numFmtId="42" fontId="45" fillId="0" borderId="0" xfId="2858" applyNumberFormat="1" applyFont="1" applyFill="1" applyAlignment="1">
      <alignment horizontal="left"/>
    </xf>
    <xf numFmtId="0" fontId="45" fillId="0" borderId="0" xfId="2858" applyFont="1" applyFill="1" applyAlignment="1">
      <alignment horizontal="left"/>
    </xf>
    <xf numFmtId="42" fontId="45" fillId="0" borderId="0" xfId="2858" applyNumberFormat="1" applyFont="1" applyFill="1" applyBorder="1"/>
    <xf numFmtId="166" fontId="45" fillId="0" borderId="0" xfId="2858" applyNumberFormat="1" applyFont="1" applyFill="1" applyBorder="1" applyAlignment="1">
      <alignment horizontal="center" wrapText="1"/>
    </xf>
    <xf numFmtId="0" fontId="48" fillId="0" borderId="56" xfId="2858" quotePrefix="1" applyFont="1" applyFill="1" applyBorder="1" applyAlignment="1">
      <alignment horizontal="center" vertical="center" wrapText="1"/>
    </xf>
    <xf numFmtId="166" fontId="69" fillId="0" borderId="34" xfId="2660" quotePrefix="1" applyNumberFormat="1" applyFont="1" applyFill="1" applyBorder="1" applyAlignment="1">
      <alignment horizontal="left" vertical="center"/>
    </xf>
    <xf numFmtId="166" fontId="69" fillId="0" borderId="25" xfId="2660" quotePrefix="1" applyNumberFormat="1" applyFont="1" applyFill="1" applyBorder="1" applyAlignment="1">
      <alignment horizontal="center" vertical="center"/>
    </xf>
    <xf numFmtId="0" fontId="48" fillId="0" borderId="21" xfId="2858" quotePrefix="1" applyFont="1" applyFill="1" applyBorder="1" applyAlignment="1">
      <alignment horizontal="center" vertical="center" wrapText="1"/>
    </xf>
    <xf numFmtId="166" fontId="69" fillId="0" borderId="33" xfId="2660" quotePrefix="1" applyNumberFormat="1" applyFont="1" applyFill="1" applyBorder="1" applyAlignment="1">
      <alignment horizontal="left" vertical="center"/>
    </xf>
    <xf numFmtId="166" fontId="69" fillId="0" borderId="55" xfId="2660" quotePrefix="1" applyNumberFormat="1" applyFont="1" applyFill="1" applyBorder="1" applyAlignment="1">
      <alignment horizontal="center" vertical="center"/>
    </xf>
    <xf numFmtId="166" fontId="48" fillId="0" borderId="56" xfId="2858" quotePrefix="1" applyNumberFormat="1" applyFont="1" applyFill="1" applyBorder="1" applyAlignment="1">
      <alignment horizontal="center" vertical="center" wrapText="1"/>
    </xf>
    <xf numFmtId="166" fontId="69" fillId="0" borderId="34" xfId="2660" applyNumberFormat="1" applyFont="1" applyFill="1" applyBorder="1" applyAlignment="1">
      <alignment horizontal="center" vertical="center"/>
    </xf>
    <xf numFmtId="14" fontId="48" fillId="0" borderId="42" xfId="2858" applyNumberFormat="1" applyFont="1" applyFill="1" applyBorder="1" applyAlignment="1">
      <alignment horizontal="left" vertical="center" wrapText="1"/>
    </xf>
    <xf numFmtId="166" fontId="48" fillId="0" borderId="10" xfId="2858" applyNumberFormat="1" applyFont="1" applyFill="1" applyBorder="1" applyAlignment="1"/>
    <xf numFmtId="166" fontId="48" fillId="0" borderId="21" xfId="2858" quotePrefix="1" applyNumberFormat="1" applyFont="1" applyFill="1" applyBorder="1" applyAlignment="1">
      <alignment horizontal="center" vertical="center" wrapText="1"/>
    </xf>
    <xf numFmtId="14" fontId="48" fillId="0" borderId="33" xfId="2858" applyNumberFormat="1" applyFont="1" applyFill="1" applyBorder="1" applyAlignment="1">
      <alignment horizontal="left" vertical="center" wrapText="1"/>
    </xf>
    <xf numFmtId="166" fontId="48" fillId="0" borderId="15" xfId="2858" applyNumberFormat="1" applyFont="1" applyFill="1" applyBorder="1" applyAlignment="1"/>
    <xf numFmtId="166" fontId="48" fillId="0" borderId="39" xfId="2858" applyNumberFormat="1" applyFont="1" applyFill="1" applyBorder="1" applyAlignment="1"/>
    <xf numFmtId="14" fontId="48" fillId="0" borderId="55" xfId="2858" applyNumberFormat="1" applyFont="1" applyFill="1" applyBorder="1" applyAlignment="1">
      <alignment horizontal="left" wrapText="1"/>
    </xf>
    <xf numFmtId="166" fontId="48" fillId="0" borderId="42" xfId="2858" applyNumberFormat="1" applyFont="1" applyFill="1" applyBorder="1" applyAlignment="1"/>
    <xf numFmtId="0" fontId="48" fillId="0" borderId="49" xfId="2858" quotePrefix="1" applyFont="1" applyFill="1" applyBorder="1" applyAlignment="1">
      <alignment horizontal="center" vertical="center" wrapText="1"/>
    </xf>
    <xf numFmtId="166" fontId="69" fillId="0" borderId="62" xfId="2660" quotePrefix="1" applyNumberFormat="1" applyFont="1" applyFill="1" applyBorder="1" applyAlignment="1">
      <alignment horizontal="left" vertical="center"/>
    </xf>
    <xf numFmtId="166" fontId="69" fillId="0" borderId="62" xfId="2660" quotePrefix="1" applyNumberFormat="1" applyFont="1" applyFill="1" applyBorder="1" applyAlignment="1">
      <alignment horizontal="center" vertical="center"/>
    </xf>
    <xf numFmtId="42" fontId="48" fillId="0" borderId="32" xfId="2858" applyNumberFormat="1" applyFont="1" applyFill="1" applyBorder="1" applyAlignment="1">
      <alignment vertical="center"/>
    </xf>
    <xf numFmtId="166" fontId="48" fillId="0" borderId="16" xfId="2858" quotePrefix="1" applyNumberFormat="1" applyFont="1" applyFill="1" applyBorder="1" applyAlignment="1">
      <alignment horizontal="center" vertical="center" wrapText="1"/>
    </xf>
    <xf numFmtId="166" fontId="69" fillId="0" borderId="15" xfId="2660" quotePrefix="1" applyNumberFormat="1" applyFont="1" applyFill="1" applyBorder="1" applyAlignment="1">
      <alignment horizontal="center" vertical="center"/>
    </xf>
    <xf numFmtId="0" fontId="48" fillId="0" borderId="16" xfId="2858" applyFont="1" applyFill="1" applyBorder="1"/>
    <xf numFmtId="0" fontId="48" fillId="0" borderId="32" xfId="2858" applyFont="1" applyFill="1" applyBorder="1" applyAlignment="1">
      <alignment horizontal="left"/>
    </xf>
    <xf numFmtId="166" fontId="48" fillId="0" borderId="32" xfId="2858" applyNumberFormat="1" applyFont="1" applyFill="1" applyBorder="1" applyAlignment="1">
      <alignment horizontal="left"/>
    </xf>
    <xf numFmtId="0" fontId="48" fillId="0" borderId="13" xfId="2858" applyFont="1" applyFill="1" applyBorder="1"/>
    <xf numFmtId="0" fontId="94" fillId="0" borderId="31" xfId="2858" applyFont="1" applyFill="1" applyBorder="1" applyAlignment="1">
      <alignment horizontal="left"/>
    </xf>
    <xf numFmtId="166" fontId="48" fillId="0" borderId="31" xfId="2858" applyNumberFormat="1" applyFont="1" applyFill="1" applyBorder="1" applyAlignment="1">
      <alignment horizontal="left"/>
    </xf>
    <xf numFmtId="0" fontId="48" fillId="0" borderId="59" xfId="2858" applyFont="1" applyFill="1" applyBorder="1"/>
    <xf numFmtId="166" fontId="48" fillId="0" borderId="22" xfId="2858" applyNumberFormat="1" applyFont="1" applyFill="1" applyBorder="1" applyAlignment="1">
      <alignment horizontal="center" vertical="center" wrapText="1"/>
    </xf>
    <xf numFmtId="0" fontId="96" fillId="0" borderId="0" xfId="3103" applyFont="1" applyFill="1" applyBorder="1" applyAlignment="1">
      <alignment vertical="top" wrapText="1"/>
    </xf>
    <xf numFmtId="0" fontId="48" fillId="0" borderId="57" xfId="2858" applyFont="1" applyFill="1" applyBorder="1"/>
    <xf numFmtId="166" fontId="48" fillId="0" borderId="39" xfId="2858" applyNumberFormat="1" applyFont="1" applyFill="1" applyBorder="1" applyAlignment="1">
      <alignment horizontal="left"/>
    </xf>
    <xf numFmtId="0" fontId="48" fillId="0" borderId="39" xfId="2858" applyFont="1" applyFill="1" applyBorder="1" applyAlignment="1">
      <alignment horizontal="left"/>
    </xf>
    <xf numFmtId="0" fontId="48" fillId="0" borderId="36" xfId="2858" applyFont="1" applyFill="1" applyBorder="1"/>
    <xf numFmtId="0" fontId="48" fillId="0" borderId="51" xfId="2858" applyFont="1" applyFill="1" applyBorder="1"/>
    <xf numFmtId="14" fontId="69" fillId="0" borderId="15" xfId="2660" applyNumberFormat="1" applyFont="1" applyFill="1" applyBorder="1" applyAlignment="1">
      <alignment horizontal="left" vertical="center"/>
    </xf>
    <xf numFmtId="0" fontId="48" fillId="0" borderId="0" xfId="2858" applyFont="1" applyFill="1" applyBorder="1" applyAlignment="1">
      <alignment horizontal="left" vertical="top"/>
    </xf>
    <xf numFmtId="164" fontId="0" fillId="0" borderId="0" xfId="0" applyNumberFormat="1" applyFill="1"/>
    <xf numFmtId="0" fontId="48" fillId="0" borderId="34" xfId="2858" applyFont="1" applyFill="1" applyBorder="1"/>
    <xf numFmtId="166" fontId="69" fillId="0" borderId="88" xfId="2660" applyNumberFormat="1" applyFont="1" applyFill="1" applyBorder="1"/>
    <xf numFmtId="166" fontId="69" fillId="0" borderId="48" xfId="2660" applyNumberFormat="1" applyFont="1" applyFill="1" applyBorder="1"/>
    <xf numFmtId="166" fontId="69" fillId="0" borderId="11" xfId="2660" applyNumberFormat="1" applyFont="1" applyFill="1" applyBorder="1"/>
    <xf numFmtId="166" fontId="67" fillId="0" borderId="88" xfId="2660" applyNumberFormat="1" applyFont="1" applyFill="1" applyBorder="1"/>
    <xf numFmtId="0" fontId="48" fillId="0" borderId="32" xfId="2858" applyFont="1" applyFill="1" applyBorder="1" applyAlignment="1">
      <alignment horizontal="left" vertical="center" wrapText="1"/>
    </xf>
    <xf numFmtId="14" fontId="48" fillId="0" borderId="55" xfId="2858" applyNumberFormat="1" applyFont="1" applyFill="1" applyBorder="1" applyAlignment="1" applyProtection="1">
      <alignment horizontal="center" vertical="center" wrapText="1"/>
      <protection locked="0"/>
    </xf>
    <xf numFmtId="0" fontId="48" fillId="0" borderId="55" xfId="2858" applyFont="1" applyFill="1" applyBorder="1" applyAlignment="1">
      <alignment horizontal="left" wrapText="1"/>
    </xf>
    <xf numFmtId="0" fontId="48" fillId="0" borderId="35" xfId="2858" applyFont="1" applyFill="1" applyBorder="1" applyAlignment="1">
      <alignment horizontal="center" vertical="center" wrapText="1"/>
    </xf>
    <xf numFmtId="14" fontId="48" fillId="0" borderId="10" xfId="2858" applyNumberFormat="1" applyFont="1" applyFill="1" applyBorder="1" applyAlignment="1">
      <alignment horizontal="left" wrapText="1"/>
    </xf>
    <xf numFmtId="42" fontId="48" fillId="0" borderId="39" xfId="2858" applyNumberFormat="1" applyFont="1" applyFill="1" applyBorder="1" applyAlignment="1">
      <alignment vertical="center"/>
    </xf>
    <xf numFmtId="0" fontId="48" fillId="0" borderId="38" xfId="2858" applyFont="1" applyFill="1" applyBorder="1" applyAlignment="1">
      <alignment vertical="center" wrapText="1"/>
    </xf>
    <xf numFmtId="0" fontId="48" fillId="0" borderId="57" xfId="2858" applyFont="1" applyFill="1" applyBorder="1" applyAlignment="1">
      <alignment horizontal="center" vertical="center" wrapText="1"/>
    </xf>
    <xf numFmtId="0" fontId="48" fillId="0" borderId="25" xfId="2858" applyFont="1" applyFill="1" applyBorder="1" applyAlignment="1">
      <alignment horizontal="left" vertical="center" wrapText="1"/>
    </xf>
    <xf numFmtId="14" fontId="48" fillId="0" borderId="25" xfId="2858" applyNumberFormat="1" applyFont="1" applyFill="1" applyBorder="1" applyAlignment="1">
      <alignment horizontal="left" wrapText="1"/>
    </xf>
    <xf numFmtId="42" fontId="48" fillId="0" borderId="34" xfId="2858" applyNumberFormat="1" applyFont="1" applyFill="1" applyBorder="1" applyAlignment="1">
      <alignment vertical="center"/>
    </xf>
    <xf numFmtId="42" fontId="48" fillId="0" borderId="31" xfId="2858" applyNumberFormat="1" applyFont="1" applyFill="1" applyBorder="1" applyAlignment="1">
      <alignment vertical="center"/>
    </xf>
    <xf numFmtId="0" fontId="48" fillId="0" borderId="31" xfId="2858" applyFont="1" applyFill="1" applyBorder="1" applyAlignment="1">
      <alignment horizontal="left" vertical="center" wrapText="1"/>
    </xf>
    <xf numFmtId="42" fontId="48" fillId="0" borderId="13" xfId="2858" applyNumberFormat="1" applyFont="1" applyFill="1" applyBorder="1" applyAlignment="1">
      <alignment horizontal="center"/>
    </xf>
    <xf numFmtId="42" fontId="48" fillId="0" borderId="16" xfId="2858" applyNumberFormat="1" applyFont="1" applyFill="1" applyBorder="1" applyAlignment="1">
      <alignment horizontal="center"/>
    </xf>
    <xf numFmtId="41" fontId="0" fillId="0" borderId="0" xfId="0" applyNumberFormat="1" applyFill="1"/>
    <xf numFmtId="0" fontId="48" fillId="0" borderId="39" xfId="2858" applyFont="1" applyFill="1" applyBorder="1" applyAlignment="1">
      <alignment wrapText="1"/>
    </xf>
    <xf numFmtId="14" fontId="48" fillId="0" borderId="61" xfId="2858" quotePrefix="1" applyNumberFormat="1" applyFont="1" applyFill="1" applyBorder="1" applyAlignment="1">
      <alignment horizontal="center" vertical="center" wrapText="1"/>
    </xf>
    <xf numFmtId="0" fontId="48" fillId="0" borderId="18" xfId="2858" applyFont="1" applyFill="1" applyBorder="1"/>
    <xf numFmtId="0" fontId="48" fillId="0" borderId="14" xfId="2858" applyFont="1" applyFill="1" applyBorder="1"/>
    <xf numFmtId="0" fontId="48" fillId="0" borderId="24" xfId="2858" applyFont="1" applyFill="1" applyBorder="1"/>
    <xf numFmtId="14" fontId="48" fillId="0" borderId="14" xfId="2858" applyNumberFormat="1" applyFont="1" applyFill="1" applyBorder="1" applyAlignment="1">
      <alignment horizontal="center" vertical="center"/>
    </xf>
    <xf numFmtId="0" fontId="67" fillId="0" borderId="10" xfId="2818" applyFont="1" applyFill="1" applyBorder="1" applyAlignment="1" applyProtection="1">
      <alignment horizontal="center" wrapText="1"/>
      <protection locked="0"/>
    </xf>
    <xf numFmtId="0" fontId="67" fillId="0" borderId="36" xfId="2818" applyFont="1" applyFill="1" applyBorder="1" applyAlignment="1" applyProtection="1">
      <alignment horizontal="center" wrapText="1"/>
      <protection locked="0"/>
    </xf>
    <xf numFmtId="0" fontId="67" fillId="0" borderId="50" xfId="2818" applyFont="1" applyFill="1" applyBorder="1" applyAlignment="1" applyProtection="1">
      <alignment horizontal="center" wrapText="1"/>
      <protection locked="0"/>
    </xf>
    <xf numFmtId="165" fontId="67" fillId="0" borderId="10" xfId="2660" applyNumberFormat="1" applyFont="1" applyFill="1" applyBorder="1" applyAlignment="1" applyProtection="1">
      <alignment horizontal="center" wrapText="1"/>
      <protection locked="0"/>
    </xf>
    <xf numFmtId="0" fontId="68" fillId="0" borderId="30" xfId="2818" applyFont="1" applyFill="1" applyBorder="1" applyAlignment="1" applyProtection="1">
      <alignment horizontal="center" wrapText="1"/>
      <protection locked="0"/>
    </xf>
    <xf numFmtId="0" fontId="48" fillId="0" borderId="0" xfId="2858" applyFont="1" applyFill="1" applyBorder="1" applyAlignment="1" applyProtection="1">
      <alignment wrapText="1"/>
      <protection locked="0"/>
    </xf>
    <xf numFmtId="14" fontId="69" fillId="0" borderId="12" xfId="2818" applyNumberFormat="1" applyFont="1" applyFill="1" applyBorder="1" applyAlignment="1">
      <alignment horizontal="center"/>
    </xf>
    <xf numFmtId="0" fontId="69" fillId="0" borderId="12" xfId="2818" applyFont="1" applyFill="1" applyBorder="1"/>
    <xf numFmtId="0" fontId="69" fillId="0" borderId="12" xfId="2818" applyFont="1" applyFill="1" applyBorder="1" applyAlignment="1">
      <alignment wrapText="1"/>
    </xf>
    <xf numFmtId="0" fontId="69" fillId="0" borderId="13" xfId="2818" applyFont="1" applyFill="1" applyBorder="1" applyAlignment="1">
      <alignment horizontal="center"/>
    </xf>
    <xf numFmtId="0" fontId="69" fillId="0" borderId="11" xfId="2818" applyFont="1" applyFill="1" applyBorder="1"/>
    <xf numFmtId="165" fontId="69" fillId="0" borderId="12" xfId="2660" applyNumberFormat="1" applyFont="1" applyFill="1" applyBorder="1"/>
    <xf numFmtId="165" fontId="69" fillId="0" borderId="13" xfId="2660" applyNumberFormat="1" applyFont="1" applyFill="1" applyBorder="1" applyAlignment="1">
      <alignment horizontal="center"/>
    </xf>
    <xf numFmtId="14" fontId="69" fillId="0" borderId="59" xfId="2818" applyNumberFormat="1" applyFont="1" applyFill="1" applyBorder="1" applyAlignment="1">
      <alignment horizontal="right"/>
    </xf>
    <xf numFmtId="1" fontId="70" fillId="0" borderId="60" xfId="2818" applyNumberFormat="1" applyFont="1" applyFill="1" applyBorder="1" applyAlignment="1">
      <alignment horizontal="center"/>
    </xf>
    <xf numFmtId="166" fontId="69" fillId="0" borderId="14" xfId="2660" applyNumberFormat="1" applyFont="1" applyFill="1" applyBorder="1"/>
    <xf numFmtId="0" fontId="69" fillId="0" borderId="13" xfId="2818" applyFont="1" applyFill="1" applyBorder="1" applyAlignment="1" applyProtection="1">
      <alignment horizontal="center" wrapText="1"/>
      <protection locked="0"/>
    </xf>
    <xf numFmtId="0" fontId="48" fillId="0" borderId="14" xfId="2858" applyNumberFormat="1" applyFont="1" applyFill="1" applyBorder="1" applyAlignment="1">
      <alignment horizontal="center"/>
    </xf>
    <xf numFmtId="14" fontId="69" fillId="0" borderId="15" xfId="2818" applyNumberFormat="1" applyFont="1" applyFill="1" applyBorder="1" applyAlignment="1">
      <alignment horizontal="center"/>
    </xf>
    <xf numFmtId="0" fontId="69" fillId="0" borderId="15" xfId="2818" applyFont="1" applyFill="1" applyBorder="1"/>
    <xf numFmtId="0" fontId="69" fillId="0" borderId="15" xfId="2818" applyFont="1" applyFill="1" applyBorder="1" applyAlignment="1">
      <alignment wrapText="1"/>
    </xf>
    <xf numFmtId="0" fontId="69" fillId="0" borderId="16" xfId="2818" applyFont="1" applyFill="1" applyBorder="1" applyAlignment="1">
      <alignment horizontal="center"/>
    </xf>
    <xf numFmtId="0" fontId="69" fillId="0" borderId="14" xfId="2818" applyFont="1" applyFill="1" applyBorder="1"/>
    <xf numFmtId="165" fontId="69" fillId="0" borderId="15" xfId="2660" applyNumberFormat="1" applyFont="1" applyFill="1" applyBorder="1"/>
    <xf numFmtId="14" fontId="69" fillId="0" borderId="17" xfId="2867" applyNumberFormat="1" applyFont="1" applyFill="1" applyBorder="1" applyAlignment="1">
      <alignment horizontal="right"/>
    </xf>
    <xf numFmtId="1" fontId="70" fillId="0" borderId="26" xfId="2867" applyNumberFormat="1" applyFont="1" applyFill="1" applyBorder="1" applyAlignment="1">
      <alignment horizontal="center"/>
    </xf>
    <xf numFmtId="0" fontId="69" fillId="0" borderId="16" xfId="2818" applyFont="1" applyFill="1" applyBorder="1" applyAlignment="1" applyProtection="1">
      <alignment horizontal="center" wrapText="1"/>
      <protection locked="0"/>
    </xf>
    <xf numFmtId="14" fontId="69" fillId="0" borderId="14" xfId="2818" applyNumberFormat="1" applyFont="1" applyFill="1" applyBorder="1" applyAlignment="1">
      <alignment horizontal="center"/>
    </xf>
    <xf numFmtId="14" fontId="69" fillId="0" borderId="32" xfId="2867" applyNumberFormat="1" applyFont="1" applyFill="1" applyBorder="1" applyAlignment="1">
      <alignment horizontal="center" wrapText="1"/>
    </xf>
    <xf numFmtId="1" fontId="70" fillId="0" borderId="18" xfId="2867" applyNumberFormat="1" applyFont="1" applyFill="1" applyBorder="1" applyAlignment="1">
      <alignment horizontal="center"/>
    </xf>
    <xf numFmtId="0" fontId="48" fillId="0" borderId="26" xfId="2858" applyFont="1" applyFill="1" applyBorder="1" applyAlignment="1">
      <alignment horizontal="center"/>
    </xf>
    <xf numFmtId="0" fontId="48" fillId="0" borderId="50" xfId="2858" applyNumberFormat="1" applyFont="1" applyFill="1" applyBorder="1" applyAlignment="1">
      <alignment horizontal="center"/>
    </xf>
    <xf numFmtId="14" fontId="69" fillId="0" borderId="17" xfId="2818" applyNumberFormat="1" applyFont="1" applyFill="1" applyBorder="1" applyAlignment="1">
      <alignment horizontal="center"/>
    </xf>
    <xf numFmtId="1" fontId="70" fillId="0" borderId="26" xfId="2818" applyNumberFormat="1" applyFont="1" applyFill="1" applyBorder="1" applyAlignment="1">
      <alignment horizontal="center"/>
    </xf>
    <xf numFmtId="0" fontId="48" fillId="0" borderId="32" xfId="2858" applyFont="1" applyFill="1" applyBorder="1" applyAlignment="1">
      <alignment horizontal="center" wrapText="1"/>
    </xf>
    <xf numFmtId="1" fontId="70" fillId="0" borderId="18" xfId="2818" applyNumberFormat="1" applyFont="1" applyFill="1" applyBorder="1" applyAlignment="1">
      <alignment horizontal="center"/>
    </xf>
    <xf numFmtId="0" fontId="48" fillId="0" borderId="14" xfId="2858" applyNumberFormat="1" applyFont="1" applyFill="1" applyBorder="1" applyAlignment="1">
      <alignment horizontal="center" wrapText="1"/>
    </xf>
    <xf numFmtId="14" fontId="69" fillId="0" borderId="15" xfId="2818" applyNumberFormat="1" applyFont="1" applyFill="1" applyBorder="1" applyAlignment="1">
      <alignment horizontal="center" vertical="center"/>
    </xf>
    <xf numFmtId="0" fontId="69" fillId="0" borderId="15" xfId="2818" applyFont="1" applyFill="1" applyBorder="1" applyAlignment="1">
      <alignment vertical="center"/>
    </xf>
    <xf numFmtId="0" fontId="69" fillId="0" borderId="15" xfId="2818" applyFont="1" applyFill="1" applyBorder="1" applyAlignment="1">
      <alignment vertical="center" wrapText="1"/>
    </xf>
    <xf numFmtId="0" fontId="69" fillId="0" borderId="16" xfId="2818" applyFont="1" applyFill="1" applyBorder="1" applyAlignment="1">
      <alignment horizontal="center" vertical="center"/>
    </xf>
    <xf numFmtId="0" fontId="69" fillId="0" borderId="14" xfId="2818" applyFont="1" applyFill="1" applyBorder="1" applyAlignment="1">
      <alignment vertical="center"/>
    </xf>
    <xf numFmtId="165" fontId="69" fillId="0" borderId="15" xfId="2660" applyNumberFormat="1" applyFont="1" applyFill="1" applyBorder="1" applyAlignment="1">
      <alignment vertical="center"/>
    </xf>
    <xf numFmtId="14" fontId="69" fillId="0" borderId="17" xfId="2867" applyNumberFormat="1" applyFont="1" applyFill="1" applyBorder="1" applyAlignment="1">
      <alignment horizontal="right" vertical="center"/>
    </xf>
    <xf numFmtId="1" fontId="70" fillId="0" borderId="26" xfId="2867" applyNumberFormat="1" applyFont="1" applyFill="1" applyBorder="1" applyAlignment="1">
      <alignment horizontal="center" vertical="center"/>
    </xf>
    <xf numFmtId="166" fontId="69" fillId="0" borderId="17" xfId="2660" applyNumberFormat="1" applyFont="1" applyFill="1" applyBorder="1" applyAlignment="1">
      <alignment vertical="center"/>
    </xf>
    <xf numFmtId="0" fontId="69" fillId="0" borderId="16" xfId="2818" applyFont="1" applyFill="1" applyBorder="1" applyAlignment="1">
      <alignment horizontal="center" vertical="center" wrapText="1"/>
    </xf>
    <xf numFmtId="14" fontId="69" fillId="0" borderId="14" xfId="2818" applyNumberFormat="1" applyFont="1" applyFill="1" applyBorder="1" applyAlignment="1">
      <alignment horizontal="center" vertical="center"/>
    </xf>
    <xf numFmtId="1" fontId="70" fillId="0" borderId="18" xfId="2867" applyNumberFormat="1" applyFont="1" applyFill="1" applyBorder="1" applyAlignment="1">
      <alignment horizontal="center" vertical="center"/>
    </xf>
    <xf numFmtId="0" fontId="48" fillId="0" borderId="14" xfId="2858" applyNumberFormat="1" applyFont="1" applyFill="1" applyBorder="1" applyAlignment="1">
      <alignment horizontal="center" vertical="center"/>
    </xf>
    <xf numFmtId="1" fontId="70" fillId="0" borderId="26" xfId="2818" applyNumberFormat="1" applyFont="1" applyFill="1" applyBorder="1" applyAlignment="1">
      <alignment horizontal="center" vertical="top"/>
    </xf>
    <xf numFmtId="166" fontId="69" fillId="0" borderId="14" xfId="2660" applyNumberFormat="1" applyFont="1" applyFill="1" applyBorder="1" applyAlignment="1">
      <alignment vertical="center"/>
    </xf>
    <xf numFmtId="1" fontId="70" fillId="0" borderId="26" xfId="2818" applyNumberFormat="1" applyFont="1" applyFill="1" applyBorder="1" applyAlignment="1">
      <alignment horizontal="center" vertical="center"/>
    </xf>
    <xf numFmtId="14" fontId="69" fillId="0" borderId="15" xfId="2867" applyNumberFormat="1" applyFont="1" applyFill="1" applyBorder="1" applyAlignment="1">
      <alignment horizontal="center"/>
    </xf>
    <xf numFmtId="0" fontId="69" fillId="0" borderId="15" xfId="2867" applyFont="1" applyFill="1" applyBorder="1"/>
    <xf numFmtId="0" fontId="69" fillId="0" borderId="15" xfId="2867" applyFont="1" applyFill="1" applyBorder="1" applyAlignment="1">
      <alignment wrapText="1"/>
    </xf>
    <xf numFmtId="0" fontId="69" fillId="0" borderId="14" xfId="2867" applyFont="1" applyFill="1" applyBorder="1"/>
    <xf numFmtId="0" fontId="69" fillId="0" borderId="16" xfId="2867" applyFont="1" applyFill="1" applyBorder="1" applyAlignment="1">
      <alignment horizontal="center"/>
    </xf>
    <xf numFmtId="14" fontId="69" fillId="0" borderId="14" xfId="2867" applyNumberFormat="1" applyFont="1" applyFill="1" applyBorder="1" applyAlignment="1">
      <alignment horizontal="center"/>
    </xf>
    <xf numFmtId="14" fontId="69" fillId="0" borderId="15" xfId="2867" applyNumberFormat="1" applyFont="1" applyFill="1" applyBorder="1" applyAlignment="1">
      <alignment horizontal="center" vertical="center"/>
    </xf>
    <xf numFmtId="0" fontId="69" fillId="0" borderId="15" xfId="2867" applyFont="1" applyFill="1" applyBorder="1" applyAlignment="1">
      <alignment vertical="center"/>
    </xf>
    <xf numFmtId="0" fontId="69" fillId="0" borderId="15" xfId="2867" applyFont="1" applyFill="1" applyBorder="1" applyAlignment="1">
      <alignment vertical="center" wrapText="1"/>
    </xf>
    <xf numFmtId="0" fontId="69" fillId="0" borderId="14" xfId="2867" applyFont="1" applyFill="1" applyBorder="1" applyAlignment="1">
      <alignment vertical="center"/>
    </xf>
    <xf numFmtId="0" fontId="69" fillId="0" borderId="16" xfId="2867" applyFont="1" applyFill="1" applyBorder="1" applyAlignment="1">
      <alignment horizontal="center" vertical="center"/>
    </xf>
    <xf numFmtId="14" fontId="69" fillId="0" borderId="37" xfId="2867" applyNumberFormat="1" applyFont="1" applyFill="1" applyBorder="1" applyAlignment="1">
      <alignment horizontal="right"/>
    </xf>
    <xf numFmtId="1" fontId="70" fillId="0" borderId="38" xfId="2867" applyNumberFormat="1" applyFont="1" applyFill="1" applyBorder="1" applyAlignment="1">
      <alignment horizontal="center"/>
    </xf>
    <xf numFmtId="0" fontId="69" fillId="0" borderId="32" xfId="2867" applyFont="1" applyFill="1" applyBorder="1" applyAlignment="1">
      <alignment horizontal="center"/>
    </xf>
    <xf numFmtId="1" fontId="70" fillId="0" borderId="26" xfId="2867" applyNumberFormat="1" applyFont="1" applyFill="1" applyBorder="1" applyAlignment="1">
      <alignment horizontal="center" vertical="top"/>
    </xf>
    <xf numFmtId="0" fontId="69" fillId="0" borderId="16" xfId="2818" applyFont="1" applyFill="1" applyBorder="1" applyAlignment="1">
      <alignment horizontal="center" wrapText="1"/>
    </xf>
    <xf numFmtId="14" fontId="69" fillId="0" borderId="20" xfId="2867" applyNumberFormat="1" applyFont="1" applyFill="1" applyBorder="1" applyAlignment="1">
      <alignment horizontal="right"/>
    </xf>
    <xf numFmtId="1" fontId="70" fillId="0" borderId="72" xfId="2867" applyNumberFormat="1" applyFont="1" applyFill="1" applyBorder="1" applyAlignment="1">
      <alignment horizontal="center"/>
    </xf>
    <xf numFmtId="14" fontId="69" fillId="0" borderId="15" xfId="2875" applyNumberFormat="1" applyFont="1" applyFill="1" applyBorder="1" applyAlignment="1">
      <alignment horizontal="center"/>
    </xf>
    <xf numFmtId="0" fontId="69" fillId="0" borderId="15" xfId="2875" applyFont="1" applyFill="1" applyBorder="1"/>
    <xf numFmtId="0" fontId="69" fillId="0" borderId="15" xfId="2875" applyFont="1" applyFill="1" applyBorder="1" applyAlignment="1">
      <alignment wrapText="1"/>
    </xf>
    <xf numFmtId="0" fontId="69" fillId="0" borderId="16" xfId="2875" applyFont="1" applyFill="1" applyBorder="1" applyAlignment="1">
      <alignment horizontal="center"/>
    </xf>
    <xf numFmtId="0" fontId="69" fillId="0" borderId="14" xfId="2875" applyFont="1" applyFill="1" applyBorder="1"/>
    <xf numFmtId="14" fontId="69" fillId="0" borderId="14" xfId="2893" applyNumberFormat="1" applyFont="1" applyFill="1" applyBorder="1" applyAlignment="1">
      <alignment horizontal="center"/>
    </xf>
    <xf numFmtId="3" fontId="48" fillId="0" borderId="32" xfId="2858" applyNumberFormat="1" applyFont="1" applyFill="1" applyBorder="1" applyAlignment="1">
      <alignment horizontal="center" wrapText="1"/>
    </xf>
    <xf numFmtId="1" fontId="70" fillId="0" borderId="26" xfId="2875" applyNumberFormat="1" applyFont="1" applyFill="1" applyBorder="1" applyAlignment="1">
      <alignment horizontal="center"/>
    </xf>
    <xf numFmtId="14" fontId="69" fillId="0" borderId="14" xfId="2875" applyNumberFormat="1" applyFont="1" applyFill="1" applyBorder="1" applyAlignment="1">
      <alignment horizontal="center"/>
    </xf>
    <xf numFmtId="1" fontId="70" fillId="0" borderId="18" xfId="2875" applyNumberFormat="1" applyFont="1" applyFill="1" applyBorder="1" applyAlignment="1">
      <alignment horizontal="center"/>
    </xf>
    <xf numFmtId="14" fontId="69" fillId="0" borderId="15" xfId="2885" applyNumberFormat="1" applyFont="1" applyFill="1" applyBorder="1" applyAlignment="1">
      <alignment horizontal="center"/>
    </xf>
    <xf numFmtId="0" fontId="69" fillId="0" borderId="15" xfId="2885" applyFont="1" applyFill="1" applyBorder="1"/>
    <xf numFmtId="0" fontId="69" fillId="0" borderId="15" xfId="2885" applyFont="1" applyFill="1" applyBorder="1" applyAlignment="1">
      <alignment wrapText="1"/>
    </xf>
    <xf numFmtId="0" fontId="69" fillId="0" borderId="16" xfId="2885" applyFont="1" applyFill="1" applyBorder="1" applyAlignment="1">
      <alignment horizontal="center"/>
    </xf>
    <xf numFmtId="0" fontId="69" fillId="0" borderId="14" xfId="2885" applyFont="1" applyFill="1" applyBorder="1"/>
    <xf numFmtId="1" fontId="70" fillId="0" borderId="26" xfId="2885" applyNumberFormat="1" applyFont="1" applyFill="1" applyBorder="1" applyAlignment="1">
      <alignment horizontal="center"/>
    </xf>
    <xf numFmtId="14" fontId="69" fillId="0" borderId="14" xfId="2885" applyNumberFormat="1" applyFont="1" applyFill="1" applyBorder="1" applyAlignment="1">
      <alignment horizontal="center"/>
    </xf>
    <xf numFmtId="1" fontId="70" fillId="0" borderId="18" xfId="2885" applyNumberFormat="1" applyFont="1" applyFill="1" applyBorder="1" applyAlignment="1">
      <alignment horizontal="center"/>
    </xf>
    <xf numFmtId="14" fontId="69" fillId="0" borderId="15" xfId="2885" applyNumberFormat="1" applyFont="1" applyFill="1" applyBorder="1" applyAlignment="1">
      <alignment horizontal="center" vertical="center"/>
    </xf>
    <xf numFmtId="0" fontId="69" fillId="0" borderId="15" xfId="2885" applyFont="1" applyFill="1" applyBorder="1" applyAlignment="1">
      <alignment vertical="center" wrapText="1"/>
    </xf>
    <xf numFmtId="0" fontId="69" fillId="0" borderId="14" xfId="2885" applyFont="1" applyFill="1" applyBorder="1" applyAlignment="1">
      <alignment vertical="center"/>
    </xf>
    <xf numFmtId="0" fontId="69" fillId="0" borderId="16" xfId="2885" applyFont="1" applyFill="1" applyBorder="1" applyAlignment="1">
      <alignment horizontal="center" vertical="center"/>
    </xf>
    <xf numFmtId="1" fontId="70" fillId="0" borderId="26" xfId="2885" applyNumberFormat="1" applyFont="1" applyFill="1" applyBorder="1" applyAlignment="1">
      <alignment horizontal="center" vertical="center"/>
    </xf>
    <xf numFmtId="0" fontId="69" fillId="0" borderId="16" xfId="2818" applyFont="1" applyFill="1" applyBorder="1" applyAlignment="1" applyProtection="1">
      <alignment horizontal="center" vertical="center" wrapText="1"/>
      <protection locked="0"/>
    </xf>
    <xf numFmtId="14" fontId="69" fillId="0" borderId="14" xfId="2885" applyNumberFormat="1" applyFont="1" applyFill="1" applyBorder="1" applyAlignment="1">
      <alignment horizontal="center" vertical="center"/>
    </xf>
    <xf numFmtId="1" fontId="70" fillId="0" borderId="18" xfId="2885" applyNumberFormat="1" applyFont="1" applyFill="1" applyBorder="1" applyAlignment="1">
      <alignment horizontal="center" vertical="center"/>
    </xf>
    <xf numFmtId="0" fontId="48" fillId="0" borderId="26" xfId="2858" applyFont="1" applyFill="1" applyBorder="1" applyAlignment="1">
      <alignment horizontal="center" vertical="center"/>
    </xf>
    <xf numFmtId="0" fontId="71" fillId="0" borderId="26" xfId="2858" applyFont="1" applyFill="1" applyBorder="1" applyAlignment="1">
      <alignment horizontal="center"/>
    </xf>
    <xf numFmtId="0" fontId="71" fillId="0" borderId="0" xfId="2858" applyFont="1" applyFill="1" applyBorder="1"/>
    <xf numFmtId="14" fontId="69" fillId="0" borderId="15" xfId="2893" applyNumberFormat="1" applyFont="1" applyFill="1" applyBorder="1" applyAlignment="1">
      <alignment horizontal="center"/>
    </xf>
    <xf numFmtId="0" fontId="69" fillId="0" borderId="15" xfId="2893" applyFont="1" applyFill="1" applyBorder="1"/>
    <xf numFmtId="0" fontId="69" fillId="0" borderId="15" xfId="2893" applyFont="1" applyFill="1" applyBorder="1" applyAlignment="1">
      <alignment wrapText="1"/>
    </xf>
    <xf numFmtId="0" fontId="69" fillId="0" borderId="14" xfId="2893" applyFont="1" applyFill="1" applyBorder="1"/>
    <xf numFmtId="0" fontId="69" fillId="0" borderId="16" xfId="2893" applyFont="1" applyFill="1" applyBorder="1" applyAlignment="1">
      <alignment horizontal="center"/>
    </xf>
    <xf numFmtId="1" fontId="70" fillId="0" borderId="26" xfId="2893" applyNumberFormat="1" applyFont="1" applyFill="1" applyBorder="1" applyAlignment="1">
      <alignment horizontal="center"/>
    </xf>
    <xf numFmtId="1" fontId="70" fillId="0" borderId="18" xfId="2893" applyNumberFormat="1" applyFont="1" applyFill="1" applyBorder="1" applyAlignment="1">
      <alignment horizontal="center"/>
    </xf>
    <xf numFmtId="14" fontId="69" fillId="0" borderId="18" xfId="2867" applyNumberFormat="1" applyFont="1" applyFill="1" applyBorder="1" applyAlignment="1">
      <alignment horizontal="center" wrapText="1"/>
    </xf>
    <xf numFmtId="0" fontId="69" fillId="0" borderId="15" xfId="2901" applyFont="1" applyFill="1" applyBorder="1"/>
    <xf numFmtId="0" fontId="69" fillId="0" borderId="15" xfId="2901" applyFont="1" applyFill="1" applyBorder="1" applyAlignment="1">
      <alignment wrapText="1"/>
    </xf>
    <xf numFmtId="0" fontId="48" fillId="0" borderId="15" xfId="2858" applyFont="1" applyFill="1" applyBorder="1" applyAlignment="1">
      <alignment wrapText="1"/>
    </xf>
    <xf numFmtId="165" fontId="48" fillId="0" borderId="15" xfId="2660" applyNumberFormat="1" applyFont="1" applyFill="1" applyBorder="1"/>
    <xf numFmtId="14" fontId="69" fillId="0" borderId="15" xfId="2893" applyNumberFormat="1" applyFont="1" applyFill="1" applyBorder="1" applyAlignment="1">
      <alignment horizontal="center" vertical="center"/>
    </xf>
    <xf numFmtId="0" fontId="69" fillId="0" borderId="15" xfId="2901" applyFont="1" applyFill="1" applyBorder="1" applyAlignment="1">
      <alignment vertical="center"/>
    </xf>
    <xf numFmtId="0" fontId="69" fillId="0" borderId="15" xfId="2901" applyFont="1" applyFill="1" applyBorder="1" applyAlignment="1">
      <alignment vertical="center" wrapText="1"/>
    </xf>
    <xf numFmtId="165" fontId="48" fillId="0" borderId="15" xfId="2660" applyNumberFormat="1" applyFont="1" applyFill="1" applyBorder="1" applyAlignment="1">
      <alignment vertical="center"/>
    </xf>
    <xf numFmtId="0" fontId="69" fillId="0" borderId="16" xfId="2893" applyFont="1" applyFill="1" applyBorder="1" applyAlignment="1">
      <alignment horizontal="center" vertical="center"/>
    </xf>
    <xf numFmtId="1" fontId="70" fillId="0" borderId="26" xfId="2893" applyNumberFormat="1" applyFont="1" applyFill="1" applyBorder="1" applyAlignment="1">
      <alignment horizontal="center" vertical="top"/>
    </xf>
    <xf numFmtId="14" fontId="69" fillId="0" borderId="14" xfId="2818" applyNumberFormat="1" applyFont="1" applyFill="1" applyBorder="1" applyAlignment="1" applyProtection="1">
      <alignment horizontal="center" wrapText="1"/>
      <protection locked="0"/>
    </xf>
    <xf numFmtId="0" fontId="69" fillId="0" borderId="16" xfId="2901" applyFont="1" applyFill="1" applyBorder="1" applyAlignment="1">
      <alignment horizontal="center"/>
    </xf>
    <xf numFmtId="1" fontId="70" fillId="0" borderId="18" xfId="2867" applyNumberFormat="1" applyFont="1" applyFill="1" applyBorder="1" applyAlignment="1">
      <alignment horizontal="center" wrapText="1"/>
    </xf>
    <xf numFmtId="15" fontId="48" fillId="0" borderId="15" xfId="2858" applyNumberFormat="1" applyFont="1" applyFill="1" applyBorder="1"/>
    <xf numFmtId="15" fontId="48" fillId="0" borderId="15" xfId="2858" applyNumberFormat="1" applyFont="1" applyFill="1" applyBorder="1" applyAlignment="1">
      <alignment wrapText="1"/>
    </xf>
    <xf numFmtId="15" fontId="48" fillId="0" borderId="14" xfId="2858" applyNumberFormat="1" applyFont="1" applyFill="1" applyBorder="1"/>
    <xf numFmtId="15" fontId="48" fillId="0" borderId="16" xfId="2858" applyNumberFormat="1" applyFont="1" applyFill="1" applyBorder="1" applyAlignment="1">
      <alignment horizontal="center"/>
    </xf>
    <xf numFmtId="15" fontId="48" fillId="0" borderId="26" xfId="2858" applyNumberFormat="1" applyFont="1" applyFill="1" applyBorder="1" applyAlignment="1">
      <alignment horizontal="center"/>
    </xf>
    <xf numFmtId="15" fontId="48" fillId="0" borderId="0" xfId="2858" applyNumberFormat="1" applyFont="1" applyFill="1" applyBorder="1"/>
    <xf numFmtId="0" fontId="48" fillId="0" borderId="50" xfId="2858" applyNumberFormat="1" applyFont="1" applyFill="1" applyBorder="1" applyAlignment="1">
      <alignment horizontal="center" wrapText="1"/>
    </xf>
    <xf numFmtId="15" fontId="48" fillId="0" borderId="50" xfId="2858" applyNumberFormat="1" applyFont="1" applyFill="1" applyBorder="1" applyAlignment="1">
      <alignment vertical="center"/>
    </xf>
    <xf numFmtId="14" fontId="69" fillId="0" borderId="37" xfId="2867" applyNumberFormat="1" applyFont="1" applyFill="1" applyBorder="1" applyAlignment="1"/>
    <xf numFmtId="1" fontId="70" fillId="0" borderId="38" xfId="2893" applyNumberFormat="1" applyFont="1" applyFill="1" applyBorder="1" applyAlignment="1"/>
    <xf numFmtId="166" fontId="69" fillId="0" borderId="50" xfId="2660" applyNumberFormat="1" applyFont="1" applyFill="1" applyBorder="1" applyAlignment="1"/>
    <xf numFmtId="0" fontId="69" fillId="0" borderId="36" xfId="2818" applyFont="1" applyFill="1" applyBorder="1" applyAlignment="1" applyProtection="1">
      <alignment wrapText="1"/>
      <protection locked="0"/>
    </xf>
    <xf numFmtId="14" fontId="69" fillId="0" borderId="50" xfId="2893" applyNumberFormat="1" applyFont="1" applyFill="1" applyBorder="1" applyAlignment="1"/>
    <xf numFmtId="1" fontId="70" fillId="0" borderId="35" xfId="2893" applyNumberFormat="1" applyFont="1" applyFill="1" applyBorder="1" applyAlignment="1"/>
    <xf numFmtId="14" fontId="48" fillId="0" borderId="15" xfId="2858" applyNumberFormat="1" applyFont="1" applyFill="1" applyBorder="1" applyAlignment="1">
      <alignment horizontal="center"/>
    </xf>
    <xf numFmtId="1" fontId="72" fillId="0" borderId="26" xfId="2858" applyNumberFormat="1" applyFont="1" applyFill="1" applyBorder="1" applyAlignment="1">
      <alignment horizontal="center"/>
    </xf>
    <xf numFmtId="1" fontId="72" fillId="0" borderId="18" xfId="2858" applyNumberFormat="1" applyFont="1" applyFill="1" applyBorder="1" applyAlignment="1">
      <alignment horizontal="center"/>
    </xf>
    <xf numFmtId="15" fontId="48" fillId="0" borderId="15" xfId="2858" applyNumberFormat="1" applyFont="1" applyFill="1" applyBorder="1" applyAlignment="1">
      <alignment vertical="center" wrapText="1"/>
    </xf>
    <xf numFmtId="15" fontId="48" fillId="0" borderId="14" xfId="2858" applyNumberFormat="1" applyFont="1" applyFill="1" applyBorder="1" applyAlignment="1">
      <alignment vertical="center"/>
    </xf>
    <xf numFmtId="15" fontId="48" fillId="0" borderId="16" xfId="2858" applyNumberFormat="1" applyFont="1" applyFill="1" applyBorder="1" applyAlignment="1">
      <alignment horizontal="center" vertical="center"/>
    </xf>
    <xf numFmtId="1" fontId="72" fillId="0" borderId="26" xfId="2858" applyNumberFormat="1" applyFont="1" applyFill="1" applyBorder="1" applyAlignment="1">
      <alignment horizontal="center" vertical="center"/>
    </xf>
    <xf numFmtId="1" fontId="72" fillId="0" borderId="18" xfId="2858" applyNumberFormat="1" applyFont="1" applyFill="1" applyBorder="1" applyAlignment="1">
      <alignment horizontal="center" vertical="center"/>
    </xf>
    <xf numFmtId="15" fontId="48" fillId="0" borderId="26" xfId="2858" applyNumberFormat="1" applyFont="1" applyFill="1" applyBorder="1" applyAlignment="1">
      <alignment horizontal="center" vertical="center"/>
    </xf>
    <xf numFmtId="1" fontId="72" fillId="0" borderId="26" xfId="2858" applyNumberFormat="1" applyFont="1" applyFill="1" applyBorder="1" applyAlignment="1">
      <alignment horizontal="center" vertical="top"/>
    </xf>
    <xf numFmtId="0" fontId="69" fillId="0" borderId="16" xfId="2881" applyFont="1" applyFill="1" applyBorder="1" applyAlignment="1">
      <alignment horizontal="center"/>
    </xf>
    <xf numFmtId="0" fontId="69" fillId="0" borderId="14" xfId="2831" applyFont="1" applyFill="1" applyBorder="1"/>
    <xf numFmtId="49" fontId="69" fillId="0" borderId="15" xfId="2808" applyNumberFormat="1" applyFont="1" applyFill="1" applyBorder="1" applyAlignment="1">
      <alignment wrapText="1"/>
    </xf>
    <xf numFmtId="49" fontId="69" fillId="0" borderId="15" xfId="2813" applyNumberFormat="1" applyFont="1" applyFill="1" applyBorder="1" applyAlignment="1">
      <alignment wrapText="1"/>
    </xf>
    <xf numFmtId="49" fontId="69" fillId="0" borderId="16" xfId="2813" applyNumberFormat="1" applyFont="1" applyFill="1" applyBorder="1" applyAlignment="1">
      <alignment horizontal="center"/>
    </xf>
    <xf numFmtId="49" fontId="69" fillId="0" borderId="14" xfId="2813" applyNumberFormat="1" applyFont="1" applyFill="1" applyBorder="1" applyAlignment="1"/>
    <xf numFmtId="49" fontId="69" fillId="0" borderId="15" xfId="2808" applyNumberFormat="1" applyFont="1" applyFill="1" applyBorder="1" applyAlignment="1">
      <alignment vertical="center" wrapText="1"/>
    </xf>
    <xf numFmtId="49" fontId="69" fillId="0" borderId="15" xfId="2813" applyNumberFormat="1" applyFont="1" applyFill="1" applyBorder="1" applyAlignment="1">
      <alignment vertical="center" wrapText="1"/>
    </xf>
    <xf numFmtId="49" fontId="69" fillId="0" borderId="16" xfId="2813" applyNumberFormat="1" applyFont="1" applyFill="1" applyBorder="1" applyAlignment="1">
      <alignment horizontal="center" vertical="center"/>
    </xf>
    <xf numFmtId="49" fontId="69" fillId="0" borderId="14" xfId="2813" applyNumberFormat="1" applyFont="1" applyFill="1" applyBorder="1" applyAlignment="1">
      <alignment vertical="center"/>
    </xf>
    <xf numFmtId="0" fontId="48" fillId="0" borderId="16" xfId="2858" applyFont="1" applyFill="1" applyBorder="1" applyAlignment="1">
      <alignment horizontal="center"/>
    </xf>
    <xf numFmtId="0" fontId="48" fillId="0" borderId="16" xfId="2858" applyFont="1" applyFill="1" applyBorder="1" applyAlignment="1">
      <alignment horizontal="center" vertical="center"/>
    </xf>
    <xf numFmtId="0" fontId="48" fillId="0" borderId="0" xfId="2858" applyFont="1" applyFill="1" applyBorder="1" applyAlignment="1">
      <alignment vertical="center"/>
    </xf>
    <xf numFmtId="49" fontId="69" fillId="0" borderId="14" xfId="2813" applyNumberFormat="1" applyFont="1" applyFill="1" applyBorder="1" applyAlignment="1">
      <alignment horizontal="left"/>
    </xf>
    <xf numFmtId="0" fontId="48" fillId="0" borderId="16" xfId="2858" applyFont="1" applyFill="1" applyBorder="1" applyAlignment="1">
      <alignment horizontal="center" wrapText="1"/>
    </xf>
    <xf numFmtId="14" fontId="48" fillId="0" borderId="17" xfId="2858" applyNumberFormat="1" applyFont="1" applyFill="1" applyBorder="1" applyAlignment="1">
      <alignment horizontal="center"/>
    </xf>
    <xf numFmtId="0" fontId="48" fillId="0" borderId="27" xfId="2858" applyFont="1" applyFill="1" applyBorder="1" applyAlignment="1">
      <alignment horizontal="center"/>
    </xf>
    <xf numFmtId="1" fontId="72" fillId="0" borderId="29" xfId="2858" applyNumberFormat="1" applyFont="1" applyFill="1" applyBorder="1" applyAlignment="1">
      <alignment horizontal="center"/>
    </xf>
    <xf numFmtId="1" fontId="72" fillId="0" borderId="75" xfId="2858" applyNumberFormat="1" applyFont="1" applyFill="1" applyBorder="1" applyAlignment="1">
      <alignment horizontal="center"/>
    </xf>
    <xf numFmtId="0" fontId="48" fillId="0" borderId="16" xfId="2858" applyFont="1" applyFill="1" applyBorder="1" applyAlignment="1">
      <alignment horizontal="center" vertical="center" wrapText="1"/>
    </xf>
    <xf numFmtId="49" fontId="69" fillId="0" borderId="14" xfId="2813" applyNumberFormat="1" applyFont="1" applyFill="1" applyBorder="1" applyAlignment="1">
      <alignment horizontal="left" vertical="center" wrapText="1"/>
    </xf>
    <xf numFmtId="14" fontId="48" fillId="0" borderId="17" xfId="2858" applyNumberFormat="1" applyFont="1" applyFill="1" applyBorder="1" applyAlignment="1">
      <alignment horizontal="center" vertical="center"/>
    </xf>
    <xf numFmtId="14" fontId="48" fillId="0" borderId="18" xfId="2858" applyNumberFormat="1" applyFont="1" applyFill="1" applyBorder="1" applyAlignment="1">
      <alignment horizontal="center" vertical="center" wrapText="1"/>
    </xf>
    <xf numFmtId="0" fontId="69" fillId="0" borderId="19" xfId="2893" applyFont="1" applyFill="1" applyBorder="1" applyAlignment="1">
      <alignment horizontal="left"/>
    </xf>
    <xf numFmtId="0" fontId="48" fillId="0" borderId="18" xfId="2858" applyFont="1" applyFill="1" applyBorder="1" applyAlignment="1">
      <alignment horizontal="left"/>
    </xf>
    <xf numFmtId="0" fontId="69" fillId="0" borderId="21" xfId="2818" applyFont="1" applyFill="1" applyBorder="1" applyAlignment="1" applyProtection="1">
      <alignment horizontal="center" vertical="center" wrapText="1"/>
      <protection locked="0"/>
    </xf>
    <xf numFmtId="14" fontId="48" fillId="0" borderId="20" xfId="2858" applyNumberFormat="1" applyFont="1" applyFill="1" applyBorder="1" applyAlignment="1">
      <alignment horizontal="center" vertical="center"/>
    </xf>
    <xf numFmtId="49" fontId="69" fillId="0" borderId="14" xfId="2813" applyNumberFormat="1" applyFont="1" applyFill="1" applyBorder="1" applyAlignment="1">
      <alignment horizontal="left" wrapText="1"/>
    </xf>
    <xf numFmtId="15" fontId="48" fillId="0" borderId="21" xfId="2858" applyNumberFormat="1" applyFont="1" applyFill="1" applyBorder="1" applyAlignment="1">
      <alignment horizontal="center"/>
    </xf>
    <xf numFmtId="15" fontId="48" fillId="0" borderId="22" xfId="2858" applyNumberFormat="1" applyFont="1" applyFill="1" applyBorder="1" applyAlignment="1">
      <alignment horizontal="center"/>
    </xf>
    <xf numFmtId="0" fontId="69" fillId="0" borderId="14" xfId="2818" applyFont="1" applyFill="1" applyBorder="1" applyAlignment="1" applyProtection="1">
      <alignment horizontal="center" vertical="center" wrapText="1"/>
      <protection locked="0"/>
    </xf>
    <xf numFmtId="0" fontId="69" fillId="0" borderId="26" xfId="2818" applyFont="1" applyFill="1" applyBorder="1" applyAlignment="1" applyProtection="1">
      <alignment horizontal="center" vertical="center" wrapText="1"/>
      <protection locked="0"/>
    </xf>
    <xf numFmtId="14" fontId="48" fillId="0" borderId="18" xfId="2858" applyNumberFormat="1" applyFont="1" applyFill="1" applyBorder="1" applyAlignment="1">
      <alignment horizontal="center" vertical="center"/>
    </xf>
    <xf numFmtId="0" fontId="69" fillId="0" borderId="14" xfId="2818" applyFont="1" applyFill="1" applyBorder="1" applyAlignment="1" applyProtection="1">
      <alignment horizontal="center" wrapText="1"/>
      <protection locked="0"/>
    </xf>
    <xf numFmtId="0" fontId="69" fillId="0" borderId="26" xfId="2818" applyFont="1" applyFill="1" applyBorder="1" applyAlignment="1" applyProtection="1">
      <alignment horizontal="center" wrapText="1"/>
      <protection locked="0"/>
    </xf>
    <xf numFmtId="14" fontId="48" fillId="0" borderId="23" xfId="2858" applyNumberFormat="1" applyFont="1" applyFill="1" applyBorder="1" applyAlignment="1">
      <alignment horizontal="center" vertical="center"/>
    </xf>
    <xf numFmtId="0" fontId="48" fillId="0" borderId="19" xfId="2858" applyNumberFormat="1" applyFont="1" applyFill="1" applyBorder="1" applyAlignment="1">
      <alignment horizontal="center"/>
    </xf>
    <xf numFmtId="14" fontId="48" fillId="0" borderId="23" xfId="2858" applyNumberFormat="1" applyFont="1" applyFill="1" applyBorder="1" applyAlignment="1">
      <alignment horizontal="center"/>
    </xf>
    <xf numFmtId="0" fontId="48" fillId="0" borderId="26" xfId="2858" applyNumberFormat="1" applyFont="1" applyFill="1" applyBorder="1" applyAlignment="1">
      <alignment horizontal="center"/>
    </xf>
    <xf numFmtId="0" fontId="48" fillId="0" borderId="26" xfId="2858" applyNumberFormat="1" applyFont="1" applyFill="1" applyBorder="1" applyAlignment="1">
      <alignment horizontal="center" vertical="center"/>
    </xf>
    <xf numFmtId="15" fontId="48" fillId="0" borderId="22" xfId="2858" applyNumberFormat="1" applyFont="1" applyFill="1" applyBorder="1" applyAlignment="1">
      <alignment horizontal="center" vertical="center"/>
    </xf>
    <xf numFmtId="0" fontId="48" fillId="0" borderId="10" xfId="2858" applyFont="1" applyFill="1" applyBorder="1" applyAlignment="1">
      <alignment horizontal="center"/>
    </xf>
    <xf numFmtId="15" fontId="48" fillId="0" borderId="36" xfId="2858" applyNumberFormat="1" applyFont="1" applyFill="1" applyBorder="1" applyAlignment="1">
      <alignment horizontal="center"/>
    </xf>
    <xf numFmtId="14" fontId="48" fillId="0" borderId="37" xfId="2858" applyNumberFormat="1" applyFont="1" applyFill="1" applyBorder="1" applyAlignment="1">
      <alignment horizontal="center"/>
    </xf>
    <xf numFmtId="1" fontId="72" fillId="0" borderId="38" xfId="2858" applyNumberFormat="1" applyFont="1" applyFill="1" applyBorder="1" applyAlignment="1">
      <alignment horizontal="center"/>
    </xf>
    <xf numFmtId="0" fontId="69" fillId="0" borderId="50" xfId="2818" applyFont="1" applyFill="1" applyBorder="1" applyAlignment="1" applyProtection="1">
      <alignment horizontal="center" wrapText="1"/>
      <protection locked="0"/>
    </xf>
    <xf numFmtId="0" fontId="69" fillId="0" borderId="38" xfId="2818" applyFont="1" applyFill="1" applyBorder="1" applyAlignment="1" applyProtection="1">
      <alignment horizontal="center" wrapText="1"/>
      <protection locked="0"/>
    </xf>
    <xf numFmtId="14" fontId="48" fillId="0" borderId="35" xfId="2858" applyNumberFormat="1" applyFont="1" applyFill="1" applyBorder="1" applyAlignment="1">
      <alignment horizontal="center"/>
    </xf>
    <xf numFmtId="1" fontId="72" fillId="0" borderId="35" xfId="2858" applyNumberFormat="1" applyFont="1" applyFill="1" applyBorder="1" applyAlignment="1">
      <alignment horizontal="center"/>
    </xf>
    <xf numFmtId="14" fontId="48" fillId="0" borderId="37" xfId="2858" applyNumberFormat="1" applyFont="1" applyFill="1" applyBorder="1" applyAlignment="1">
      <alignment horizontal="center" vertical="center"/>
    </xf>
    <xf numFmtId="1" fontId="72" fillId="0" borderId="38" xfId="2858" applyNumberFormat="1" applyFont="1" applyFill="1" applyBorder="1" applyAlignment="1">
      <alignment horizontal="center" vertical="center"/>
    </xf>
    <xf numFmtId="0" fontId="69" fillId="0" borderId="50" xfId="2818" applyFont="1" applyFill="1" applyBorder="1" applyAlignment="1" applyProtection="1">
      <alignment horizontal="center" vertical="center" wrapText="1"/>
      <protection locked="0"/>
    </xf>
    <xf numFmtId="0" fontId="69" fillId="0" borderId="38" xfId="2818" applyFont="1" applyFill="1" applyBorder="1" applyAlignment="1" applyProtection="1">
      <alignment horizontal="center" vertical="center" wrapText="1"/>
      <protection locked="0"/>
    </xf>
    <xf numFmtId="14" fontId="48" fillId="0" borderId="35" xfId="2858" applyNumberFormat="1" applyFont="1" applyFill="1" applyBorder="1" applyAlignment="1">
      <alignment horizontal="center" vertical="center"/>
    </xf>
    <xf numFmtId="49" fontId="69" fillId="0" borderId="18" xfId="2813" applyNumberFormat="1" applyFont="1" applyFill="1" applyBorder="1" applyAlignment="1">
      <alignment horizontal="left" wrapText="1"/>
    </xf>
    <xf numFmtId="165" fontId="48" fillId="0" borderId="10" xfId="2660" applyNumberFormat="1" applyFont="1" applyFill="1" applyBorder="1"/>
    <xf numFmtId="49" fontId="69" fillId="0" borderId="18" xfId="2813" applyNumberFormat="1" applyFont="1" applyFill="1" applyBorder="1" applyAlignment="1">
      <alignment horizontal="left" vertical="center" wrapText="1"/>
    </xf>
    <xf numFmtId="0" fontId="48" fillId="0" borderId="40" xfId="2858" applyFont="1" applyFill="1" applyBorder="1"/>
    <xf numFmtId="49" fontId="69" fillId="0" borderId="23" xfId="2813" applyNumberFormat="1" applyFont="1" applyFill="1" applyBorder="1" applyAlignment="1">
      <alignment horizontal="left" wrapText="1"/>
    </xf>
    <xf numFmtId="14" fontId="48" fillId="0" borderId="27" xfId="2858" applyNumberFormat="1" applyFont="1" applyFill="1" applyBorder="1" applyAlignment="1">
      <alignment horizontal="center"/>
    </xf>
    <xf numFmtId="0" fontId="69" fillId="0" borderId="52" xfId="2818" applyFont="1" applyFill="1" applyBorder="1" applyAlignment="1" applyProtection="1">
      <alignment horizontal="center" wrapText="1"/>
      <protection locked="0"/>
    </xf>
    <xf numFmtId="0" fontId="69" fillId="0" borderId="29" xfId="2818" applyFont="1" applyFill="1" applyBorder="1" applyAlignment="1" applyProtection="1">
      <alignment horizontal="center" wrapText="1"/>
      <protection locked="0"/>
    </xf>
    <xf numFmtId="14" fontId="48" fillId="0" borderId="75" xfId="2858" applyNumberFormat="1" applyFont="1" applyFill="1" applyBorder="1" applyAlignment="1">
      <alignment horizontal="center"/>
    </xf>
    <xf numFmtId="0" fontId="48" fillId="0" borderId="42" xfId="2858" applyFont="1" applyFill="1" applyBorder="1" applyAlignment="1">
      <alignment horizontal="center" wrapText="1"/>
    </xf>
    <xf numFmtId="14" fontId="48" fillId="0" borderId="10" xfId="2858" applyNumberFormat="1" applyFont="1" applyFill="1" applyBorder="1" applyAlignment="1">
      <alignment horizontal="center"/>
    </xf>
    <xf numFmtId="0" fontId="48" fillId="0" borderId="17" xfId="2858" applyNumberFormat="1" applyFont="1" applyFill="1" applyBorder="1" applyAlignment="1">
      <alignment horizontal="center" vertical="center"/>
    </xf>
    <xf numFmtId="0" fontId="48" fillId="0" borderId="41" xfId="2858" applyFont="1" applyFill="1" applyBorder="1" applyAlignment="1">
      <alignment vertical="center"/>
    </xf>
    <xf numFmtId="49" fontId="69" fillId="0" borderId="23" xfId="2813" applyNumberFormat="1" applyFont="1" applyFill="1" applyBorder="1" applyAlignment="1">
      <alignment horizontal="left" vertical="center" wrapText="1"/>
    </xf>
    <xf numFmtId="42" fontId="48" fillId="0" borderId="15" xfId="2660" applyNumberFormat="1" applyFont="1" applyFill="1" applyBorder="1" applyAlignment="1">
      <alignment vertical="center"/>
    </xf>
    <xf numFmtId="0" fontId="48" fillId="0" borderId="17" xfId="2858" applyNumberFormat="1" applyFont="1" applyFill="1" applyBorder="1" applyAlignment="1">
      <alignment horizontal="center"/>
    </xf>
    <xf numFmtId="42" fontId="48" fillId="0" borderId="15" xfId="2660" applyNumberFormat="1" applyFont="1" applyFill="1" applyBorder="1"/>
    <xf numFmtId="1" fontId="72" fillId="0" borderId="17" xfId="2858" applyNumberFormat="1" applyFont="1" applyFill="1" applyBorder="1" applyAlignment="1">
      <alignment horizontal="center"/>
    </xf>
    <xf numFmtId="164" fontId="48" fillId="0" borderId="26" xfId="2659" applyNumberFormat="1" applyFont="1" applyFill="1" applyBorder="1"/>
    <xf numFmtId="0" fontId="48" fillId="0" borderId="18" xfId="2858" applyFont="1" applyFill="1" applyBorder="1" applyAlignment="1">
      <alignment horizontal="center" wrapText="1"/>
    </xf>
    <xf numFmtId="1" fontId="72" fillId="0" borderId="32" xfId="2858" applyNumberFormat="1" applyFont="1" applyFill="1" applyBorder="1" applyAlignment="1">
      <alignment horizontal="center"/>
    </xf>
    <xf numFmtId="3" fontId="48" fillId="0" borderId="18" xfId="2858" applyNumberFormat="1" applyFont="1" applyFill="1" applyBorder="1"/>
    <xf numFmtId="49" fontId="48" fillId="0" borderId="15" xfId="0" applyNumberFormat="1" applyFont="1" applyFill="1" applyBorder="1" applyAlignment="1"/>
    <xf numFmtId="0" fontId="48" fillId="0" borderId="17" xfId="2858" applyFont="1" applyFill="1" applyBorder="1" applyAlignment="1">
      <alignment horizontal="center"/>
    </xf>
    <xf numFmtId="164" fontId="48" fillId="0" borderId="18" xfId="2659" applyNumberFormat="1" applyFont="1" applyFill="1" applyBorder="1"/>
    <xf numFmtId="0" fontId="48" fillId="0" borderId="18" xfId="2858" applyFont="1" applyFill="1" applyBorder="1" applyAlignment="1">
      <alignment horizontal="center"/>
    </xf>
    <xf numFmtId="49" fontId="48" fillId="0" borderId="15" xfId="0" applyNumberFormat="1" applyFont="1" applyFill="1" applyBorder="1" applyAlignment="1">
      <alignment vertical="center"/>
    </xf>
    <xf numFmtId="49" fontId="48" fillId="0" borderId="55" xfId="0" applyNumberFormat="1" applyFont="1" applyFill="1" applyBorder="1" applyAlignment="1"/>
    <xf numFmtId="49" fontId="48" fillId="0" borderId="21" xfId="0" applyNumberFormat="1" applyFont="1" applyFill="1" applyBorder="1" applyAlignment="1">
      <alignment horizontal="center"/>
    </xf>
    <xf numFmtId="0" fontId="48" fillId="0" borderId="23" xfId="2858" applyFont="1" applyFill="1" applyBorder="1"/>
    <xf numFmtId="42" fontId="48" fillId="0" borderId="55" xfId="2660" applyNumberFormat="1" applyFont="1" applyFill="1" applyBorder="1"/>
    <xf numFmtId="0" fontId="48" fillId="0" borderId="20" xfId="2858" applyFont="1" applyFill="1" applyBorder="1" applyAlignment="1">
      <alignment horizontal="center"/>
    </xf>
    <xf numFmtId="1" fontId="72" fillId="0" borderId="72" xfId="2858" applyNumberFormat="1" applyFont="1" applyFill="1" applyBorder="1" applyAlignment="1">
      <alignment horizontal="center"/>
    </xf>
    <xf numFmtId="164" fontId="48" fillId="0" borderId="72" xfId="2659" applyNumberFormat="1" applyFont="1" applyFill="1" applyBorder="1"/>
    <xf numFmtId="164" fontId="48" fillId="0" borderId="23" xfId="2659" applyNumberFormat="1" applyFont="1" applyFill="1" applyBorder="1"/>
    <xf numFmtId="0" fontId="48" fillId="0" borderId="21" xfId="2858" applyFont="1" applyFill="1" applyBorder="1" applyAlignment="1">
      <alignment horizontal="center" wrapText="1"/>
    </xf>
    <xf numFmtId="0" fontId="48" fillId="0" borderId="23" xfId="2858" applyFont="1" applyFill="1" applyBorder="1" applyAlignment="1">
      <alignment horizontal="center"/>
    </xf>
    <xf numFmtId="1" fontId="72" fillId="0" borderId="23" xfId="2858" applyNumberFormat="1" applyFont="1" applyFill="1" applyBorder="1" applyAlignment="1">
      <alignment horizontal="center"/>
    </xf>
    <xf numFmtId="49" fontId="48" fillId="0" borderId="10" xfId="0" applyNumberFormat="1" applyFont="1" applyFill="1" applyBorder="1" applyAlignment="1"/>
    <xf numFmtId="49" fontId="48" fillId="0" borderId="36" xfId="0" applyNumberFormat="1" applyFont="1" applyFill="1" applyBorder="1" applyAlignment="1">
      <alignment horizontal="center"/>
    </xf>
    <xf numFmtId="0" fontId="48" fillId="0" borderId="35" xfId="2858" applyFont="1" applyFill="1" applyBorder="1"/>
    <xf numFmtId="42" fontId="48" fillId="0" borderId="10" xfId="2660" applyNumberFormat="1" applyFont="1" applyFill="1" applyBorder="1"/>
    <xf numFmtId="0" fontId="48" fillId="0" borderId="37" xfId="2858" applyFont="1" applyFill="1" applyBorder="1" applyAlignment="1">
      <alignment horizontal="center"/>
    </xf>
    <xf numFmtId="164" fontId="48" fillId="0" borderId="38" xfId="2659" applyNumberFormat="1" applyFont="1" applyFill="1" applyBorder="1"/>
    <xf numFmtId="164" fontId="48" fillId="0" borderId="35" xfId="2659" applyNumberFormat="1" applyFont="1" applyFill="1" applyBorder="1"/>
    <xf numFmtId="0" fontId="48" fillId="0" borderId="36" xfId="2858" applyFont="1" applyFill="1" applyBorder="1" applyAlignment="1">
      <alignment horizontal="center" wrapText="1"/>
    </xf>
    <xf numFmtId="0" fontId="48" fillId="0" borderId="35" xfId="2858" applyFont="1" applyFill="1" applyBorder="1" applyAlignment="1">
      <alignment horizontal="center"/>
    </xf>
    <xf numFmtId="49" fontId="48" fillId="0" borderId="15" xfId="0" applyNumberFormat="1" applyFont="1" applyFill="1" applyBorder="1" applyAlignment="1" applyProtection="1"/>
    <xf numFmtId="49" fontId="48" fillId="0" borderId="16" xfId="0" applyNumberFormat="1" applyFont="1" applyFill="1" applyBorder="1" applyAlignment="1" applyProtection="1">
      <alignment horizontal="center"/>
    </xf>
    <xf numFmtId="0" fontId="48" fillId="0" borderId="18" xfId="2858" applyFont="1" applyFill="1" applyBorder="1" applyProtection="1"/>
    <xf numFmtId="0" fontId="48" fillId="0" borderId="16" xfId="2858" applyFont="1" applyFill="1" applyBorder="1" applyAlignment="1" applyProtection="1">
      <alignment horizontal="center"/>
    </xf>
    <xf numFmtId="0" fontId="48" fillId="0" borderId="41" xfId="2858" applyFont="1" applyFill="1" applyBorder="1" applyAlignment="1">
      <alignment horizontal="center"/>
    </xf>
    <xf numFmtId="49" fontId="44" fillId="0" borderId="16" xfId="0" applyNumberFormat="1" applyFont="1" applyFill="1" applyBorder="1" applyAlignment="1" applyProtection="1">
      <alignment horizontal="center"/>
    </xf>
    <xf numFmtId="164" fontId="48" fillId="0" borderId="16" xfId="2659" applyNumberFormat="1" applyFont="1" applyFill="1" applyBorder="1"/>
    <xf numFmtId="42" fontId="48" fillId="0" borderId="16" xfId="2858" applyNumberFormat="1" applyFont="1" applyFill="1" applyBorder="1"/>
    <xf numFmtId="49" fontId="48" fillId="0" borderId="16" xfId="0" applyNumberFormat="1" applyFont="1" applyFill="1" applyBorder="1" applyAlignment="1">
      <alignment horizontal="center"/>
    </xf>
    <xf numFmtId="165" fontId="48" fillId="0" borderId="55" xfId="2660" applyNumberFormat="1" applyFont="1" applyFill="1" applyBorder="1"/>
    <xf numFmtId="0" fontId="48" fillId="0" borderId="21" xfId="2858" applyFont="1" applyFill="1" applyBorder="1" applyAlignment="1" applyProtection="1">
      <alignment horizontal="center"/>
    </xf>
    <xf numFmtId="0" fontId="48" fillId="0" borderId="61" xfId="2858" applyFont="1" applyFill="1" applyBorder="1" applyAlignment="1">
      <alignment horizontal="center"/>
    </xf>
    <xf numFmtId="164" fontId="48" fillId="0" borderId="21" xfId="2659" applyNumberFormat="1" applyFont="1" applyFill="1" applyBorder="1"/>
    <xf numFmtId="0" fontId="48" fillId="0" borderId="14" xfId="2858" applyFont="1" applyFill="1" applyBorder="1" applyAlignment="1">
      <alignment horizontal="center" vertical="center"/>
    </xf>
    <xf numFmtId="49" fontId="48" fillId="0" borderId="16" xfId="0" applyNumberFormat="1" applyFont="1" applyFill="1" applyBorder="1" applyAlignment="1">
      <alignment horizontal="center" vertical="center"/>
    </xf>
    <xf numFmtId="0" fontId="48" fillId="0" borderId="16" xfId="2858" applyFont="1" applyFill="1" applyBorder="1" applyAlignment="1" applyProtection="1">
      <alignment horizontal="center" vertical="center"/>
    </xf>
    <xf numFmtId="49" fontId="48" fillId="0" borderId="15" xfId="0" applyNumberFormat="1" applyFont="1" applyFill="1" applyBorder="1" applyAlignment="1">
      <alignment wrapText="1"/>
    </xf>
    <xf numFmtId="165" fontId="48" fillId="0" borderId="15" xfId="2660" applyNumberFormat="1" applyFont="1" applyFill="1" applyBorder="1" applyAlignment="1"/>
    <xf numFmtId="1" fontId="72" fillId="0" borderId="16" xfId="2858" applyNumberFormat="1" applyFont="1" applyFill="1" applyBorder="1" applyAlignment="1">
      <alignment horizontal="center"/>
    </xf>
    <xf numFmtId="49" fontId="48" fillId="0" borderId="25" xfId="0" applyNumberFormat="1" applyFont="1" applyFill="1" applyBorder="1" applyAlignment="1"/>
    <xf numFmtId="0" fontId="48" fillId="0" borderId="25" xfId="2858" applyFont="1" applyFill="1" applyBorder="1" applyAlignment="1">
      <alignment wrapText="1"/>
    </xf>
    <xf numFmtId="0" fontId="48" fillId="0" borderId="56" xfId="2858" applyFont="1" applyFill="1" applyBorder="1" applyAlignment="1">
      <alignment horizontal="center"/>
    </xf>
    <xf numFmtId="49" fontId="69" fillId="0" borderId="57" xfId="2813" applyNumberFormat="1" applyFont="1" applyFill="1" applyBorder="1" applyAlignment="1">
      <alignment horizontal="left" vertical="center" wrapText="1"/>
    </xf>
    <xf numFmtId="165" fontId="48" fillId="0" borderId="25" xfId="2660" applyNumberFormat="1" applyFont="1" applyFill="1" applyBorder="1"/>
    <xf numFmtId="0" fontId="48" fillId="0" borderId="56" xfId="2858" applyFont="1" applyFill="1" applyBorder="1" applyAlignment="1" applyProtection="1">
      <alignment horizontal="center"/>
    </xf>
    <xf numFmtId="0" fontId="48" fillId="0" borderId="58" xfId="2858" applyFont="1" applyFill="1" applyBorder="1" applyAlignment="1">
      <alignment horizontal="center"/>
    </xf>
    <xf numFmtId="1" fontId="72" fillId="0" borderId="30" xfId="2858" applyNumberFormat="1" applyFont="1" applyFill="1" applyBorder="1" applyAlignment="1">
      <alignment horizontal="center"/>
    </xf>
    <xf numFmtId="164" fontId="48" fillId="0" borderId="57" xfId="2659" applyNumberFormat="1" applyFont="1" applyFill="1" applyBorder="1"/>
    <xf numFmtId="0" fontId="48" fillId="0" borderId="56" xfId="2858" applyFont="1" applyFill="1" applyBorder="1" applyAlignment="1">
      <alignment horizontal="center" wrapText="1"/>
    </xf>
    <xf numFmtId="0" fontId="48" fillId="0" borderId="57" xfId="2858" applyFont="1" applyFill="1" applyBorder="1" applyAlignment="1">
      <alignment horizontal="center"/>
    </xf>
    <xf numFmtId="0" fontId="48" fillId="0" borderId="34" xfId="2858" applyFont="1" applyFill="1" applyBorder="1" applyAlignment="1">
      <alignment horizontal="center" wrapText="1"/>
    </xf>
    <xf numFmtId="1" fontId="72" fillId="0" borderId="57" xfId="2858" applyNumberFormat="1" applyFont="1" applyFill="1" applyBorder="1" applyAlignment="1">
      <alignment horizontal="center"/>
    </xf>
    <xf numFmtId="1" fontId="72" fillId="0" borderId="56" xfId="2858" applyNumberFormat="1" applyFont="1" applyFill="1" applyBorder="1" applyAlignment="1">
      <alignment horizontal="center"/>
    </xf>
    <xf numFmtId="14" fontId="48" fillId="0" borderId="0" xfId="2858" applyNumberFormat="1" applyFont="1" applyFill="1" applyBorder="1" applyAlignment="1">
      <alignment horizontal="center"/>
    </xf>
    <xf numFmtId="49" fontId="48" fillId="0" borderId="0" xfId="0" applyNumberFormat="1" applyFont="1" applyFill="1" applyBorder="1" applyAlignment="1"/>
    <xf numFmtId="165" fontId="48" fillId="0" borderId="0" xfId="2660" applyNumberFormat="1" applyFont="1" applyFill="1" applyBorder="1"/>
    <xf numFmtId="1" fontId="72" fillId="0" borderId="0" xfId="2858" applyNumberFormat="1" applyFont="1" applyFill="1" applyBorder="1" applyAlignment="1">
      <alignment horizontal="center"/>
    </xf>
    <xf numFmtId="164" fontId="48" fillId="0" borderId="0" xfId="2659" applyNumberFormat="1" applyFont="1" applyFill="1" applyBorder="1"/>
    <xf numFmtId="42" fontId="48" fillId="0" borderId="0" xfId="2858" applyNumberFormat="1" applyFont="1" applyFill="1" applyBorder="1"/>
    <xf numFmtId="0" fontId="48" fillId="0" borderId="0" xfId="2858" applyFont="1" applyFill="1" applyBorder="1" applyAlignment="1">
      <alignment horizontal="right"/>
    </xf>
    <xf numFmtId="164" fontId="48" fillId="0" borderId="0" xfId="2858" applyNumberFormat="1" applyFont="1" applyFill="1"/>
    <xf numFmtId="41" fontId="48" fillId="0" borderId="0" xfId="2858" applyNumberFormat="1" applyFont="1" applyFill="1"/>
    <xf numFmtId="0" fontId="45" fillId="0" borderId="25" xfId="2858" applyFont="1" applyFill="1" applyBorder="1"/>
    <xf numFmtId="0" fontId="45" fillId="0" borderId="25" xfId="2858" applyFont="1" applyFill="1" applyBorder="1" applyAlignment="1">
      <alignment horizontal="center"/>
    </xf>
    <xf numFmtId="0" fontId="45" fillId="0" borderId="24" xfId="2858" applyFont="1" applyFill="1" applyBorder="1" applyAlignment="1">
      <alignment horizontal="center"/>
    </xf>
    <xf numFmtId="0" fontId="45" fillId="0" borderId="58" xfId="2858" applyFont="1" applyFill="1" applyBorder="1" applyAlignment="1">
      <alignment horizontal="center"/>
    </xf>
    <xf numFmtId="0" fontId="48" fillId="0" borderId="55" xfId="2858" applyFont="1" applyFill="1" applyBorder="1"/>
    <xf numFmtId="14" fontId="48" fillId="0" borderId="19" xfId="2858" applyNumberFormat="1" applyFont="1" applyFill="1" applyBorder="1" applyAlignment="1">
      <alignment horizontal="center"/>
    </xf>
    <xf numFmtId="42" fontId="48" fillId="0" borderId="21" xfId="2858" applyNumberFormat="1" applyFont="1" applyFill="1" applyBorder="1"/>
    <xf numFmtId="0" fontId="48" fillId="0" borderId="17" xfId="2858" applyFont="1" applyFill="1" applyBorder="1"/>
    <xf numFmtId="0" fontId="48" fillId="0" borderId="15" xfId="2858" applyFont="1" applyFill="1" applyBorder="1" applyAlignment="1">
      <alignment horizontal="center" wrapText="1"/>
    </xf>
    <xf numFmtId="42" fontId="48" fillId="0" borderId="56" xfId="2858" applyNumberFormat="1" applyFont="1" applyFill="1" applyBorder="1"/>
    <xf numFmtId="42" fontId="48" fillId="0" borderId="88" xfId="2858" applyNumberFormat="1" applyFont="1" applyFill="1" applyBorder="1"/>
    <xf numFmtId="0" fontId="45" fillId="0" borderId="88" xfId="2858" applyFont="1" applyFill="1" applyBorder="1" applyAlignment="1">
      <alignment horizontal="center"/>
    </xf>
    <xf numFmtId="42" fontId="45" fillId="0" borderId="0" xfId="2659" applyNumberFormat="1" applyFont="1" applyFill="1" applyBorder="1"/>
    <xf numFmtId="1" fontId="70" fillId="0" borderId="18" xfId="2818" applyNumberFormat="1" applyFont="1" applyFill="1" applyBorder="1" applyAlignment="1">
      <alignment horizontal="center" vertical="center"/>
    </xf>
    <xf numFmtId="14" fontId="48" fillId="0" borderId="55" xfId="2858" applyNumberFormat="1" applyFont="1" applyFill="1" applyBorder="1" applyAlignment="1">
      <alignment horizontal="center"/>
    </xf>
    <xf numFmtId="14" fontId="69" fillId="0" borderId="11" xfId="2818" applyNumberFormat="1" applyFont="1" applyFill="1" applyBorder="1" applyAlignment="1">
      <alignment horizontal="center"/>
    </xf>
    <xf numFmtId="0" fontId="48" fillId="0" borderId="31" xfId="2858" applyFont="1" applyFill="1" applyBorder="1" applyAlignment="1">
      <alignment horizontal="center" wrapText="1"/>
    </xf>
    <xf numFmtId="1" fontId="70" fillId="0" borderId="47" xfId="2818" applyNumberFormat="1" applyFont="1" applyFill="1" applyBorder="1" applyAlignment="1">
      <alignment horizontal="center"/>
    </xf>
    <xf numFmtId="0" fontId="48" fillId="0" borderId="72" xfId="2858" applyFont="1" applyFill="1" applyBorder="1" applyAlignment="1">
      <alignment horizontal="center"/>
    </xf>
    <xf numFmtId="0" fontId="48" fillId="0" borderId="41" xfId="2858" applyFont="1" applyFill="1" applyBorder="1" applyAlignment="1">
      <alignment horizontal="left" vertical="center"/>
    </xf>
    <xf numFmtId="0" fontId="48" fillId="0" borderId="41" xfId="2858" applyFont="1" applyFill="1" applyBorder="1" applyAlignment="1">
      <alignment horizontal="center" vertical="top"/>
    </xf>
    <xf numFmtId="167" fontId="69" fillId="0" borderId="16" xfId="2660" quotePrefix="1" applyNumberFormat="1" applyFont="1" applyFill="1" applyBorder="1" applyAlignment="1">
      <alignment horizontal="center" vertical="center"/>
    </xf>
    <xf numFmtId="166" fontId="48" fillId="0" borderId="42" xfId="2858" applyNumberFormat="1" applyFont="1" applyFill="1" applyBorder="1" applyAlignment="1">
      <alignment horizontal="left"/>
    </xf>
    <xf numFmtId="0" fontId="48" fillId="0" borderId="42" xfId="2858" applyFont="1" applyFill="1" applyBorder="1" applyAlignment="1">
      <alignment horizontal="left"/>
    </xf>
    <xf numFmtId="0" fontId="48" fillId="0" borderId="22" xfId="2858" applyFont="1" applyFill="1" applyBorder="1"/>
    <xf numFmtId="0" fontId="48" fillId="0" borderId="23" xfId="2858" applyFont="1" applyFill="1" applyBorder="1" applyAlignment="1">
      <alignment horizontal="center" vertical="center" wrapText="1"/>
    </xf>
    <xf numFmtId="0" fontId="48" fillId="0" borderId="33" xfId="2858" applyFont="1" applyFill="1" applyBorder="1" applyAlignment="1">
      <alignment horizontal="center" vertical="center"/>
    </xf>
    <xf numFmtId="0" fontId="48" fillId="0" borderId="33" xfId="2858" applyFont="1" applyFill="1" applyBorder="1" applyAlignment="1">
      <alignment horizontal="left" vertical="center" wrapText="1"/>
    </xf>
    <xf numFmtId="0" fontId="48" fillId="0" borderId="18" xfId="2858" quotePrefix="1" applyFont="1" applyFill="1" applyBorder="1" applyAlignment="1">
      <alignment horizontal="center" vertical="center" wrapText="1"/>
    </xf>
    <xf numFmtId="166" fontId="48" fillId="0" borderId="15" xfId="2858" quotePrefix="1" applyNumberFormat="1" applyFont="1" applyFill="1" applyBorder="1" applyAlignment="1">
      <alignment horizontal="left" vertical="center" wrapText="1"/>
    </xf>
    <xf numFmtId="166" fontId="69" fillId="0" borderId="15" xfId="2660" quotePrefix="1" applyNumberFormat="1" applyFont="1" applyFill="1" applyBorder="1" applyAlignment="1">
      <alignment horizontal="left" vertical="center"/>
    </xf>
    <xf numFmtId="0" fontId="48" fillId="0" borderId="32" xfId="2858" applyFont="1" applyFill="1" applyBorder="1" applyAlignment="1">
      <alignment horizontal="center" vertical="center"/>
    </xf>
    <xf numFmtId="42" fontId="48" fillId="0" borderId="15" xfId="2858" applyNumberFormat="1" applyFont="1" applyFill="1" applyBorder="1" applyAlignment="1">
      <alignment horizontal="center" vertical="center" wrapText="1"/>
    </xf>
    <xf numFmtId="14" fontId="48" fillId="0" borderId="17" xfId="2858" quotePrefix="1" applyNumberFormat="1" applyFont="1" applyFill="1" applyBorder="1" applyAlignment="1">
      <alignment horizontal="center" vertical="center" wrapText="1"/>
    </xf>
    <xf numFmtId="14" fontId="48" fillId="0" borderId="32" xfId="2858" applyNumberFormat="1" applyFont="1" applyFill="1" applyBorder="1" applyAlignment="1">
      <alignment vertical="center" wrapText="1"/>
    </xf>
    <xf numFmtId="42" fontId="48" fillId="0" borderId="33" xfId="2858" applyNumberFormat="1" applyFont="1" applyFill="1" applyBorder="1" applyAlignment="1">
      <alignment vertical="center" wrapText="1"/>
    </xf>
    <xf numFmtId="166" fontId="69" fillId="0" borderId="21" xfId="2660" quotePrefix="1" applyNumberFormat="1" applyFont="1" applyFill="1" applyBorder="1" applyAlignment="1">
      <alignment horizontal="center" vertical="center"/>
    </xf>
    <xf numFmtId="0" fontId="48" fillId="0" borderId="61" xfId="2858" quotePrefix="1" applyFont="1" applyFill="1" applyBorder="1" applyAlignment="1">
      <alignment horizontal="center" vertical="center" wrapText="1"/>
    </xf>
    <xf numFmtId="166" fontId="48" fillId="0" borderId="33" xfId="2858" quotePrefix="1" applyNumberFormat="1" applyFont="1" applyFill="1" applyBorder="1" applyAlignment="1">
      <alignment horizontal="left" vertical="center" wrapText="1"/>
    </xf>
    <xf numFmtId="166" fontId="48" fillId="0" borderId="32" xfId="2858" quotePrefix="1" applyNumberFormat="1" applyFont="1" applyFill="1" applyBorder="1" applyAlignment="1">
      <alignment horizontal="left" vertical="center" wrapText="1"/>
    </xf>
    <xf numFmtId="14" fontId="48" fillId="0" borderId="25" xfId="2858" applyNumberFormat="1" applyFont="1" applyFill="1" applyBorder="1" applyAlignment="1">
      <alignment horizontal="left" vertical="center" wrapText="1"/>
    </xf>
    <xf numFmtId="42" fontId="48" fillId="0" borderId="43" xfId="2858" applyNumberFormat="1" applyFont="1" applyFill="1" applyBorder="1" applyAlignment="1">
      <alignment vertical="center"/>
    </xf>
    <xf numFmtId="0" fontId="48" fillId="0" borderId="43" xfId="2858" quotePrefix="1" applyFont="1" applyFill="1" applyBorder="1" applyAlignment="1">
      <alignment horizontal="left" vertical="center" wrapText="1"/>
    </xf>
    <xf numFmtId="166" fontId="69" fillId="0" borderId="49" xfId="2660" quotePrefix="1" applyNumberFormat="1" applyFont="1" applyFill="1" applyBorder="1" applyAlignment="1">
      <alignment horizontal="center" vertical="center"/>
    </xf>
    <xf numFmtId="0" fontId="48" fillId="0" borderId="89" xfId="2858" quotePrefix="1" applyFont="1" applyFill="1" applyBorder="1" applyAlignment="1">
      <alignment horizontal="center" vertical="center" wrapText="1"/>
    </xf>
    <xf numFmtId="166" fontId="48" fillId="0" borderId="62" xfId="2858" quotePrefix="1" applyNumberFormat="1" applyFont="1" applyFill="1" applyBorder="1" applyAlignment="1">
      <alignment horizontal="left" vertical="center" wrapText="1"/>
    </xf>
    <xf numFmtId="0" fontId="48" fillId="0" borderId="55" xfId="2858" applyFont="1" applyFill="1" applyBorder="1" applyAlignment="1">
      <alignment vertical="top" wrapText="1"/>
    </xf>
    <xf numFmtId="14" fontId="48" fillId="0" borderId="55" xfId="2858" applyNumberFormat="1" applyFont="1" applyFill="1" applyBorder="1" applyAlignment="1">
      <alignment vertical="center" wrapText="1"/>
    </xf>
    <xf numFmtId="0" fontId="48" fillId="0" borderId="55" xfId="2858" quotePrefix="1" applyFont="1" applyFill="1" applyBorder="1" applyAlignment="1">
      <alignment horizontal="center" vertical="center" wrapText="1"/>
    </xf>
    <xf numFmtId="0" fontId="48" fillId="0" borderId="15" xfId="2858" applyFont="1" applyFill="1" applyBorder="1" applyAlignment="1">
      <alignment vertical="top" wrapText="1"/>
    </xf>
    <xf numFmtId="14" fontId="48" fillId="0" borderId="15" xfId="2858" applyNumberFormat="1" applyFont="1" applyFill="1" applyBorder="1" applyAlignment="1">
      <alignment vertical="center" wrapText="1"/>
    </xf>
    <xf numFmtId="0" fontId="48" fillId="0" borderId="15" xfId="2858" quotePrefix="1" applyFont="1" applyFill="1" applyBorder="1" applyAlignment="1">
      <alignment horizontal="center" vertical="center" wrapText="1"/>
    </xf>
    <xf numFmtId="166" fontId="69" fillId="0" borderId="16" xfId="2660" quotePrefix="1" applyNumberFormat="1" applyFont="1" applyFill="1" applyBorder="1" applyAlignment="1">
      <alignment horizontal="center" vertical="center"/>
    </xf>
    <xf numFmtId="0" fontId="48" fillId="0" borderId="55" xfId="2858" applyFont="1" applyFill="1" applyBorder="1" applyAlignment="1">
      <alignment vertical="center" wrapText="1"/>
    </xf>
    <xf numFmtId="0" fontId="48" fillId="0" borderId="14" xfId="2858" applyFont="1" applyFill="1" applyBorder="1" applyAlignment="1">
      <alignment horizontal="center" vertical="center" wrapText="1"/>
    </xf>
    <xf numFmtId="0" fontId="48" fillId="0" borderId="40" xfId="2858" applyFont="1" applyFill="1" applyBorder="1" applyAlignment="1">
      <alignment vertical="center" wrapText="1"/>
    </xf>
    <xf numFmtId="14" fontId="48" fillId="0" borderId="40" xfId="2858" applyNumberFormat="1" applyFont="1" applyFill="1" applyBorder="1" applyAlignment="1">
      <alignment vertical="center" wrapText="1"/>
    </xf>
    <xf numFmtId="0" fontId="48" fillId="0" borderId="40" xfId="2858" quotePrefix="1" applyFont="1" applyFill="1" applyBorder="1" applyAlignment="1">
      <alignment horizontal="center" vertical="center" wrapText="1"/>
    </xf>
    <xf numFmtId="14" fontId="48" fillId="0" borderId="25" xfId="2858" applyNumberFormat="1" applyFont="1" applyFill="1" applyBorder="1" applyAlignment="1">
      <alignment vertical="center" wrapText="1"/>
    </xf>
    <xf numFmtId="0" fontId="48" fillId="0" borderId="25" xfId="2858" quotePrefix="1" applyFont="1" applyFill="1" applyBorder="1" applyAlignment="1">
      <alignment horizontal="center" vertical="center" wrapText="1"/>
    </xf>
    <xf numFmtId="166" fontId="69" fillId="0" borderId="56" xfId="2660" quotePrefix="1" applyNumberFormat="1" applyFont="1" applyFill="1" applyBorder="1" applyAlignment="1">
      <alignment horizontal="center" vertical="center"/>
    </xf>
    <xf numFmtId="14" fontId="48" fillId="0" borderId="28" xfId="2858" quotePrefix="1" applyNumberFormat="1" applyFont="1" applyFill="1" applyBorder="1" applyAlignment="1">
      <alignment horizontal="center" vertical="center" wrapText="1"/>
    </xf>
    <xf numFmtId="14" fontId="48" fillId="0" borderId="34" xfId="2858" applyNumberFormat="1" applyFont="1" applyFill="1" applyBorder="1" applyAlignment="1">
      <alignment horizontal="left" vertical="center" wrapText="1"/>
    </xf>
    <xf numFmtId="0" fontId="48" fillId="0" borderId="20" xfId="2858" quotePrefix="1" applyFont="1" applyFill="1" applyBorder="1" applyAlignment="1">
      <alignment horizontal="center" vertical="center" wrapText="1"/>
    </xf>
    <xf numFmtId="42" fontId="48" fillId="0" borderId="55" xfId="2858" quotePrefix="1" applyNumberFormat="1" applyFont="1" applyFill="1" applyBorder="1" applyAlignment="1">
      <alignment horizontal="right" vertical="center"/>
    </xf>
    <xf numFmtId="0" fontId="48" fillId="0" borderId="33" xfId="2858" quotePrefix="1" applyFont="1" applyFill="1" applyBorder="1" applyAlignment="1">
      <alignment horizontal="center" vertical="center" wrapText="1"/>
    </xf>
    <xf numFmtId="0" fontId="48" fillId="0" borderId="17" xfId="2858" quotePrefix="1" applyFont="1" applyFill="1" applyBorder="1" applyAlignment="1">
      <alignment horizontal="center" vertical="center" wrapText="1"/>
    </xf>
    <xf numFmtId="166" fontId="69" fillId="0" borderId="32" xfId="2660" quotePrefix="1" applyNumberFormat="1" applyFont="1" applyFill="1" applyBorder="1" applyAlignment="1">
      <alignment horizontal="left" vertical="center"/>
    </xf>
    <xf numFmtId="166" fontId="48" fillId="0" borderId="16" xfId="2858" applyNumberFormat="1" applyFont="1" applyFill="1" applyBorder="1" applyAlignment="1">
      <alignment horizontal="center" vertical="center" wrapText="1"/>
    </xf>
    <xf numFmtId="0" fontId="48" fillId="0" borderId="30" xfId="2858" applyFont="1" applyFill="1" applyBorder="1" applyAlignment="1">
      <alignment horizontal="center" vertical="top" wrapText="1"/>
    </xf>
    <xf numFmtId="0" fontId="48" fillId="0" borderId="28" xfId="2858" quotePrefix="1" applyFont="1" applyFill="1" applyBorder="1" applyAlignment="1">
      <alignment horizontal="center" vertical="center" wrapText="1"/>
    </xf>
    <xf numFmtId="166" fontId="48" fillId="0" borderId="34" xfId="2858" quotePrefix="1" applyNumberFormat="1" applyFont="1" applyFill="1" applyBorder="1" applyAlignment="1">
      <alignment horizontal="left" vertical="center" wrapText="1"/>
    </xf>
    <xf numFmtId="167" fontId="69" fillId="0" borderId="56" xfId="2660" quotePrefix="1" applyNumberFormat="1" applyFont="1" applyFill="1" applyBorder="1" applyAlignment="1">
      <alignment horizontal="center" vertical="center"/>
    </xf>
    <xf numFmtId="0" fontId="69" fillId="0" borderId="14" xfId="2867" applyFont="1" applyFill="1" applyBorder="1" applyAlignment="1">
      <alignment vertical="center" wrapText="1"/>
    </xf>
    <xf numFmtId="14" fontId="69" fillId="0" borderId="14" xfId="2867" applyNumberFormat="1" applyFont="1" applyFill="1" applyBorder="1" applyAlignment="1">
      <alignment horizontal="center" vertical="center"/>
    </xf>
    <xf numFmtId="0" fontId="48" fillId="0" borderId="0" xfId="2858" applyFont="1" applyFill="1" applyAlignment="1">
      <alignment vertical="center"/>
    </xf>
    <xf numFmtId="0" fontId="48" fillId="0" borderId="13" xfId="2858" applyFont="1" applyFill="1" applyBorder="1" applyAlignment="1">
      <alignment horizontal="left" wrapText="1"/>
    </xf>
    <xf numFmtId="0" fontId="48" fillId="0" borderId="16" xfId="2858" applyFont="1" applyFill="1" applyBorder="1" applyAlignment="1">
      <alignment horizontal="left" wrapText="1"/>
    </xf>
    <xf numFmtId="0" fontId="48" fillId="0" borderId="16" xfId="2858" applyFont="1" applyFill="1" applyBorder="1" applyAlignment="1">
      <alignment wrapText="1"/>
    </xf>
    <xf numFmtId="0" fontId="48" fillId="0" borderId="36" xfId="2858" applyFont="1" applyFill="1" applyBorder="1" applyAlignment="1">
      <alignment wrapText="1"/>
    </xf>
    <xf numFmtId="0" fontId="45" fillId="0" borderId="56" xfId="2858" applyNumberFormat="1" applyFont="1" applyFill="1" applyBorder="1" applyAlignment="1" applyProtection="1">
      <alignment horizontal="center" wrapText="1"/>
      <protection locked="0"/>
    </xf>
    <xf numFmtId="165" fontId="73" fillId="0" borderId="12" xfId="2660" applyNumberFormat="1" applyFont="1" applyFill="1" applyBorder="1"/>
    <xf numFmtId="0" fontId="69" fillId="0" borderId="47" xfId="2660" applyNumberFormat="1" applyFont="1" applyFill="1" applyBorder="1" applyAlignment="1">
      <alignment horizontal="center" vertical="center"/>
    </xf>
    <xf numFmtId="165" fontId="69" fillId="0" borderId="61" xfId="2660" applyNumberFormat="1" applyFont="1" applyFill="1" applyBorder="1"/>
    <xf numFmtId="165" fontId="73" fillId="0" borderId="55" xfId="2660" applyNumberFormat="1" applyFont="1" applyFill="1" applyBorder="1"/>
    <xf numFmtId="0" fontId="69" fillId="0" borderId="18" xfId="2660" applyNumberFormat="1" applyFont="1" applyFill="1" applyBorder="1" applyAlignment="1">
      <alignment horizontal="center" vertical="center"/>
    </xf>
    <xf numFmtId="165" fontId="69" fillId="0" borderId="0" xfId="2660" applyNumberFormat="1" applyFont="1" applyFill="1" applyBorder="1"/>
    <xf numFmtId="42" fontId="69" fillId="0" borderId="0" xfId="2660" applyNumberFormat="1" applyFont="1" applyFill="1" applyBorder="1" applyAlignment="1">
      <alignment horizontal="center" vertical="center"/>
    </xf>
    <xf numFmtId="42" fontId="69" fillId="0" borderId="0" xfId="2660" applyNumberFormat="1" applyFont="1" applyFill="1" applyBorder="1" applyAlignment="1" applyProtection="1">
      <alignment horizontal="center" wrapText="1"/>
      <protection locked="0"/>
    </xf>
    <xf numFmtId="165" fontId="45" fillId="0" borderId="0" xfId="2660" applyNumberFormat="1" applyFont="1" applyFill="1" applyBorder="1"/>
    <xf numFmtId="165" fontId="45" fillId="0" borderId="0" xfId="2660" applyNumberFormat="1" applyFont="1" applyFill="1" applyBorder="1" applyAlignment="1">
      <alignment wrapText="1"/>
    </xf>
    <xf numFmtId="165" fontId="45" fillId="0" borderId="0" xfId="2660" applyNumberFormat="1" applyFont="1" applyFill="1" applyBorder="1" applyAlignment="1"/>
    <xf numFmtId="42" fontId="48" fillId="0" borderId="0" xfId="2858" applyNumberFormat="1" applyFont="1" applyFill="1" applyBorder="1" applyAlignment="1">
      <alignment horizontal="center"/>
    </xf>
    <xf numFmtId="42" fontId="48" fillId="0" borderId="0" xfId="2858" applyNumberFormat="1" applyFont="1" applyFill="1" applyBorder="1" applyAlignment="1">
      <alignment horizontal="right"/>
    </xf>
    <xf numFmtId="42" fontId="45" fillId="0" borderId="0" xfId="2858" applyNumberFormat="1" applyFont="1" applyFill="1" applyBorder="1" applyAlignment="1">
      <alignment horizontal="center" wrapText="1"/>
    </xf>
    <xf numFmtId="165" fontId="45" fillId="0" borderId="0" xfId="2858" applyNumberFormat="1" applyFont="1" applyFill="1" applyBorder="1" applyAlignment="1">
      <alignment horizontal="left"/>
    </xf>
    <xf numFmtId="42" fontId="72" fillId="0" borderId="0" xfId="2858" applyNumberFormat="1" applyFont="1" applyFill="1" applyBorder="1" applyAlignment="1">
      <alignment horizontal="center"/>
    </xf>
    <xf numFmtId="42" fontId="48" fillId="0" borderId="0" xfId="2858" applyNumberFormat="1" applyFont="1" applyFill="1" applyBorder="1" applyAlignment="1">
      <alignment horizontal="center" wrapText="1"/>
    </xf>
    <xf numFmtId="14" fontId="48" fillId="0" borderId="0" xfId="2858" applyNumberFormat="1" applyFont="1" applyFill="1" applyBorder="1" applyAlignment="1">
      <alignment vertical="top"/>
    </xf>
    <xf numFmtId="14" fontId="48" fillId="0" borderId="0" xfId="2858" applyNumberFormat="1" applyFont="1" applyFill="1" applyBorder="1" applyAlignment="1">
      <alignment wrapText="1"/>
    </xf>
    <xf numFmtId="14" fontId="48" fillId="0" borderId="0" xfId="2858" applyNumberFormat="1" applyFont="1" applyFill="1" applyBorder="1" applyAlignment="1">
      <alignment horizontal="center" wrapText="1"/>
    </xf>
    <xf numFmtId="42" fontId="94" fillId="0" borderId="55" xfId="2858" applyNumberFormat="1" applyFont="1" applyFill="1" applyBorder="1" applyAlignment="1">
      <alignment horizontal="center" wrapText="1"/>
    </xf>
    <xf numFmtId="0" fontId="0" fillId="0" borderId="0" xfId="0" applyFill="1" applyAlignment="1">
      <alignment horizontal="center"/>
    </xf>
    <xf numFmtId="44" fontId="48" fillId="0" borderId="0" xfId="2858" applyNumberFormat="1" applyFont="1" applyFill="1"/>
    <xf numFmtId="42" fontId="45" fillId="0" borderId="56" xfId="2858" applyNumberFormat="1" applyFont="1" applyFill="1" applyBorder="1" applyAlignment="1">
      <alignment horizontal="center"/>
    </xf>
    <xf numFmtId="42" fontId="0" fillId="0" borderId="0" xfId="0" applyNumberFormat="1" applyFill="1"/>
    <xf numFmtId="0" fontId="45" fillId="0" borderId="0" xfId="2858" applyFont="1" applyFill="1" applyAlignment="1"/>
    <xf numFmtId="0" fontId="0" fillId="0" borderId="0" xfId="0" applyFill="1" applyAlignment="1">
      <alignment wrapText="1"/>
    </xf>
    <xf numFmtId="0" fontId="48" fillId="0" borderId="21" xfId="2858" applyFont="1" applyFill="1" applyBorder="1" applyAlignment="1">
      <alignment horizontal="left" wrapText="1"/>
    </xf>
    <xf numFmtId="0" fontId="69" fillId="0" borderId="10" xfId="3104" applyFont="1" applyFill="1" applyBorder="1" applyAlignment="1">
      <alignment vertical="center" wrapText="1"/>
    </xf>
    <xf numFmtId="0" fontId="69" fillId="0" borderId="40" xfId="3104" applyFont="1" applyFill="1" applyBorder="1" applyAlignment="1">
      <alignment vertical="center" wrapText="1"/>
    </xf>
    <xf numFmtId="0" fontId="69" fillId="0" borderId="55" xfId="3104" applyFont="1" applyFill="1" applyBorder="1" applyAlignment="1">
      <alignment vertical="center" wrapText="1"/>
    </xf>
    <xf numFmtId="0" fontId="69" fillId="0" borderId="10" xfId="3103" applyFont="1" applyFill="1" applyBorder="1" applyAlignment="1">
      <alignment vertical="center" wrapText="1"/>
    </xf>
    <xf numFmtId="0" fontId="69" fillId="0" borderId="40" xfId="3103" applyFont="1" applyFill="1" applyBorder="1" applyAlignment="1">
      <alignment vertical="center" wrapText="1"/>
    </xf>
    <xf numFmtId="0" fontId="69" fillId="0" borderId="55" xfId="3103" applyFont="1" applyFill="1" applyBorder="1" applyAlignment="1">
      <alignment vertical="center" wrapText="1"/>
    </xf>
    <xf numFmtId="0" fontId="69" fillId="0" borderId="10" xfId="3106" applyFont="1" applyFill="1" applyBorder="1" applyAlignment="1">
      <alignment vertical="center" wrapText="1"/>
    </xf>
    <xf numFmtId="0" fontId="69" fillId="0" borderId="10" xfId="3105" applyFont="1" applyFill="1" applyBorder="1" applyAlignment="1">
      <alignment vertical="center" wrapText="1"/>
    </xf>
    <xf numFmtId="0" fontId="45" fillId="0" borderId="0" xfId="2858" applyFont="1" applyFill="1" applyBorder="1" applyAlignment="1">
      <alignment horizontal="left" wrapText="1"/>
    </xf>
    <xf numFmtId="14" fontId="48" fillId="0" borderId="47" xfId="2858" applyNumberFormat="1" applyFont="1" applyFill="1" applyBorder="1" applyAlignment="1">
      <alignment horizontal="center" wrapText="1"/>
    </xf>
    <xf numFmtId="14" fontId="48" fillId="0" borderId="23" xfId="2858" applyNumberFormat="1" applyFont="1" applyFill="1" applyBorder="1" applyAlignment="1">
      <alignment horizontal="center" wrapText="1"/>
    </xf>
    <xf numFmtId="14" fontId="48" fillId="0" borderId="18" xfId="2858" applyNumberFormat="1" applyFont="1" applyFill="1" applyBorder="1" applyAlignment="1">
      <alignment horizontal="center" wrapText="1"/>
    </xf>
    <xf numFmtId="0" fontId="69" fillId="0" borderId="40" xfId="3105" applyFont="1" applyFill="1" applyBorder="1" applyAlignment="1">
      <alignment vertical="center" wrapText="1"/>
    </xf>
    <xf numFmtId="0" fontId="69" fillId="0" borderId="40" xfId="3106" applyFont="1" applyFill="1" applyBorder="1" applyAlignment="1">
      <alignment vertical="center" wrapText="1"/>
    </xf>
    <xf numFmtId="0" fontId="48" fillId="0" borderId="15" xfId="2858" applyFont="1" applyFill="1" applyBorder="1" applyAlignment="1"/>
    <xf numFmtId="14" fontId="48" fillId="0" borderId="33" xfId="2858" applyNumberFormat="1" applyFont="1" applyFill="1" applyBorder="1" applyAlignment="1">
      <alignment vertical="center" wrapText="1"/>
    </xf>
    <xf numFmtId="14" fontId="69" fillId="0" borderId="33" xfId="2660" applyNumberFormat="1" applyFont="1" applyFill="1" applyBorder="1" applyAlignment="1">
      <alignment horizontal="left" vertical="center"/>
    </xf>
    <xf numFmtId="0" fontId="67" fillId="0" borderId="44" xfId="3926" applyFont="1" applyFill="1" applyBorder="1" applyAlignment="1" applyProtection="1">
      <alignment horizontal="center" wrapText="1"/>
      <protection locked="0"/>
    </xf>
    <xf numFmtId="41" fontId="67" fillId="0" borderId="92" xfId="3926" applyNumberFormat="1" applyFont="1" applyFill="1" applyBorder="1" applyAlignment="1" applyProtection="1">
      <alignment horizontal="center" wrapText="1"/>
      <protection locked="0"/>
    </xf>
    <xf numFmtId="0" fontId="67" fillId="0" borderId="97" xfId="3926" applyFont="1" applyFill="1" applyBorder="1" applyAlignment="1" applyProtection="1">
      <alignment horizontal="center" wrapText="1"/>
      <protection locked="0"/>
    </xf>
    <xf numFmtId="0" fontId="67" fillId="0" borderId="45" xfId="3926" applyFont="1" applyFill="1" applyBorder="1" applyAlignment="1" applyProtection="1">
      <alignment horizontal="center" wrapText="1"/>
      <protection locked="0"/>
    </xf>
    <xf numFmtId="42" fontId="67" fillId="0" borderId="66" xfId="3926" applyNumberFormat="1" applyFont="1" applyFill="1" applyBorder="1" applyAlignment="1" applyProtection="1">
      <alignment horizontal="center" wrapText="1"/>
      <protection locked="0"/>
    </xf>
    <xf numFmtId="0" fontId="45" fillId="0" borderId="48" xfId="2858" applyFont="1" applyFill="1" applyBorder="1" applyAlignment="1">
      <alignment horizontal="center" vertical="center" wrapText="1"/>
    </xf>
    <xf numFmtId="0" fontId="45" fillId="0" borderId="43" xfId="2858" applyFont="1" applyFill="1" applyBorder="1" applyAlignment="1">
      <alignment horizontal="center" vertical="center" wrapText="1"/>
    </xf>
    <xf numFmtId="0" fontId="45" fillId="0" borderId="49" xfId="2858" applyFont="1" applyFill="1" applyBorder="1" applyAlignment="1">
      <alignment horizontal="center" vertical="center" wrapText="1"/>
    </xf>
    <xf numFmtId="42" fontId="48" fillId="0" borderId="42" xfId="2858" applyNumberFormat="1" applyFont="1" applyFill="1" applyBorder="1" applyAlignment="1">
      <alignment vertical="center"/>
    </xf>
    <xf numFmtId="42" fontId="48" fillId="0" borderId="33" xfId="2858" applyNumberFormat="1" applyFont="1" applyFill="1" applyBorder="1" applyAlignment="1">
      <alignment vertical="center"/>
    </xf>
    <xf numFmtId="0" fontId="45" fillId="0" borderId="62" xfId="2858" applyFont="1" applyFill="1" applyBorder="1" applyAlignment="1">
      <alignment horizontal="center" vertical="center" wrapText="1"/>
    </xf>
    <xf numFmtId="42" fontId="48" fillId="0" borderId="15" xfId="2858" applyNumberFormat="1" applyFont="1" applyFill="1" applyBorder="1" applyAlignment="1">
      <alignment horizontal="center" vertical="center"/>
    </xf>
    <xf numFmtId="0" fontId="48" fillId="0" borderId="72" xfId="2858" applyFont="1" applyFill="1" applyBorder="1" applyAlignment="1">
      <alignment horizontal="center" vertical="top" wrapText="1"/>
    </xf>
    <xf numFmtId="165" fontId="73" fillId="0" borderId="15" xfId="2660" applyNumberFormat="1" applyFont="1" applyFill="1" applyBorder="1"/>
    <xf numFmtId="0" fontId="69" fillId="0" borderId="15" xfId="2660" applyNumberFormat="1" applyFont="1" applyFill="1" applyBorder="1" applyAlignment="1">
      <alignment horizontal="center" vertical="center"/>
    </xf>
    <xf numFmtId="165" fontId="69" fillId="0" borderId="16" xfId="2660" applyNumberFormat="1" applyFont="1" applyFill="1" applyBorder="1"/>
    <xf numFmtId="0" fontId="67" fillId="0" borderId="73" xfId="2660" applyNumberFormat="1" applyFont="1" applyFill="1" applyBorder="1" applyAlignment="1" applyProtection="1">
      <alignment horizontal="center" wrapText="1"/>
      <protection locked="0"/>
    </xf>
    <xf numFmtId="0" fontId="100" fillId="0" borderId="43" xfId="2858" applyNumberFormat="1" applyFont="1" applyFill="1" applyBorder="1" applyAlignment="1" applyProtection="1">
      <alignment horizontal="center" wrapText="1"/>
      <protection locked="0"/>
    </xf>
    <xf numFmtId="42" fontId="45" fillId="0" borderId="0" xfId="2858" applyNumberFormat="1" applyFont="1" applyFill="1" applyBorder="1" applyAlignment="1">
      <alignment horizontal="center" vertical="top"/>
    </xf>
    <xf numFmtId="165" fontId="45" fillId="0" borderId="0" xfId="2858" applyNumberFormat="1" applyFont="1" applyFill="1" applyBorder="1" applyAlignment="1">
      <alignment horizontal="center" vertical="top"/>
    </xf>
    <xf numFmtId="0" fontId="93" fillId="0" borderId="24" xfId="0" applyFont="1" applyFill="1" applyBorder="1" applyAlignment="1">
      <alignment horizontal="center"/>
    </xf>
    <xf numFmtId="0" fontId="48" fillId="0" borderId="20" xfId="2858" applyFont="1" applyFill="1" applyBorder="1"/>
    <xf numFmtId="42" fontId="48" fillId="0" borderId="41" xfId="0" applyNumberFormat="1" applyFont="1" applyFill="1" applyBorder="1" applyAlignment="1"/>
    <xf numFmtId="42" fontId="48" fillId="0" borderId="14" xfId="2858" applyNumberFormat="1" applyFont="1" applyFill="1" applyBorder="1" applyAlignment="1"/>
    <xf numFmtId="0" fontId="48" fillId="0" borderId="14" xfId="2858" applyFont="1" applyFill="1" applyBorder="1" applyAlignment="1"/>
    <xf numFmtId="0" fontId="48" fillId="0" borderId="16" xfId="2858" applyFont="1" applyFill="1" applyBorder="1" applyAlignment="1"/>
    <xf numFmtId="44" fontId="48" fillId="0" borderId="0" xfId="2858" applyNumberFormat="1" applyFont="1" applyFill="1" applyAlignment="1"/>
    <xf numFmtId="0" fontId="69" fillId="0" borderId="10" xfId="3104" applyFont="1" applyFill="1" applyBorder="1" applyAlignment="1">
      <alignment horizontal="center" vertical="center"/>
    </xf>
    <xf numFmtId="0" fontId="69" fillId="0" borderId="40" xfId="3104" applyFont="1" applyFill="1" applyBorder="1" applyAlignment="1">
      <alignment horizontal="center" vertical="center"/>
    </xf>
    <xf numFmtId="0" fontId="69" fillId="0" borderId="55" xfId="3104" applyFont="1" applyFill="1" applyBorder="1" applyAlignment="1">
      <alignment horizontal="center" vertical="center"/>
    </xf>
    <xf numFmtId="0" fontId="69" fillId="0" borderId="10" xfId="3103" applyFont="1" applyFill="1" applyBorder="1" applyAlignment="1">
      <alignment horizontal="center" vertical="center"/>
    </xf>
    <xf numFmtId="0" fontId="69" fillId="0" borderId="40" xfId="3103" applyFont="1" applyFill="1" applyBorder="1" applyAlignment="1">
      <alignment horizontal="center" vertical="center"/>
    </xf>
    <xf numFmtId="165" fontId="48" fillId="0" borderId="0" xfId="2858" applyNumberFormat="1" applyFont="1" applyFill="1" applyBorder="1"/>
    <xf numFmtId="0" fontId="45" fillId="0" borderId="88" xfId="2858" applyFont="1" applyFill="1" applyBorder="1" applyAlignment="1">
      <alignment horizontal="right"/>
    </xf>
    <xf numFmtId="14" fontId="69" fillId="0" borderId="10" xfId="2818" applyNumberFormat="1" applyFont="1" applyFill="1" applyBorder="1" applyAlignment="1">
      <alignment horizontal="center" vertical="center" wrapText="1"/>
    </xf>
    <xf numFmtId="0" fontId="69" fillId="0" borderId="36" xfId="2818" applyFont="1" applyFill="1" applyBorder="1" applyAlignment="1">
      <alignment horizontal="center" vertical="center" wrapText="1"/>
    </xf>
    <xf numFmtId="0" fontId="69" fillId="0" borderId="50" xfId="2818" applyFont="1" applyFill="1" applyBorder="1" applyAlignment="1">
      <alignment vertical="center" wrapText="1"/>
    </xf>
    <xf numFmtId="165" fontId="69" fillId="0" borderId="15" xfId="2660" applyNumberFormat="1" applyFont="1" applyFill="1" applyBorder="1" applyAlignment="1">
      <alignment vertical="center" wrapText="1"/>
    </xf>
    <xf numFmtId="166" fontId="69" fillId="0" borderId="14" xfId="2660" applyNumberFormat="1" applyFont="1" applyFill="1" applyBorder="1" applyAlignment="1">
      <alignment vertical="center" wrapText="1"/>
    </xf>
    <xf numFmtId="14" fontId="69" fillId="0" borderId="14" xfId="2818" applyNumberFormat="1" applyFont="1" applyFill="1" applyBorder="1" applyAlignment="1">
      <alignment horizontal="center" vertical="center" wrapText="1"/>
    </xf>
    <xf numFmtId="1" fontId="70" fillId="0" borderId="18" xfId="2818" applyNumberFormat="1" applyFont="1" applyFill="1" applyBorder="1" applyAlignment="1">
      <alignment horizontal="center" vertical="center" wrapText="1"/>
    </xf>
    <xf numFmtId="14" fontId="48" fillId="0" borderId="0" xfId="2858" applyNumberFormat="1" applyFont="1" applyFill="1"/>
    <xf numFmtId="165" fontId="69" fillId="0" borderId="16" xfId="2660" applyNumberFormat="1" applyFont="1" applyFill="1" applyBorder="1" applyAlignment="1" applyProtection="1">
      <alignment horizontal="center" wrapText="1"/>
      <protection locked="0"/>
    </xf>
    <xf numFmtId="165" fontId="48" fillId="0" borderId="0" xfId="2858" applyNumberFormat="1" applyFont="1" applyFill="1"/>
    <xf numFmtId="165" fontId="69" fillId="0" borderId="56" xfId="2660" quotePrefix="1" applyNumberFormat="1" applyFont="1" applyFill="1" applyBorder="1" applyAlignment="1">
      <alignment horizontal="center" vertical="center"/>
    </xf>
    <xf numFmtId="166" fontId="69" fillId="0" borderId="21" xfId="2660" applyNumberFormat="1" applyFont="1" applyFill="1" applyBorder="1" applyAlignment="1">
      <alignment horizontal="center" vertical="center"/>
    </xf>
    <xf numFmtId="0" fontId="67" fillId="0" borderId="43" xfId="2660" applyNumberFormat="1" applyFont="1" applyFill="1" applyBorder="1" applyAlignment="1" applyProtection="1">
      <alignment horizontal="center" wrapText="1"/>
      <protection locked="0"/>
    </xf>
    <xf numFmtId="0" fontId="48" fillId="0" borderId="26" xfId="2858" applyFont="1" applyFill="1" applyBorder="1" applyAlignment="1">
      <alignment horizontal="center" vertical="center" wrapText="1"/>
    </xf>
    <xf numFmtId="0" fontId="48" fillId="0" borderId="34" xfId="2858" applyFont="1" applyFill="1" applyBorder="1" applyAlignment="1">
      <alignment horizontal="center" vertical="center" wrapText="1"/>
    </xf>
    <xf numFmtId="0" fontId="48" fillId="0" borderId="30" xfId="2858" applyFont="1" applyFill="1" applyBorder="1" applyAlignment="1">
      <alignment horizontal="center" vertical="center" wrapText="1"/>
    </xf>
    <xf numFmtId="0" fontId="48" fillId="0" borderId="61" xfId="2858" applyFont="1" applyFill="1" applyBorder="1" applyAlignment="1">
      <alignment horizontal="left" vertical="top"/>
    </xf>
    <xf numFmtId="0" fontId="48" fillId="0" borderId="23" xfId="2858" applyFont="1" applyFill="1" applyBorder="1" applyAlignment="1">
      <alignment horizontal="left" vertical="top"/>
    </xf>
    <xf numFmtId="0" fontId="69" fillId="0" borderId="33" xfId="3941" applyFont="1" applyFill="1" applyBorder="1" applyAlignment="1">
      <alignment horizontal="center" vertical="center" wrapText="1"/>
    </xf>
    <xf numFmtId="0" fontId="69" fillId="0" borderId="72" xfId="3941" applyFont="1" applyFill="1" applyBorder="1" applyAlignment="1">
      <alignment horizontal="center" wrapText="1"/>
    </xf>
    <xf numFmtId="14" fontId="69" fillId="0" borderId="11" xfId="3941" applyNumberFormat="1" applyFont="1" applyFill="1" applyBorder="1" applyAlignment="1">
      <alignment horizontal="center" vertical="center"/>
    </xf>
    <xf numFmtId="14" fontId="69" fillId="0" borderId="31" xfId="3941" applyNumberFormat="1" applyFont="1" applyFill="1" applyBorder="1" applyAlignment="1">
      <alignment horizontal="left" vertical="center" wrapText="1"/>
    </xf>
    <xf numFmtId="0" fontId="69" fillId="0" borderId="31" xfId="3941" applyFont="1" applyFill="1" applyBorder="1" applyAlignment="1">
      <alignment horizontal="center" vertical="center"/>
    </xf>
    <xf numFmtId="0" fontId="69" fillId="0" borderId="60" xfId="3941" applyFont="1" applyFill="1" applyBorder="1" applyAlignment="1">
      <alignment horizontal="center" vertical="center"/>
    </xf>
    <xf numFmtId="0" fontId="69" fillId="0" borderId="59" xfId="3941" applyFont="1" applyFill="1" applyBorder="1" applyAlignment="1">
      <alignment horizontal="left" vertical="center"/>
    </xf>
    <xf numFmtId="0" fontId="69" fillId="0" borderId="46" xfId="3941" applyFont="1" applyFill="1" applyBorder="1" applyAlignment="1">
      <alignment horizontal="center" vertical="center"/>
    </xf>
    <xf numFmtId="0" fontId="69" fillId="0" borderId="17" xfId="3941" applyFont="1" applyFill="1" applyBorder="1" applyAlignment="1">
      <alignment horizontal="left" vertical="center"/>
    </xf>
    <xf numFmtId="0" fontId="69" fillId="0" borderId="41" xfId="3941" applyFont="1" applyFill="1" applyBorder="1" applyAlignment="1">
      <alignment horizontal="center" vertical="center"/>
    </xf>
    <xf numFmtId="14" fontId="69" fillId="0" borderId="14" xfId="3941" applyNumberFormat="1" applyFont="1" applyFill="1" applyBorder="1" applyAlignment="1">
      <alignment horizontal="right" vertical="center"/>
    </xf>
    <xf numFmtId="14" fontId="69" fillId="0" borderId="32" xfId="3941" applyNumberFormat="1" applyFont="1" applyFill="1" applyBorder="1" applyAlignment="1">
      <alignment horizontal="center" vertical="center"/>
    </xf>
    <xf numFmtId="0" fontId="69" fillId="0" borderId="32" xfId="3941" applyFont="1" applyFill="1" applyBorder="1" applyAlignment="1">
      <alignment horizontal="center" vertical="center"/>
    </xf>
    <xf numFmtId="0" fontId="69" fillId="0" borderId="26" xfId="3941" applyFont="1" applyFill="1" applyBorder="1" applyAlignment="1">
      <alignment horizontal="center" vertical="center"/>
    </xf>
    <xf numFmtId="14" fontId="69" fillId="0" borderId="52" xfId="3941" applyNumberFormat="1" applyFont="1" applyFill="1" applyBorder="1" applyAlignment="1">
      <alignment horizontal="right" vertical="center"/>
    </xf>
    <xf numFmtId="14" fontId="69" fillId="0" borderId="42" xfId="3941" applyNumberFormat="1" applyFont="1" applyFill="1" applyBorder="1" applyAlignment="1">
      <alignment horizontal="center" vertical="center"/>
    </xf>
    <xf numFmtId="14" fontId="69" fillId="0" borderId="15" xfId="3943" applyNumberFormat="1" applyFont="1" applyFill="1" applyBorder="1" applyAlignment="1">
      <alignment horizontal="center" vertical="center"/>
    </xf>
    <xf numFmtId="14" fontId="69" fillId="0" borderId="14" xfId="3941" applyNumberFormat="1" applyFont="1" applyFill="1" applyBorder="1" applyAlignment="1">
      <alignment horizontal="center" vertical="center"/>
    </xf>
    <xf numFmtId="14" fontId="69" fillId="0" borderId="15" xfId="3941" applyNumberFormat="1" applyFont="1" applyFill="1" applyBorder="1" applyAlignment="1">
      <alignment horizontal="left" vertical="center" wrapText="1"/>
    </xf>
    <xf numFmtId="0" fontId="69" fillId="0" borderId="41" xfId="3941" applyFont="1" applyFill="1" applyBorder="1" applyAlignment="1">
      <alignment horizontal="center" vertical="top" wrapText="1"/>
    </xf>
    <xf numFmtId="0" fontId="69" fillId="0" borderId="61" xfId="3941" applyFont="1" applyFill="1" applyBorder="1" applyAlignment="1">
      <alignment horizontal="left" vertical="center" wrapText="1"/>
    </xf>
    <xf numFmtId="0" fontId="69" fillId="0" borderId="23" xfId="3941" applyFont="1" applyFill="1" applyBorder="1" applyAlignment="1">
      <alignment horizontal="left" vertical="center" wrapText="1"/>
    </xf>
    <xf numFmtId="0" fontId="48" fillId="0" borderId="32" xfId="2858" applyFont="1" applyFill="1" applyBorder="1" applyAlignment="1">
      <alignment vertical="center" wrapText="1"/>
    </xf>
    <xf numFmtId="0" fontId="48" fillId="0" borderId="26" xfId="2858" applyFont="1" applyFill="1" applyBorder="1" applyAlignment="1">
      <alignment vertical="center" wrapText="1"/>
    </xf>
    <xf numFmtId="0" fontId="69" fillId="0" borderId="41" xfId="3941" applyFont="1" applyFill="1" applyBorder="1" applyAlignment="1">
      <alignment horizontal="left" vertical="center" wrapText="1"/>
    </xf>
    <xf numFmtId="0" fontId="69" fillId="0" borderId="18" xfId="3941" applyFont="1" applyFill="1" applyBorder="1" applyAlignment="1">
      <alignment horizontal="left" vertical="center" wrapText="1"/>
    </xf>
    <xf numFmtId="14" fontId="69" fillId="0" borderId="25" xfId="3943" applyNumberFormat="1" applyFont="1" applyFill="1" applyBorder="1" applyAlignment="1">
      <alignment horizontal="center" vertical="center"/>
    </xf>
    <xf numFmtId="14" fontId="69" fillId="0" borderId="48" xfId="3941" applyNumberFormat="1" applyFont="1" applyFill="1" applyBorder="1" applyAlignment="1">
      <alignment horizontal="center" vertical="center"/>
    </xf>
    <xf numFmtId="14" fontId="69" fillId="0" borderId="43" xfId="3941" applyNumberFormat="1" applyFont="1" applyFill="1" applyBorder="1" applyAlignment="1">
      <alignment horizontal="left" vertical="center" wrapText="1"/>
    </xf>
    <xf numFmtId="0" fontId="69" fillId="0" borderId="62" xfId="3941" applyFont="1" applyFill="1" applyBorder="1" applyAlignment="1">
      <alignment horizontal="center" vertical="center"/>
    </xf>
    <xf numFmtId="0" fontId="69" fillId="0" borderId="71" xfId="3941" applyFont="1" applyFill="1" applyBorder="1" applyAlignment="1">
      <alignment horizontal="center" vertical="top" wrapText="1"/>
    </xf>
    <xf numFmtId="0" fontId="69" fillId="0" borderId="89" xfId="3941" applyFont="1" applyFill="1" applyBorder="1" applyAlignment="1">
      <alignment horizontal="left" vertical="center" wrapText="1"/>
    </xf>
    <xf numFmtId="0" fontId="69" fillId="0" borderId="73" xfId="3941" applyFont="1" applyFill="1" applyBorder="1" applyAlignment="1">
      <alignment horizontal="center" vertical="top" wrapText="1"/>
    </xf>
    <xf numFmtId="14" fontId="69" fillId="0" borderId="55" xfId="3941" applyNumberFormat="1" applyFont="1" applyFill="1" applyBorder="1" applyAlignment="1">
      <alignment horizontal="center" vertical="center" wrapText="1"/>
    </xf>
    <xf numFmtId="0" fontId="69" fillId="0" borderId="20" xfId="3941" applyFont="1" applyFill="1" applyBorder="1" applyAlignment="1">
      <alignment horizontal="center" vertical="center" wrapText="1"/>
    </xf>
    <xf numFmtId="14" fontId="69" fillId="0" borderId="61" xfId="3941" applyNumberFormat="1" applyFont="1" applyFill="1" applyBorder="1" applyAlignment="1">
      <alignment horizontal="center" vertical="center"/>
    </xf>
    <xf numFmtId="14" fontId="69" fillId="0" borderId="33" xfId="3941" applyNumberFormat="1" applyFont="1" applyFill="1" applyBorder="1" applyAlignment="1">
      <alignment horizontal="left" vertical="center" wrapText="1"/>
    </xf>
    <xf numFmtId="14" fontId="69" fillId="0" borderId="15" xfId="3941" applyNumberFormat="1" applyFont="1" applyFill="1" applyBorder="1" applyAlignment="1">
      <alignment horizontal="center" vertical="center" wrapText="1"/>
    </xf>
    <xf numFmtId="0" fontId="69" fillId="0" borderId="17" xfId="3941" applyFont="1" applyFill="1" applyBorder="1" applyAlignment="1">
      <alignment horizontal="center" vertical="center" wrapText="1"/>
    </xf>
    <xf numFmtId="0" fontId="69" fillId="0" borderId="18" xfId="3941" applyFont="1" applyFill="1" applyBorder="1" applyAlignment="1">
      <alignment horizontal="center" vertical="center" wrapText="1"/>
    </xf>
    <xf numFmtId="14" fontId="69" fillId="0" borderId="41" xfId="3941" applyNumberFormat="1" applyFont="1" applyFill="1" applyBorder="1" applyAlignment="1">
      <alignment horizontal="center" vertical="center"/>
    </xf>
    <xf numFmtId="14" fontId="69" fillId="0" borderId="32" xfId="3941" applyNumberFormat="1" applyFont="1" applyFill="1" applyBorder="1" applyAlignment="1">
      <alignment horizontal="left" vertical="center" wrapText="1"/>
    </xf>
    <xf numFmtId="14" fontId="69" fillId="0" borderId="40" xfId="3943" applyNumberFormat="1" applyFont="1" applyFill="1" applyBorder="1" applyAlignment="1">
      <alignment horizontal="center" vertical="center"/>
    </xf>
    <xf numFmtId="14" fontId="69" fillId="0" borderId="10" xfId="3941" applyNumberFormat="1" applyFont="1" applyFill="1" applyBorder="1" applyAlignment="1">
      <alignment horizontal="center" vertical="center" wrapText="1"/>
    </xf>
    <xf numFmtId="0" fontId="69" fillId="0" borderId="37" xfId="3941" applyFont="1" applyFill="1" applyBorder="1" applyAlignment="1">
      <alignment horizontal="center" vertical="center" wrapText="1"/>
    </xf>
    <xf numFmtId="14" fontId="69" fillId="0" borderId="51" xfId="3941" applyNumberFormat="1" applyFont="1" applyFill="1" applyBorder="1" applyAlignment="1">
      <alignment horizontal="center" vertical="center"/>
    </xf>
    <xf numFmtId="14" fontId="69" fillId="0" borderId="39" xfId="3941" applyNumberFormat="1" applyFont="1" applyFill="1" applyBorder="1" applyAlignment="1">
      <alignment horizontal="left" vertical="center" wrapText="1"/>
    </xf>
    <xf numFmtId="14" fontId="69" fillId="0" borderId="24" xfId="3941" applyNumberFormat="1" applyFont="1" applyFill="1" applyBorder="1" applyAlignment="1">
      <alignment horizontal="center" vertical="center"/>
    </xf>
    <xf numFmtId="14" fontId="69" fillId="0" borderId="25" xfId="3941" applyNumberFormat="1" applyFont="1" applyFill="1" applyBorder="1" applyAlignment="1">
      <alignment horizontal="center" vertical="center" wrapText="1"/>
    </xf>
    <xf numFmtId="0" fontId="69" fillId="0" borderId="34" xfId="3941" applyFont="1" applyFill="1" applyBorder="1" applyAlignment="1">
      <alignment horizontal="center" vertical="center"/>
    </xf>
    <xf numFmtId="0" fontId="69" fillId="0" borderId="30" xfId="3941" applyFont="1" applyFill="1" applyBorder="1" applyAlignment="1">
      <alignment horizontal="center" vertical="center"/>
    </xf>
    <xf numFmtId="0" fontId="48" fillId="0" borderId="28" xfId="3941" applyFont="1" applyFill="1" applyBorder="1" applyAlignment="1">
      <alignment horizontal="center" vertical="center" wrapText="1"/>
    </xf>
    <xf numFmtId="49" fontId="48" fillId="0" borderId="56" xfId="2858" applyNumberFormat="1" applyFont="1" applyFill="1" applyBorder="1" applyAlignment="1">
      <alignment horizontal="center" vertical="center" wrapText="1"/>
    </xf>
    <xf numFmtId="14" fontId="69" fillId="0" borderId="12" xfId="3943" applyNumberFormat="1" applyFont="1" applyFill="1" applyBorder="1" applyAlignment="1">
      <alignment horizontal="center" vertical="center"/>
    </xf>
    <xf numFmtId="14" fontId="48" fillId="0" borderId="12" xfId="2858" applyNumberFormat="1" applyFont="1" applyFill="1" applyBorder="1" applyAlignment="1">
      <alignment vertical="center" wrapText="1"/>
    </xf>
    <xf numFmtId="0" fontId="48" fillId="0" borderId="31" xfId="2858" applyFont="1" applyFill="1" applyBorder="1" applyAlignment="1">
      <alignment horizontal="center" vertical="center" wrapText="1"/>
    </xf>
    <xf numFmtId="0" fontId="48" fillId="0" borderId="60" xfId="2858" applyFont="1" applyFill="1" applyBorder="1" applyAlignment="1">
      <alignment horizontal="center" vertical="top" wrapText="1"/>
    </xf>
    <xf numFmtId="14" fontId="69" fillId="0" borderId="12" xfId="3941" applyNumberFormat="1" applyFont="1" applyFill="1" applyBorder="1" applyAlignment="1">
      <alignment horizontal="left" vertical="center" wrapText="1"/>
    </xf>
    <xf numFmtId="0" fontId="69" fillId="0" borderId="60" xfId="3941" applyFont="1" applyFill="1" applyBorder="1" applyAlignment="1">
      <alignment horizontal="center" vertical="top" wrapText="1"/>
    </xf>
    <xf numFmtId="0" fontId="69" fillId="0" borderId="59" xfId="3941" applyFont="1" applyFill="1" applyBorder="1" applyAlignment="1">
      <alignment horizontal="left" vertical="center" wrapText="1"/>
    </xf>
    <xf numFmtId="0" fontId="69" fillId="0" borderId="47" xfId="3941" applyFont="1" applyFill="1" applyBorder="1" applyAlignment="1">
      <alignment horizontal="center" vertical="top" wrapText="1"/>
    </xf>
    <xf numFmtId="0" fontId="69" fillId="0" borderId="23" xfId="3941" applyFont="1" applyFill="1" applyBorder="1" applyAlignment="1">
      <alignment horizontal="center" vertical="top" wrapText="1"/>
    </xf>
    <xf numFmtId="14" fontId="69" fillId="0" borderId="15" xfId="3943" applyNumberFormat="1" applyFont="1" applyFill="1" applyBorder="1" applyAlignment="1">
      <alignment horizontal="center"/>
    </xf>
    <xf numFmtId="14" fontId="69" fillId="0" borderId="55" xfId="3941" applyNumberFormat="1" applyFont="1" applyFill="1" applyBorder="1" applyAlignment="1">
      <alignment horizontal="left" vertical="top" wrapText="1"/>
    </xf>
    <xf numFmtId="0" fontId="69" fillId="0" borderId="26" xfId="3941" applyFont="1" applyFill="1" applyBorder="1" applyAlignment="1">
      <alignment horizontal="center" vertical="center" wrapText="1"/>
    </xf>
    <xf numFmtId="0" fontId="69" fillId="0" borderId="30" xfId="3941" applyFont="1" applyFill="1" applyBorder="1" applyAlignment="1">
      <alignment horizontal="center" vertical="center" wrapText="1"/>
    </xf>
    <xf numFmtId="14" fontId="69" fillId="0" borderId="25" xfId="3941" applyNumberFormat="1" applyFont="1" applyFill="1" applyBorder="1" applyAlignment="1">
      <alignment horizontal="left" vertical="center" wrapText="1"/>
    </xf>
    <xf numFmtId="14" fontId="69" fillId="0" borderId="28" xfId="3941" applyNumberFormat="1" applyFont="1" applyFill="1" applyBorder="1" applyAlignment="1">
      <alignment horizontal="left" vertical="center" wrapText="1"/>
    </xf>
    <xf numFmtId="0" fontId="48" fillId="0" borderId="0" xfId="2858" applyNumberFormat="1" applyFont="1" applyFill="1" applyBorder="1" applyAlignment="1" applyProtection="1">
      <alignment horizontal="center" vertical="center" wrapText="1"/>
      <protection locked="0"/>
    </xf>
    <xf numFmtId="14" fontId="69" fillId="0" borderId="0" xfId="3943" applyNumberFormat="1" applyFont="1" applyFill="1" applyBorder="1" applyAlignment="1">
      <alignment horizontal="center" vertical="center"/>
    </xf>
    <xf numFmtId="14" fontId="48" fillId="0" borderId="0" xfId="2858" applyNumberFormat="1" applyFont="1" applyFill="1" applyBorder="1" applyAlignment="1">
      <alignment horizontal="center" vertical="center"/>
    </xf>
    <xf numFmtId="0" fontId="48" fillId="0" borderId="64" xfId="2858" applyFont="1" applyFill="1" applyBorder="1" applyAlignment="1">
      <alignment vertical="center" wrapText="1"/>
    </xf>
    <xf numFmtId="14" fontId="48" fillId="0" borderId="64" xfId="2858" applyNumberFormat="1" applyFont="1" applyFill="1" applyBorder="1" applyAlignment="1">
      <alignment vertical="center" wrapText="1"/>
    </xf>
    <xf numFmtId="42" fontId="48" fillId="0" borderId="0" xfId="2858" applyNumberFormat="1" applyFont="1" applyFill="1" applyBorder="1" applyAlignment="1">
      <alignment vertical="center"/>
    </xf>
    <xf numFmtId="0" fontId="48" fillId="0" borderId="0" xfId="2858" applyFont="1" applyFill="1" applyBorder="1" applyAlignment="1">
      <alignment horizontal="center" vertical="center" wrapText="1"/>
    </xf>
    <xf numFmtId="14" fontId="69" fillId="0" borderId="0" xfId="3941" applyNumberFormat="1" applyFont="1" applyFill="1" applyBorder="1" applyAlignment="1">
      <alignment horizontal="center" vertical="center"/>
    </xf>
    <xf numFmtId="14" fontId="69" fillId="0" borderId="64" xfId="3941" applyNumberFormat="1" applyFont="1" applyFill="1" applyBorder="1" applyAlignment="1">
      <alignment horizontal="left" vertical="center" wrapText="1"/>
    </xf>
    <xf numFmtId="42" fontId="48" fillId="0" borderId="64" xfId="2858" applyNumberFormat="1" applyFont="1" applyFill="1" applyBorder="1" applyAlignment="1">
      <alignment vertical="center"/>
    </xf>
    <xf numFmtId="0" fontId="69" fillId="0" borderId="64" xfId="3941" applyFont="1" applyFill="1" applyBorder="1" applyAlignment="1">
      <alignment horizontal="center" vertical="center"/>
    </xf>
    <xf numFmtId="0" fontId="69" fillId="0" borderId="64" xfId="3941" applyFont="1" applyFill="1" applyBorder="1" applyAlignment="1">
      <alignment horizontal="center" vertical="center" wrapText="1"/>
    </xf>
    <xf numFmtId="0" fontId="48" fillId="0" borderId="64" xfId="2858" applyFont="1" applyFill="1" applyBorder="1" applyAlignment="1">
      <alignment horizontal="left" vertical="center" wrapText="1"/>
    </xf>
    <xf numFmtId="167" fontId="69" fillId="0" borderId="64" xfId="2660" quotePrefix="1" applyNumberFormat="1" applyFont="1" applyFill="1" applyBorder="1" applyAlignment="1">
      <alignment horizontal="center" vertical="center"/>
    </xf>
    <xf numFmtId="0" fontId="48" fillId="0" borderId="64" xfId="2858" quotePrefix="1" applyFont="1" applyFill="1" applyBorder="1" applyAlignment="1">
      <alignment horizontal="center" vertical="center" wrapText="1"/>
    </xf>
    <xf numFmtId="166" fontId="48" fillId="0" borderId="64" xfId="2858" quotePrefix="1" applyNumberFormat="1" applyFont="1" applyFill="1" applyBorder="1" applyAlignment="1">
      <alignment horizontal="left" vertical="center" wrapText="1"/>
    </xf>
    <xf numFmtId="166" fontId="69" fillId="0" borderId="64" xfId="2660" quotePrefix="1" applyNumberFormat="1" applyFont="1" applyFill="1" applyBorder="1" applyAlignment="1">
      <alignment horizontal="center" vertical="center"/>
    </xf>
    <xf numFmtId="166" fontId="69" fillId="0" borderId="64" xfId="2660" quotePrefix="1" applyNumberFormat="1" applyFont="1" applyFill="1" applyBorder="1" applyAlignment="1">
      <alignment horizontal="left" vertical="center"/>
    </xf>
    <xf numFmtId="0" fontId="48" fillId="0" borderId="0" xfId="2858" quotePrefix="1" applyFont="1" applyFill="1" applyBorder="1" applyAlignment="1">
      <alignment horizontal="center" vertical="center" wrapText="1"/>
    </xf>
    <xf numFmtId="0" fontId="45" fillId="0" borderId="0" xfId="2858" applyFont="1" applyFill="1" applyBorder="1" applyAlignment="1">
      <alignment horizontal="right" wrapText="1"/>
    </xf>
    <xf numFmtId="166" fontId="45" fillId="0" borderId="88" xfId="2858" applyNumberFormat="1" applyFont="1" applyFill="1" applyBorder="1"/>
    <xf numFmtId="166" fontId="45" fillId="0" borderId="98" xfId="2858" applyNumberFormat="1" applyFont="1" applyFill="1" applyBorder="1"/>
    <xf numFmtId="166" fontId="45" fillId="0" borderId="0" xfId="2858" applyNumberFormat="1" applyFont="1" applyFill="1"/>
    <xf numFmtId="0" fontId="67" fillId="0" borderId="0" xfId="3941" applyFont="1" applyFill="1" applyAlignment="1">
      <alignment horizontal="centerContinuous"/>
    </xf>
    <xf numFmtId="0" fontId="67" fillId="0" borderId="0" xfId="3941" applyFont="1" applyFill="1" applyAlignment="1">
      <alignment horizontal="center" wrapText="1"/>
    </xf>
    <xf numFmtId="14" fontId="69" fillId="0" borderId="47" xfId="3941" applyNumberFormat="1" applyFont="1" applyFill="1" applyBorder="1" applyAlignment="1">
      <alignment horizontal="center" wrapText="1"/>
    </xf>
    <xf numFmtId="0" fontId="69" fillId="0" borderId="12" xfId="3941" applyFont="1" applyFill="1" applyBorder="1" applyAlignment="1">
      <alignment horizontal="center" wrapText="1"/>
    </xf>
    <xf numFmtId="42" fontId="69" fillId="0" borderId="13" xfId="3942" applyNumberFormat="1" applyFont="1" applyFill="1" applyBorder="1" applyAlignment="1" applyProtection="1">
      <alignment horizontal="center" wrapText="1"/>
      <protection locked="0"/>
    </xf>
    <xf numFmtId="14" fontId="69" fillId="0" borderId="18" xfId="3941" applyNumberFormat="1" applyFont="1" applyFill="1" applyBorder="1" applyAlignment="1">
      <alignment horizontal="center" wrapText="1"/>
    </xf>
    <xf numFmtId="0" fontId="69" fillId="0" borderId="15" xfId="3941" applyFont="1" applyFill="1" applyBorder="1" applyAlignment="1">
      <alignment horizontal="center" wrapText="1"/>
    </xf>
    <xf numFmtId="42" fontId="69" fillId="0" borderId="16" xfId="3942" applyNumberFormat="1" applyFont="1" applyFill="1" applyBorder="1" applyAlignment="1" applyProtection="1">
      <alignment horizontal="center" wrapText="1"/>
      <protection locked="0"/>
    </xf>
    <xf numFmtId="14" fontId="69" fillId="0" borderId="14" xfId="3941" applyNumberFormat="1" applyFont="1" applyFill="1" applyBorder="1" applyAlignment="1">
      <alignment horizontal="center" vertical="center" wrapText="1"/>
    </xf>
    <xf numFmtId="14" fontId="69" fillId="0" borderId="48" xfId="3941" applyNumberFormat="1" applyFont="1" applyFill="1" applyBorder="1" applyAlignment="1">
      <alignment vertical="center" wrapText="1"/>
    </xf>
    <xf numFmtId="1" fontId="70" fillId="0" borderId="43" xfId="3941" applyNumberFormat="1" applyFont="1" applyFill="1" applyBorder="1" applyAlignment="1">
      <alignment horizontal="center" vertical="center" wrapText="1"/>
    </xf>
    <xf numFmtId="14" fontId="69" fillId="0" borderId="57" xfId="3941" applyNumberFormat="1" applyFont="1" applyFill="1" applyBorder="1" applyAlignment="1">
      <alignment horizontal="center" wrapText="1"/>
    </xf>
    <xf numFmtId="0" fontId="69" fillId="0" borderId="25" xfId="3941" applyFont="1" applyFill="1" applyBorder="1" applyAlignment="1">
      <alignment horizontal="center" wrapText="1"/>
    </xf>
    <xf numFmtId="42" fontId="69" fillId="0" borderId="56" xfId="3942" applyNumberFormat="1" applyFont="1" applyFill="1" applyBorder="1" applyAlignment="1" applyProtection="1">
      <alignment horizontal="center" wrapText="1"/>
      <protection locked="0"/>
    </xf>
    <xf numFmtId="14" fontId="69" fillId="0" borderId="0" xfId="3943" applyNumberFormat="1" applyFont="1" applyFill="1" applyBorder="1"/>
    <xf numFmtId="6" fontId="69" fillId="0" borderId="0" xfId="3943" applyNumberFormat="1" applyFont="1" applyFill="1" applyBorder="1"/>
    <xf numFmtId="42" fontId="69" fillId="0" borderId="0" xfId="3941" applyNumberFormat="1" applyFont="1" applyFill="1" applyBorder="1"/>
    <xf numFmtId="0" fontId="67" fillId="0" borderId="0" xfId="3941" applyFont="1" applyFill="1" applyBorder="1" applyAlignment="1">
      <alignment horizontal="center" wrapText="1"/>
    </xf>
    <xf numFmtId="0" fontId="67" fillId="0" borderId="0" xfId="3942" applyFont="1" applyFill="1" applyBorder="1" applyAlignment="1" applyProtection="1">
      <alignment horizontal="center" wrapText="1"/>
      <protection locked="0"/>
    </xf>
    <xf numFmtId="166" fontId="69" fillId="0" borderId="13" xfId="2660" applyNumberFormat="1" applyFont="1" applyFill="1" applyBorder="1" applyAlignment="1">
      <alignment horizontal="center" vertical="center"/>
    </xf>
    <xf numFmtId="14" fontId="48" fillId="0" borderId="59" xfId="2858" quotePrefix="1" applyNumberFormat="1" applyFont="1" applyFill="1" applyBorder="1" applyAlignment="1">
      <alignment horizontal="center" vertical="center" wrapText="1"/>
    </xf>
    <xf numFmtId="166" fontId="69" fillId="0" borderId="12" xfId="2660" applyNumberFormat="1" applyFont="1" applyFill="1" applyBorder="1" applyAlignment="1">
      <alignment horizontal="center" vertical="center"/>
    </xf>
    <xf numFmtId="49" fontId="69" fillId="0" borderId="31" xfId="2660" applyNumberFormat="1" applyFont="1" applyFill="1" applyBorder="1" applyAlignment="1">
      <alignment horizontal="center" vertical="center"/>
    </xf>
    <xf numFmtId="49" fontId="48" fillId="0" borderId="13" xfId="2858" applyNumberFormat="1" applyFont="1" applyFill="1" applyBorder="1" applyAlignment="1">
      <alignment horizontal="center" vertical="center" wrapText="1"/>
    </xf>
    <xf numFmtId="0" fontId="48" fillId="0" borderId="12" xfId="2858" applyFont="1" applyFill="1" applyBorder="1" applyAlignment="1">
      <alignment horizontal="left" vertical="center" wrapText="1"/>
    </xf>
    <xf numFmtId="14" fontId="69" fillId="0" borderId="34" xfId="2660" applyNumberFormat="1" applyFont="1" applyFill="1" applyBorder="1" applyAlignment="1">
      <alignment horizontal="center" vertical="center"/>
    </xf>
    <xf numFmtId="165" fontId="67" fillId="0" borderId="36" xfId="2818" applyNumberFormat="1" applyFont="1" applyFill="1" applyBorder="1" applyAlignment="1" applyProtection="1">
      <alignment horizontal="center" wrapText="1"/>
      <protection locked="0"/>
    </xf>
    <xf numFmtId="165" fontId="69" fillId="0" borderId="13" xfId="2660" applyNumberFormat="1" applyFont="1" applyFill="1" applyBorder="1" applyAlignment="1" applyProtection="1">
      <alignment horizontal="center" wrapText="1"/>
      <protection locked="0"/>
    </xf>
    <xf numFmtId="165" fontId="69" fillId="0" borderId="16" xfId="2660" applyNumberFormat="1" applyFont="1" applyFill="1" applyBorder="1" applyAlignment="1" applyProtection="1">
      <alignment horizontal="center" vertical="center" wrapText="1"/>
      <protection locked="0"/>
    </xf>
    <xf numFmtId="165" fontId="69" fillId="0" borderId="85" xfId="2660" applyNumberFormat="1" applyFont="1" applyFill="1" applyBorder="1" applyAlignment="1" applyProtection="1">
      <alignment wrapText="1"/>
      <protection locked="0"/>
    </xf>
    <xf numFmtId="165" fontId="69" fillId="0" borderId="21" xfId="2660" applyNumberFormat="1" applyFont="1" applyFill="1" applyBorder="1" applyAlignment="1" applyProtection="1">
      <alignment horizontal="center" vertical="center" wrapText="1"/>
      <protection locked="0"/>
    </xf>
    <xf numFmtId="165" fontId="69" fillId="0" borderId="36" xfId="2660" applyNumberFormat="1" applyFont="1" applyFill="1" applyBorder="1" applyAlignment="1" applyProtection="1">
      <alignment horizontal="center" wrapText="1"/>
      <protection locked="0"/>
    </xf>
    <xf numFmtId="165" fontId="69" fillId="0" borderId="36" xfId="2660" applyNumberFormat="1" applyFont="1" applyFill="1" applyBorder="1" applyAlignment="1" applyProtection="1">
      <alignment horizontal="center" vertical="center" wrapText="1"/>
      <protection locked="0"/>
    </xf>
    <xf numFmtId="165" fontId="69" fillId="0" borderId="22" xfId="2660" applyNumberFormat="1" applyFont="1" applyFill="1" applyBorder="1" applyAlignment="1" applyProtection="1">
      <alignment horizontal="center" wrapText="1"/>
      <protection locked="0"/>
    </xf>
    <xf numFmtId="165" fontId="48" fillId="0" borderId="26" xfId="2858" applyNumberFormat="1" applyFont="1" applyFill="1" applyBorder="1"/>
    <xf numFmtId="165" fontId="48" fillId="0" borderId="72" xfId="2858" applyNumberFormat="1" applyFont="1" applyFill="1" applyBorder="1"/>
    <xf numFmtId="165" fontId="48" fillId="0" borderId="38" xfId="2858" applyNumberFormat="1" applyFont="1" applyFill="1" applyBorder="1"/>
    <xf numFmtId="165" fontId="48" fillId="0" borderId="16" xfId="2858" applyNumberFormat="1" applyFont="1" applyFill="1" applyBorder="1"/>
    <xf numFmtId="165" fontId="48" fillId="0" borderId="30" xfId="2858" applyNumberFormat="1" applyFont="1" applyFill="1" applyBorder="1"/>
    <xf numFmtId="165" fontId="45" fillId="0" borderId="0" xfId="2858" applyNumberFormat="1" applyFont="1" applyFill="1" applyBorder="1"/>
    <xf numFmtId="0" fontId="48" fillId="0" borderId="14" xfId="2858" applyNumberFormat="1" applyFont="1" applyFill="1" applyBorder="1" applyAlignment="1">
      <alignment horizontal="center" vertical="center" wrapText="1"/>
    </xf>
    <xf numFmtId="166" fontId="69" fillId="0" borderId="19" xfId="2660" applyNumberFormat="1" applyFont="1" applyFill="1" applyBorder="1"/>
    <xf numFmtId="0" fontId="67" fillId="0" borderId="24" xfId="2818" applyFont="1" applyFill="1" applyBorder="1" applyAlignment="1" applyProtection="1">
      <alignment horizontal="center" wrapText="1"/>
      <protection locked="0"/>
    </xf>
    <xf numFmtId="42" fontId="67" fillId="0" borderId="0" xfId="3944" applyNumberFormat="1" applyFont="1" applyFill="1" applyBorder="1" applyAlignment="1">
      <alignment horizontal="center"/>
    </xf>
    <xf numFmtId="42" fontId="67" fillId="0" borderId="0" xfId="3944" applyNumberFormat="1" applyFont="1" applyFill="1" applyBorder="1" applyAlignment="1"/>
    <xf numFmtId="0" fontId="67" fillId="0" borderId="22" xfId="3944" applyFont="1" applyFill="1" applyBorder="1" applyAlignment="1" applyProtection="1">
      <alignment horizontal="center" wrapText="1"/>
      <protection locked="0"/>
    </xf>
    <xf numFmtId="0" fontId="67" fillId="0" borderId="24" xfId="3944" applyFont="1" applyFill="1" applyBorder="1" applyAlignment="1" applyProtection="1">
      <alignment horizontal="center" wrapText="1"/>
      <protection locked="0"/>
    </xf>
    <xf numFmtId="0" fontId="101" fillId="0" borderId="25" xfId="3944" applyNumberFormat="1" applyFont="1" applyFill="1" applyBorder="1" applyAlignment="1" applyProtection="1">
      <alignment horizontal="center" wrapText="1"/>
      <protection locked="0"/>
    </xf>
    <xf numFmtId="14" fontId="69" fillId="0" borderId="11" xfId="3944" applyNumberFormat="1" applyFont="1" applyFill="1" applyBorder="1" applyAlignment="1">
      <alignment horizontal="center"/>
    </xf>
    <xf numFmtId="14" fontId="69" fillId="0" borderId="65" xfId="3944" applyNumberFormat="1" applyFont="1" applyFill="1" applyBorder="1" applyAlignment="1">
      <alignment horizontal="center"/>
    </xf>
    <xf numFmtId="14" fontId="69" fillId="0" borderId="19" xfId="3944" applyNumberFormat="1" applyFont="1" applyFill="1" applyBorder="1" applyAlignment="1">
      <alignment horizontal="center"/>
    </xf>
    <xf numFmtId="14" fontId="69" fillId="0" borderId="14" xfId="3944" applyNumberFormat="1" applyFont="1" applyFill="1" applyBorder="1" applyAlignment="1">
      <alignment horizontal="center"/>
    </xf>
    <xf numFmtId="0" fontId="69" fillId="0" borderId="16" xfId="3944" applyFont="1" applyFill="1" applyBorder="1" applyAlignment="1">
      <alignment horizontal="center"/>
    </xf>
    <xf numFmtId="14" fontId="69" fillId="0" borderId="15" xfId="3944" applyNumberFormat="1" applyFont="1" applyFill="1" applyBorder="1" applyAlignment="1">
      <alignment horizontal="center"/>
    </xf>
    <xf numFmtId="14" fontId="69" fillId="0" borderId="18" xfId="3946" applyNumberFormat="1" applyFont="1" applyFill="1" applyBorder="1" applyAlignment="1">
      <alignment horizontal="center"/>
    </xf>
    <xf numFmtId="14" fontId="69" fillId="0" borderId="18" xfId="3944" applyNumberFormat="1" applyFont="1" applyFill="1" applyBorder="1" applyAlignment="1">
      <alignment horizontal="center"/>
    </xf>
    <xf numFmtId="14" fontId="69" fillId="0" borderId="35" xfId="3944" applyNumberFormat="1" applyFont="1" applyFill="1" applyBorder="1" applyAlignment="1">
      <alignment horizontal="center"/>
    </xf>
    <xf numFmtId="42" fontId="73" fillId="0" borderId="10" xfId="3946" applyNumberFormat="1" applyFont="1" applyFill="1" applyBorder="1" applyAlignment="1">
      <alignment horizontal="center" wrapText="1"/>
    </xf>
    <xf numFmtId="42" fontId="48" fillId="0" borderId="36" xfId="2858" applyNumberFormat="1" applyFont="1" applyFill="1" applyBorder="1"/>
    <xf numFmtId="14" fontId="69" fillId="0" borderId="0" xfId="3944" applyNumberFormat="1" applyFont="1" applyFill="1" applyBorder="1" applyAlignment="1">
      <alignment horizontal="center"/>
    </xf>
    <xf numFmtId="0" fontId="69" fillId="0" borderId="0" xfId="3944" applyFont="1" applyFill="1" applyBorder="1"/>
    <xf numFmtId="0" fontId="69" fillId="0" borderId="0" xfId="3944" applyFont="1" applyFill="1" applyBorder="1" applyAlignment="1">
      <alignment wrapText="1"/>
    </xf>
    <xf numFmtId="0" fontId="69" fillId="0" borderId="0" xfId="3944" applyFont="1" applyFill="1" applyBorder="1" applyAlignment="1">
      <alignment horizontal="center"/>
    </xf>
    <xf numFmtId="14" fontId="69" fillId="0" borderId="0" xfId="3946" applyNumberFormat="1" applyFont="1" applyFill="1" applyBorder="1" applyAlignment="1">
      <alignment horizontal="center"/>
    </xf>
    <xf numFmtId="42" fontId="69" fillId="0" borderId="0" xfId="3946" applyNumberFormat="1" applyFont="1" applyFill="1" applyBorder="1" applyAlignment="1">
      <alignment horizontal="center" wrapText="1"/>
    </xf>
    <xf numFmtId="0" fontId="101" fillId="0" borderId="0" xfId="3944" applyFont="1" applyFill="1" applyBorder="1" applyAlignment="1">
      <alignment horizontal="center"/>
    </xf>
    <xf numFmtId="0" fontId="48" fillId="0" borderId="0" xfId="2858" applyFont="1" applyFill="1" applyBorder="1" applyAlignment="1" applyProtection="1">
      <alignment horizontal="center" wrapText="1"/>
      <protection locked="0"/>
    </xf>
    <xf numFmtId="0" fontId="48" fillId="0" borderId="0" xfId="2858" applyNumberFormat="1" applyFont="1" applyFill="1" applyBorder="1" applyAlignment="1">
      <alignment horizontal="center" wrapText="1"/>
    </xf>
    <xf numFmtId="165" fontId="67" fillId="0" borderId="12" xfId="2660" applyNumberFormat="1" applyFont="1" applyFill="1" applyBorder="1" applyAlignment="1" applyProtection="1">
      <alignment horizontal="center" wrapText="1"/>
      <protection locked="0"/>
    </xf>
    <xf numFmtId="0" fontId="48" fillId="0" borderId="88" xfId="2858" applyFont="1" applyFill="1" applyBorder="1" applyAlignment="1">
      <alignment horizontal="center"/>
    </xf>
    <xf numFmtId="14" fontId="48" fillId="0" borderId="35" xfId="2858" applyNumberFormat="1" applyFont="1" applyFill="1" applyBorder="1" applyAlignment="1">
      <alignment horizontal="center" wrapText="1"/>
    </xf>
    <xf numFmtId="0" fontId="48" fillId="0" borderId="36" xfId="2858" applyFont="1" applyFill="1" applyBorder="1" applyAlignment="1">
      <alignment horizontal="left" wrapText="1"/>
    </xf>
    <xf numFmtId="165" fontId="45" fillId="0" borderId="0" xfId="2858" applyNumberFormat="1" applyFont="1" applyFill="1" applyBorder="1" applyAlignment="1">
      <alignment horizontal="center"/>
    </xf>
    <xf numFmtId="169" fontId="48" fillId="0" borderId="0" xfId="2858" applyNumberFormat="1" applyFont="1" applyFill="1" applyBorder="1"/>
    <xf numFmtId="10" fontId="48" fillId="0" borderId="0" xfId="2660" applyNumberFormat="1" applyFont="1" applyFill="1" applyBorder="1"/>
    <xf numFmtId="10" fontId="48" fillId="0" borderId="0" xfId="2858" applyNumberFormat="1" applyFont="1" applyFill="1" applyBorder="1" applyAlignment="1">
      <alignment horizontal="center"/>
    </xf>
    <xf numFmtId="170" fontId="48" fillId="0" borderId="0" xfId="2858" applyNumberFormat="1" applyFont="1" applyFill="1" applyBorder="1" applyAlignment="1">
      <alignment horizontal="center"/>
    </xf>
    <xf numFmtId="14" fontId="48" fillId="0" borderId="27" xfId="2858" applyNumberFormat="1" applyFont="1" applyFill="1" applyBorder="1" applyAlignment="1">
      <alignment horizontal="center" vertical="center"/>
    </xf>
    <xf numFmtId="1" fontId="72" fillId="0" borderId="29" xfId="2858" applyNumberFormat="1" applyFont="1" applyFill="1" applyBorder="1" applyAlignment="1">
      <alignment horizontal="center" vertical="center"/>
    </xf>
    <xf numFmtId="0" fontId="69" fillId="0" borderId="29" xfId="2818" applyFont="1" applyFill="1" applyBorder="1" applyAlignment="1" applyProtection="1">
      <alignment horizontal="center" vertical="center" wrapText="1"/>
      <protection locked="0"/>
    </xf>
    <xf numFmtId="0" fontId="69" fillId="0" borderId="15" xfId="3103" applyFont="1" applyFill="1" applyBorder="1" applyAlignment="1">
      <alignment vertical="center" wrapText="1"/>
    </xf>
    <xf numFmtId="0" fontId="69" fillId="0" borderId="15" xfId="3104" applyFont="1" applyFill="1" applyBorder="1" applyAlignment="1">
      <alignment horizontal="center" vertical="center"/>
    </xf>
    <xf numFmtId="0" fontId="48" fillId="0" borderId="69" xfId="2858" applyFont="1" applyFill="1" applyBorder="1" applyAlignment="1">
      <alignment vertical="center"/>
    </xf>
    <xf numFmtId="0" fontId="48" fillId="0" borderId="22" xfId="2858" applyFont="1" applyFill="1" applyBorder="1" applyAlignment="1">
      <alignment vertical="center"/>
    </xf>
    <xf numFmtId="42" fontId="48" fillId="0" borderId="97" xfId="2858" applyNumberFormat="1" applyFont="1" applyFill="1" applyBorder="1" applyAlignment="1"/>
    <xf numFmtId="0" fontId="48" fillId="0" borderId="0" xfId="2858" applyFont="1" applyFill="1" applyBorder="1" applyAlignment="1">
      <alignment horizontal="center"/>
    </xf>
    <xf numFmtId="0" fontId="48" fillId="0" borderId="0" xfId="2858" applyNumberFormat="1" applyFont="1" applyFill="1" applyBorder="1" applyAlignment="1">
      <alignment horizontal="center"/>
    </xf>
    <xf numFmtId="0" fontId="48" fillId="0" borderId="0" xfId="2858" applyFont="1" applyFill="1" applyBorder="1" applyAlignment="1">
      <alignment wrapText="1"/>
    </xf>
    <xf numFmtId="0" fontId="48" fillId="0" borderId="0" xfId="2858" applyFont="1" applyFill="1" applyBorder="1" applyAlignment="1">
      <alignment horizontal="left"/>
    </xf>
    <xf numFmtId="0" fontId="48" fillId="0" borderId="0" xfId="2858" applyFont="1" applyFill="1" applyAlignment="1"/>
    <xf numFmtId="0" fontId="45" fillId="0" borderId="0" xfId="2858" applyFont="1" applyFill="1" applyBorder="1" applyAlignment="1">
      <alignment horizontal="center" wrapText="1"/>
    </xf>
    <xf numFmtId="0" fontId="45" fillId="0" borderId="0" xfId="2858" applyFont="1" applyFill="1" applyBorder="1" applyAlignment="1">
      <alignment horizontal="center"/>
    </xf>
    <xf numFmtId="0" fontId="48" fillId="0" borderId="0" xfId="2858" applyFont="1" applyFill="1" applyBorder="1"/>
    <xf numFmtId="0" fontId="48" fillId="0" borderId="0" xfId="2858" applyFont="1" applyFill="1"/>
    <xf numFmtId="0" fontId="69" fillId="0" borderId="0" xfId="2846" applyFont="1" applyFill="1" applyBorder="1" applyAlignment="1">
      <alignment horizontal="center" wrapText="1"/>
    </xf>
    <xf numFmtId="0" fontId="67" fillId="0" borderId="42" xfId="2846" applyFont="1" applyFill="1" applyBorder="1" applyAlignment="1">
      <alignment horizontal="center" wrapText="1"/>
    </xf>
    <xf numFmtId="0" fontId="67" fillId="0" borderId="0" xfId="2846" applyFont="1" applyFill="1" applyBorder="1" applyAlignment="1">
      <alignment horizontal="center" wrapText="1"/>
    </xf>
    <xf numFmtId="0" fontId="67" fillId="0" borderId="0" xfId="2846" applyFont="1" applyFill="1" applyAlignment="1">
      <alignment horizontal="center"/>
    </xf>
    <xf numFmtId="0" fontId="48" fillId="0" borderId="63" xfId="2858" applyFont="1" applyFill="1" applyBorder="1"/>
    <xf numFmtId="0" fontId="48" fillId="0" borderId="70" xfId="2858" applyFont="1" applyFill="1" applyBorder="1"/>
    <xf numFmtId="14" fontId="48" fillId="0" borderId="91" xfId="2858" applyNumberFormat="1" applyFont="1" applyFill="1" applyBorder="1" applyAlignment="1">
      <alignment horizontal="center"/>
    </xf>
    <xf numFmtId="0" fontId="70" fillId="0" borderId="96" xfId="2846" applyFont="1" applyFill="1" applyBorder="1" applyAlignment="1">
      <alignment horizontal="center" vertical="center" wrapText="1"/>
    </xf>
    <xf numFmtId="165" fontId="48" fillId="0" borderId="92" xfId="2858" applyNumberFormat="1" applyFont="1" applyFill="1" applyBorder="1"/>
    <xf numFmtId="42" fontId="45" fillId="0" borderId="24" xfId="2858" applyNumberFormat="1" applyFont="1" applyFill="1" applyBorder="1" applyAlignment="1">
      <alignment horizontal="center"/>
    </xf>
    <xf numFmtId="42" fontId="45" fillId="0" borderId="57" xfId="2858" applyNumberFormat="1" applyFont="1" applyFill="1" applyBorder="1" applyAlignment="1">
      <alignment horizontal="center"/>
    </xf>
    <xf numFmtId="42" fontId="45" fillId="0" borderId="89" xfId="2858" applyNumberFormat="1" applyFont="1" applyFill="1" applyBorder="1" applyAlignment="1">
      <alignment horizontal="center"/>
    </xf>
    <xf numFmtId="165" fontId="45" fillId="0" borderId="88" xfId="2660" applyNumberFormat="1" applyFont="1" applyFill="1" applyBorder="1"/>
    <xf numFmtId="14" fontId="69" fillId="0" borderId="15" xfId="2875" applyNumberFormat="1" applyFont="1" applyFill="1" applyBorder="1" applyAlignment="1">
      <alignment horizontal="center" vertical="center"/>
    </xf>
    <xf numFmtId="0" fontId="69" fillId="0" borderId="15" xfId="2875" applyFont="1" applyFill="1" applyBorder="1" applyAlignment="1">
      <alignment vertical="center"/>
    </xf>
    <xf numFmtId="0" fontId="69" fillId="0" borderId="15" xfId="2875" applyFont="1" applyFill="1" applyBorder="1" applyAlignment="1">
      <alignment vertical="center" wrapText="1"/>
    </xf>
    <xf numFmtId="0" fontId="69" fillId="0" borderId="16" xfId="2875" applyFont="1" applyFill="1" applyBorder="1" applyAlignment="1">
      <alignment horizontal="center" vertical="center"/>
    </xf>
    <xf numFmtId="0" fontId="69" fillId="0" borderId="14" xfId="2875" applyFont="1" applyFill="1" applyBorder="1" applyAlignment="1">
      <alignment vertical="center" wrapText="1"/>
    </xf>
    <xf numFmtId="1" fontId="70" fillId="0" borderId="26" xfId="2875" applyNumberFormat="1" applyFont="1" applyFill="1" applyBorder="1" applyAlignment="1">
      <alignment horizontal="center" vertical="center"/>
    </xf>
    <xf numFmtId="14" fontId="69" fillId="0" borderId="14" xfId="2875" applyNumberFormat="1" applyFont="1" applyFill="1" applyBorder="1" applyAlignment="1">
      <alignment horizontal="center" vertical="center"/>
    </xf>
    <xf numFmtId="1" fontId="70" fillId="0" borderId="18" xfId="2875" applyNumberFormat="1" applyFont="1" applyFill="1" applyBorder="1" applyAlignment="1">
      <alignment horizontal="center" vertical="center"/>
    </xf>
    <xf numFmtId="0" fontId="69" fillId="0" borderId="14" xfId="2885" applyFont="1" applyFill="1" applyBorder="1" applyAlignment="1">
      <alignment vertical="center" wrapText="1"/>
    </xf>
    <xf numFmtId="1" fontId="70" fillId="0" borderId="26" xfId="2893" applyNumberFormat="1" applyFont="1" applyFill="1" applyBorder="1" applyAlignment="1">
      <alignment horizontal="center" vertical="center"/>
    </xf>
    <xf numFmtId="14" fontId="69" fillId="0" borderId="14" xfId="2893" applyNumberFormat="1" applyFont="1" applyFill="1" applyBorder="1" applyAlignment="1">
      <alignment horizontal="center" vertical="center"/>
    </xf>
    <xf numFmtId="1" fontId="70" fillId="0" borderId="18" xfId="2893" applyNumberFormat="1" applyFont="1" applyFill="1" applyBorder="1" applyAlignment="1">
      <alignment horizontal="center" vertical="center"/>
    </xf>
    <xf numFmtId="49" fontId="48" fillId="0" borderId="15" xfId="0" applyNumberFormat="1" applyFont="1" applyFill="1" applyBorder="1" applyAlignment="1" applyProtection="1">
      <alignment vertical="center"/>
    </xf>
    <xf numFmtId="49" fontId="44" fillId="0" borderId="16" xfId="0" applyNumberFormat="1" applyFont="1" applyFill="1" applyBorder="1" applyAlignment="1" applyProtection="1">
      <alignment horizontal="center" vertical="center"/>
    </xf>
    <xf numFmtId="0" fontId="48" fillId="0" borderId="41" xfId="2858" applyFont="1" applyFill="1" applyBorder="1" applyAlignment="1">
      <alignment horizontal="center" vertical="center"/>
    </xf>
    <xf numFmtId="164" fontId="48" fillId="0" borderId="18" xfId="2659" applyNumberFormat="1" applyFont="1" applyFill="1" applyBorder="1" applyAlignment="1">
      <alignment vertical="center"/>
    </xf>
    <xf numFmtId="0" fontId="48" fillId="0" borderId="18" xfId="2858" applyFont="1" applyFill="1" applyBorder="1" applyAlignment="1">
      <alignment horizontal="center" vertical="center"/>
    </xf>
    <xf numFmtId="165" fontId="48" fillId="0" borderId="26" xfId="2858" applyNumberFormat="1" applyFont="1" applyFill="1" applyBorder="1" applyAlignment="1">
      <alignment vertical="center"/>
    </xf>
    <xf numFmtId="165" fontId="45" fillId="0" borderId="88" xfId="2858" applyNumberFormat="1" applyFont="1" applyFill="1" applyBorder="1" applyAlignment="1">
      <alignment horizontal="left"/>
    </xf>
    <xf numFmtId="0" fontId="67" fillId="0" borderId="25" xfId="3951" applyFont="1" applyFill="1" applyBorder="1" applyAlignment="1" applyProtection="1">
      <alignment horizontal="center" wrapText="1"/>
      <protection locked="0"/>
    </xf>
    <xf numFmtId="0" fontId="67" fillId="0" borderId="56" xfId="3951" applyFont="1" applyFill="1" applyBorder="1" applyAlignment="1" applyProtection="1">
      <alignment horizontal="center" wrapText="1"/>
      <protection locked="0"/>
    </xf>
    <xf numFmtId="0" fontId="67" fillId="0" borderId="28" xfId="3951" applyFont="1" applyFill="1" applyBorder="1" applyAlignment="1" applyProtection="1">
      <alignment horizontal="center" wrapText="1"/>
      <protection locked="0"/>
    </xf>
    <xf numFmtId="0" fontId="73" fillId="0" borderId="25" xfId="3951" applyFont="1" applyFill="1" applyBorder="1" applyAlignment="1" applyProtection="1">
      <alignment horizontal="center" wrapText="1"/>
      <protection locked="0"/>
    </xf>
    <xf numFmtId="165" fontId="67" fillId="0" borderId="57" xfId="2660" applyNumberFormat="1" applyFont="1" applyFill="1" applyBorder="1" applyAlignment="1" applyProtection="1">
      <alignment horizontal="center" wrapText="1"/>
      <protection locked="0"/>
    </xf>
    <xf numFmtId="0" fontId="67" fillId="0" borderId="71" xfId="3951" applyFont="1" applyFill="1" applyBorder="1" applyAlignment="1" applyProtection="1">
      <alignment horizontal="center" wrapText="1"/>
      <protection locked="0"/>
    </xf>
    <xf numFmtId="0" fontId="45" fillId="0" borderId="0" xfId="2858" applyFont="1" applyFill="1" applyBorder="1" applyAlignment="1"/>
    <xf numFmtId="164" fontId="45" fillId="0" borderId="88" xfId="2659" applyNumberFormat="1" applyFont="1" applyFill="1" applyBorder="1"/>
    <xf numFmtId="165" fontId="45" fillId="0" borderId="88" xfId="2858" applyNumberFormat="1" applyFont="1" applyFill="1" applyBorder="1" applyAlignment="1">
      <alignment horizontal="center"/>
    </xf>
    <xf numFmtId="164" fontId="48" fillId="0" borderId="0" xfId="2659" applyNumberFormat="1" applyFont="1" applyFill="1" applyBorder="1" applyAlignment="1">
      <alignment wrapText="1"/>
    </xf>
    <xf numFmtId="166" fontId="94" fillId="0" borderId="0" xfId="2858" applyNumberFormat="1" applyFont="1" applyFill="1" applyBorder="1" applyAlignment="1">
      <alignment horizontal="center"/>
    </xf>
    <xf numFmtId="169" fontId="48" fillId="0" borderId="0" xfId="2858" applyNumberFormat="1" applyFont="1" applyFill="1" applyBorder="1" applyAlignment="1">
      <alignment wrapText="1"/>
    </xf>
    <xf numFmtId="0" fontId="48" fillId="0" borderId="19" xfId="2858" applyNumberFormat="1" applyFont="1" applyFill="1" applyBorder="1" applyAlignment="1">
      <alignment horizontal="center" vertical="center" wrapText="1"/>
    </xf>
    <xf numFmtId="14" fontId="48" fillId="0" borderId="23" xfId="2858" applyNumberFormat="1" applyFont="1" applyFill="1" applyBorder="1" applyAlignment="1">
      <alignment horizontal="center" vertical="center" wrapText="1"/>
    </xf>
    <xf numFmtId="49" fontId="69" fillId="0" borderId="14" xfId="3953" applyNumberFormat="1" applyFont="1" applyFill="1" applyBorder="1" applyAlignment="1">
      <alignment horizontal="left" vertical="center" wrapText="1"/>
    </xf>
    <xf numFmtId="165" fontId="48" fillId="0" borderId="15" xfId="2660" applyNumberFormat="1" applyFont="1" applyFill="1" applyBorder="1" applyAlignment="1">
      <alignment vertical="center" wrapText="1"/>
    </xf>
    <xf numFmtId="15" fontId="48" fillId="0" borderId="16" xfId="2858" applyNumberFormat="1" applyFont="1" applyFill="1" applyBorder="1" applyAlignment="1">
      <alignment horizontal="center" vertical="center" wrapText="1"/>
    </xf>
    <xf numFmtId="14" fontId="69" fillId="0" borderId="17" xfId="3956" applyNumberFormat="1" applyFont="1" applyFill="1" applyBorder="1" applyAlignment="1">
      <alignment horizontal="right" vertical="center" wrapText="1"/>
    </xf>
    <xf numFmtId="1" fontId="70" fillId="0" borderId="26" xfId="3960" applyNumberFormat="1" applyFont="1" applyFill="1" applyBorder="1" applyAlignment="1">
      <alignment horizontal="center" vertical="center" wrapText="1"/>
    </xf>
    <xf numFmtId="0" fontId="69" fillId="0" borderId="16" xfId="3951" applyFont="1" applyFill="1" applyBorder="1" applyAlignment="1" applyProtection="1">
      <alignment horizontal="center" vertical="center" wrapText="1"/>
      <protection locked="0"/>
    </xf>
    <xf numFmtId="14" fontId="69" fillId="0" borderId="14" xfId="3960" applyNumberFormat="1" applyFont="1" applyFill="1" applyBorder="1" applyAlignment="1">
      <alignment horizontal="center" vertical="center" wrapText="1"/>
    </xf>
    <xf numFmtId="1" fontId="70" fillId="0" borderId="18" xfId="3960" applyNumberFormat="1" applyFont="1" applyFill="1" applyBorder="1" applyAlignment="1">
      <alignment horizontal="center" vertical="center" wrapText="1"/>
    </xf>
    <xf numFmtId="15" fontId="48" fillId="0" borderId="26" xfId="2858" applyNumberFormat="1" applyFont="1" applyFill="1" applyBorder="1" applyAlignment="1">
      <alignment horizontal="center" vertical="center" wrapText="1"/>
    </xf>
    <xf numFmtId="49" fontId="69" fillId="0" borderId="18" xfId="3953" applyNumberFormat="1" applyFont="1" applyFill="1" applyBorder="1" applyAlignment="1">
      <alignment horizontal="left" vertical="center" wrapText="1"/>
    </xf>
    <xf numFmtId="14" fontId="48" fillId="0" borderId="17" xfId="2858" applyNumberFormat="1" applyFont="1" applyFill="1" applyBorder="1" applyAlignment="1">
      <alignment horizontal="right" vertical="center"/>
    </xf>
    <xf numFmtId="42" fontId="48" fillId="0" borderId="87" xfId="2659" applyNumberFormat="1" applyFont="1" applyFill="1" applyBorder="1" applyAlignment="1">
      <alignment vertical="center"/>
    </xf>
    <xf numFmtId="0" fontId="69" fillId="0" borderId="16" xfId="3952" applyFont="1" applyFill="1" applyBorder="1" applyAlignment="1">
      <alignment horizontal="center"/>
    </xf>
    <xf numFmtId="15" fontId="48" fillId="0" borderId="17" xfId="2858" applyNumberFormat="1" applyFont="1" applyFill="1" applyBorder="1"/>
    <xf numFmtId="165" fontId="94" fillId="0" borderId="15" xfId="2858" applyNumberFormat="1" applyFont="1" applyFill="1" applyBorder="1"/>
    <xf numFmtId="165" fontId="94" fillId="0" borderId="15" xfId="2660" applyNumberFormat="1" applyFont="1" applyFill="1" applyBorder="1"/>
    <xf numFmtId="165" fontId="48" fillId="0" borderId="23" xfId="2660" applyNumberFormat="1" applyFont="1" applyFill="1" applyBorder="1"/>
    <xf numFmtId="15" fontId="48" fillId="0" borderId="0" xfId="2858" applyNumberFormat="1" applyFont="1" applyFill="1" applyBorder="1" applyAlignment="1">
      <alignment vertical="center"/>
    </xf>
    <xf numFmtId="15" fontId="48" fillId="0" borderId="15" xfId="2858" applyNumberFormat="1" applyFont="1" applyFill="1" applyBorder="1" applyAlignment="1">
      <alignment vertical="center"/>
    </xf>
    <xf numFmtId="15" fontId="48" fillId="0" borderId="10" xfId="2858" applyNumberFormat="1" applyFont="1" applyFill="1" applyBorder="1"/>
    <xf numFmtId="15" fontId="48" fillId="0" borderId="10" xfId="2858" applyNumberFormat="1" applyFont="1" applyFill="1" applyBorder="1" applyAlignment="1">
      <alignment wrapText="1"/>
    </xf>
    <xf numFmtId="0" fontId="69" fillId="0" borderId="36" xfId="3952" applyFont="1" applyFill="1" applyBorder="1" applyAlignment="1">
      <alignment horizontal="center"/>
    </xf>
    <xf numFmtId="15" fontId="48" fillId="0" borderId="51" xfId="2858" applyNumberFormat="1" applyFont="1" applyFill="1" applyBorder="1"/>
    <xf numFmtId="165" fontId="94" fillId="0" borderId="10" xfId="2858" applyNumberFormat="1" applyFont="1" applyFill="1" applyBorder="1"/>
    <xf numFmtId="165" fontId="94" fillId="0" borderId="10" xfId="2660" applyNumberFormat="1" applyFont="1" applyFill="1" applyBorder="1"/>
    <xf numFmtId="0" fontId="69" fillId="0" borderId="14" xfId="2893" applyFont="1" applyFill="1" applyBorder="1" applyAlignment="1">
      <alignment vertical="center"/>
    </xf>
    <xf numFmtId="49" fontId="69" fillId="0" borderId="14" xfId="2813" applyNumberFormat="1" applyFont="1" applyFill="1" applyBorder="1" applyAlignment="1">
      <alignment horizontal="left" vertical="center"/>
    </xf>
    <xf numFmtId="164" fontId="48" fillId="0" borderId="15" xfId="2659" applyNumberFormat="1" applyFont="1" applyFill="1" applyBorder="1"/>
    <xf numFmtId="14" fontId="48" fillId="0" borderId="15" xfId="2858" applyNumberFormat="1" applyFont="1" applyFill="1" applyBorder="1" applyAlignment="1">
      <alignment horizontal="center" vertical="center" wrapText="1"/>
    </xf>
    <xf numFmtId="49" fontId="69" fillId="0" borderId="14" xfId="2813" applyNumberFormat="1" applyFont="1" applyFill="1" applyBorder="1" applyAlignment="1">
      <alignment vertical="center" wrapText="1"/>
    </xf>
    <xf numFmtId="0" fontId="48" fillId="0" borderId="0" xfId="2858" applyFont="1" applyFill="1" applyBorder="1" applyAlignment="1">
      <alignment vertical="center" wrapText="1"/>
    </xf>
    <xf numFmtId="0" fontId="69" fillId="0" borderId="15" xfId="2893" applyFont="1" applyFill="1" applyBorder="1" applyAlignment="1">
      <alignment vertical="center"/>
    </xf>
    <xf numFmtId="0" fontId="69" fillId="0" borderId="15" xfId="2893" applyFont="1" applyFill="1" applyBorder="1" applyAlignment="1">
      <alignment vertical="center" wrapText="1"/>
    </xf>
    <xf numFmtId="0" fontId="71" fillId="0" borderId="0" xfId="2858" applyFont="1" applyFill="1" applyBorder="1" applyAlignment="1">
      <alignment vertical="center"/>
    </xf>
    <xf numFmtId="14" fontId="48" fillId="0" borderId="17" xfId="2858" applyNumberFormat="1" applyFont="1" applyFill="1" applyBorder="1" applyAlignment="1">
      <alignment horizontal="center" vertical="center" wrapText="1"/>
    </xf>
    <xf numFmtId="1" fontId="72" fillId="0" borderId="26" xfId="2858" applyNumberFormat="1" applyFont="1" applyFill="1" applyBorder="1" applyAlignment="1">
      <alignment horizontal="center" vertical="center" wrapText="1"/>
    </xf>
    <xf numFmtId="1" fontId="72" fillId="0" borderId="18" xfId="2858" applyNumberFormat="1" applyFont="1" applyFill="1" applyBorder="1" applyAlignment="1">
      <alignment horizontal="center" vertical="center" wrapText="1"/>
    </xf>
    <xf numFmtId="42" fontId="69" fillId="0" borderId="15" xfId="2660" applyNumberFormat="1" applyFont="1" applyFill="1" applyBorder="1" applyAlignment="1">
      <alignment horizontal="center" vertical="center"/>
    </xf>
    <xf numFmtId="42" fontId="69" fillId="0" borderId="15" xfId="3946" applyNumberFormat="1" applyFont="1" applyFill="1" applyBorder="1" applyAlignment="1">
      <alignment horizontal="center" wrapText="1"/>
    </xf>
    <xf numFmtId="49" fontId="69" fillId="0" borderId="19" xfId="2813" applyNumberFormat="1" applyFont="1" applyFill="1" applyBorder="1" applyAlignment="1">
      <alignment horizontal="left" vertical="center"/>
    </xf>
    <xf numFmtId="1" fontId="72" fillId="0" borderId="16" xfId="2858" applyNumberFormat="1" applyFont="1" applyFill="1" applyBorder="1" applyAlignment="1">
      <alignment horizontal="center" vertical="center"/>
    </xf>
    <xf numFmtId="0" fontId="69" fillId="0" borderId="55" xfId="2660" applyNumberFormat="1" applyFont="1" applyFill="1" applyBorder="1" applyAlignment="1">
      <alignment horizontal="center" vertical="center"/>
    </xf>
    <xf numFmtId="0" fontId="69" fillId="0" borderId="21" xfId="3944" applyFont="1" applyFill="1" applyBorder="1" applyAlignment="1">
      <alignment horizontal="center"/>
    </xf>
    <xf numFmtId="14" fontId="69" fillId="0" borderId="23" xfId="3946" applyNumberFormat="1" applyFont="1" applyFill="1" applyBorder="1" applyAlignment="1">
      <alignment horizontal="center"/>
    </xf>
    <xf numFmtId="165" fontId="69" fillId="0" borderId="55" xfId="2660" applyNumberFormat="1" applyFont="1" applyFill="1" applyBorder="1"/>
    <xf numFmtId="165" fontId="69" fillId="0" borderId="21" xfId="2660" applyNumberFormat="1" applyFont="1" applyFill="1" applyBorder="1"/>
    <xf numFmtId="14" fontId="69" fillId="0" borderId="23" xfId="3944" applyNumberFormat="1" applyFont="1" applyFill="1" applyBorder="1" applyAlignment="1">
      <alignment horizontal="center"/>
    </xf>
    <xf numFmtId="42" fontId="73" fillId="0" borderId="55" xfId="3946" applyNumberFormat="1" applyFont="1" applyFill="1" applyBorder="1" applyAlignment="1">
      <alignment horizontal="center" wrapText="1"/>
    </xf>
    <xf numFmtId="164" fontId="48" fillId="0" borderId="55" xfId="2659" applyNumberFormat="1" applyFont="1" applyFill="1" applyBorder="1"/>
    <xf numFmtId="0" fontId="67" fillId="0" borderId="0" xfId="3962" applyFont="1" applyFill="1" applyAlignment="1">
      <alignment horizontal="centerContinuous"/>
    </xf>
    <xf numFmtId="0" fontId="67" fillId="0" borderId="0" xfId="3962" applyFont="1" applyFill="1" applyAlignment="1">
      <alignment horizontal="center" wrapText="1"/>
    </xf>
    <xf numFmtId="0" fontId="67" fillId="0" borderId="0" xfId="3962" applyFont="1" applyFill="1" applyAlignment="1">
      <alignment horizontal="center"/>
    </xf>
    <xf numFmtId="14" fontId="48" fillId="0" borderId="27" xfId="2858" quotePrefix="1" applyNumberFormat="1" applyFont="1" applyFill="1" applyBorder="1" applyAlignment="1">
      <alignment horizontal="center" vertical="center" wrapText="1"/>
    </xf>
    <xf numFmtId="0" fontId="48" fillId="0" borderId="55" xfId="2858" applyFont="1" applyFill="1" applyBorder="1" applyAlignment="1">
      <alignment wrapText="1"/>
    </xf>
    <xf numFmtId="49" fontId="69" fillId="0" borderId="23" xfId="3953" applyNumberFormat="1" applyFont="1" applyFill="1" applyBorder="1" applyAlignment="1">
      <alignment horizontal="left" vertical="center" wrapText="1"/>
    </xf>
    <xf numFmtId="165" fontId="94" fillId="0" borderId="55" xfId="2660" applyNumberFormat="1" applyFont="1" applyFill="1" applyBorder="1"/>
    <xf numFmtId="0" fontId="48" fillId="0" borderId="0" xfId="2858" applyFont="1" applyFill="1" applyBorder="1" applyAlignment="1">
      <alignment horizontal="center"/>
    </xf>
    <xf numFmtId="0" fontId="48" fillId="0" borderId="0" xfId="2858" applyFont="1" applyFill="1" applyBorder="1" applyAlignment="1">
      <alignment wrapText="1"/>
    </xf>
    <xf numFmtId="0" fontId="45" fillId="0" borderId="0" xfId="2858" applyFont="1" applyFill="1" applyBorder="1" applyAlignment="1">
      <alignment horizontal="center" wrapText="1"/>
    </xf>
    <xf numFmtId="0" fontId="48" fillId="0" borderId="0" xfId="2858" applyFont="1" applyFill="1"/>
    <xf numFmtId="0" fontId="48" fillId="0" borderId="0" xfId="2858" applyFont="1" applyFill="1" applyBorder="1"/>
    <xf numFmtId="0" fontId="48" fillId="0" borderId="0" xfId="2858" applyFont="1" applyFill="1" applyAlignment="1">
      <alignment horizontal="left" wrapText="1"/>
    </xf>
    <xf numFmtId="42" fontId="45" fillId="0" borderId="88" xfId="2858" applyNumberFormat="1" applyFont="1" applyFill="1" applyBorder="1"/>
    <xf numFmtId="0" fontId="48" fillId="0" borderId="45" xfId="0" applyFont="1" applyFill="1" applyBorder="1" applyAlignment="1">
      <alignment wrapText="1"/>
    </xf>
    <xf numFmtId="42" fontId="48" fillId="0" borderId="45" xfId="2858" applyNumberFormat="1" applyFont="1" applyFill="1" applyBorder="1" applyAlignment="1"/>
    <xf numFmtId="0" fontId="48" fillId="0" borderId="0" xfId="2858" applyFont="1" applyFill="1" applyAlignment="1">
      <alignment vertical="center" wrapText="1"/>
    </xf>
    <xf numFmtId="0" fontId="69" fillId="0" borderId="0" xfId="3103" applyFont="1" applyFill="1" applyBorder="1" applyAlignment="1">
      <alignment vertical="center" wrapText="1"/>
    </xf>
    <xf numFmtId="0" fontId="48" fillId="0" borderId="0" xfId="2858" applyFont="1" applyFill="1" applyBorder="1" applyAlignment="1">
      <alignment horizontal="center" vertical="center"/>
    </xf>
    <xf numFmtId="0" fontId="69" fillId="0" borderId="0" xfId="3104" applyFont="1" applyFill="1" applyBorder="1" applyAlignment="1">
      <alignment horizontal="center" vertical="center"/>
    </xf>
    <xf numFmtId="49" fontId="48" fillId="0" borderId="12" xfId="2858" applyNumberFormat="1" applyFont="1" applyFill="1" applyBorder="1" applyAlignment="1">
      <alignment horizontal="left" vertical="center" wrapText="1"/>
    </xf>
    <xf numFmtId="14" fontId="48" fillId="0" borderId="40" xfId="2858" applyNumberFormat="1" applyFont="1" applyFill="1" applyBorder="1" applyAlignment="1">
      <alignment horizontal="center" vertical="center"/>
    </xf>
    <xf numFmtId="14" fontId="48" fillId="0" borderId="24" xfId="2858" applyNumberFormat="1" applyFont="1" applyFill="1" applyBorder="1" applyAlignment="1">
      <alignment horizontal="center" vertical="center" wrapText="1"/>
    </xf>
    <xf numFmtId="49" fontId="48" fillId="0" borderId="89" xfId="2858" applyNumberFormat="1" applyFont="1" applyFill="1" applyBorder="1" applyAlignment="1">
      <alignment horizontal="left" vertical="center" wrapText="1"/>
    </xf>
    <xf numFmtId="166" fontId="69" fillId="0" borderId="34" xfId="2660" applyNumberFormat="1" applyFont="1" applyFill="1" applyBorder="1" applyAlignment="1">
      <alignment horizontal="left" vertical="center" wrapText="1"/>
    </xf>
    <xf numFmtId="166" fontId="48" fillId="0" borderId="56" xfId="2858" applyNumberFormat="1" applyFont="1" applyFill="1" applyBorder="1" applyAlignment="1">
      <alignment horizontal="center" vertical="center" wrapText="1"/>
    </xf>
    <xf numFmtId="0" fontId="48" fillId="0" borderId="40" xfId="2858" applyFont="1" applyFill="1" applyBorder="1" applyAlignment="1">
      <alignment vertical="center"/>
    </xf>
    <xf numFmtId="0" fontId="48" fillId="0" borderId="10" xfId="2858" applyFont="1" applyFill="1" applyBorder="1" applyAlignment="1">
      <alignment horizontal="center" vertical="center"/>
    </xf>
    <xf numFmtId="0" fontId="48" fillId="0" borderId="40" xfId="2858" applyFont="1" applyFill="1" applyBorder="1" applyAlignment="1">
      <alignment horizontal="center" vertical="center"/>
    </xf>
    <xf numFmtId="0" fontId="48" fillId="0" borderId="18" xfId="2858" applyFont="1" applyFill="1" applyBorder="1" applyAlignment="1">
      <alignment horizontal="left" vertical="center" wrapText="1"/>
    </xf>
    <xf numFmtId="14" fontId="48" fillId="0" borderId="14" xfId="2858" applyNumberFormat="1" applyFont="1" applyFill="1" applyBorder="1" applyAlignment="1">
      <alignment horizontal="center" vertical="center" wrapText="1"/>
    </xf>
    <xf numFmtId="0" fontId="48" fillId="0" borderId="55" xfId="2858" applyFont="1" applyFill="1" applyBorder="1" applyAlignment="1">
      <alignment vertical="center"/>
    </xf>
    <xf numFmtId="0" fontId="48" fillId="0" borderId="55" xfId="2858" applyFont="1" applyFill="1" applyBorder="1" applyAlignment="1">
      <alignment horizontal="center" vertical="center"/>
    </xf>
    <xf numFmtId="42" fontId="69" fillId="0" borderId="55" xfId="2660" applyNumberFormat="1" applyFont="1" applyFill="1" applyBorder="1" applyAlignment="1">
      <alignment horizontal="center" vertical="center"/>
    </xf>
    <xf numFmtId="42" fontId="69" fillId="0" borderId="55" xfId="3946" applyNumberFormat="1" applyFont="1" applyFill="1" applyBorder="1" applyAlignment="1">
      <alignment horizontal="center" wrapText="1"/>
    </xf>
    <xf numFmtId="42" fontId="48" fillId="0" borderId="29" xfId="2858" applyNumberFormat="1" applyFont="1" applyFill="1" applyBorder="1" applyAlignment="1">
      <alignment vertical="center"/>
    </xf>
    <xf numFmtId="0" fontId="48" fillId="0" borderId="55" xfId="0" applyFont="1" applyFill="1" applyBorder="1" applyAlignment="1">
      <alignment horizontal="left" vertical="center"/>
    </xf>
    <xf numFmtId="14" fontId="48" fillId="0" borderId="52" xfId="2858" applyNumberFormat="1" applyFont="1" applyFill="1" applyBorder="1" applyAlignment="1">
      <alignment vertical="center"/>
    </xf>
    <xf numFmtId="42" fontId="48" fillId="0" borderId="75" xfId="2858" applyNumberFormat="1" applyFont="1" applyFill="1" applyBorder="1" applyAlignment="1">
      <alignment vertical="center"/>
    </xf>
    <xf numFmtId="42" fontId="48" fillId="0" borderId="0" xfId="2858" applyNumberFormat="1" applyFont="1" applyFill="1" applyAlignment="1">
      <alignment vertical="center"/>
    </xf>
    <xf numFmtId="0" fontId="48" fillId="0" borderId="15" xfId="0" applyFont="1" applyFill="1" applyBorder="1" applyAlignment="1">
      <alignment horizontal="left" vertical="center"/>
    </xf>
    <xf numFmtId="42" fontId="48" fillId="0" borderId="26" xfId="2858" applyNumberFormat="1" applyFont="1" applyFill="1" applyBorder="1" applyAlignment="1">
      <alignment vertical="center"/>
    </xf>
    <xf numFmtId="14" fontId="48" fillId="0" borderId="14" xfId="2858" applyNumberFormat="1" applyFont="1" applyFill="1" applyBorder="1" applyAlignment="1">
      <alignment vertical="center"/>
    </xf>
    <xf numFmtId="42" fontId="48" fillId="0" borderId="18" xfId="2858" applyNumberFormat="1" applyFont="1" applyFill="1" applyBorder="1" applyAlignment="1">
      <alignment vertical="center"/>
    </xf>
    <xf numFmtId="42" fontId="48" fillId="0" borderId="41" xfId="2858" applyNumberFormat="1" applyFont="1" applyFill="1" applyBorder="1" applyAlignment="1">
      <alignment vertical="center"/>
    </xf>
    <xf numFmtId="0" fontId="95" fillId="0" borderId="15" xfId="0" applyFont="1" applyFill="1" applyBorder="1" applyAlignment="1">
      <alignment vertical="center"/>
    </xf>
    <xf numFmtId="0" fontId="48" fillId="0" borderId="15" xfId="0" applyFont="1" applyFill="1" applyBorder="1" applyAlignment="1">
      <alignment vertical="center"/>
    </xf>
    <xf numFmtId="0" fontId="48" fillId="0" borderId="24" xfId="2858" applyFont="1" applyFill="1" applyBorder="1" applyAlignment="1">
      <alignment horizontal="center" vertical="center"/>
    </xf>
    <xf numFmtId="0" fontId="48" fillId="0" borderId="25" xfId="0" applyFont="1" applyFill="1" applyBorder="1" applyAlignment="1">
      <alignment vertical="center"/>
    </xf>
    <xf numFmtId="0" fontId="48" fillId="0" borderId="34" xfId="2858" applyFont="1" applyFill="1" applyBorder="1" applyAlignment="1">
      <alignment horizontal="center" vertical="center"/>
    </xf>
    <xf numFmtId="14" fontId="48" fillId="0" borderId="24" xfId="2858" applyNumberFormat="1" applyFont="1" applyFill="1" applyBorder="1" applyAlignment="1">
      <alignment horizontal="center" vertical="center"/>
    </xf>
    <xf numFmtId="42" fontId="48" fillId="0" borderId="56" xfId="2858" applyNumberFormat="1" applyFont="1" applyFill="1" applyBorder="1" applyAlignment="1">
      <alignment vertical="center"/>
    </xf>
    <xf numFmtId="14" fontId="48" fillId="0" borderId="24" xfId="2858" applyNumberFormat="1" applyFont="1" applyFill="1" applyBorder="1" applyAlignment="1">
      <alignment vertical="center"/>
    </xf>
    <xf numFmtId="42" fontId="48" fillId="0" borderId="57" xfId="2858" applyNumberFormat="1" applyFont="1" applyFill="1" applyBorder="1" applyAlignment="1">
      <alignment vertical="center"/>
    </xf>
    <xf numFmtId="42" fontId="48" fillId="0" borderId="58" xfId="2858" applyNumberFormat="1" applyFont="1" applyFill="1" applyBorder="1" applyAlignment="1">
      <alignment vertical="center"/>
    </xf>
    <xf numFmtId="0" fontId="48" fillId="0" borderId="19" xfId="2858" applyFont="1" applyFill="1" applyBorder="1" applyAlignment="1">
      <alignment horizontal="center" vertical="center"/>
    </xf>
    <xf numFmtId="14" fontId="48" fillId="0" borderId="55" xfId="2858" applyNumberFormat="1" applyFont="1" applyFill="1" applyBorder="1" applyAlignment="1">
      <alignment horizontal="center" vertical="center"/>
    </xf>
    <xf numFmtId="0" fontId="48" fillId="0" borderId="36" xfId="2858" applyFont="1" applyFill="1" applyBorder="1" applyAlignment="1">
      <alignment horizontal="center"/>
    </xf>
    <xf numFmtId="0" fontId="48" fillId="0" borderId="0" xfId="0" applyFont="1" applyFill="1" applyAlignment="1"/>
    <xf numFmtId="0" fontId="45" fillId="0" borderId="0" xfId="2858" applyFont="1" applyFill="1" applyAlignment="1">
      <alignment horizontal="center"/>
    </xf>
    <xf numFmtId="0" fontId="48" fillId="0" borderId="0" xfId="2858" applyFont="1" applyFill="1" applyAlignment="1"/>
    <xf numFmtId="42" fontId="48" fillId="0" borderId="16" xfId="2858" applyNumberFormat="1" applyFont="1" applyFill="1" applyBorder="1" applyAlignment="1">
      <alignment vertical="center"/>
    </xf>
    <xf numFmtId="14" fontId="48" fillId="0" borderId="15" xfId="2858" applyNumberFormat="1" applyFont="1" applyFill="1" applyBorder="1" applyAlignment="1">
      <alignment horizontal="center" vertical="center"/>
    </xf>
    <xf numFmtId="14" fontId="48" fillId="0" borderId="25" xfId="2858" applyNumberFormat="1" applyFont="1" applyFill="1" applyBorder="1" applyAlignment="1">
      <alignment horizontal="center" vertical="center"/>
    </xf>
    <xf numFmtId="0" fontId="48" fillId="0" borderId="15" xfId="2858" applyFont="1" applyFill="1" applyBorder="1" applyAlignment="1">
      <alignment vertical="center"/>
    </xf>
    <xf numFmtId="0" fontId="48" fillId="0" borderId="25" xfId="2858" applyFont="1" applyFill="1" applyBorder="1" applyAlignment="1">
      <alignment vertical="center"/>
    </xf>
    <xf numFmtId="0" fontId="48" fillId="0" borderId="15" xfId="2858" applyFont="1" applyFill="1" applyBorder="1" applyAlignment="1">
      <alignment horizontal="center" vertical="center"/>
    </xf>
    <xf numFmtId="0" fontId="48" fillId="0" borderId="25" xfId="2858" applyFont="1" applyFill="1" applyBorder="1" applyAlignment="1">
      <alignment horizontal="center" vertical="center"/>
    </xf>
    <xf numFmtId="0" fontId="48" fillId="0" borderId="15" xfId="2858" applyFont="1" applyFill="1" applyBorder="1" applyAlignment="1">
      <alignment horizontal="center" vertical="center" wrapText="1"/>
    </xf>
    <xf numFmtId="0" fontId="48" fillId="0" borderId="25" xfId="2858" applyFont="1" applyFill="1" applyBorder="1" applyAlignment="1">
      <alignment horizontal="center" vertical="center" wrapText="1"/>
    </xf>
    <xf numFmtId="0" fontId="48" fillId="0" borderId="0" xfId="2858" applyFont="1" applyFill="1"/>
    <xf numFmtId="0" fontId="48" fillId="0" borderId="55" xfId="2858" applyFont="1" applyFill="1" applyBorder="1" applyAlignment="1">
      <alignment horizontal="center" vertical="center" wrapText="1"/>
    </xf>
    <xf numFmtId="42" fontId="48" fillId="0" borderId="55" xfId="2858" applyNumberFormat="1" applyFont="1" applyFill="1" applyBorder="1" applyAlignment="1">
      <alignment vertical="center"/>
    </xf>
    <xf numFmtId="0" fontId="48" fillId="0" borderId="0" xfId="0" applyFont="1" applyFill="1" applyAlignment="1">
      <alignment wrapText="1"/>
    </xf>
    <xf numFmtId="42" fontId="48" fillId="0" borderId="21" xfId="2858" applyNumberFormat="1" applyFont="1" applyFill="1" applyBorder="1" applyAlignment="1">
      <alignment vertical="center"/>
    </xf>
    <xf numFmtId="14" fontId="48" fillId="0" borderId="19" xfId="2858" applyNumberFormat="1" applyFont="1" applyFill="1" applyBorder="1" applyAlignment="1">
      <alignment horizontal="center" vertical="center"/>
    </xf>
    <xf numFmtId="0" fontId="48" fillId="0" borderId="21" xfId="2858" applyFont="1" applyFill="1" applyBorder="1" applyAlignment="1">
      <alignment vertical="center"/>
    </xf>
    <xf numFmtId="0" fontId="0" fillId="0" borderId="0" xfId="0" applyFill="1"/>
    <xf numFmtId="14" fontId="48" fillId="0" borderId="55" xfId="2858" applyNumberFormat="1" applyFont="1" applyFill="1" applyBorder="1" applyAlignment="1">
      <alignment horizontal="center" vertical="center"/>
    </xf>
    <xf numFmtId="0" fontId="48" fillId="0" borderId="19" xfId="2858" applyFont="1" applyFill="1" applyBorder="1" applyAlignment="1">
      <alignment horizontal="center" vertical="center"/>
    </xf>
    <xf numFmtId="0" fontId="48" fillId="0" borderId="55" xfId="2858" applyFont="1" applyFill="1" applyBorder="1" applyAlignment="1">
      <alignment horizontal="center" vertical="center" wrapText="1"/>
    </xf>
    <xf numFmtId="0" fontId="48" fillId="0" borderId="15" xfId="2858" applyFont="1" applyFill="1" applyBorder="1" applyAlignment="1">
      <alignment horizontal="center" vertical="center"/>
    </xf>
    <xf numFmtId="0" fontId="48" fillId="0" borderId="67" xfId="2858" applyFont="1" applyFill="1" applyBorder="1" applyAlignment="1">
      <alignment horizontal="center"/>
    </xf>
    <xf numFmtId="14" fontId="48" fillId="0" borderId="68" xfId="2858" applyNumberFormat="1" applyFont="1" applyFill="1" applyBorder="1" applyAlignment="1">
      <alignment horizontal="center"/>
    </xf>
    <xf numFmtId="0" fontId="48" fillId="0" borderId="68" xfId="2858" applyFont="1" applyFill="1" applyBorder="1" applyAlignment="1">
      <alignment horizontal="left"/>
    </xf>
    <xf numFmtId="0" fontId="48" fillId="0" borderId="68" xfId="2858" applyFont="1" applyFill="1" applyBorder="1" applyAlignment="1">
      <alignment horizontal="center"/>
    </xf>
    <xf numFmtId="0" fontId="48" fillId="0" borderId="68" xfId="2858" applyFont="1" applyFill="1" applyBorder="1" applyAlignment="1">
      <alignment horizontal="center" wrapText="1"/>
    </xf>
    <xf numFmtId="42" fontId="48" fillId="0" borderId="68" xfId="2858" applyNumberFormat="1" applyFont="1" applyFill="1" applyBorder="1" applyAlignment="1">
      <alignment horizontal="center"/>
    </xf>
    <xf numFmtId="0" fontId="48" fillId="0" borderId="69" xfId="2858" applyFont="1" applyFill="1" applyBorder="1" applyAlignment="1">
      <alignment horizontal="center"/>
    </xf>
    <xf numFmtId="14" fontId="48" fillId="0" borderId="67" xfId="2858" applyNumberFormat="1" applyFont="1" applyFill="1" applyBorder="1" applyAlignment="1">
      <alignment horizontal="center"/>
    </xf>
    <xf numFmtId="0" fontId="48" fillId="0" borderId="68" xfId="2858" applyNumberFormat="1" applyFont="1" applyFill="1" applyBorder="1" applyAlignment="1">
      <alignment horizontal="center"/>
    </xf>
    <xf numFmtId="42" fontId="48" fillId="0" borderId="69" xfId="2858" applyNumberFormat="1" applyFont="1" applyFill="1" applyBorder="1" applyAlignment="1">
      <alignment horizontal="center"/>
    </xf>
    <xf numFmtId="0" fontId="48" fillId="0" borderId="19" xfId="2858" applyFont="1" applyFill="1" applyBorder="1" applyAlignment="1">
      <alignment vertical="center"/>
    </xf>
    <xf numFmtId="14" fontId="48" fillId="0" borderId="55" xfId="2858" applyNumberFormat="1" applyFont="1" applyFill="1" applyBorder="1" applyAlignment="1">
      <alignment vertical="center"/>
    </xf>
    <xf numFmtId="14" fontId="48" fillId="0" borderId="19" xfId="2858" applyNumberFormat="1" applyFont="1" applyFill="1" applyBorder="1" applyAlignment="1">
      <alignment vertical="center"/>
    </xf>
    <xf numFmtId="0" fontId="48" fillId="0" borderId="55" xfId="2858" applyNumberFormat="1" applyFont="1" applyFill="1" applyBorder="1" applyAlignment="1">
      <alignment vertical="center"/>
    </xf>
    <xf numFmtId="0" fontId="48" fillId="0" borderId="50" xfId="2858" applyFont="1" applyFill="1" applyBorder="1" applyAlignment="1">
      <alignment horizontal="center"/>
    </xf>
    <xf numFmtId="0" fontId="48" fillId="0" borderId="10" xfId="2858" applyFont="1" applyFill="1" applyBorder="1" applyAlignment="1">
      <alignment horizontal="left"/>
    </xf>
    <xf numFmtId="0" fontId="48" fillId="0" borderId="10" xfId="2858" applyFont="1" applyFill="1" applyBorder="1" applyAlignment="1">
      <alignment horizontal="center" wrapText="1"/>
    </xf>
    <xf numFmtId="42" fontId="48" fillId="0" borderId="10" xfId="2858" applyNumberFormat="1" applyFont="1" applyFill="1" applyBorder="1" applyAlignment="1">
      <alignment horizontal="center"/>
    </xf>
    <xf numFmtId="14" fontId="48" fillId="0" borderId="50" xfId="2858" applyNumberFormat="1" applyFont="1" applyFill="1" applyBorder="1" applyAlignment="1">
      <alignment horizontal="center"/>
    </xf>
    <xf numFmtId="0" fontId="48" fillId="0" borderId="10" xfId="2858" applyNumberFormat="1" applyFont="1" applyFill="1" applyBorder="1" applyAlignment="1">
      <alignment horizontal="center"/>
    </xf>
    <xf numFmtId="42" fontId="48" fillId="0" borderId="36" xfId="2858" applyNumberFormat="1" applyFont="1" applyFill="1" applyBorder="1" applyAlignment="1">
      <alignment horizontal="center"/>
    </xf>
    <xf numFmtId="0" fontId="48" fillId="0" borderId="52" xfId="2858" applyFont="1" applyFill="1" applyBorder="1" applyAlignment="1">
      <alignment vertical="top"/>
    </xf>
    <xf numFmtId="14" fontId="48" fillId="0" borderId="40" xfId="2858" applyNumberFormat="1" applyFont="1" applyFill="1" applyBorder="1" applyAlignment="1">
      <alignment vertical="top"/>
    </xf>
    <xf numFmtId="0" fontId="48" fillId="0" borderId="40" xfId="2858" applyFont="1" applyFill="1" applyBorder="1" applyAlignment="1">
      <alignment vertical="top"/>
    </xf>
    <xf numFmtId="0" fontId="48" fillId="0" borderId="40" xfId="2858" applyFont="1" applyFill="1" applyBorder="1" applyAlignment="1">
      <alignment vertical="top" wrapText="1"/>
    </xf>
    <xf numFmtId="42" fontId="48" fillId="0" borderId="40" xfId="2858" applyNumberFormat="1" applyFont="1" applyFill="1" applyBorder="1" applyAlignment="1">
      <alignment vertical="top"/>
    </xf>
    <xf numFmtId="0" fontId="48" fillId="0" borderId="22" xfId="2858" applyFont="1" applyFill="1" applyBorder="1" applyAlignment="1">
      <alignment vertical="top"/>
    </xf>
    <xf numFmtId="14" fontId="48" fillId="0" borderId="52" xfId="2858" applyNumberFormat="1" applyFont="1" applyFill="1" applyBorder="1" applyAlignment="1">
      <alignment vertical="top"/>
    </xf>
    <xf numFmtId="0" fontId="48" fillId="0" borderId="40" xfId="2858" applyNumberFormat="1" applyFont="1" applyFill="1" applyBorder="1" applyAlignment="1">
      <alignment vertical="top"/>
    </xf>
    <xf numFmtId="42" fontId="48" fillId="0" borderId="22" xfId="2858" applyNumberFormat="1" applyFont="1" applyFill="1" applyBorder="1" applyAlignment="1">
      <alignment vertical="top"/>
    </xf>
    <xf numFmtId="0" fontId="48" fillId="0" borderId="19" xfId="2858" applyFont="1" applyFill="1" applyBorder="1" applyAlignment="1">
      <alignment vertical="top"/>
    </xf>
    <xf numFmtId="14" fontId="48" fillId="0" borderId="55" xfId="2858" applyNumberFormat="1" applyFont="1" applyFill="1" applyBorder="1" applyAlignment="1">
      <alignment vertical="top"/>
    </xf>
    <xf numFmtId="0" fontId="48" fillId="0" borderId="55" xfId="2858" applyFont="1" applyFill="1" applyBorder="1" applyAlignment="1">
      <alignment vertical="top"/>
    </xf>
    <xf numFmtId="42" fontId="48" fillId="0" borderId="55" xfId="2858" applyNumberFormat="1" applyFont="1" applyFill="1" applyBorder="1" applyAlignment="1">
      <alignment vertical="top"/>
    </xf>
    <xf numFmtId="0" fontId="48" fillId="0" borderId="21" xfId="2858" applyFont="1" applyFill="1" applyBorder="1" applyAlignment="1">
      <alignment vertical="top"/>
    </xf>
    <xf numFmtId="14" fontId="48" fillId="0" borderId="19" xfId="2858" applyNumberFormat="1" applyFont="1" applyFill="1" applyBorder="1" applyAlignment="1">
      <alignment vertical="top"/>
    </xf>
    <xf numFmtId="0" fontId="48" fillId="0" borderId="55" xfId="2858" applyNumberFormat="1" applyFont="1" applyFill="1" applyBorder="1" applyAlignment="1">
      <alignment vertical="top"/>
    </xf>
    <xf numFmtId="42" fontId="48" fillId="0" borderId="21" xfId="2858" applyNumberFormat="1" applyFont="1" applyFill="1" applyBorder="1" applyAlignment="1">
      <alignment vertical="top"/>
    </xf>
    <xf numFmtId="42" fontId="45" fillId="0" borderId="88" xfId="2858" applyNumberFormat="1" applyFont="1" applyFill="1" applyBorder="1" applyAlignment="1">
      <alignment horizontal="center"/>
    </xf>
    <xf numFmtId="14" fontId="48" fillId="0" borderId="75" xfId="2858" applyNumberFormat="1" applyFont="1" applyFill="1" applyBorder="1" applyAlignment="1">
      <alignment horizontal="center" vertical="center"/>
    </xf>
    <xf numFmtId="1" fontId="72" fillId="0" borderId="75" xfId="2858" applyNumberFormat="1" applyFont="1" applyFill="1" applyBorder="1" applyAlignment="1">
      <alignment horizontal="center" vertical="center"/>
    </xf>
    <xf numFmtId="0" fontId="48" fillId="0" borderId="72" xfId="2858" applyNumberFormat="1" applyFont="1" applyFill="1" applyBorder="1" applyAlignment="1">
      <alignment horizontal="center" vertical="center"/>
    </xf>
    <xf numFmtId="165" fontId="69" fillId="0" borderId="22" xfId="2660" applyNumberFormat="1" applyFont="1" applyFill="1" applyBorder="1" applyAlignment="1" applyProtection="1">
      <alignment horizontal="center" vertical="center" wrapText="1"/>
      <protection locked="0"/>
    </xf>
    <xf numFmtId="0" fontId="48" fillId="0" borderId="10" xfId="2858" applyFont="1" applyFill="1" applyBorder="1" applyAlignment="1">
      <alignment wrapText="1"/>
    </xf>
    <xf numFmtId="0" fontId="48" fillId="0" borderId="36" xfId="2858" applyFont="1" applyFill="1" applyBorder="1" applyAlignment="1" applyProtection="1">
      <alignment horizontal="center"/>
    </xf>
    <xf numFmtId="164" fontId="48" fillId="0" borderId="10" xfId="2659" applyNumberFormat="1" applyFont="1" applyFill="1" applyBorder="1"/>
    <xf numFmtId="164" fontId="48" fillId="0" borderId="36" xfId="2659" applyNumberFormat="1" applyFont="1" applyFill="1" applyBorder="1"/>
    <xf numFmtId="0" fontId="48" fillId="0" borderId="10" xfId="2660" applyNumberFormat="1" applyFont="1" applyFill="1" applyBorder="1" applyAlignment="1">
      <alignment horizontal="center"/>
    </xf>
    <xf numFmtId="42" fontId="48" fillId="0" borderId="15" xfId="2660" applyNumberFormat="1" applyFont="1" applyFill="1" applyBorder="1" applyAlignment="1">
      <alignment vertical="center" wrapText="1"/>
    </xf>
    <xf numFmtId="15" fontId="48" fillId="0" borderId="32" xfId="2858" applyNumberFormat="1" applyFont="1" applyFill="1" applyBorder="1" applyAlignment="1">
      <alignment horizontal="center" vertical="center" wrapText="1"/>
    </xf>
    <xf numFmtId="14" fontId="48" fillId="0" borderId="16" xfId="2858" applyNumberFormat="1" applyFont="1" applyFill="1" applyBorder="1" applyAlignment="1">
      <alignment horizontal="center" vertical="center" wrapText="1"/>
    </xf>
    <xf numFmtId="165" fontId="69" fillId="0" borderId="26" xfId="2660" applyNumberFormat="1" applyFont="1" applyFill="1" applyBorder="1" applyAlignment="1" applyProtection="1">
      <alignment horizontal="center" vertical="center" wrapText="1"/>
      <protection locked="0"/>
    </xf>
    <xf numFmtId="165" fontId="45" fillId="0" borderId="88" xfId="2858" applyNumberFormat="1" applyFont="1" applyFill="1" applyBorder="1"/>
    <xf numFmtId="42" fontId="45" fillId="0" borderId="88" xfId="2858" applyNumberFormat="1" applyFont="1" applyFill="1" applyBorder="1" applyAlignment="1">
      <alignment wrapText="1"/>
    </xf>
    <xf numFmtId="0" fontId="45" fillId="0" borderId="57" xfId="2858" applyFont="1" applyFill="1" applyBorder="1"/>
    <xf numFmtId="0" fontId="48" fillId="0" borderId="14" xfId="2858" applyFont="1" applyFill="1" applyBorder="1" applyAlignment="1">
      <alignment horizontal="center"/>
    </xf>
    <xf numFmtId="0" fontId="48" fillId="0" borderId="40" xfId="2858" applyFont="1" applyFill="1" applyBorder="1" applyAlignment="1">
      <alignment horizontal="center"/>
    </xf>
    <xf numFmtId="42" fontId="94" fillId="0" borderId="33" xfId="2858" applyNumberFormat="1" applyFont="1" applyFill="1" applyBorder="1" applyAlignment="1">
      <alignment horizontal="center"/>
    </xf>
    <xf numFmtId="42" fontId="94" fillId="0" borderId="32" xfId="2858" applyNumberFormat="1" applyFont="1" applyFill="1" applyBorder="1" applyAlignment="1">
      <alignment horizontal="center"/>
    </xf>
    <xf numFmtId="42" fontId="94" fillId="0" borderId="55" xfId="2858" applyNumberFormat="1" applyFont="1" applyFill="1" applyBorder="1" applyAlignment="1">
      <alignment horizontal="center"/>
    </xf>
    <xf numFmtId="42" fontId="94" fillId="0" borderId="15" xfId="2858" applyNumberFormat="1" applyFont="1" applyFill="1" applyBorder="1" applyAlignment="1">
      <alignment horizontal="center"/>
    </xf>
    <xf numFmtId="164" fontId="107" fillId="0" borderId="0" xfId="0" applyNumberFormat="1" applyFont="1" applyFill="1" applyAlignment="1">
      <alignment horizontal="center"/>
    </xf>
    <xf numFmtId="164" fontId="0" fillId="0" borderId="0" xfId="0" applyNumberFormat="1" applyFill="1" applyAlignment="1">
      <alignment horizontal="center"/>
    </xf>
    <xf numFmtId="0" fontId="0" fillId="0" borderId="0" xfId="0" applyFill="1"/>
    <xf numFmtId="0" fontId="48" fillId="0" borderId="25" xfId="2858" applyFont="1" applyFill="1" applyBorder="1" applyAlignment="1">
      <alignment horizontal="center" wrapText="1"/>
    </xf>
    <xf numFmtId="165" fontId="48" fillId="0" borderId="10" xfId="2660" applyNumberFormat="1" applyFont="1" applyFill="1" applyBorder="1" applyAlignment="1">
      <alignment horizontal="center"/>
    </xf>
    <xf numFmtId="0" fontId="69" fillId="0" borderId="16" xfId="2867" applyFont="1" applyFill="1" applyBorder="1" applyAlignment="1">
      <alignment horizontal="center" vertical="center" wrapText="1"/>
    </xf>
    <xf numFmtId="15" fontId="48" fillId="0" borderId="14" xfId="2858" applyNumberFormat="1" applyFont="1" applyFill="1" applyBorder="1" applyAlignment="1">
      <alignment vertical="center" wrapText="1"/>
    </xf>
    <xf numFmtId="14" fontId="69" fillId="0" borderId="17" xfId="2867" applyNumberFormat="1" applyFont="1" applyFill="1" applyBorder="1" applyAlignment="1">
      <alignment horizontal="right" vertical="center" wrapText="1"/>
    </xf>
    <xf numFmtId="15" fontId="48" fillId="0" borderId="0" xfId="2858" applyNumberFormat="1" applyFont="1" applyFill="1" applyBorder="1" applyAlignment="1">
      <alignment vertical="center" wrapText="1"/>
    </xf>
    <xf numFmtId="0" fontId="69" fillId="0" borderId="16" xfId="2885" applyFont="1" applyFill="1" applyBorder="1" applyAlignment="1">
      <alignment horizontal="center" vertical="center" wrapText="1"/>
    </xf>
    <xf numFmtId="49" fontId="48" fillId="0" borderId="15" xfId="0" applyNumberFormat="1" applyFont="1" applyFill="1" applyBorder="1" applyAlignment="1">
      <alignment vertical="center" wrapText="1"/>
    </xf>
    <xf numFmtId="0" fontId="48" fillId="0" borderId="16" xfId="2858" applyFont="1" applyFill="1" applyBorder="1" applyAlignment="1" applyProtection="1">
      <alignment horizontal="center" vertical="center" wrapText="1"/>
    </xf>
    <xf numFmtId="14" fontId="48" fillId="0" borderId="41" xfId="2858" applyNumberFormat="1" applyFont="1" applyFill="1" applyBorder="1" applyAlignment="1">
      <alignment horizontal="center" vertical="center" wrapText="1"/>
    </xf>
    <xf numFmtId="1" fontId="48" fillId="0" borderId="16" xfId="2858" applyNumberFormat="1" applyFont="1" applyFill="1" applyBorder="1" applyAlignment="1">
      <alignment horizontal="center" vertical="center" wrapText="1"/>
    </xf>
    <xf numFmtId="165" fontId="48" fillId="0" borderId="26" xfId="2858" applyNumberFormat="1" applyFont="1" applyFill="1" applyBorder="1" applyAlignment="1">
      <alignment horizontal="center" vertical="center" wrapText="1"/>
    </xf>
    <xf numFmtId="15" fontId="48" fillId="0" borderId="55" xfId="2858" applyNumberFormat="1" applyFont="1" applyFill="1" applyBorder="1"/>
    <xf numFmtId="15" fontId="48" fillId="0" borderId="55" xfId="2858" applyNumberFormat="1" applyFont="1" applyFill="1" applyBorder="1" applyAlignment="1">
      <alignment wrapText="1"/>
    </xf>
    <xf numFmtId="0" fontId="69" fillId="0" borderId="21" xfId="3952" applyFont="1" applyFill="1" applyBorder="1" applyAlignment="1">
      <alignment horizontal="center"/>
    </xf>
    <xf numFmtId="15" fontId="48" fillId="0" borderId="20" xfId="2858" applyNumberFormat="1" applyFont="1" applyFill="1" applyBorder="1"/>
    <xf numFmtId="165" fontId="94" fillId="0" borderId="55" xfId="2858" applyNumberFormat="1" applyFont="1" applyFill="1" applyBorder="1"/>
    <xf numFmtId="165" fontId="48" fillId="0" borderId="40" xfId="2660" applyNumberFormat="1" applyFont="1" applyFill="1" applyBorder="1"/>
    <xf numFmtId="14" fontId="48" fillId="0" borderId="40" xfId="2858" applyNumberFormat="1" applyFont="1" applyFill="1" applyBorder="1" applyAlignment="1">
      <alignment horizontal="center"/>
    </xf>
    <xf numFmtId="0" fontId="48" fillId="0" borderId="22" xfId="2858" applyFont="1" applyFill="1" applyBorder="1" applyAlignment="1" applyProtection="1">
      <alignment horizontal="center"/>
    </xf>
    <xf numFmtId="0" fontId="48" fillId="0" borderId="28" xfId="2858" applyFont="1" applyFill="1" applyBorder="1" applyAlignment="1">
      <alignment horizontal="center"/>
    </xf>
    <xf numFmtId="164" fontId="48" fillId="0" borderId="25" xfId="2659" applyNumberFormat="1" applyFont="1" applyFill="1" applyBorder="1"/>
    <xf numFmtId="164" fontId="48" fillId="0" borderId="56" xfId="2659" applyNumberFormat="1" applyFont="1" applyFill="1" applyBorder="1"/>
    <xf numFmtId="0" fontId="69" fillId="0" borderId="14" xfId="2818" applyFont="1" applyFill="1" applyBorder="1" applyAlignment="1">
      <alignment vertical="center" wrapText="1"/>
    </xf>
    <xf numFmtId="165" fontId="48" fillId="0" borderId="15" xfId="2858" applyNumberFormat="1" applyFont="1" applyFill="1" applyBorder="1"/>
    <xf numFmtId="42" fontId="67" fillId="0" borderId="94" xfId="2818" applyNumberFormat="1" applyFont="1" applyFill="1" applyBorder="1" applyAlignment="1" applyProtection="1">
      <alignment horizontal="center" wrapText="1"/>
      <protection locked="0"/>
    </xf>
    <xf numFmtId="42" fontId="69" fillId="0" borderId="23" xfId="2660" applyNumberFormat="1" applyFont="1" applyFill="1" applyBorder="1"/>
    <xf numFmtId="42" fontId="69" fillId="0" borderId="18" xfId="2660" applyNumberFormat="1" applyFont="1" applyFill="1" applyBorder="1"/>
    <xf numFmtId="42" fontId="69" fillId="0" borderId="26" xfId="2660" applyNumberFormat="1" applyFont="1" applyFill="1" applyBorder="1" applyAlignment="1">
      <alignment vertical="center" wrapText="1"/>
    </xf>
    <xf numFmtId="42" fontId="69" fillId="0" borderId="26" xfId="2660" applyNumberFormat="1" applyFont="1" applyFill="1" applyBorder="1"/>
    <xf numFmtId="42" fontId="69" fillId="0" borderId="26" xfId="2660" applyNumberFormat="1" applyFont="1" applyFill="1" applyBorder="1" applyAlignment="1">
      <alignment vertical="center"/>
    </xf>
    <xf numFmtId="42" fontId="69" fillId="0" borderId="26" xfId="2660" applyNumberFormat="1" applyFont="1" applyFill="1" applyBorder="1" applyAlignment="1" applyProtection="1">
      <alignment horizontal="center" wrapText="1"/>
      <protection locked="0"/>
    </xf>
    <xf numFmtId="42" fontId="48" fillId="0" borderId="18" xfId="2660" applyNumberFormat="1" applyFont="1" applyFill="1" applyBorder="1"/>
    <xf numFmtId="42" fontId="69" fillId="0" borderId="85" xfId="2660" applyNumberFormat="1" applyFont="1" applyFill="1" applyBorder="1" applyAlignment="1"/>
    <xf numFmtId="42" fontId="48" fillId="0" borderId="26" xfId="2858" applyNumberFormat="1" applyFont="1" applyFill="1" applyBorder="1" applyAlignment="1">
      <alignment horizontal="center"/>
    </xf>
    <xf numFmtId="42" fontId="48" fillId="0" borderId="26" xfId="2858" applyNumberFormat="1" applyFont="1" applyFill="1" applyBorder="1" applyAlignment="1">
      <alignment horizontal="center" vertical="center" wrapText="1"/>
    </xf>
    <xf numFmtId="42" fontId="48" fillId="0" borderId="29" xfId="2858" applyNumberFormat="1" applyFont="1" applyFill="1" applyBorder="1" applyAlignment="1">
      <alignment horizontal="center" vertical="center"/>
    </xf>
    <xf numFmtId="42" fontId="48" fillId="0" borderId="38" xfId="2858" applyNumberFormat="1" applyFont="1" applyFill="1" applyBorder="1" applyAlignment="1">
      <alignment horizontal="center"/>
    </xf>
    <xf numFmtId="42" fontId="48" fillId="0" borderId="38" xfId="2858" applyNumberFormat="1" applyFont="1" applyFill="1" applyBorder="1" applyAlignment="1">
      <alignment horizontal="center" vertical="center"/>
    </xf>
    <xf numFmtId="42" fontId="48" fillId="0" borderId="29" xfId="2858" applyNumberFormat="1" applyFont="1" applyFill="1" applyBorder="1" applyAlignment="1">
      <alignment horizontal="center"/>
    </xf>
    <xf numFmtId="42" fontId="48" fillId="0" borderId="87" xfId="2659" applyNumberFormat="1" applyFont="1" applyFill="1" applyBorder="1"/>
    <xf numFmtId="42" fontId="48" fillId="0" borderId="72" xfId="2659" applyNumberFormat="1" applyFont="1" applyFill="1" applyBorder="1"/>
    <xf numFmtId="42" fontId="48" fillId="0" borderId="38" xfId="2659" applyNumberFormat="1" applyFont="1" applyFill="1" applyBorder="1"/>
    <xf numFmtId="42" fontId="48" fillId="0" borderId="16" xfId="2659" applyNumberFormat="1" applyFont="1" applyFill="1" applyBorder="1" applyAlignment="1">
      <alignment vertical="center"/>
    </xf>
    <xf numFmtId="42" fontId="48" fillId="0" borderId="16" xfId="2659" applyNumberFormat="1" applyFont="1" applyFill="1" applyBorder="1"/>
    <xf numFmtId="42" fontId="48" fillId="0" borderId="26" xfId="2659" applyNumberFormat="1" applyFont="1" applyFill="1" applyBorder="1"/>
    <xf numFmtId="42" fontId="48" fillId="0" borderId="26" xfId="2659" applyNumberFormat="1" applyFont="1" applyFill="1" applyBorder="1" applyAlignment="1">
      <alignment vertical="center"/>
    </xf>
    <xf numFmtId="42" fontId="48" fillId="0" borderId="21" xfId="2659" applyNumberFormat="1" applyFont="1" applyFill="1" applyBorder="1"/>
    <xf numFmtId="42" fontId="48" fillId="0" borderId="16" xfId="2659" applyNumberFormat="1" applyFont="1" applyFill="1" applyBorder="1" applyAlignment="1">
      <alignment vertical="center" wrapText="1"/>
    </xf>
    <xf numFmtId="42" fontId="48" fillId="0" borderId="30" xfId="2659" applyNumberFormat="1" applyFont="1" applyFill="1" applyBorder="1"/>
    <xf numFmtId="42" fontId="48" fillId="0" borderId="0" xfId="2659" applyNumberFormat="1" applyFont="1" applyFill="1" applyBorder="1"/>
    <xf numFmtId="42" fontId="45" fillId="0" borderId="53" xfId="2858" applyNumberFormat="1" applyFont="1" applyFill="1" applyBorder="1" applyAlignment="1">
      <alignment horizontal="center"/>
    </xf>
    <xf numFmtId="42" fontId="45" fillId="0" borderId="0" xfId="2858" applyNumberFormat="1" applyFont="1" applyFill="1" applyBorder="1" applyAlignment="1">
      <alignment horizontal="center"/>
    </xf>
    <xf numFmtId="0" fontId="45" fillId="0" borderId="73" xfId="2858" applyFont="1" applyFill="1" applyBorder="1" applyAlignment="1">
      <alignment wrapText="1"/>
    </xf>
    <xf numFmtId="0" fontId="74" fillId="0" borderId="89" xfId="2858" applyFont="1" applyFill="1" applyBorder="1" applyAlignment="1">
      <alignment horizontal="center" wrapText="1"/>
    </xf>
    <xf numFmtId="0" fontId="48" fillId="0" borderId="19" xfId="2858" applyFont="1" applyFill="1" applyBorder="1" applyAlignment="1">
      <alignment horizontal="center" wrapText="1"/>
    </xf>
    <xf numFmtId="14" fontId="48" fillId="0" borderId="55" xfId="2858" applyNumberFormat="1" applyFont="1" applyFill="1" applyBorder="1" applyAlignment="1">
      <alignment horizontal="center" wrapText="1"/>
    </xf>
    <xf numFmtId="0" fontId="48" fillId="0" borderId="23" xfId="2858" applyFont="1" applyFill="1" applyBorder="1" applyAlignment="1">
      <alignment horizontal="center" wrapText="1"/>
    </xf>
    <xf numFmtId="42" fontId="48" fillId="0" borderId="55" xfId="2858" applyNumberFormat="1" applyFont="1" applyFill="1" applyBorder="1" applyAlignment="1">
      <alignment wrapText="1"/>
    </xf>
    <xf numFmtId="14" fontId="48" fillId="0" borderId="20" xfId="2858" applyNumberFormat="1" applyFont="1" applyFill="1" applyBorder="1" applyAlignment="1">
      <alignment horizontal="center" wrapText="1"/>
    </xf>
    <xf numFmtId="0" fontId="72" fillId="0" borderId="23" xfId="2858" applyFont="1" applyFill="1" applyBorder="1" applyAlignment="1">
      <alignment wrapText="1"/>
    </xf>
    <xf numFmtId="42" fontId="48" fillId="0" borderId="21" xfId="2858" applyNumberFormat="1" applyFont="1" applyFill="1" applyBorder="1" applyAlignment="1">
      <alignment wrapText="1"/>
    </xf>
    <xf numFmtId="0" fontId="48" fillId="0" borderId="60" xfId="2858" applyFont="1" applyFill="1" applyBorder="1" applyAlignment="1">
      <alignment horizontal="center" wrapText="1"/>
    </xf>
    <xf numFmtId="0" fontId="48" fillId="0" borderId="61" xfId="2858" applyFont="1" applyFill="1" applyBorder="1" applyAlignment="1">
      <alignment horizontal="center" wrapText="1"/>
    </xf>
    <xf numFmtId="0" fontId="48" fillId="0" borderId="21" xfId="2858" applyFont="1" applyFill="1" applyBorder="1" applyAlignment="1">
      <alignment wrapText="1"/>
    </xf>
    <xf numFmtId="0" fontId="48" fillId="0" borderId="24" xfId="2858" applyFont="1" applyFill="1" applyBorder="1" applyAlignment="1">
      <alignment horizontal="center" wrapText="1"/>
    </xf>
    <xf numFmtId="14" fontId="48" fillId="0" borderId="25" xfId="2858" applyNumberFormat="1" applyFont="1" applyFill="1" applyBorder="1" applyAlignment="1">
      <alignment horizontal="center" wrapText="1"/>
    </xf>
    <xf numFmtId="0" fontId="48" fillId="0" borderId="25" xfId="2858" applyFont="1" applyFill="1" applyBorder="1" applyAlignment="1">
      <alignment horizontal="left" wrapText="1"/>
    </xf>
    <xf numFmtId="0" fontId="48" fillId="0" borderId="57" xfId="2858" applyFont="1" applyFill="1" applyBorder="1" applyAlignment="1">
      <alignment horizontal="center" wrapText="1"/>
    </xf>
    <xf numFmtId="42" fontId="48" fillId="0" borderId="25" xfId="2858" applyNumberFormat="1" applyFont="1" applyFill="1" applyBorder="1" applyAlignment="1">
      <alignment wrapText="1"/>
    </xf>
    <xf numFmtId="14" fontId="48" fillId="0" borderId="28" xfId="2858" applyNumberFormat="1" applyFont="1" applyFill="1" applyBorder="1" applyAlignment="1">
      <alignment horizontal="center" wrapText="1"/>
    </xf>
    <xf numFmtId="0" fontId="72" fillId="0" borderId="57" xfId="2858" applyNumberFormat="1" applyFont="1" applyFill="1" applyBorder="1" applyAlignment="1">
      <alignment vertical="top" wrapText="1"/>
    </xf>
    <xf numFmtId="42" fontId="48" fillId="0" borderId="56" xfId="2858" applyNumberFormat="1" applyFont="1" applyFill="1" applyBorder="1" applyAlignment="1">
      <alignment wrapText="1"/>
    </xf>
    <xf numFmtId="0" fontId="48" fillId="0" borderId="71" xfId="2858" applyFont="1" applyFill="1" applyBorder="1" applyAlignment="1">
      <alignment horizontal="center" wrapText="1"/>
    </xf>
    <xf numFmtId="14" fontId="48" fillId="0" borderId="57" xfId="2858" applyNumberFormat="1" applyFont="1" applyFill="1" applyBorder="1" applyAlignment="1">
      <alignment horizontal="center" wrapText="1"/>
    </xf>
    <xf numFmtId="14" fontId="48" fillId="0" borderId="58" xfId="2858" applyNumberFormat="1" applyFont="1" applyFill="1" applyBorder="1" applyAlignment="1">
      <alignment horizontal="center" wrapText="1"/>
    </xf>
    <xf numFmtId="42" fontId="48" fillId="0" borderId="0" xfId="2858" applyNumberFormat="1" applyFont="1" applyFill="1" applyAlignment="1">
      <alignment wrapText="1"/>
    </xf>
    <xf numFmtId="42" fontId="48" fillId="0" borderId="88" xfId="2858" applyNumberFormat="1" applyFont="1" applyFill="1" applyBorder="1" applyAlignment="1">
      <alignment vertical="center" wrapText="1"/>
    </xf>
    <xf numFmtId="0" fontId="45" fillId="0" borderId="88" xfId="2858" applyFont="1" applyFill="1" applyBorder="1" applyAlignment="1">
      <alignment wrapText="1"/>
    </xf>
    <xf numFmtId="0" fontId="48" fillId="0" borderId="11" xfId="2858" applyFont="1" applyFill="1" applyBorder="1" applyAlignment="1">
      <alignment horizontal="center" wrapText="1"/>
    </xf>
    <xf numFmtId="14" fontId="48" fillId="0" borderId="12" xfId="2858" applyNumberFormat="1" applyFont="1" applyFill="1" applyBorder="1" applyAlignment="1">
      <alignment horizontal="center" wrapText="1"/>
    </xf>
    <xf numFmtId="0" fontId="48" fillId="0" borderId="12" xfId="2858" applyFont="1" applyFill="1" applyBorder="1" applyAlignment="1">
      <alignment wrapText="1"/>
    </xf>
    <xf numFmtId="42" fontId="48" fillId="0" borderId="12" xfId="2858" applyNumberFormat="1" applyFont="1" applyFill="1" applyBorder="1" applyAlignment="1">
      <alignment wrapText="1"/>
    </xf>
    <xf numFmtId="42" fontId="48" fillId="0" borderId="13" xfId="2858" applyNumberFormat="1" applyFont="1" applyFill="1" applyBorder="1" applyAlignment="1">
      <alignment wrapText="1"/>
    </xf>
    <xf numFmtId="0" fontId="48" fillId="0" borderId="94" xfId="2858" applyFont="1" applyFill="1" applyBorder="1" applyAlignment="1">
      <alignment horizontal="center" wrapText="1"/>
    </xf>
    <xf numFmtId="42" fontId="48" fillId="0" borderId="34" xfId="2858" applyNumberFormat="1" applyFont="1" applyFill="1" applyBorder="1" applyAlignment="1">
      <alignment wrapText="1"/>
    </xf>
    <xf numFmtId="0" fontId="48" fillId="0" borderId="24" xfId="2858" applyFont="1" applyFill="1" applyBorder="1" applyAlignment="1">
      <alignment wrapText="1"/>
    </xf>
    <xf numFmtId="0" fontId="48" fillId="0" borderId="56" xfId="2858" applyFont="1" applyFill="1" applyBorder="1" applyAlignment="1">
      <alignment wrapText="1"/>
    </xf>
    <xf numFmtId="0" fontId="45" fillId="0" borderId="0" xfId="2858" applyFont="1" applyFill="1" applyAlignment="1">
      <alignment wrapText="1"/>
    </xf>
    <xf numFmtId="42" fontId="48" fillId="0" borderId="88" xfId="2858" applyNumberFormat="1" applyFont="1" applyFill="1" applyBorder="1" applyAlignment="1">
      <alignment wrapText="1"/>
    </xf>
    <xf numFmtId="14" fontId="69" fillId="0" borderId="24" xfId="3944" applyNumberFormat="1" applyFont="1" applyFill="1" applyBorder="1" applyAlignment="1">
      <alignment horizontal="center"/>
    </xf>
    <xf numFmtId="165" fontId="73" fillId="0" borderId="25" xfId="2660" applyNumberFormat="1" applyFont="1" applyFill="1" applyBorder="1"/>
    <xf numFmtId="0" fontId="69" fillId="0" borderId="25" xfId="2660" applyNumberFormat="1" applyFont="1" applyFill="1" applyBorder="1" applyAlignment="1">
      <alignment horizontal="center" vertical="center"/>
    </xf>
    <xf numFmtId="0" fontId="69" fillId="0" borderId="56" xfId="3944" applyFont="1" applyFill="1" applyBorder="1" applyAlignment="1">
      <alignment horizontal="center"/>
    </xf>
    <xf numFmtId="14" fontId="69" fillId="0" borderId="57" xfId="3946" applyNumberFormat="1" applyFont="1" applyFill="1" applyBorder="1" applyAlignment="1">
      <alignment horizontal="center"/>
    </xf>
    <xf numFmtId="42" fontId="69" fillId="0" borderId="25" xfId="2660" applyNumberFormat="1" applyFont="1" applyFill="1" applyBorder="1" applyAlignment="1">
      <alignment horizontal="center" vertical="center"/>
    </xf>
    <xf numFmtId="165" fontId="69" fillId="0" borderId="56" xfId="2660" applyNumberFormat="1" applyFont="1" applyFill="1" applyBorder="1"/>
    <xf numFmtId="14" fontId="69" fillId="0" borderId="57" xfId="3944" applyNumberFormat="1" applyFont="1" applyFill="1" applyBorder="1" applyAlignment="1">
      <alignment horizontal="center"/>
    </xf>
    <xf numFmtId="42" fontId="69" fillId="0" borderId="25" xfId="3946" applyNumberFormat="1" applyFont="1" applyFill="1" applyBorder="1" applyAlignment="1">
      <alignment horizontal="center" wrapText="1"/>
    </xf>
    <xf numFmtId="165" fontId="100" fillId="0" borderId="88" xfId="2660" applyNumberFormat="1" applyFont="1" applyFill="1" applyBorder="1" applyAlignment="1">
      <alignment horizontal="center" wrapText="1"/>
    </xf>
    <xf numFmtId="43" fontId="48" fillId="0" borderId="0" xfId="2858" applyNumberFormat="1" applyFont="1" applyFill="1" applyBorder="1" applyAlignment="1" applyProtection="1">
      <alignment wrapText="1"/>
      <protection locked="0"/>
    </xf>
    <xf numFmtId="44" fontId="48" fillId="0" borderId="0" xfId="2858" applyNumberFormat="1" applyFont="1" applyFill="1" applyBorder="1" applyAlignment="1" applyProtection="1">
      <alignment wrapText="1"/>
      <protection locked="0"/>
    </xf>
    <xf numFmtId="0" fontId="45" fillId="0" borderId="0" xfId="2858" applyFont="1" applyFill="1" applyBorder="1" applyAlignment="1">
      <alignment horizontal="right"/>
    </xf>
    <xf numFmtId="0" fontId="48" fillId="0" borderId="0" xfId="2858" applyFont="1" applyFill="1" applyBorder="1" applyAlignment="1">
      <alignment horizontal="center"/>
    </xf>
    <xf numFmtId="0" fontId="48" fillId="0" borderId="0" xfId="2858" applyNumberFormat="1" applyFont="1" applyFill="1" applyBorder="1" applyAlignment="1">
      <alignment horizontal="center"/>
    </xf>
    <xf numFmtId="0" fontId="48" fillId="0" borderId="36" xfId="2858" applyFont="1" applyFill="1" applyBorder="1" applyAlignment="1">
      <alignment horizontal="center"/>
    </xf>
    <xf numFmtId="0" fontId="48" fillId="0" borderId="21" xfId="2858" applyFont="1" applyFill="1" applyBorder="1" applyAlignment="1">
      <alignment horizontal="center"/>
    </xf>
    <xf numFmtId="0" fontId="48" fillId="0" borderId="33" xfId="2858" applyFont="1" applyFill="1" applyBorder="1" applyAlignment="1">
      <alignment horizontal="center" wrapText="1"/>
    </xf>
    <xf numFmtId="0" fontId="48" fillId="0" borderId="0" xfId="2858" applyNumberFormat="1" applyFont="1" applyFill="1" applyBorder="1" applyAlignment="1">
      <alignment wrapText="1"/>
    </xf>
    <xf numFmtId="0" fontId="48" fillId="0" borderId="0" xfId="2858" applyNumberFormat="1" applyFont="1" applyFill="1" applyBorder="1" applyAlignment="1"/>
    <xf numFmtId="0" fontId="48" fillId="0" borderId="0" xfId="2858" applyFont="1" applyFill="1" applyBorder="1" applyAlignment="1">
      <alignment wrapText="1"/>
    </xf>
    <xf numFmtId="0" fontId="67" fillId="0" borderId="73" xfId="3951" applyFont="1" applyFill="1" applyBorder="1" applyAlignment="1" applyProtection="1">
      <alignment horizontal="center" wrapText="1"/>
      <protection locked="0"/>
    </xf>
    <xf numFmtId="0" fontId="45" fillId="0" borderId="62" xfId="2858" applyFont="1" applyFill="1" applyBorder="1" applyAlignment="1">
      <alignment horizontal="center" wrapText="1"/>
    </xf>
    <xf numFmtId="0" fontId="45" fillId="0" borderId="43" xfId="2858" applyFont="1" applyFill="1" applyBorder="1" applyAlignment="1">
      <alignment horizontal="center" wrapText="1"/>
    </xf>
    <xf numFmtId="0" fontId="48" fillId="0" borderId="0" xfId="2858" applyFont="1" applyFill="1" applyBorder="1"/>
    <xf numFmtId="0" fontId="48" fillId="0" borderId="0" xfId="2858" applyFont="1" applyFill="1"/>
    <xf numFmtId="0" fontId="48" fillId="0" borderId="0" xfId="2858" applyFont="1" applyFill="1" applyAlignment="1">
      <alignment wrapText="1"/>
    </xf>
    <xf numFmtId="42" fontId="48" fillId="0" borderId="10" xfId="2858" applyNumberFormat="1" applyFont="1" applyFill="1" applyBorder="1" applyAlignment="1">
      <alignment vertical="center"/>
    </xf>
    <xf numFmtId="42" fontId="48" fillId="0" borderId="40" xfId="2858" applyNumberFormat="1" applyFont="1" applyFill="1" applyBorder="1" applyAlignment="1">
      <alignment vertical="center"/>
    </xf>
    <xf numFmtId="42" fontId="48" fillId="0" borderId="55" xfId="2858" applyNumberFormat="1" applyFont="1" applyFill="1" applyBorder="1" applyAlignment="1">
      <alignment vertical="center"/>
    </xf>
    <xf numFmtId="0" fontId="45" fillId="0" borderId="73" xfId="2858" applyFont="1" applyFill="1" applyBorder="1" applyAlignment="1">
      <alignment horizontal="center" wrapText="1"/>
    </xf>
    <xf numFmtId="0" fontId="45" fillId="0" borderId="71" xfId="2858" applyFont="1" applyFill="1" applyBorder="1" applyAlignment="1">
      <alignment horizontal="center" wrapText="1"/>
    </xf>
    <xf numFmtId="0" fontId="45" fillId="0" borderId="48" xfId="2858" applyFont="1" applyFill="1" applyBorder="1" applyAlignment="1">
      <alignment horizontal="center" wrapText="1"/>
    </xf>
    <xf numFmtId="0" fontId="45" fillId="0" borderId="0" xfId="2858" applyFont="1" applyFill="1" applyAlignment="1">
      <alignment horizontal="center" wrapText="1"/>
    </xf>
    <xf numFmtId="0" fontId="48" fillId="0" borderId="0" xfId="2858" applyFont="1" applyFill="1" applyAlignment="1">
      <alignment horizontal="center" wrapText="1"/>
    </xf>
    <xf numFmtId="0" fontId="45" fillId="0" borderId="90" xfId="2858" applyFont="1" applyFill="1" applyBorder="1" applyAlignment="1">
      <alignment horizontal="center" wrapText="1"/>
    </xf>
    <xf numFmtId="0" fontId="45" fillId="0" borderId="45" xfId="2858" applyFont="1" applyFill="1" applyBorder="1" applyAlignment="1">
      <alignment horizontal="center" wrapText="1"/>
    </xf>
    <xf numFmtId="0" fontId="45" fillId="0" borderId="49" xfId="2858" applyFont="1" applyFill="1" applyBorder="1" applyAlignment="1">
      <alignment horizontal="center" wrapText="1"/>
    </xf>
    <xf numFmtId="165" fontId="48" fillId="0" borderId="0" xfId="0" applyNumberFormat="1" applyFont="1" applyFill="1" applyAlignment="1">
      <alignment vertical="center"/>
    </xf>
    <xf numFmtId="0" fontId="69" fillId="0" borderId="15" xfId="2885" applyFont="1" applyFill="1" applyBorder="1" applyAlignment="1">
      <alignment vertical="center"/>
    </xf>
    <xf numFmtId="1" fontId="72" fillId="0" borderId="18" xfId="2858" applyNumberFormat="1" applyFont="1" applyFill="1" applyBorder="1" applyAlignment="1">
      <alignment horizontal="center" vertical="top" wrapText="1"/>
    </xf>
    <xf numFmtId="49" fontId="69" fillId="0" borderId="16" xfId="2813" applyNumberFormat="1" applyFont="1" applyFill="1" applyBorder="1" applyAlignment="1">
      <alignment horizontal="center" vertical="center" wrapText="1"/>
    </xf>
    <xf numFmtId="14" fontId="69" fillId="0" borderId="18" xfId="2867" applyNumberFormat="1" applyFont="1" applyFill="1" applyBorder="1" applyAlignment="1">
      <alignment horizontal="center" vertical="center" wrapText="1"/>
    </xf>
    <xf numFmtId="0" fontId="48" fillId="0" borderId="17" xfId="2858" applyNumberFormat="1" applyFont="1" applyFill="1" applyBorder="1" applyAlignment="1">
      <alignment horizontal="center" vertical="center" wrapText="1"/>
    </xf>
    <xf numFmtId="0" fontId="48" fillId="0" borderId="41" xfId="2858" applyFont="1" applyFill="1" applyBorder="1" applyAlignment="1">
      <alignment vertical="center" wrapText="1"/>
    </xf>
    <xf numFmtId="42" fontId="48" fillId="0" borderId="26" xfId="2659" applyNumberFormat="1" applyFont="1" applyFill="1" applyBorder="1" applyAlignment="1">
      <alignment vertical="center" wrapText="1"/>
    </xf>
    <xf numFmtId="0" fontId="48" fillId="0" borderId="18" xfId="2858" applyFont="1" applyFill="1" applyBorder="1" applyAlignment="1">
      <alignment horizontal="center" vertical="center" wrapText="1"/>
    </xf>
    <xf numFmtId="1" fontId="72" fillId="0" borderId="16" xfId="2858" applyNumberFormat="1" applyFont="1" applyFill="1" applyBorder="1" applyAlignment="1">
      <alignment horizontal="center" vertical="center" wrapText="1"/>
    </xf>
    <xf numFmtId="165" fontId="45" fillId="0" borderId="88" xfId="2858" applyNumberFormat="1" applyFont="1" applyFill="1" applyBorder="1" applyAlignment="1">
      <alignment horizontal="right"/>
    </xf>
    <xf numFmtId="15" fontId="48" fillId="0" borderId="28" xfId="2858" applyNumberFormat="1" applyFont="1" applyFill="1" applyBorder="1"/>
    <xf numFmtId="165" fontId="94" fillId="0" borderId="25" xfId="2660" applyNumberFormat="1" applyFont="1" applyFill="1" applyBorder="1"/>
    <xf numFmtId="0" fontId="48" fillId="0" borderId="52" xfId="2858" applyFont="1" applyFill="1" applyBorder="1" applyAlignment="1">
      <alignment horizontal="center" wrapText="1"/>
    </xf>
    <xf numFmtId="14" fontId="48" fillId="0" borderId="40" xfId="2858" applyNumberFormat="1" applyFont="1" applyFill="1" applyBorder="1" applyAlignment="1">
      <alignment horizontal="center" wrapText="1"/>
    </xf>
    <xf numFmtId="0" fontId="48" fillId="0" borderId="40" xfId="2858" applyFont="1" applyFill="1" applyBorder="1" applyAlignment="1">
      <alignment wrapText="1"/>
    </xf>
    <xf numFmtId="42" fontId="48" fillId="0" borderId="42" xfId="2858" applyNumberFormat="1" applyFont="1" applyFill="1" applyBorder="1" applyAlignment="1">
      <alignment wrapText="1"/>
    </xf>
    <xf numFmtId="42" fontId="48" fillId="0" borderId="29" xfId="2858" applyNumberFormat="1" applyFont="1" applyFill="1" applyBorder="1" applyAlignment="1">
      <alignment wrapText="1"/>
    </xf>
    <xf numFmtId="0" fontId="48" fillId="0" borderId="52" xfId="0" applyFont="1" applyFill="1" applyBorder="1" applyAlignment="1">
      <alignment horizontal="center" wrapText="1"/>
    </xf>
    <xf numFmtId="14" fontId="48" fillId="0" borderId="40" xfId="0" applyNumberFormat="1" applyFont="1" applyFill="1" applyBorder="1" applyAlignment="1">
      <alignment horizontal="center" wrapText="1"/>
    </xf>
    <xf numFmtId="0" fontId="48" fillId="0" borderId="40" xfId="0" applyFont="1" applyFill="1" applyBorder="1" applyAlignment="1">
      <alignment wrapText="1"/>
    </xf>
    <xf numFmtId="42" fontId="48" fillId="0" borderId="40" xfId="0" applyNumberFormat="1" applyFont="1" applyFill="1" applyBorder="1" applyAlignment="1">
      <alignment wrapText="1"/>
    </xf>
    <xf numFmtId="0" fontId="48" fillId="0" borderId="42" xfId="0" applyFont="1" applyFill="1" applyBorder="1" applyAlignment="1">
      <alignment wrapText="1"/>
    </xf>
    <xf numFmtId="166" fontId="69" fillId="0" borderId="16" xfId="2660" applyNumberFormat="1" applyFont="1" applyFill="1" applyBorder="1" applyAlignment="1"/>
    <xf numFmtId="42" fontId="48" fillId="0" borderId="68" xfId="2858" applyNumberFormat="1" applyFont="1" applyFill="1" applyBorder="1" applyAlignment="1">
      <alignment vertical="center"/>
    </xf>
    <xf numFmtId="0" fontId="48" fillId="0" borderId="75" xfId="2858" applyFont="1" applyFill="1" applyBorder="1"/>
    <xf numFmtId="42" fontId="48" fillId="0" borderId="10" xfId="2858" applyNumberFormat="1" applyFont="1" applyFill="1" applyBorder="1" applyAlignment="1">
      <alignment horizontal="center" vertical="center"/>
    </xf>
    <xf numFmtId="0" fontId="48" fillId="0" borderId="55" xfId="2858" applyFont="1" applyFill="1" applyBorder="1" applyAlignment="1">
      <alignment horizontal="center"/>
    </xf>
    <xf numFmtId="0" fontId="48" fillId="0" borderId="48" xfId="2858" applyFont="1" applyFill="1" applyBorder="1" applyAlignment="1">
      <alignment horizontal="center"/>
    </xf>
    <xf numFmtId="14" fontId="48" fillId="0" borderId="43" xfId="2858" applyNumberFormat="1" applyFont="1" applyFill="1" applyBorder="1" applyAlignment="1">
      <alignment horizontal="center"/>
    </xf>
    <xf numFmtId="0" fontId="48" fillId="0" borderId="73" xfId="2858" applyFont="1" applyFill="1" applyBorder="1"/>
    <xf numFmtId="0" fontId="48" fillId="0" borderId="43" xfId="2858" applyFont="1" applyFill="1" applyBorder="1"/>
    <xf numFmtId="0" fontId="48" fillId="0" borderId="43" xfId="2858" applyFont="1" applyFill="1" applyBorder="1" applyAlignment="1">
      <alignment horizontal="center"/>
    </xf>
    <xf numFmtId="0" fontId="48" fillId="0" borderId="43" xfId="2858" applyFont="1" applyFill="1" applyBorder="1" applyAlignment="1">
      <alignment horizontal="center" wrapText="1"/>
    </xf>
    <xf numFmtId="42" fontId="94" fillId="0" borderId="62" xfId="2858" applyNumberFormat="1" applyFont="1" applyFill="1" applyBorder="1" applyAlignment="1">
      <alignment horizontal="center"/>
    </xf>
    <xf numFmtId="0" fontId="48" fillId="0" borderId="49" xfId="2858" applyFont="1" applyFill="1" applyBorder="1" applyAlignment="1">
      <alignment horizontal="center"/>
    </xf>
    <xf numFmtId="42" fontId="94" fillId="0" borderId="88" xfId="2858" applyNumberFormat="1" applyFont="1" applyFill="1" applyBorder="1" applyAlignment="1">
      <alignment horizontal="center"/>
    </xf>
    <xf numFmtId="0" fontId="45" fillId="0" borderId="46" xfId="3963" applyFont="1" applyFill="1" applyBorder="1" applyAlignment="1">
      <alignment horizontal="centerContinuous"/>
    </xf>
    <xf numFmtId="0" fontId="45" fillId="0" borderId="47" xfId="3963" applyFont="1" applyFill="1" applyBorder="1" applyAlignment="1">
      <alignment horizontal="center"/>
    </xf>
    <xf numFmtId="0" fontId="45" fillId="0" borderId="35" xfId="3963" applyFont="1" applyFill="1" applyBorder="1" applyAlignment="1">
      <alignment horizontal="center" wrapText="1"/>
    </xf>
    <xf numFmtId="0" fontId="45" fillId="0" borderId="10" xfId="3963" applyFont="1" applyFill="1" applyBorder="1" applyAlignment="1">
      <alignment horizontal="center" wrapText="1"/>
    </xf>
    <xf numFmtId="14" fontId="48" fillId="0" borderId="67" xfId="3963" applyNumberFormat="1" applyFont="1" applyFill="1" applyBorder="1" applyAlignment="1">
      <alignment horizontal="center" vertical="center"/>
    </xf>
    <xf numFmtId="0" fontId="48" fillId="0" borderId="68" xfId="3963" applyFont="1" applyFill="1" applyBorder="1" applyAlignment="1">
      <alignment vertical="center"/>
    </xf>
    <xf numFmtId="0" fontId="48" fillId="0" borderId="68" xfId="3963" applyFont="1" applyFill="1" applyBorder="1" applyAlignment="1">
      <alignment horizontal="center" vertical="center"/>
    </xf>
    <xf numFmtId="0" fontId="48" fillId="0" borderId="68" xfId="3963" applyFont="1" applyFill="1" applyBorder="1" applyAlignment="1">
      <alignment horizontal="left" vertical="center"/>
    </xf>
    <xf numFmtId="42" fontId="48" fillId="0" borderId="68" xfId="3963" applyNumberFormat="1" applyFont="1" applyFill="1" applyBorder="1" applyAlignment="1">
      <alignment vertical="center" wrapText="1"/>
    </xf>
    <xf numFmtId="42" fontId="69" fillId="0" borderId="12" xfId="3963" applyNumberFormat="1" applyFont="1" applyFill="1" applyBorder="1" applyAlignment="1">
      <alignment wrapText="1"/>
    </xf>
    <xf numFmtId="42" fontId="48" fillId="0" borderId="12" xfId="3963" applyNumberFormat="1" applyFont="1" applyFill="1" applyBorder="1" applyAlignment="1">
      <alignment wrapText="1"/>
    </xf>
    <xf numFmtId="14" fontId="48" fillId="0" borderId="52" xfId="3963" applyNumberFormat="1" applyFont="1" applyFill="1" applyBorder="1" applyAlignment="1">
      <alignment horizontal="center" vertical="center"/>
    </xf>
    <xf numFmtId="0" fontId="48" fillId="0" borderId="40" xfId="3963" applyFont="1" applyFill="1" applyBorder="1" applyAlignment="1">
      <alignment vertical="center"/>
    </xf>
    <xf numFmtId="0" fontId="48" fillId="0" borderId="40" xfId="3963" applyFont="1" applyFill="1" applyBorder="1" applyAlignment="1">
      <alignment horizontal="center" vertical="center"/>
    </xf>
    <xf numFmtId="0" fontId="48" fillId="0" borderId="40" xfId="3963" applyFont="1" applyFill="1" applyBorder="1" applyAlignment="1">
      <alignment horizontal="left" vertical="center"/>
    </xf>
    <xf numFmtId="42" fontId="48" fillId="0" borderId="40" xfId="3963" applyNumberFormat="1" applyFont="1" applyFill="1" applyBorder="1" applyAlignment="1">
      <alignment vertical="center" wrapText="1"/>
    </xf>
    <xf numFmtId="42" fontId="69" fillId="0" borderId="55" xfId="3963" applyNumberFormat="1" applyFont="1" applyFill="1" applyBorder="1" applyAlignment="1">
      <alignment wrapText="1"/>
    </xf>
    <xf numFmtId="42" fontId="48" fillId="0" borderId="55" xfId="3963" applyNumberFormat="1" applyFont="1" applyFill="1" applyBorder="1" applyAlignment="1">
      <alignment wrapText="1"/>
    </xf>
    <xf numFmtId="42" fontId="69" fillId="0" borderId="15" xfId="3963" applyNumberFormat="1" applyFont="1" applyFill="1" applyBorder="1" applyAlignment="1">
      <alignment wrapText="1"/>
    </xf>
    <xf numFmtId="42" fontId="48" fillId="0" borderId="15" xfId="3963" applyNumberFormat="1" applyFont="1" applyFill="1" applyBorder="1" applyAlignment="1">
      <alignment wrapText="1"/>
    </xf>
    <xf numFmtId="14" fontId="48" fillId="0" borderId="50" xfId="3963" applyNumberFormat="1" applyFont="1" applyFill="1" applyBorder="1" applyAlignment="1">
      <alignment horizontal="center" vertical="center"/>
    </xf>
    <xf numFmtId="0" fontId="48" fillId="0" borderId="10" xfId="3963" applyFont="1" applyFill="1" applyBorder="1" applyAlignment="1">
      <alignment vertical="center"/>
    </xf>
    <xf numFmtId="0" fontId="48" fillId="0" borderId="10" xfId="3963" applyFont="1" applyFill="1" applyBorder="1" applyAlignment="1">
      <alignment horizontal="center" vertical="center"/>
    </xf>
    <xf numFmtId="0" fontId="48" fillId="0" borderId="10" xfId="3963" applyFont="1" applyFill="1" applyBorder="1" applyAlignment="1">
      <alignment horizontal="left" vertical="center"/>
    </xf>
    <xf numFmtId="42" fontId="48" fillId="0" borderId="10" xfId="3963" applyNumberFormat="1" applyFont="1" applyFill="1" applyBorder="1" applyAlignment="1">
      <alignment vertical="center" wrapText="1"/>
    </xf>
    <xf numFmtId="42" fontId="69" fillId="0" borderId="35" xfId="3963" applyNumberFormat="1" applyFont="1" applyFill="1" applyBorder="1" applyAlignment="1">
      <alignment wrapText="1"/>
    </xf>
    <xf numFmtId="0" fontId="48" fillId="0" borderId="55" xfId="3963" applyFont="1" applyFill="1" applyBorder="1" applyAlignment="1">
      <alignment horizontal="center" vertical="center"/>
    </xf>
    <xf numFmtId="0" fontId="48" fillId="0" borderId="75" xfId="3963" applyFont="1" applyFill="1" applyBorder="1" applyAlignment="1">
      <alignment vertical="center"/>
    </xf>
    <xf numFmtId="0" fontId="48" fillId="0" borderId="42" xfId="3963" applyFont="1" applyFill="1" applyBorder="1" applyAlignment="1">
      <alignment horizontal="center" vertical="center"/>
    </xf>
    <xf numFmtId="14" fontId="48" fillId="0" borderId="19" xfId="3963" applyNumberFormat="1" applyFont="1" applyFill="1" applyBorder="1" applyAlignment="1">
      <alignment horizontal="center" vertical="center"/>
    </xf>
    <xf numFmtId="0" fontId="48" fillId="0" borderId="23" xfId="3963" applyFont="1" applyFill="1" applyBorder="1" applyAlignment="1">
      <alignment vertical="center"/>
    </xf>
    <xf numFmtId="0" fontId="48" fillId="0" borderId="55" xfId="3963" applyFont="1" applyFill="1" applyBorder="1" applyAlignment="1">
      <alignment vertical="center"/>
    </xf>
    <xf numFmtId="0" fontId="48" fillId="0" borderId="55" xfId="3963" applyFont="1" applyFill="1" applyBorder="1" applyAlignment="1">
      <alignment horizontal="left" vertical="center"/>
    </xf>
    <xf numFmtId="42" fontId="48" fillId="0" borderId="55" xfId="3963" applyNumberFormat="1" applyFont="1" applyFill="1" applyBorder="1" applyAlignment="1">
      <alignment vertical="center" wrapText="1"/>
    </xf>
    <xf numFmtId="0" fontId="48" fillId="0" borderId="33" xfId="3963" applyFont="1" applyFill="1" applyBorder="1" applyAlignment="1">
      <alignment horizontal="center" vertical="center"/>
    </xf>
    <xf numFmtId="14" fontId="48" fillId="0" borderId="14" xfId="3963" applyNumberFormat="1" applyFont="1" applyFill="1" applyBorder="1" applyAlignment="1">
      <alignment horizontal="center" vertical="center"/>
    </xf>
    <xf numFmtId="0" fontId="48" fillId="0" borderId="18" xfId="3963" applyFont="1" applyFill="1" applyBorder="1" applyAlignment="1">
      <alignment vertical="center"/>
    </xf>
    <xf numFmtId="0" fontId="48" fillId="0" borderId="15" xfId="3963" applyFont="1" applyFill="1" applyBorder="1" applyAlignment="1">
      <alignment horizontal="left" vertical="center"/>
    </xf>
    <xf numFmtId="0" fontId="48" fillId="0" borderId="15" xfId="3963" applyFont="1" applyFill="1" applyBorder="1" applyAlignment="1">
      <alignment horizontal="center" vertical="center"/>
    </xf>
    <xf numFmtId="42" fontId="48" fillId="0" borderId="15" xfId="3963" applyNumberFormat="1" applyFont="1" applyFill="1" applyBorder="1" applyAlignment="1">
      <alignment vertical="center" wrapText="1"/>
    </xf>
    <xf numFmtId="0" fontId="48" fillId="0" borderId="32" xfId="3963" applyFont="1" applyFill="1" applyBorder="1" applyAlignment="1">
      <alignment horizontal="center" vertical="center"/>
    </xf>
    <xf numFmtId="42" fontId="48" fillId="0" borderId="10" xfId="3963" applyNumberFormat="1" applyFont="1" applyFill="1" applyBorder="1" applyAlignment="1">
      <alignment vertical="center"/>
    </xf>
    <xf numFmtId="42" fontId="69" fillId="0" borderId="15" xfId="3963" applyNumberFormat="1" applyFont="1" applyFill="1" applyBorder="1"/>
    <xf numFmtId="42" fontId="48" fillId="0" borderId="40" xfId="3963" applyNumberFormat="1" applyFont="1" applyFill="1" applyBorder="1" applyAlignment="1">
      <alignment vertical="center"/>
    </xf>
    <xf numFmtId="42" fontId="69" fillId="0" borderId="10" xfId="3963" applyNumberFormat="1" applyFont="1" applyFill="1" applyBorder="1"/>
    <xf numFmtId="42" fontId="69" fillId="0" borderId="10" xfId="3963" applyNumberFormat="1" applyFont="1" applyFill="1" applyBorder="1" applyAlignment="1">
      <alignment wrapText="1"/>
    </xf>
    <xf numFmtId="0" fontId="69" fillId="0" borderId="10" xfId="3963" applyFont="1" applyFill="1" applyBorder="1" applyAlignment="1">
      <alignment horizontal="left" vertical="center"/>
    </xf>
    <xf numFmtId="0" fontId="69" fillId="0" borderId="40" xfId="3963" applyFont="1" applyFill="1" applyBorder="1" applyAlignment="1">
      <alignment horizontal="left" vertical="center"/>
    </xf>
    <xf numFmtId="0" fontId="69" fillId="0" borderId="10" xfId="3963" applyFont="1" applyFill="1" applyBorder="1" applyAlignment="1">
      <alignment horizontal="center" vertical="center"/>
    </xf>
    <xf numFmtId="42" fontId="48" fillId="0" borderId="10" xfId="3963" applyNumberFormat="1" applyFont="1" applyFill="1" applyBorder="1" applyAlignment="1"/>
    <xf numFmtId="0" fontId="69" fillId="0" borderId="40" xfId="3963" applyFont="1" applyFill="1" applyBorder="1" applyAlignment="1">
      <alignment horizontal="center" vertical="center"/>
    </xf>
    <xf numFmtId="42" fontId="48" fillId="0" borderId="35" xfId="3963" applyNumberFormat="1" applyFont="1" applyFill="1" applyBorder="1" applyAlignment="1"/>
    <xf numFmtId="14" fontId="48" fillId="0" borderId="18" xfId="3963" applyNumberFormat="1" applyFont="1" applyFill="1" applyBorder="1" applyAlignment="1">
      <alignment horizontal="center"/>
    </xf>
    <xf numFmtId="0" fontId="69" fillId="0" borderId="55" xfId="3963" applyFont="1" applyFill="1" applyBorder="1" applyAlignment="1">
      <alignment horizontal="center" vertical="center"/>
    </xf>
    <xf numFmtId="0" fontId="69" fillId="0" borderId="55" xfId="3963" applyFont="1" applyFill="1" applyBorder="1" applyAlignment="1">
      <alignment horizontal="left" vertical="center"/>
    </xf>
    <xf numFmtId="42" fontId="48" fillId="0" borderId="55" xfId="3963" applyNumberFormat="1" applyFont="1" applyFill="1" applyBorder="1" applyAlignment="1">
      <alignment vertical="center"/>
    </xf>
    <xf numFmtId="14" fontId="48" fillId="0" borderId="52" xfId="2858" applyNumberFormat="1" applyFont="1" applyFill="1" applyBorder="1" applyAlignment="1">
      <alignment horizontal="center" vertical="center"/>
    </xf>
    <xf numFmtId="42" fontId="48" fillId="0" borderId="0" xfId="3963" applyNumberFormat="1" applyFont="1" applyFill="1" applyBorder="1"/>
    <xf numFmtId="42" fontId="48" fillId="0" borderId="18" xfId="3963" applyNumberFormat="1" applyFont="1" applyFill="1" applyBorder="1" applyAlignment="1"/>
    <xf numFmtId="42" fontId="48" fillId="0" borderId="15" xfId="3963" applyNumberFormat="1" applyFont="1" applyFill="1" applyBorder="1" applyAlignment="1"/>
    <xf numFmtId="14" fontId="48" fillId="0" borderId="50" xfId="2858" applyNumberFormat="1" applyFont="1" applyFill="1" applyBorder="1" applyAlignment="1">
      <alignment horizontal="center" vertical="center" wrapText="1"/>
    </xf>
    <xf numFmtId="14" fontId="48" fillId="0" borderId="52" xfId="2858" applyNumberFormat="1" applyFont="1" applyFill="1" applyBorder="1" applyAlignment="1">
      <alignment horizontal="center" vertical="center" wrapText="1"/>
    </xf>
    <xf numFmtId="0" fontId="69" fillId="0" borderId="15" xfId="3963" applyFont="1" applyFill="1" applyBorder="1" applyAlignment="1">
      <alignment horizontal="left" vertical="center"/>
    </xf>
    <xf numFmtId="42" fontId="48" fillId="0" borderId="15" xfId="3963" applyNumberFormat="1" applyFont="1" applyFill="1" applyBorder="1" applyAlignment="1">
      <alignment vertical="center"/>
    </xf>
    <xf numFmtId="0" fontId="48" fillId="0" borderId="39" xfId="3963" applyFont="1" applyFill="1" applyBorder="1" applyAlignment="1">
      <alignment horizontal="center" vertical="center"/>
    </xf>
    <xf numFmtId="0" fontId="69" fillId="0" borderId="75" xfId="3103" applyFont="1" applyFill="1" applyBorder="1" applyAlignment="1">
      <alignment vertical="center" wrapText="1"/>
    </xf>
    <xf numFmtId="0" fontId="69" fillId="0" borderId="0" xfId="3963" applyFont="1" applyFill="1" applyBorder="1" applyAlignment="1">
      <alignment horizontal="left" vertical="center"/>
    </xf>
    <xf numFmtId="42" fontId="48" fillId="0" borderId="0" xfId="3963" applyNumberFormat="1" applyFont="1" applyFill="1" applyBorder="1" applyAlignment="1">
      <alignment vertical="center"/>
    </xf>
    <xf numFmtId="0" fontId="48" fillId="0" borderId="0" xfId="3963" applyFont="1" applyFill="1" applyBorder="1" applyAlignment="1">
      <alignment horizontal="center" vertical="center"/>
    </xf>
    <xf numFmtId="42" fontId="69" fillId="0" borderId="0" xfId="3963" applyNumberFormat="1" applyFont="1" applyFill="1" applyBorder="1" applyAlignment="1">
      <alignment wrapText="1"/>
    </xf>
    <xf numFmtId="42" fontId="48" fillId="0" borderId="0" xfId="3963" applyNumberFormat="1" applyFont="1" applyFill="1" applyBorder="1" applyAlignment="1">
      <alignment wrapText="1"/>
    </xf>
    <xf numFmtId="165" fontId="69" fillId="0" borderId="15" xfId="3963" applyNumberFormat="1" applyFont="1" applyFill="1" applyBorder="1" applyAlignment="1">
      <alignment wrapText="1"/>
    </xf>
    <xf numFmtId="16" fontId="69" fillId="0" borderId="15" xfId="3103" applyNumberFormat="1" applyFont="1" applyFill="1" applyBorder="1" applyAlignment="1">
      <alignment vertical="center" wrapText="1"/>
    </xf>
    <xf numFmtId="165" fontId="69" fillId="0" borderId="15" xfId="3964" applyNumberFormat="1" applyFont="1" applyFill="1" applyBorder="1" applyAlignment="1">
      <alignment wrapText="1"/>
    </xf>
    <xf numFmtId="14" fontId="48" fillId="0" borderId="48" xfId="2858" applyNumberFormat="1" applyFont="1" applyFill="1" applyBorder="1" applyAlignment="1">
      <alignment horizontal="center" vertical="center"/>
    </xf>
    <xf numFmtId="0" fontId="69" fillId="0" borderId="43" xfId="3103" applyFont="1" applyFill="1" applyBorder="1" applyAlignment="1">
      <alignment vertical="center" wrapText="1"/>
    </xf>
    <xf numFmtId="0" fontId="48" fillId="0" borderId="43" xfId="2858" applyFont="1" applyFill="1" applyBorder="1" applyAlignment="1">
      <alignment vertical="center"/>
    </xf>
    <xf numFmtId="0" fontId="48" fillId="0" borderId="43" xfId="2858" applyFont="1" applyFill="1" applyBorder="1" applyAlignment="1">
      <alignment horizontal="center" vertical="center"/>
    </xf>
    <xf numFmtId="0" fontId="69" fillId="0" borderId="43" xfId="3104" applyFont="1" applyFill="1" applyBorder="1" applyAlignment="1">
      <alignment horizontal="center" vertical="center"/>
    </xf>
    <xf numFmtId="0" fontId="69" fillId="0" borderId="43" xfId="3963" applyFont="1" applyFill="1" applyBorder="1" applyAlignment="1">
      <alignment horizontal="left" vertical="center"/>
    </xf>
    <xf numFmtId="42" fontId="48" fillId="0" borderId="43" xfId="3963" applyNumberFormat="1" applyFont="1" applyFill="1" applyBorder="1" applyAlignment="1">
      <alignment vertical="center"/>
    </xf>
    <xf numFmtId="0" fontId="48" fillId="0" borderId="43" xfId="3963" applyFont="1" applyFill="1" applyBorder="1" applyAlignment="1">
      <alignment horizontal="center" vertical="center"/>
    </xf>
    <xf numFmtId="0" fontId="48" fillId="0" borderId="56" xfId="2858" applyFont="1" applyFill="1" applyBorder="1" applyAlignment="1">
      <alignment horizontal="center" vertical="center"/>
    </xf>
    <xf numFmtId="165" fontId="69" fillId="0" borderId="25" xfId="3963" applyNumberFormat="1" applyFont="1" applyFill="1" applyBorder="1" applyAlignment="1">
      <alignment wrapText="1"/>
    </xf>
    <xf numFmtId="42" fontId="48" fillId="0" borderId="25" xfId="3963" applyNumberFormat="1" applyFont="1" applyFill="1" applyBorder="1" applyAlignment="1">
      <alignment wrapText="1"/>
    </xf>
    <xf numFmtId="0" fontId="48" fillId="0" borderId="56" xfId="2858" applyFont="1" applyFill="1" applyBorder="1" applyAlignment="1">
      <alignment horizontal="left" wrapText="1"/>
    </xf>
    <xf numFmtId="0" fontId="48" fillId="0" borderId="0" xfId="2858" applyFont="1" applyFill="1" applyBorder="1"/>
    <xf numFmtId="0" fontId="44" fillId="0" borderId="0" xfId="0" applyFont="1" applyFill="1"/>
    <xf numFmtId="14" fontId="48" fillId="0" borderId="55" xfId="2858" applyNumberFormat="1" applyFont="1" applyFill="1" applyBorder="1" applyAlignment="1">
      <alignment horizontal="center" vertical="center"/>
    </xf>
    <xf numFmtId="0" fontId="48" fillId="0" borderId="15" xfId="2858" applyFont="1" applyFill="1" applyBorder="1" applyAlignment="1">
      <alignment vertical="center" wrapText="1"/>
    </xf>
    <xf numFmtId="15" fontId="48" fillId="0" borderId="17" xfId="2858" applyNumberFormat="1" applyFont="1" applyFill="1" applyBorder="1" applyAlignment="1">
      <alignment vertical="center"/>
    </xf>
    <xf numFmtId="165" fontId="94" fillId="0" borderId="15" xfId="2660" applyNumberFormat="1" applyFont="1" applyFill="1" applyBorder="1" applyAlignment="1">
      <alignment vertical="center"/>
    </xf>
    <xf numFmtId="0" fontId="48" fillId="0" borderId="17" xfId="2858" applyFont="1" applyFill="1" applyBorder="1" applyAlignment="1">
      <alignment horizontal="center" vertical="center"/>
    </xf>
    <xf numFmtId="164" fontId="48" fillId="0" borderId="15" xfId="2659" applyNumberFormat="1" applyFont="1" applyFill="1" applyBorder="1" applyAlignment="1">
      <alignment vertical="center"/>
    </xf>
    <xf numFmtId="164" fontId="48" fillId="0" borderId="16" xfId="2659" applyNumberFormat="1" applyFont="1" applyFill="1" applyBorder="1" applyAlignment="1">
      <alignment vertical="center"/>
    </xf>
    <xf numFmtId="14" fontId="48" fillId="0" borderId="100" xfId="2858" applyNumberFormat="1" applyFont="1" applyFill="1" applyBorder="1" applyAlignment="1">
      <alignment horizontal="center" vertical="center"/>
    </xf>
    <xf numFmtId="0" fontId="48" fillId="0" borderId="101" xfId="2858" applyFont="1" applyFill="1" applyBorder="1" applyAlignment="1">
      <alignment horizontal="left" vertical="center" wrapText="1"/>
    </xf>
    <xf numFmtId="42" fontId="48" fillId="0" borderId="101" xfId="2858" applyNumberFormat="1" applyFont="1" applyFill="1" applyBorder="1" applyAlignment="1">
      <alignment vertical="center"/>
    </xf>
    <xf numFmtId="0" fontId="48" fillId="0" borderId="101" xfId="2858" applyFont="1" applyFill="1" applyBorder="1" applyAlignment="1">
      <alignment horizontal="center" vertical="center"/>
    </xf>
    <xf numFmtId="14" fontId="48" fillId="0" borderId="102" xfId="2858" applyNumberFormat="1" applyFont="1" applyFill="1" applyBorder="1" applyAlignment="1">
      <alignment horizontal="center" vertical="center"/>
    </xf>
    <xf numFmtId="0" fontId="48" fillId="0" borderId="103" xfId="2858" applyFont="1" applyFill="1" applyBorder="1" applyAlignment="1">
      <alignment horizontal="left" vertical="center" wrapText="1"/>
    </xf>
    <xf numFmtId="42" fontId="48" fillId="0" borderId="103" xfId="2858" applyNumberFormat="1" applyFont="1" applyFill="1" applyBorder="1" applyAlignment="1">
      <alignment vertical="center"/>
    </xf>
    <xf numFmtId="0" fontId="48" fillId="0" borderId="103" xfId="2858" applyFont="1" applyFill="1" applyBorder="1" applyAlignment="1">
      <alignment horizontal="center" vertical="center"/>
    </xf>
    <xf numFmtId="0" fontId="48" fillId="0" borderId="104" xfId="2858" applyFont="1" applyFill="1" applyBorder="1" applyAlignment="1">
      <alignment horizontal="center" vertical="top"/>
    </xf>
    <xf numFmtId="0" fontId="48" fillId="0" borderId="61" xfId="2858" applyFont="1" applyFill="1" applyBorder="1" applyAlignment="1">
      <alignment horizontal="left" vertical="center"/>
    </xf>
    <xf numFmtId="0" fontId="48" fillId="0" borderId="61" xfId="2858" applyFont="1" applyFill="1" applyBorder="1" applyAlignment="1">
      <alignment horizontal="center" vertical="top"/>
    </xf>
    <xf numFmtId="0" fontId="48" fillId="0" borderId="61" xfId="2858" applyFont="1" applyFill="1" applyBorder="1"/>
    <xf numFmtId="166" fontId="48" fillId="0" borderId="33" xfId="2858" applyNumberFormat="1" applyFont="1" applyFill="1" applyBorder="1" applyAlignment="1">
      <alignment horizontal="left"/>
    </xf>
    <xf numFmtId="0" fontId="48" fillId="0" borderId="33" xfId="2858" applyFont="1" applyFill="1" applyBorder="1" applyAlignment="1">
      <alignment horizontal="left"/>
    </xf>
    <xf numFmtId="0" fontId="48" fillId="0" borderId="21" xfId="2858" applyFont="1" applyFill="1" applyBorder="1"/>
    <xf numFmtId="0" fontId="48" fillId="0" borderId="105" xfId="2858" applyFont="1" applyFill="1" applyBorder="1" applyAlignment="1">
      <alignment horizontal="left" vertical="center"/>
    </xf>
    <xf numFmtId="0" fontId="48" fillId="0" borderId="106" xfId="2858" applyFont="1" applyFill="1" applyBorder="1" applyAlignment="1">
      <alignment horizontal="center" vertical="top"/>
    </xf>
    <xf numFmtId="0" fontId="48" fillId="0" borderId="107" xfId="2858" applyFont="1" applyFill="1" applyBorder="1" applyAlignment="1">
      <alignment horizontal="left" vertical="center" wrapText="1"/>
    </xf>
    <xf numFmtId="0" fontId="48" fillId="0" borderId="106" xfId="2858" applyFont="1" applyFill="1" applyBorder="1"/>
    <xf numFmtId="166" fontId="48" fillId="0" borderId="107" xfId="2858" applyNumberFormat="1" applyFont="1" applyFill="1" applyBorder="1" applyAlignment="1">
      <alignment horizontal="left"/>
    </xf>
    <xf numFmtId="0" fontId="48" fillId="0" borderId="109" xfId="2858" applyFont="1" applyFill="1" applyBorder="1"/>
    <xf numFmtId="0" fontId="48" fillId="0" borderId="107" xfId="2858" applyFont="1" applyFill="1" applyBorder="1" applyAlignment="1">
      <alignment horizontal="left"/>
    </xf>
    <xf numFmtId="0" fontId="48" fillId="0" borderId="110" xfId="2858" applyFont="1" applyFill="1" applyBorder="1"/>
    <xf numFmtId="0" fontId="69" fillId="0" borderId="111" xfId="3941" applyFont="1" applyFill="1" applyBorder="1" applyAlignment="1">
      <alignment horizontal="center" vertical="center"/>
    </xf>
    <xf numFmtId="0" fontId="69" fillId="0" borderId="112" xfId="3941" applyFont="1" applyFill="1" applyBorder="1" applyAlignment="1">
      <alignment horizontal="center" vertical="center"/>
    </xf>
    <xf numFmtId="0" fontId="48" fillId="0" borderId="113" xfId="2858" applyFont="1" applyFill="1" applyBorder="1" applyAlignment="1">
      <alignment horizontal="center" vertical="top"/>
    </xf>
    <xf numFmtId="0" fontId="69" fillId="0" borderId="114" xfId="3941" applyFont="1" applyFill="1" applyBorder="1" applyAlignment="1">
      <alignment horizontal="center" vertical="top" wrapText="1"/>
    </xf>
    <xf numFmtId="0" fontId="69" fillId="0" borderId="20" xfId="3941" applyFont="1" applyFill="1" applyBorder="1" applyAlignment="1">
      <alignment horizontal="left" vertical="top" wrapText="1"/>
    </xf>
    <xf numFmtId="14" fontId="69" fillId="0" borderId="120" xfId="3941" applyNumberFormat="1" applyFont="1" applyFill="1" applyBorder="1" applyAlignment="1">
      <alignment horizontal="center" vertical="center"/>
    </xf>
    <xf numFmtId="14" fontId="69" fillId="0" borderId="121" xfId="3941" applyNumberFormat="1" applyFont="1" applyFill="1" applyBorder="1" applyAlignment="1">
      <alignment horizontal="left" vertical="center" wrapText="1"/>
    </xf>
    <xf numFmtId="42" fontId="48" fillId="0" borderId="121" xfId="2858" applyNumberFormat="1" applyFont="1" applyFill="1" applyBorder="1" applyAlignment="1">
      <alignment vertical="center"/>
    </xf>
    <xf numFmtId="0" fontId="69" fillId="0" borderId="122" xfId="3941" applyFont="1" applyFill="1" applyBorder="1" applyAlignment="1">
      <alignment horizontal="center" vertical="center"/>
    </xf>
    <xf numFmtId="14" fontId="48" fillId="0" borderId="115" xfId="2858" quotePrefix="1" applyNumberFormat="1" applyFont="1" applyFill="1" applyBorder="1" applyAlignment="1">
      <alignment horizontal="center" vertical="center" wrapText="1"/>
    </xf>
    <xf numFmtId="14" fontId="48" fillId="0" borderId="124" xfId="2858" applyNumberFormat="1" applyFont="1" applyFill="1" applyBorder="1" applyAlignment="1">
      <alignment vertical="center" wrapText="1"/>
    </xf>
    <xf numFmtId="165" fontId="69" fillId="0" borderId="117" xfId="2660" quotePrefix="1" applyNumberFormat="1" applyFont="1" applyFill="1" applyBorder="1" applyAlignment="1">
      <alignment horizontal="center" vertical="center"/>
    </xf>
    <xf numFmtId="14" fontId="69" fillId="0" borderId="124" xfId="2660" applyNumberFormat="1" applyFont="1" applyFill="1" applyBorder="1" applyAlignment="1">
      <alignment horizontal="center" vertical="center"/>
    </xf>
    <xf numFmtId="166" fontId="48" fillId="0" borderId="118" xfId="2858" quotePrefix="1" applyNumberFormat="1" applyFont="1" applyFill="1" applyBorder="1" applyAlignment="1">
      <alignment horizontal="center" vertical="center" wrapText="1"/>
    </xf>
    <xf numFmtId="0" fontId="69" fillId="0" borderId="126" xfId="3941" applyFont="1" applyFill="1" applyBorder="1" applyAlignment="1">
      <alignment horizontal="center" vertical="top" wrapText="1"/>
    </xf>
    <xf numFmtId="0" fontId="69" fillId="0" borderId="125" xfId="3941" applyFont="1" applyFill="1" applyBorder="1" applyAlignment="1">
      <alignment horizontal="center" vertical="top" wrapText="1"/>
    </xf>
    <xf numFmtId="14" fontId="48" fillId="0" borderId="18" xfId="2858" quotePrefix="1" applyNumberFormat="1" applyFont="1" applyFill="1" applyBorder="1" applyAlignment="1">
      <alignment horizontal="center" vertical="center" wrapText="1"/>
    </xf>
    <xf numFmtId="166" fontId="48" fillId="0" borderId="15" xfId="2858" applyNumberFormat="1" applyFont="1" applyFill="1" applyBorder="1" applyAlignment="1">
      <alignment vertical="center" wrapText="1"/>
    </xf>
    <xf numFmtId="165" fontId="69" fillId="0" borderId="15" xfId="2660" quotePrefix="1" applyNumberFormat="1" applyFont="1" applyFill="1" applyBorder="1" applyAlignment="1">
      <alignment horizontal="center" vertical="center"/>
    </xf>
    <xf numFmtId="166" fontId="69" fillId="0" borderId="15" xfId="2660" applyNumberFormat="1" applyFont="1" applyFill="1" applyBorder="1" applyAlignment="1">
      <alignment horizontal="left" vertical="center"/>
    </xf>
    <xf numFmtId="167" fontId="48" fillId="0" borderId="16" xfId="2858" quotePrefix="1" applyNumberFormat="1" applyFont="1" applyFill="1" applyBorder="1" applyAlignment="1">
      <alignment horizontal="center" vertical="center" wrapText="1"/>
    </xf>
    <xf numFmtId="0" fontId="48" fillId="0" borderId="0" xfId="2858" applyFont="1" applyFill="1" applyBorder="1" applyAlignment="1">
      <alignment horizontal="center"/>
    </xf>
    <xf numFmtId="0" fontId="48" fillId="0" borderId="0" xfId="2858" applyFont="1" applyFill="1" applyBorder="1" applyAlignment="1">
      <alignment wrapText="1"/>
    </xf>
    <xf numFmtId="0" fontId="45" fillId="0" borderId="0" xfId="2858" applyFont="1" applyFill="1" applyBorder="1" applyAlignment="1">
      <alignment horizontal="center" wrapText="1"/>
    </xf>
    <xf numFmtId="0" fontId="48" fillId="0" borderId="0" xfId="2858" applyFont="1" applyFill="1" applyBorder="1"/>
    <xf numFmtId="42" fontId="45" fillId="0" borderId="88" xfId="2858" applyNumberFormat="1" applyFont="1" applyFill="1" applyBorder="1"/>
    <xf numFmtId="14" fontId="67" fillId="0" borderId="0" xfId="3944" applyNumberFormat="1" applyFont="1" applyFill="1" applyBorder="1" applyAlignment="1">
      <alignment horizontal="center"/>
    </xf>
    <xf numFmtId="0" fontId="67" fillId="0" borderId="58" xfId="3944" applyFont="1" applyFill="1" applyBorder="1" applyAlignment="1" applyProtection="1">
      <alignment horizontal="center" wrapText="1"/>
      <protection locked="0"/>
    </xf>
    <xf numFmtId="0" fontId="67" fillId="0" borderId="57" xfId="3944" applyFont="1" applyFill="1" applyBorder="1" applyAlignment="1" applyProtection="1">
      <alignment horizontal="center" wrapText="1"/>
      <protection locked="0"/>
    </xf>
    <xf numFmtId="42" fontId="73" fillId="0" borderId="15" xfId="3946" applyNumberFormat="1" applyFont="1" applyFill="1" applyBorder="1" applyAlignment="1">
      <alignment horizontal="center" wrapText="1"/>
    </xf>
    <xf numFmtId="165" fontId="45" fillId="0" borderId="0" xfId="2660" applyNumberFormat="1" applyFont="1" applyFill="1" applyBorder="1" applyAlignment="1">
      <alignment horizontal="center" wrapText="1"/>
    </xf>
    <xf numFmtId="0" fontId="48" fillId="0" borderId="0" xfId="2858" applyNumberFormat="1" applyFont="1" applyFill="1" applyBorder="1" applyAlignment="1">
      <alignment vertical="center" wrapText="1"/>
    </xf>
    <xf numFmtId="0" fontId="48" fillId="0" borderId="39" xfId="2858" applyFont="1" applyFill="1" applyBorder="1" applyAlignment="1">
      <alignment horizontal="center" vertical="center" wrapText="1"/>
    </xf>
    <xf numFmtId="0" fontId="48" fillId="0" borderId="33" xfId="2858" applyFont="1" applyFill="1" applyBorder="1" applyAlignment="1">
      <alignment horizontal="center" vertical="center" wrapText="1"/>
    </xf>
    <xf numFmtId="0" fontId="48" fillId="0" borderId="0" xfId="2858" applyFont="1" applyFill="1" applyBorder="1" applyAlignment="1">
      <alignment horizontal="center"/>
    </xf>
    <xf numFmtId="14" fontId="48" fillId="0" borderId="10" xfId="2858" applyNumberFormat="1" applyFont="1" applyFill="1" applyBorder="1" applyAlignment="1">
      <alignment horizontal="center" vertical="center"/>
    </xf>
    <xf numFmtId="14" fontId="48" fillId="0" borderId="55" xfId="2858" applyNumberFormat="1" applyFont="1" applyFill="1" applyBorder="1" applyAlignment="1">
      <alignment horizontal="center" vertical="center"/>
    </xf>
    <xf numFmtId="0" fontId="48" fillId="0" borderId="21" xfId="2858" applyFont="1" applyFill="1" applyBorder="1" applyAlignment="1">
      <alignment horizontal="center" vertical="center" wrapText="1"/>
    </xf>
    <xf numFmtId="0" fontId="48" fillId="0" borderId="55" xfId="2858" applyFont="1" applyFill="1" applyBorder="1" applyAlignment="1">
      <alignment vertical="center" wrapText="1"/>
    </xf>
    <xf numFmtId="0" fontId="48" fillId="0" borderId="0" xfId="2858" applyFont="1" applyFill="1" applyBorder="1" applyAlignment="1">
      <alignment wrapText="1"/>
    </xf>
    <xf numFmtId="0" fontId="48" fillId="0" borderId="39" xfId="2858" applyFont="1" applyFill="1" applyBorder="1" applyAlignment="1">
      <alignment horizontal="center" vertical="center"/>
    </xf>
    <xf numFmtId="0" fontId="48" fillId="0" borderId="33" xfId="2858" applyFont="1" applyFill="1" applyBorder="1" applyAlignment="1">
      <alignment horizontal="center" vertical="center"/>
    </xf>
    <xf numFmtId="42" fontId="48" fillId="0" borderId="10" xfId="2858" applyNumberFormat="1" applyFont="1" applyFill="1" applyBorder="1" applyAlignment="1">
      <alignment vertical="center"/>
    </xf>
    <xf numFmtId="42" fontId="48" fillId="0" borderId="55" xfId="2858" applyNumberFormat="1" applyFont="1" applyFill="1" applyBorder="1" applyAlignment="1">
      <alignment vertical="center"/>
    </xf>
    <xf numFmtId="0" fontId="48" fillId="0" borderId="10" xfId="2858" applyFont="1" applyFill="1" applyBorder="1" applyAlignment="1">
      <alignment horizontal="left" vertical="center" wrapText="1"/>
    </xf>
    <xf numFmtId="0" fontId="48" fillId="0" borderId="55" xfId="2858" applyFont="1" applyFill="1" applyBorder="1" applyAlignment="1">
      <alignment horizontal="left" vertical="center" wrapText="1"/>
    </xf>
    <xf numFmtId="14" fontId="69" fillId="0" borderId="55" xfId="3943" applyNumberFormat="1" applyFont="1" applyFill="1" applyBorder="1" applyAlignment="1">
      <alignment horizontal="center" vertical="center"/>
    </xf>
    <xf numFmtId="0" fontId="48" fillId="0" borderId="0" xfId="2858" applyFont="1" applyFill="1" applyBorder="1" applyAlignment="1">
      <alignment horizontal="left" wrapText="1"/>
    </xf>
    <xf numFmtId="0" fontId="48" fillId="0" borderId="0" xfId="2858" applyFont="1" applyFill="1" applyBorder="1" applyAlignment="1">
      <alignment horizontal="left"/>
    </xf>
    <xf numFmtId="0" fontId="48" fillId="0" borderId="0" xfId="2858" applyFont="1" applyFill="1" applyAlignment="1"/>
    <xf numFmtId="0" fontId="45" fillId="0" borderId="0" xfId="2858" applyFont="1" applyFill="1" applyBorder="1" applyAlignment="1">
      <alignment horizontal="center" wrapText="1"/>
    </xf>
    <xf numFmtId="42" fontId="45" fillId="0" borderId="88" xfId="2858" applyNumberFormat="1" applyFont="1" applyFill="1" applyBorder="1"/>
    <xf numFmtId="0" fontId="45" fillId="0" borderId="0" xfId="2858" applyFont="1" applyFill="1" applyBorder="1" applyAlignment="1">
      <alignment horizontal="center"/>
    </xf>
    <xf numFmtId="42" fontId="45" fillId="0" borderId="88" xfId="2858" applyNumberFormat="1" applyFont="1" applyFill="1" applyBorder="1" applyAlignment="1"/>
    <xf numFmtId="42" fontId="48" fillId="0" borderId="12" xfId="2858" applyNumberFormat="1" applyFont="1" applyFill="1" applyBorder="1" applyAlignment="1">
      <alignment vertical="center"/>
    </xf>
    <xf numFmtId="42" fontId="48" fillId="0" borderId="15" xfId="2858" applyNumberFormat="1" applyFont="1" applyFill="1" applyBorder="1" applyAlignment="1">
      <alignment vertical="center"/>
    </xf>
    <xf numFmtId="14" fontId="48" fillId="0" borderId="15" xfId="2858" applyNumberFormat="1" applyFont="1" applyFill="1" applyBorder="1" applyAlignment="1">
      <alignment horizontal="center" vertical="center"/>
    </xf>
    <xf numFmtId="14" fontId="48" fillId="0" borderId="25" xfId="2858" applyNumberFormat="1" applyFont="1" applyFill="1" applyBorder="1" applyAlignment="1">
      <alignment horizontal="center" vertical="center"/>
    </xf>
    <xf numFmtId="0" fontId="48" fillId="0" borderId="15" xfId="2858" applyFont="1" applyFill="1" applyBorder="1" applyAlignment="1">
      <alignment vertical="center" wrapText="1"/>
    </xf>
    <xf numFmtId="0" fontId="48" fillId="0" borderId="25" xfId="2858" applyFont="1" applyFill="1" applyBorder="1" applyAlignment="1">
      <alignment vertical="center" wrapText="1"/>
    </xf>
    <xf numFmtId="0" fontId="48" fillId="0" borderId="15" xfId="2858" applyFont="1" applyFill="1" applyBorder="1" applyAlignment="1">
      <alignment horizontal="center" vertical="center" wrapText="1"/>
    </xf>
    <xf numFmtId="0" fontId="48" fillId="0" borderId="25" xfId="2858" applyFont="1" applyFill="1" applyBorder="1" applyAlignment="1">
      <alignment horizontal="center" vertical="center" wrapText="1"/>
    </xf>
    <xf numFmtId="42" fontId="48" fillId="0" borderId="25" xfId="2858" applyNumberFormat="1" applyFont="1" applyFill="1" applyBorder="1" applyAlignment="1">
      <alignment vertical="center"/>
    </xf>
    <xf numFmtId="0" fontId="48" fillId="0" borderId="12" xfId="2858" applyFont="1" applyFill="1" applyBorder="1" applyAlignment="1">
      <alignment vertical="center" wrapText="1"/>
    </xf>
    <xf numFmtId="14" fontId="69" fillId="0" borderId="18" xfId="3941" applyNumberFormat="1" applyFont="1" applyFill="1" applyBorder="1" applyAlignment="1">
      <alignment horizontal="center" vertical="center" wrapText="1"/>
    </xf>
    <xf numFmtId="1" fontId="70" fillId="0" borderId="15" xfId="3941" applyNumberFormat="1" applyFont="1" applyFill="1" applyBorder="1" applyAlignment="1">
      <alignment horizontal="center" vertical="center" wrapText="1"/>
    </xf>
    <xf numFmtId="14" fontId="48" fillId="0" borderId="12" xfId="2858" applyNumberFormat="1" applyFont="1" applyFill="1" applyBorder="1" applyAlignment="1">
      <alignment horizontal="center" vertical="center"/>
    </xf>
    <xf numFmtId="0" fontId="48" fillId="0" borderId="0" xfId="2858" applyFont="1" applyFill="1" applyBorder="1" applyAlignment="1">
      <alignment horizontal="left" vertical="top" wrapText="1"/>
    </xf>
    <xf numFmtId="0" fontId="67" fillId="0" borderId="0" xfId="3941" applyFont="1" applyFill="1" applyAlignment="1">
      <alignment horizontal="center"/>
    </xf>
    <xf numFmtId="0" fontId="48" fillId="0" borderId="0" xfId="2858" applyFont="1" applyFill="1"/>
    <xf numFmtId="0" fontId="48" fillId="0" borderId="0" xfId="2858" applyFont="1" applyFill="1" applyBorder="1"/>
    <xf numFmtId="0" fontId="48" fillId="0" borderId="15" xfId="2858" applyFont="1" applyFill="1" applyBorder="1" applyAlignment="1">
      <alignment horizontal="left" vertical="center" wrapText="1"/>
    </xf>
    <xf numFmtId="14" fontId="48" fillId="0" borderId="15" xfId="2858" applyNumberFormat="1" applyFont="1" applyFill="1" applyBorder="1" applyAlignment="1">
      <alignment horizontal="left" vertical="center" wrapText="1"/>
    </xf>
    <xf numFmtId="14" fontId="48" fillId="0" borderId="55" xfId="2858" applyNumberFormat="1" applyFont="1" applyFill="1" applyBorder="1" applyAlignment="1">
      <alignment horizontal="left" vertical="center" wrapText="1"/>
    </xf>
    <xf numFmtId="0" fontId="69" fillId="0" borderId="28" xfId="3941" applyFont="1" applyFill="1" applyBorder="1" applyAlignment="1">
      <alignment horizontal="center" vertical="center" wrapText="1"/>
    </xf>
    <xf numFmtId="0" fontId="69" fillId="0" borderId="57" xfId="3941" applyFont="1" applyFill="1" applyBorder="1" applyAlignment="1">
      <alignment horizontal="center" vertical="center" wrapText="1"/>
    </xf>
    <xf numFmtId="0" fontId="69" fillId="0" borderId="72" xfId="3941" applyFont="1" applyFill="1" applyBorder="1" applyAlignment="1">
      <alignment horizontal="center" vertical="center" wrapText="1"/>
    </xf>
    <xf numFmtId="0" fontId="69" fillId="0" borderId="35" xfId="3941" applyFont="1" applyFill="1" applyBorder="1" applyAlignment="1">
      <alignment horizontal="center" vertical="center" wrapText="1"/>
    </xf>
    <xf numFmtId="0" fontId="48" fillId="0" borderId="40" xfId="2858" applyFont="1" applyFill="1" applyBorder="1" applyAlignment="1">
      <alignment horizontal="left" vertical="center" wrapText="1"/>
    </xf>
    <xf numFmtId="166" fontId="69" fillId="0" borderId="22" xfId="2660" quotePrefix="1" applyNumberFormat="1" applyFont="1" applyFill="1" applyBorder="1" applyAlignment="1">
      <alignment horizontal="center" vertical="center"/>
    </xf>
    <xf numFmtId="0" fontId="48" fillId="0" borderId="38" xfId="2858" applyFont="1" applyFill="1" applyBorder="1" applyAlignment="1">
      <alignment horizontal="center" vertical="center" wrapText="1"/>
    </xf>
    <xf numFmtId="14" fontId="69" fillId="0" borderId="50" xfId="3941" applyNumberFormat="1" applyFont="1" applyFill="1" applyBorder="1" applyAlignment="1">
      <alignment horizontal="center" vertical="center"/>
    </xf>
    <xf numFmtId="14" fontId="69" fillId="0" borderId="19" xfId="3941" applyNumberFormat="1" applyFont="1" applyFill="1" applyBorder="1" applyAlignment="1">
      <alignment horizontal="center" vertical="center"/>
    </xf>
    <xf numFmtId="14" fontId="69" fillId="0" borderId="55" xfId="3941" applyNumberFormat="1" applyFont="1" applyFill="1" applyBorder="1" applyAlignment="1">
      <alignment horizontal="left" vertical="center" wrapText="1"/>
    </xf>
    <xf numFmtId="42" fontId="48" fillId="0" borderId="55" xfId="2858" applyNumberFormat="1" applyFont="1" applyFill="1" applyBorder="1" applyAlignment="1">
      <alignment horizontal="center" vertical="center" wrapText="1"/>
    </xf>
    <xf numFmtId="0" fontId="69" fillId="0" borderId="39" xfId="3941" applyFont="1" applyFill="1" applyBorder="1" applyAlignment="1">
      <alignment horizontal="center" vertical="center"/>
    </xf>
    <xf numFmtId="0" fontId="69" fillId="0" borderId="42" xfId="3941" applyFont="1" applyFill="1" applyBorder="1" applyAlignment="1">
      <alignment horizontal="center" vertical="center"/>
    </xf>
    <xf numFmtId="0" fontId="69" fillId="0" borderId="33" xfId="3941" applyFont="1" applyFill="1" applyBorder="1" applyAlignment="1">
      <alignment horizontal="center" vertical="center"/>
    </xf>
    <xf numFmtId="0" fontId="48" fillId="0" borderId="38" xfId="2858" applyFont="1" applyFill="1" applyBorder="1" applyAlignment="1">
      <alignment horizontal="center" vertical="top"/>
    </xf>
    <xf numFmtId="0" fontId="48" fillId="0" borderId="72" xfId="2858" applyFont="1" applyFill="1" applyBorder="1" applyAlignment="1">
      <alignment horizontal="center" vertical="top"/>
    </xf>
    <xf numFmtId="0" fontId="67" fillId="0" borderId="42" xfId="3941" applyFont="1" applyFill="1" applyBorder="1" applyAlignment="1">
      <alignment horizontal="center" wrapText="1"/>
    </xf>
    <xf numFmtId="0" fontId="69" fillId="0" borderId="38" xfId="3941" applyFont="1" applyFill="1" applyBorder="1" applyAlignment="1">
      <alignment horizontal="center" vertical="center"/>
    </xf>
    <xf numFmtId="0" fontId="48" fillId="0" borderId="40" xfId="2858" applyFont="1" applyFill="1" applyBorder="1" applyAlignment="1">
      <alignment horizontal="center" vertical="center" wrapText="1"/>
    </xf>
    <xf numFmtId="42" fontId="48" fillId="0" borderId="40" xfId="2858" applyNumberFormat="1" applyFont="1" applyFill="1" applyBorder="1" applyAlignment="1">
      <alignment vertical="center"/>
    </xf>
    <xf numFmtId="0" fontId="48" fillId="0" borderId="32" xfId="2858" applyFont="1" applyFill="1" applyBorder="1" applyAlignment="1">
      <alignment horizontal="center" vertical="center" wrapText="1"/>
    </xf>
    <xf numFmtId="0" fontId="69" fillId="0" borderId="20" xfId="3941" applyFont="1" applyFill="1" applyBorder="1" applyAlignment="1">
      <alignment horizontal="left" vertical="center" wrapText="1"/>
    </xf>
    <xf numFmtId="0" fontId="69" fillId="0" borderId="23" xfId="3941" applyFont="1" applyFill="1" applyBorder="1" applyAlignment="1">
      <alignment horizontal="center" vertical="center" wrapText="1"/>
    </xf>
    <xf numFmtId="0" fontId="48" fillId="0" borderId="55" xfId="2858" quotePrefix="1" applyFont="1" applyFill="1" applyBorder="1" applyAlignment="1">
      <alignment horizontal="left" vertical="center" wrapText="1"/>
    </xf>
    <xf numFmtId="167" fontId="69" fillId="0" borderId="21" xfId="2660" quotePrefix="1" applyNumberFormat="1" applyFont="1" applyFill="1" applyBorder="1" applyAlignment="1">
      <alignment horizontal="center" vertical="center"/>
    </xf>
    <xf numFmtId="0" fontId="48" fillId="0" borderId="0" xfId="2858" applyFont="1" applyFill="1" applyAlignment="1">
      <alignment horizontal="center" wrapText="1"/>
    </xf>
    <xf numFmtId="0" fontId="45" fillId="0" borderId="0" xfId="2858" applyFont="1" applyFill="1" applyAlignment="1">
      <alignment horizontal="right"/>
    </xf>
    <xf numFmtId="14" fontId="48" fillId="0" borderId="41" xfId="2858" quotePrefix="1" applyNumberFormat="1" applyFont="1" applyFill="1" applyBorder="1" applyAlignment="1">
      <alignment horizontal="center" vertical="center" wrapText="1"/>
    </xf>
    <xf numFmtId="166" fontId="48" fillId="0" borderId="32" xfId="2858" applyNumberFormat="1" applyFont="1" applyFill="1" applyBorder="1" applyAlignment="1">
      <alignment vertical="center" wrapText="1"/>
    </xf>
    <xf numFmtId="0" fontId="48" fillId="0" borderId="0" xfId="2858" applyFont="1" applyFill="1" applyAlignment="1"/>
    <xf numFmtId="42" fontId="48" fillId="0" borderId="33" xfId="2858" applyNumberFormat="1" applyFont="1" applyFill="1" applyBorder="1" applyAlignment="1">
      <alignment vertical="top"/>
    </xf>
    <xf numFmtId="0" fontId="48" fillId="0" borderId="33" xfId="2858" applyFont="1" applyFill="1" applyBorder="1" applyAlignment="1">
      <alignment vertical="top"/>
    </xf>
    <xf numFmtId="42" fontId="48" fillId="0" borderId="72" xfId="2858" applyNumberFormat="1" applyFont="1" applyFill="1" applyBorder="1" applyAlignment="1">
      <alignment vertical="top"/>
    </xf>
    <xf numFmtId="42" fontId="48" fillId="0" borderId="23" xfId="2858" applyNumberFormat="1" applyFont="1" applyFill="1" applyBorder="1" applyAlignment="1">
      <alignment vertical="top"/>
    </xf>
    <xf numFmtId="165" fontId="106" fillId="0" borderId="32" xfId="0" applyNumberFormat="1" applyFont="1" applyFill="1" applyBorder="1"/>
    <xf numFmtId="165" fontId="106" fillId="0" borderId="0" xfId="0" applyNumberFormat="1" applyFont="1" applyFill="1"/>
    <xf numFmtId="0" fontId="48" fillId="0" borderId="10" xfId="2858" applyFont="1" applyFill="1" applyBorder="1" applyAlignment="1">
      <alignment vertical="center"/>
    </xf>
    <xf numFmtId="0" fontId="48" fillId="0" borderId="55" xfId="2858" applyFont="1" applyFill="1" applyBorder="1" applyAlignment="1">
      <alignment vertical="center"/>
    </xf>
    <xf numFmtId="0" fontId="48" fillId="0" borderId="36" xfId="2858" applyFont="1" applyFill="1" applyBorder="1" applyAlignment="1">
      <alignment horizontal="center" vertical="center"/>
    </xf>
    <xf numFmtId="0" fontId="48" fillId="0" borderId="21" xfId="2858" applyFont="1" applyFill="1" applyBorder="1" applyAlignment="1">
      <alignment horizontal="center" vertical="center"/>
    </xf>
    <xf numFmtId="14" fontId="48" fillId="0" borderId="50" xfId="2858" applyNumberFormat="1" applyFont="1" applyFill="1" applyBorder="1" applyAlignment="1">
      <alignment horizontal="center" vertical="center"/>
    </xf>
    <xf numFmtId="14" fontId="48" fillId="0" borderId="19" xfId="2858" applyNumberFormat="1" applyFont="1" applyFill="1" applyBorder="1" applyAlignment="1">
      <alignment horizontal="center" vertical="center"/>
    </xf>
    <xf numFmtId="0" fontId="48" fillId="0" borderId="22" xfId="2858" applyFont="1" applyFill="1" applyBorder="1" applyAlignment="1">
      <alignment horizontal="center" vertical="center"/>
    </xf>
    <xf numFmtId="0" fontId="48" fillId="0" borderId="0" xfId="2858" applyFont="1" applyFill="1" applyBorder="1" applyAlignment="1">
      <alignment horizontal="center"/>
    </xf>
    <xf numFmtId="0" fontId="45" fillId="0" borderId="73" xfId="2858" applyFont="1" applyFill="1" applyBorder="1" applyAlignment="1">
      <alignment horizontal="center" wrapText="1"/>
    </xf>
    <xf numFmtId="0" fontId="45" fillId="0" borderId="43" xfId="2858" applyFont="1" applyFill="1" applyBorder="1" applyAlignment="1">
      <alignment horizontal="center" wrapText="1"/>
    </xf>
    <xf numFmtId="0" fontId="48" fillId="0" borderId="0" xfId="2858" applyFont="1" applyFill="1"/>
    <xf numFmtId="0" fontId="48" fillId="0" borderId="0" xfId="2858" applyFont="1" applyFill="1" applyAlignment="1">
      <alignment horizontal="left"/>
    </xf>
    <xf numFmtId="0" fontId="48" fillId="0" borderId="0" xfId="2858" applyFont="1" applyFill="1" applyAlignment="1">
      <alignment wrapText="1"/>
    </xf>
    <xf numFmtId="0" fontId="48" fillId="0" borderId="0" xfId="2858" applyFont="1" applyFill="1" applyBorder="1" applyAlignment="1">
      <alignment horizontal="left" wrapText="1"/>
    </xf>
    <xf numFmtId="0" fontId="48" fillId="0" borderId="0" xfId="2858" applyFont="1" applyFill="1" applyBorder="1"/>
    <xf numFmtId="0" fontId="48" fillId="0" borderId="15" xfId="2858" applyFont="1" applyFill="1" applyBorder="1" applyAlignment="1">
      <alignment vertical="center"/>
    </xf>
    <xf numFmtId="0" fontId="48" fillId="0" borderId="15" xfId="2858" applyFont="1" applyFill="1" applyBorder="1" applyAlignment="1">
      <alignment horizontal="center" vertical="center"/>
    </xf>
    <xf numFmtId="42" fontId="45" fillId="0" borderId="88" xfId="2858" applyNumberFormat="1" applyFont="1" applyFill="1" applyBorder="1"/>
    <xf numFmtId="0" fontId="45" fillId="0" borderId="56" xfId="2858" applyFont="1" applyFill="1" applyBorder="1" applyAlignment="1">
      <alignment horizontal="center" wrapText="1"/>
    </xf>
    <xf numFmtId="0" fontId="48" fillId="0" borderId="36" xfId="2858" applyFont="1" applyFill="1" applyBorder="1" applyAlignment="1">
      <alignment vertical="center"/>
    </xf>
    <xf numFmtId="0" fontId="48" fillId="0" borderId="21" xfId="2858" applyFont="1" applyFill="1" applyBorder="1" applyAlignment="1">
      <alignment vertical="center"/>
    </xf>
    <xf numFmtId="14" fontId="48" fillId="0" borderId="52" xfId="3963" applyNumberFormat="1" applyFont="1" applyFill="1" applyBorder="1" applyAlignment="1">
      <alignment horizontal="center" vertical="center" wrapText="1"/>
    </xf>
    <xf numFmtId="0" fontId="48" fillId="0" borderId="0" xfId="2858" applyFont="1" applyFill="1" applyBorder="1"/>
    <xf numFmtId="14" fontId="67" fillId="0" borderId="0" xfId="3965" applyNumberFormat="1" applyFont="1" applyFill="1" applyBorder="1" applyAlignment="1"/>
    <xf numFmtId="0" fontId="67" fillId="0" borderId="0" xfId="3965" applyNumberFormat="1" applyFont="1" applyFill="1" applyBorder="1" applyAlignment="1"/>
    <xf numFmtId="0" fontId="67" fillId="0" borderId="12" xfId="3965" applyFont="1" applyFill="1" applyBorder="1" applyAlignment="1" applyProtection="1">
      <alignment horizontal="center" wrapText="1"/>
      <protection locked="0"/>
    </xf>
    <xf numFmtId="0" fontId="67" fillId="0" borderId="13" xfId="3965" applyFont="1" applyFill="1" applyBorder="1" applyAlignment="1" applyProtection="1">
      <alignment horizontal="center" wrapText="1"/>
      <protection locked="0"/>
    </xf>
    <xf numFmtId="14" fontId="69" fillId="0" borderId="37" xfId="3965" applyNumberFormat="1" applyFont="1" applyFill="1" applyBorder="1" applyAlignment="1">
      <alignment horizontal="center" vertical="center" wrapText="1"/>
    </xf>
    <xf numFmtId="0" fontId="104" fillId="0" borderId="15" xfId="3965" applyNumberFormat="1" applyFont="1" applyFill="1" applyBorder="1" applyAlignment="1">
      <alignment horizontal="center" vertical="top" wrapText="1"/>
    </xf>
    <xf numFmtId="168" fontId="69" fillId="0" borderId="10" xfId="3965" applyNumberFormat="1" applyFont="1" applyFill="1" applyBorder="1" applyAlignment="1">
      <alignment horizontal="center" vertical="center" wrapText="1"/>
    </xf>
    <xf numFmtId="169" fontId="69" fillId="0" borderId="10" xfId="3966" applyNumberFormat="1" applyFont="1" applyFill="1" applyBorder="1" applyAlignment="1">
      <alignment horizontal="center" vertical="center" wrapText="1"/>
    </xf>
    <xf numFmtId="42" fontId="69" fillId="0" borderId="36" xfId="3965" applyNumberFormat="1" applyFont="1" applyFill="1" applyBorder="1" applyAlignment="1">
      <alignment horizontal="center" vertical="center" wrapText="1"/>
    </xf>
    <xf numFmtId="169" fontId="48" fillId="0" borderId="0" xfId="2659" applyNumberFormat="1" applyFont="1" applyFill="1" applyBorder="1" applyAlignment="1" applyProtection="1">
      <alignment wrapText="1"/>
      <protection locked="0"/>
    </xf>
    <xf numFmtId="14" fontId="69" fillId="0" borderId="14" xfId="3965" applyNumberFormat="1" applyFont="1" applyFill="1" applyBorder="1" applyAlignment="1">
      <alignment horizontal="center" vertical="center" wrapText="1"/>
    </xf>
    <xf numFmtId="168" fontId="69" fillId="0" borderId="15" xfId="3965" applyNumberFormat="1" applyFont="1" applyFill="1" applyBorder="1" applyAlignment="1">
      <alignment horizontal="center" vertical="center" wrapText="1"/>
    </xf>
    <xf numFmtId="169" fontId="69" fillId="0" borderId="15" xfId="3966" applyNumberFormat="1" applyFont="1" applyFill="1" applyBorder="1" applyAlignment="1">
      <alignment horizontal="center" vertical="center" wrapText="1"/>
    </xf>
    <xf numFmtId="165" fontId="69" fillId="0" borderId="16" xfId="3965" applyNumberFormat="1" applyFont="1" applyFill="1" applyBorder="1" applyAlignment="1">
      <alignment horizontal="center" vertical="center" wrapText="1"/>
    </xf>
    <xf numFmtId="44" fontId="48" fillId="0" borderId="0" xfId="2660" applyFont="1" applyFill="1" applyBorder="1" applyAlignment="1" applyProtection="1">
      <alignment wrapText="1"/>
      <protection locked="0"/>
    </xf>
    <xf numFmtId="14" fontId="67" fillId="0" borderId="0" xfId="3965" applyNumberFormat="1" applyFont="1" applyFill="1" applyBorder="1" applyAlignment="1">
      <alignment horizontal="center" vertical="center" wrapText="1"/>
    </xf>
    <xf numFmtId="164" fontId="67" fillId="0" borderId="88" xfId="3965" applyNumberFormat="1" applyFont="1" applyFill="1" applyBorder="1" applyAlignment="1">
      <alignment vertical="center" wrapText="1"/>
    </xf>
    <xf numFmtId="14" fontId="69" fillId="0" borderId="0" xfId="3965" applyNumberFormat="1" applyFont="1" applyFill="1" applyBorder="1" applyAlignment="1">
      <alignment horizontal="center" vertical="center" wrapText="1"/>
    </xf>
    <xf numFmtId="8" fontId="49" fillId="0" borderId="0" xfId="2858" applyNumberFormat="1" applyFont="1" applyFill="1"/>
    <xf numFmtId="44" fontId="49" fillId="0" borderId="0" xfId="2858" applyNumberFormat="1" applyFont="1" applyFill="1"/>
    <xf numFmtId="164" fontId="69" fillId="0" borderId="0" xfId="3965" applyNumberFormat="1" applyFont="1" applyFill="1" applyBorder="1" applyAlignment="1">
      <alignment horizontal="center" vertical="center" wrapText="1"/>
    </xf>
    <xf numFmtId="164" fontId="48" fillId="0" borderId="0" xfId="2858" applyNumberFormat="1" applyFont="1" applyFill="1" applyBorder="1" applyAlignment="1" applyProtection="1">
      <alignment wrapText="1"/>
      <protection locked="0"/>
    </xf>
    <xf numFmtId="0" fontId="2" fillId="0" borderId="0" xfId="3967" applyFill="1" applyBorder="1"/>
    <xf numFmtId="0" fontId="91" fillId="0" borderId="0" xfId="3967" applyFont="1" applyFill="1" applyBorder="1"/>
    <xf numFmtId="0" fontId="91" fillId="0" borderId="44" xfId="3967" applyFont="1" applyFill="1" applyBorder="1" applyAlignment="1">
      <alignment horizontal="center" wrapText="1"/>
    </xf>
    <xf numFmtId="0" fontId="91" fillId="0" borderId="45" xfId="3967" applyFont="1" applyFill="1" applyBorder="1" applyAlignment="1">
      <alignment horizontal="center" wrapText="1"/>
    </xf>
    <xf numFmtId="0" fontId="91" fillId="0" borderId="66" xfId="3967" applyFont="1" applyFill="1" applyBorder="1" applyAlignment="1">
      <alignment horizontal="center" wrapText="1"/>
    </xf>
    <xf numFmtId="0" fontId="91" fillId="0" borderId="92" xfId="3967" applyFont="1" applyFill="1" applyBorder="1" applyAlignment="1">
      <alignment horizontal="center" wrapText="1"/>
    </xf>
    <xf numFmtId="0" fontId="2" fillId="0" borderId="55" xfId="3967" applyFill="1" applyBorder="1"/>
    <xf numFmtId="0" fontId="2" fillId="0" borderId="15" xfId="3967" applyFill="1" applyBorder="1"/>
    <xf numFmtId="0" fontId="2" fillId="0" borderId="15" xfId="3967" applyBorder="1"/>
    <xf numFmtId="0" fontId="2" fillId="0" borderId="0" xfId="3967"/>
    <xf numFmtId="0" fontId="91" fillId="0" borderId="0" xfId="3967" applyFont="1" applyFill="1" applyBorder="1" applyAlignment="1">
      <alignment horizontal="left" wrapText="1"/>
    </xf>
    <xf numFmtId="42" fontId="2" fillId="0" borderId="55" xfId="3967" applyNumberFormat="1" applyFill="1" applyBorder="1"/>
    <xf numFmtId="42" fontId="2" fillId="0" borderId="21" xfId="3967" applyNumberFormat="1" applyFill="1" applyBorder="1"/>
    <xf numFmtId="42" fontId="2" fillId="0" borderId="23" xfId="3967" applyNumberFormat="1" applyFont="1" applyFill="1" applyBorder="1"/>
    <xf numFmtId="42" fontId="2" fillId="0" borderId="15" xfId="3967" applyNumberFormat="1" applyFill="1" applyBorder="1"/>
    <xf numFmtId="42" fontId="2" fillId="0" borderId="16" xfId="3967" applyNumberFormat="1" applyFill="1" applyBorder="1"/>
    <xf numFmtId="42" fontId="2" fillId="0" borderId="18" xfId="3967" applyNumberFormat="1" applyFont="1" applyFill="1" applyBorder="1"/>
    <xf numFmtId="42" fontId="2" fillId="0" borderId="0" xfId="3967" applyNumberFormat="1" applyFill="1" applyBorder="1"/>
    <xf numFmtId="42" fontId="91" fillId="0" borderId="0" xfId="3967" applyNumberFormat="1" applyFont="1" applyFill="1" applyBorder="1"/>
    <xf numFmtId="42" fontId="91" fillId="0" borderId="61" xfId="3967" applyNumberFormat="1" applyFont="1" applyFill="1" applyBorder="1"/>
    <xf numFmtId="15" fontId="48" fillId="0" borderId="36" xfId="2858" applyNumberFormat="1" applyFont="1" applyFill="1" applyBorder="1" applyAlignment="1">
      <alignment horizontal="center" vertical="center"/>
    </xf>
    <xf numFmtId="165" fontId="48" fillId="0" borderId="10" xfId="2660" applyNumberFormat="1" applyFont="1" applyFill="1" applyBorder="1" applyAlignment="1">
      <alignment vertical="center"/>
    </xf>
    <xf numFmtId="165" fontId="48" fillId="0" borderId="55" xfId="2660" applyNumberFormat="1" applyFont="1" applyFill="1" applyBorder="1" applyAlignment="1">
      <alignment vertical="center"/>
    </xf>
    <xf numFmtId="49" fontId="69" fillId="0" borderId="50" xfId="2813" applyNumberFormat="1" applyFont="1" applyFill="1" applyBorder="1" applyAlignment="1">
      <alignment horizontal="left" vertical="center" wrapText="1"/>
    </xf>
    <xf numFmtId="49" fontId="69" fillId="0" borderId="19" xfId="2813" applyNumberFormat="1" applyFont="1" applyFill="1" applyBorder="1" applyAlignment="1">
      <alignment horizontal="left" vertical="center" wrapText="1"/>
    </xf>
    <xf numFmtId="0" fontId="48" fillId="0" borderId="10" xfId="2858" applyFont="1" applyFill="1" applyBorder="1" applyAlignment="1">
      <alignment vertical="center"/>
    </xf>
    <xf numFmtId="14" fontId="48" fillId="0" borderId="10" xfId="2858" applyNumberFormat="1" applyFont="1" applyFill="1" applyBorder="1" applyAlignment="1">
      <alignment horizontal="center" vertical="center"/>
    </xf>
    <xf numFmtId="14" fontId="48" fillId="0" borderId="55" xfId="2858" applyNumberFormat="1" applyFont="1" applyFill="1" applyBorder="1" applyAlignment="1">
      <alignment horizontal="center" vertical="center"/>
    </xf>
    <xf numFmtId="0" fontId="48" fillId="0" borderId="50" xfId="2858" applyNumberFormat="1" applyFont="1" applyFill="1" applyBorder="1" applyAlignment="1">
      <alignment horizontal="center" vertical="center"/>
    </xf>
    <xf numFmtId="0" fontId="48" fillId="0" borderId="19" xfId="2858" applyNumberFormat="1" applyFont="1" applyFill="1" applyBorder="1" applyAlignment="1">
      <alignment horizontal="center" vertical="center"/>
    </xf>
    <xf numFmtId="0" fontId="48" fillId="0" borderId="36" xfId="2858" applyFont="1" applyFill="1" applyBorder="1" applyAlignment="1">
      <alignment horizontal="center" vertical="center"/>
    </xf>
    <xf numFmtId="1" fontId="72" fillId="0" borderId="35" xfId="2858" applyNumberFormat="1" applyFont="1" applyFill="1" applyBorder="1" applyAlignment="1">
      <alignment horizontal="center" vertical="center"/>
    </xf>
    <xf numFmtId="0" fontId="48" fillId="0" borderId="39" xfId="2858" applyFont="1" applyFill="1" applyBorder="1" applyAlignment="1">
      <alignment horizontal="center" vertical="center" wrapText="1"/>
    </xf>
    <xf numFmtId="0" fontId="48" fillId="0" borderId="33" xfId="2858" applyFont="1" applyFill="1" applyBorder="1" applyAlignment="1">
      <alignment horizontal="center" vertical="center" wrapText="1"/>
    </xf>
    <xf numFmtId="14" fontId="48" fillId="0" borderId="19" xfId="2858" applyNumberFormat="1" applyFont="1" applyFill="1" applyBorder="1" applyAlignment="1">
      <alignment horizontal="center" vertical="center"/>
    </xf>
    <xf numFmtId="0" fontId="48" fillId="0" borderId="42" xfId="2858" applyFont="1" applyFill="1" applyBorder="1" applyAlignment="1">
      <alignment horizontal="center" vertical="center" wrapText="1"/>
    </xf>
    <xf numFmtId="0" fontId="48" fillId="0" borderId="36" xfId="2858" applyFont="1" applyFill="1" applyBorder="1" applyAlignment="1">
      <alignment horizontal="center"/>
    </xf>
    <xf numFmtId="0" fontId="48" fillId="0" borderId="21" xfId="2858" applyFont="1" applyFill="1" applyBorder="1" applyAlignment="1">
      <alignment horizontal="center"/>
    </xf>
    <xf numFmtId="0" fontId="48" fillId="0" borderId="39" xfId="2858" applyFont="1" applyFill="1" applyBorder="1" applyAlignment="1">
      <alignment horizontal="center" wrapText="1"/>
    </xf>
    <xf numFmtId="0" fontId="48" fillId="0" borderId="33" xfId="2858" applyFont="1" applyFill="1" applyBorder="1" applyAlignment="1">
      <alignment horizontal="center" wrapText="1"/>
    </xf>
    <xf numFmtId="0" fontId="69" fillId="0" borderId="36" xfId="2818" applyFont="1" applyFill="1" applyBorder="1" applyAlignment="1">
      <alignment horizontal="center" vertical="center"/>
    </xf>
    <xf numFmtId="0" fontId="69" fillId="0" borderId="10" xfId="2818" applyFont="1" applyFill="1" applyBorder="1" applyAlignment="1">
      <alignment vertical="center" wrapText="1"/>
    </xf>
    <xf numFmtId="15" fontId="48" fillId="0" borderId="10" xfId="2858" applyNumberFormat="1" applyFont="1" applyFill="1" applyBorder="1" applyAlignment="1">
      <alignment vertical="center" wrapText="1"/>
    </xf>
    <xf numFmtId="14" fontId="69" fillId="0" borderId="10" xfId="2893" applyNumberFormat="1" applyFont="1" applyFill="1" applyBorder="1" applyAlignment="1">
      <alignment horizontal="center" vertical="center"/>
    </xf>
    <xf numFmtId="0" fontId="48" fillId="0" borderId="0" xfId="2858" applyNumberFormat="1" applyFont="1" applyFill="1" applyBorder="1" applyAlignment="1">
      <alignment horizontal="center"/>
    </xf>
    <xf numFmtId="0" fontId="45" fillId="0" borderId="0" xfId="2858" applyFont="1" applyFill="1" applyBorder="1" applyAlignment="1">
      <alignment horizontal="right"/>
    </xf>
    <xf numFmtId="0" fontId="48" fillId="0" borderId="0" xfId="2858" applyFont="1" applyFill="1" applyBorder="1" applyAlignment="1">
      <alignment horizontal="center"/>
    </xf>
    <xf numFmtId="0" fontId="48" fillId="0" borderId="0" xfId="2858" applyNumberFormat="1" applyFont="1" applyFill="1" applyBorder="1" applyAlignment="1"/>
    <xf numFmtId="0" fontId="48" fillId="0" borderId="0" xfId="2858" applyNumberFormat="1" applyFont="1" applyFill="1" applyBorder="1" applyAlignment="1">
      <alignment wrapText="1"/>
    </xf>
    <xf numFmtId="0" fontId="48" fillId="0" borderId="0" xfId="2858" applyFont="1" applyFill="1" applyBorder="1" applyAlignment="1">
      <alignment wrapText="1"/>
    </xf>
    <xf numFmtId="0" fontId="48" fillId="0" borderId="32" xfId="2858" applyFont="1" applyFill="1" applyBorder="1" applyAlignment="1">
      <alignment horizontal="center" vertical="center" wrapText="1"/>
    </xf>
    <xf numFmtId="14" fontId="48" fillId="0" borderId="15" xfId="2858" applyNumberFormat="1" applyFont="1" applyFill="1" applyBorder="1" applyAlignment="1">
      <alignment horizontal="center" vertical="center"/>
    </xf>
    <xf numFmtId="0" fontId="48" fillId="0" borderId="15" xfId="2858" applyFont="1" applyFill="1" applyBorder="1" applyAlignment="1">
      <alignment horizontal="center" vertical="center" wrapText="1"/>
    </xf>
    <xf numFmtId="0" fontId="48" fillId="0" borderId="0" xfId="2858" applyFont="1" applyFill="1" applyBorder="1"/>
    <xf numFmtId="0" fontId="48" fillId="0" borderId="15" xfId="2858" applyFont="1" applyFill="1" applyBorder="1" applyAlignment="1">
      <alignment vertical="center" wrapText="1"/>
    </xf>
    <xf numFmtId="0" fontId="48" fillId="0" borderId="15" xfId="2858" applyFont="1" applyFill="1" applyBorder="1" applyAlignment="1">
      <alignment vertical="center"/>
    </xf>
    <xf numFmtId="0" fontId="48" fillId="0" borderId="15" xfId="2858" applyFont="1" applyFill="1" applyBorder="1" applyAlignment="1">
      <alignment horizontal="center" vertical="center"/>
    </xf>
    <xf numFmtId="0" fontId="48" fillId="0" borderId="0" xfId="2858" applyFont="1" applyFill="1" applyBorder="1" applyAlignment="1">
      <alignment horizontal="left"/>
    </xf>
    <xf numFmtId="42" fontId="48" fillId="0" borderId="26" xfId="2858" applyNumberFormat="1" applyFont="1" applyFill="1" applyBorder="1" applyAlignment="1">
      <alignment horizontal="center" vertical="center"/>
    </xf>
    <xf numFmtId="0" fontId="45" fillId="0" borderId="0" xfId="2858" applyFont="1" applyFill="1" applyBorder="1" applyAlignment="1">
      <alignment horizontal="center"/>
    </xf>
    <xf numFmtId="0" fontId="48" fillId="0" borderId="0" xfId="2858" applyNumberFormat="1" applyFont="1" applyFill="1" applyBorder="1" applyAlignment="1">
      <alignment vertical="center"/>
    </xf>
    <xf numFmtId="14" fontId="69" fillId="0" borderId="19" xfId="3965" applyNumberFormat="1" applyFont="1" applyFill="1" applyBorder="1" applyAlignment="1">
      <alignment horizontal="center" vertical="center" wrapText="1"/>
    </xf>
    <xf numFmtId="0" fontId="104" fillId="0" borderId="55" xfId="3965" applyNumberFormat="1" applyFont="1" applyFill="1" applyBorder="1" applyAlignment="1">
      <alignment horizontal="center" vertical="top" wrapText="1"/>
    </xf>
    <xf numFmtId="168" fontId="69" fillId="0" borderId="55" xfId="3965" applyNumberFormat="1" applyFont="1" applyFill="1" applyBorder="1" applyAlignment="1">
      <alignment horizontal="center" vertical="center" wrapText="1"/>
    </xf>
    <xf numFmtId="169" fontId="69" fillId="0" borderId="55" xfId="3966" applyNumberFormat="1" applyFont="1" applyFill="1" applyBorder="1" applyAlignment="1">
      <alignment horizontal="center" vertical="center" wrapText="1"/>
    </xf>
    <xf numFmtId="165" fontId="69" fillId="0" borderId="21" xfId="3965" applyNumberFormat="1" applyFont="1" applyFill="1" applyBorder="1" applyAlignment="1">
      <alignment horizontal="center" vertical="center" wrapText="1"/>
    </xf>
    <xf numFmtId="14" fontId="69" fillId="0" borderId="24" xfId="3965" applyNumberFormat="1" applyFont="1" applyFill="1" applyBorder="1" applyAlignment="1">
      <alignment horizontal="center" vertical="center" wrapText="1"/>
    </xf>
    <xf numFmtId="0" fontId="104" fillId="0" borderId="25" xfId="3965" applyNumberFormat="1" applyFont="1" applyFill="1" applyBorder="1" applyAlignment="1">
      <alignment horizontal="center" vertical="top" wrapText="1"/>
    </xf>
    <xf numFmtId="168" fontId="69" fillId="0" borderId="25" xfId="3965" applyNumberFormat="1" applyFont="1" applyFill="1" applyBorder="1" applyAlignment="1">
      <alignment horizontal="center" vertical="center" wrapText="1"/>
    </xf>
    <xf numFmtId="169" fontId="69" fillId="0" borderId="25" xfId="3966" applyNumberFormat="1" applyFont="1" applyFill="1" applyBorder="1" applyAlignment="1">
      <alignment horizontal="center" vertical="center" wrapText="1"/>
    </xf>
    <xf numFmtId="165" fontId="69" fillId="0" borderId="56" xfId="3965" applyNumberFormat="1" applyFont="1" applyFill="1" applyBorder="1" applyAlignment="1">
      <alignment horizontal="center" vertical="center" wrapText="1"/>
    </xf>
    <xf numFmtId="14" fontId="67" fillId="0" borderId="17" xfId="2818" applyNumberFormat="1" applyFont="1" applyFill="1" applyBorder="1" applyAlignment="1">
      <alignment horizontal="center" vertical="center" wrapText="1"/>
    </xf>
    <xf numFmtId="1" fontId="70" fillId="0" borderId="26" xfId="2818" applyNumberFormat="1" applyFont="1" applyFill="1" applyBorder="1" applyAlignment="1">
      <alignment horizontal="center" vertical="center" wrapText="1"/>
    </xf>
    <xf numFmtId="15" fontId="48" fillId="0" borderId="36" xfId="2858" applyNumberFormat="1" applyFont="1" applyFill="1" applyBorder="1" applyAlignment="1">
      <alignment horizontal="center" vertical="center"/>
    </xf>
    <xf numFmtId="15" fontId="48" fillId="0" borderId="21" xfId="2858" applyNumberFormat="1" applyFont="1" applyFill="1" applyBorder="1" applyAlignment="1">
      <alignment horizontal="center" vertical="center"/>
    </xf>
    <xf numFmtId="165" fontId="48" fillId="0" borderId="10" xfId="2660" applyNumberFormat="1" applyFont="1" applyFill="1" applyBorder="1" applyAlignment="1">
      <alignment vertical="center"/>
    </xf>
    <xf numFmtId="165" fontId="48" fillId="0" borderId="55" xfId="2660" applyNumberFormat="1" applyFont="1" applyFill="1" applyBorder="1" applyAlignment="1">
      <alignment vertical="center"/>
    </xf>
    <xf numFmtId="49" fontId="69" fillId="0" borderId="50" xfId="2813" applyNumberFormat="1" applyFont="1" applyFill="1" applyBorder="1" applyAlignment="1">
      <alignment horizontal="left" vertical="center" wrapText="1"/>
    </xf>
    <xf numFmtId="49" fontId="69" fillId="0" borderId="19" xfId="2813" applyNumberFormat="1" applyFont="1" applyFill="1" applyBorder="1" applyAlignment="1">
      <alignment horizontal="left" vertical="center" wrapText="1"/>
    </xf>
    <xf numFmtId="0" fontId="48" fillId="0" borderId="36" xfId="2858" applyFont="1" applyFill="1" applyBorder="1" applyAlignment="1">
      <alignment horizontal="center" vertical="center" wrapText="1"/>
    </xf>
    <xf numFmtId="0" fontId="48" fillId="0" borderId="21" xfId="2858" applyFont="1" applyFill="1" applyBorder="1" applyAlignment="1">
      <alignment horizontal="center" vertical="center" wrapText="1"/>
    </xf>
    <xf numFmtId="0" fontId="48" fillId="0" borderId="10" xfId="2858" applyFont="1" applyFill="1" applyBorder="1" applyAlignment="1">
      <alignment vertical="center" wrapText="1"/>
    </xf>
    <xf numFmtId="0" fontId="48" fillId="0" borderId="55" xfId="2858" applyFont="1" applyFill="1" applyBorder="1" applyAlignment="1">
      <alignment vertical="center" wrapText="1"/>
    </xf>
    <xf numFmtId="0" fontId="48" fillId="0" borderId="10" xfId="2858" applyFont="1" applyFill="1" applyBorder="1" applyAlignment="1">
      <alignment vertical="center"/>
    </xf>
    <xf numFmtId="0" fontId="48" fillId="0" borderId="55" xfId="2858" applyFont="1" applyFill="1" applyBorder="1" applyAlignment="1">
      <alignment vertical="center"/>
    </xf>
    <xf numFmtId="14" fontId="48" fillId="0" borderId="10" xfId="2858" applyNumberFormat="1" applyFont="1" applyFill="1" applyBorder="1" applyAlignment="1">
      <alignment horizontal="center" vertical="center"/>
    </xf>
    <xf numFmtId="14" fontId="48" fillId="0" borderId="55" xfId="2858" applyNumberFormat="1" applyFont="1" applyFill="1" applyBorder="1" applyAlignment="1">
      <alignment horizontal="center" vertical="center"/>
    </xf>
    <xf numFmtId="0" fontId="48" fillId="0" borderId="50" xfId="2858" applyNumberFormat="1" applyFont="1" applyFill="1" applyBorder="1" applyAlignment="1">
      <alignment horizontal="center" vertical="center"/>
    </xf>
    <xf numFmtId="0" fontId="48" fillId="0" borderId="19" xfId="2858" applyNumberFormat="1" applyFont="1" applyFill="1" applyBorder="1" applyAlignment="1">
      <alignment horizontal="center" vertical="center"/>
    </xf>
    <xf numFmtId="165" fontId="69" fillId="0" borderId="85" xfId="2660" applyNumberFormat="1" applyFont="1" applyFill="1" applyBorder="1" applyAlignment="1" applyProtection="1">
      <alignment horizontal="center" vertical="center" wrapText="1"/>
      <protection locked="0"/>
    </xf>
    <xf numFmtId="165" fontId="69" fillId="0" borderId="86" xfId="2660" applyNumberFormat="1" applyFont="1" applyFill="1" applyBorder="1" applyAlignment="1" applyProtection="1">
      <alignment horizontal="center" vertical="center" wrapText="1"/>
      <protection locked="0"/>
    </xf>
    <xf numFmtId="0" fontId="48" fillId="0" borderId="36" xfId="2858" applyFont="1" applyFill="1" applyBorder="1" applyAlignment="1">
      <alignment horizontal="center" vertical="center"/>
    </xf>
    <xf numFmtId="0" fontId="48" fillId="0" borderId="21" xfId="2858" applyFont="1" applyFill="1" applyBorder="1" applyAlignment="1">
      <alignment horizontal="center" vertical="center"/>
    </xf>
    <xf numFmtId="1" fontId="72" fillId="0" borderId="35" xfId="2858" applyNumberFormat="1" applyFont="1" applyFill="1" applyBorder="1" applyAlignment="1">
      <alignment horizontal="center" vertical="center"/>
    </xf>
    <xf numFmtId="1" fontId="72" fillId="0" borderId="23" xfId="2858" applyNumberFormat="1" applyFont="1" applyFill="1" applyBorder="1" applyAlignment="1">
      <alignment horizontal="center" vertical="center"/>
    </xf>
    <xf numFmtId="0" fontId="48" fillId="0" borderId="39" xfId="2858" applyFont="1" applyFill="1" applyBorder="1" applyAlignment="1">
      <alignment horizontal="center" vertical="center" wrapText="1"/>
    </xf>
    <xf numFmtId="0" fontId="48" fillId="0" borderId="33" xfId="2858" applyFont="1" applyFill="1" applyBorder="1" applyAlignment="1">
      <alignment horizontal="center" vertical="center" wrapText="1"/>
    </xf>
    <xf numFmtId="14" fontId="48" fillId="0" borderId="50" xfId="2858" applyNumberFormat="1" applyFont="1" applyFill="1" applyBorder="1" applyAlignment="1">
      <alignment horizontal="center" vertical="center"/>
    </xf>
    <xf numFmtId="14" fontId="48" fillId="0" borderId="19" xfId="2858" applyNumberFormat="1" applyFont="1" applyFill="1" applyBorder="1" applyAlignment="1">
      <alignment horizontal="center" vertical="center"/>
    </xf>
    <xf numFmtId="0" fontId="48" fillId="0" borderId="0" xfId="2858" applyNumberFormat="1" applyFont="1" applyFill="1" applyBorder="1" applyAlignment="1">
      <alignment horizontal="left" wrapText="1"/>
    </xf>
    <xf numFmtId="165" fontId="69" fillId="0" borderId="95" xfId="2660" applyNumberFormat="1" applyFont="1" applyFill="1" applyBorder="1" applyAlignment="1" applyProtection="1">
      <alignment horizontal="center" vertical="center" wrapText="1"/>
      <protection locked="0"/>
    </xf>
    <xf numFmtId="0" fontId="48" fillId="0" borderId="22" xfId="2858" applyFont="1" applyFill="1" applyBorder="1" applyAlignment="1">
      <alignment horizontal="center" vertical="center"/>
    </xf>
    <xf numFmtId="0" fontId="48" fillId="0" borderId="42" xfId="2858" applyFont="1" applyFill="1" applyBorder="1" applyAlignment="1">
      <alignment horizontal="center" vertical="center" wrapText="1"/>
    </xf>
    <xf numFmtId="14" fontId="69" fillId="0" borderId="50" xfId="2818" applyNumberFormat="1" applyFont="1" applyFill="1" applyBorder="1" applyAlignment="1">
      <alignment horizontal="center" vertical="center"/>
    </xf>
    <xf numFmtId="14" fontId="69" fillId="0" borderId="52" xfId="2818" applyNumberFormat="1" applyFont="1" applyFill="1" applyBorder="1" applyAlignment="1">
      <alignment horizontal="center" vertical="center"/>
    </xf>
    <xf numFmtId="14" fontId="69" fillId="0" borderId="19" xfId="2818" applyNumberFormat="1" applyFont="1" applyFill="1" applyBorder="1" applyAlignment="1">
      <alignment horizontal="center" vertical="center"/>
    </xf>
    <xf numFmtId="1" fontId="70" fillId="0" borderId="35" xfId="2867" applyNumberFormat="1" applyFont="1" applyFill="1" applyBorder="1" applyAlignment="1">
      <alignment horizontal="center" vertical="center"/>
    </xf>
    <xf numFmtId="1" fontId="70" fillId="0" borderId="75" xfId="2867" applyNumberFormat="1" applyFont="1" applyFill="1" applyBorder="1" applyAlignment="1">
      <alignment horizontal="center" vertical="center"/>
    </xf>
    <xf numFmtId="1" fontId="70" fillId="0" borderId="23" xfId="2867" applyNumberFormat="1" applyFont="1" applyFill="1" applyBorder="1" applyAlignment="1">
      <alignment horizontal="center" vertical="center"/>
    </xf>
    <xf numFmtId="165" fontId="69" fillId="0" borderId="85" xfId="2660" applyNumberFormat="1" applyFont="1" applyFill="1" applyBorder="1" applyAlignment="1" applyProtection="1">
      <alignment horizontal="center" wrapText="1"/>
      <protection locked="0"/>
    </xf>
    <xf numFmtId="165" fontId="69" fillId="0" borderId="86" xfId="2660" applyNumberFormat="1" applyFont="1" applyFill="1" applyBorder="1" applyAlignment="1" applyProtection="1">
      <alignment horizontal="center" wrapText="1"/>
      <protection locked="0"/>
    </xf>
    <xf numFmtId="0" fontId="48" fillId="0" borderId="36" xfId="2858" applyFont="1" applyFill="1" applyBorder="1" applyAlignment="1">
      <alignment horizontal="center"/>
    </xf>
    <xf numFmtId="0" fontId="48" fillId="0" borderId="21" xfId="2858" applyFont="1" applyFill="1" applyBorder="1" applyAlignment="1">
      <alignment horizontal="center"/>
    </xf>
    <xf numFmtId="1" fontId="70" fillId="0" borderId="35" xfId="2818" applyNumberFormat="1" applyFont="1" applyFill="1" applyBorder="1" applyAlignment="1">
      <alignment horizontal="center"/>
    </xf>
    <xf numFmtId="1" fontId="70" fillId="0" borderId="23" xfId="2818" applyNumberFormat="1" applyFont="1" applyFill="1" applyBorder="1" applyAlignment="1">
      <alignment horizontal="center"/>
    </xf>
    <xf numFmtId="0" fontId="48" fillId="0" borderId="39" xfId="2858" applyFont="1" applyFill="1" applyBorder="1" applyAlignment="1">
      <alignment horizontal="center" wrapText="1"/>
    </xf>
    <xf numFmtId="0" fontId="48" fillId="0" borderId="33" xfId="2858" applyFont="1" applyFill="1" applyBorder="1" applyAlignment="1">
      <alignment horizontal="center" wrapText="1"/>
    </xf>
    <xf numFmtId="14" fontId="69" fillId="0" borderId="50" xfId="2818" applyNumberFormat="1" applyFont="1" applyFill="1" applyBorder="1" applyAlignment="1">
      <alignment horizontal="center"/>
    </xf>
    <xf numFmtId="14" fontId="69" fillId="0" borderId="19" xfId="2818" applyNumberFormat="1" applyFont="1" applyFill="1" applyBorder="1" applyAlignment="1">
      <alignment horizontal="center"/>
    </xf>
    <xf numFmtId="0" fontId="69" fillId="0" borderId="36" xfId="2818" applyFont="1" applyFill="1" applyBorder="1" applyAlignment="1">
      <alignment horizontal="center" vertical="center"/>
    </xf>
    <xf numFmtId="0" fontId="69" fillId="0" borderId="21" xfId="2818" applyFont="1" applyFill="1" applyBorder="1" applyAlignment="1">
      <alignment horizontal="center" vertical="center"/>
    </xf>
    <xf numFmtId="165" fontId="69" fillId="0" borderId="10" xfId="2660" applyNumberFormat="1" applyFont="1" applyFill="1" applyBorder="1" applyAlignment="1">
      <alignment vertical="center"/>
    </xf>
    <xf numFmtId="165" fontId="69" fillId="0" borderId="55" xfId="2660" applyNumberFormat="1" applyFont="1" applyFill="1" applyBorder="1" applyAlignment="1">
      <alignment vertical="center"/>
    </xf>
    <xf numFmtId="0" fontId="69" fillId="0" borderId="50" xfId="2818" applyFont="1" applyFill="1" applyBorder="1" applyAlignment="1">
      <alignment vertical="center"/>
    </xf>
    <xf numFmtId="0" fontId="69" fillId="0" borderId="19" xfId="2818" applyFont="1" applyFill="1" applyBorder="1" applyAlignment="1">
      <alignment vertical="center"/>
    </xf>
    <xf numFmtId="0" fontId="69" fillId="0" borderId="10" xfId="2818" applyFont="1" applyFill="1" applyBorder="1" applyAlignment="1">
      <alignment vertical="center" wrapText="1"/>
    </xf>
    <xf numFmtId="0" fontId="69" fillId="0" borderId="55" xfId="2818" applyFont="1" applyFill="1" applyBorder="1" applyAlignment="1">
      <alignment vertical="center" wrapText="1"/>
    </xf>
    <xf numFmtId="1" fontId="70" fillId="0" borderId="35" xfId="2867" applyNumberFormat="1" applyFont="1" applyFill="1" applyBorder="1" applyAlignment="1">
      <alignment horizontal="center" vertical="top"/>
    </xf>
    <xf numFmtId="1" fontId="70" fillId="0" borderId="23" xfId="2867" applyNumberFormat="1" applyFont="1" applyFill="1" applyBorder="1" applyAlignment="1">
      <alignment horizontal="center" vertical="top"/>
    </xf>
    <xf numFmtId="0" fontId="69" fillId="0" borderId="10" xfId="2901" applyFont="1" applyFill="1" applyBorder="1" applyAlignment="1">
      <alignment vertical="center" wrapText="1"/>
    </xf>
    <xf numFmtId="0" fontId="69" fillId="0" borderId="55" xfId="2901" applyFont="1" applyFill="1" applyBorder="1" applyAlignment="1">
      <alignment vertical="center" wrapText="1"/>
    </xf>
    <xf numFmtId="0" fontId="69" fillId="0" borderId="36" xfId="2867" applyFont="1" applyFill="1" applyBorder="1" applyAlignment="1">
      <alignment horizontal="center" vertical="center"/>
    </xf>
    <xf numFmtId="0" fontId="69" fillId="0" borderId="21" xfId="2867" applyFont="1" applyFill="1" applyBorder="1" applyAlignment="1">
      <alignment horizontal="center" vertical="center"/>
    </xf>
    <xf numFmtId="0" fontId="69" fillId="0" borderId="50" xfId="2885" applyFont="1" applyFill="1" applyBorder="1" applyAlignment="1">
      <alignment vertical="center"/>
    </xf>
    <xf numFmtId="0" fontId="69" fillId="0" borderId="19" xfId="2885" applyFont="1" applyFill="1" applyBorder="1" applyAlignment="1">
      <alignment vertical="center"/>
    </xf>
    <xf numFmtId="15" fontId="48" fillId="0" borderId="10" xfId="2858" applyNumberFormat="1" applyFont="1" applyFill="1" applyBorder="1" applyAlignment="1">
      <alignment vertical="center" wrapText="1"/>
    </xf>
    <xf numFmtId="15" fontId="48" fillId="0" borderId="55" xfId="2858" applyNumberFormat="1" applyFont="1" applyFill="1" applyBorder="1" applyAlignment="1">
      <alignment vertical="center" wrapText="1"/>
    </xf>
    <xf numFmtId="0" fontId="69" fillId="0" borderId="22" xfId="2818" applyFont="1" applyFill="1" applyBorder="1" applyAlignment="1">
      <alignment horizontal="center" vertical="center"/>
    </xf>
    <xf numFmtId="165" fontId="69" fillId="0" borderId="40" xfId="2660" applyNumberFormat="1" applyFont="1" applyFill="1" applyBorder="1" applyAlignment="1">
      <alignment vertical="center"/>
    </xf>
    <xf numFmtId="0" fontId="69" fillId="0" borderId="10" xfId="2867" applyFont="1" applyFill="1" applyBorder="1" applyAlignment="1">
      <alignment horizontal="left" vertical="center" wrapText="1"/>
    </xf>
    <xf numFmtId="0" fontId="69" fillId="0" borderId="55" xfId="2867" applyFont="1" applyFill="1" applyBorder="1" applyAlignment="1">
      <alignment horizontal="left" vertical="center" wrapText="1"/>
    </xf>
    <xf numFmtId="0" fontId="69" fillId="0" borderId="52" xfId="2818" applyFont="1" applyFill="1" applyBorder="1" applyAlignment="1">
      <alignment vertical="center"/>
    </xf>
    <xf numFmtId="0" fontId="69" fillId="0" borderId="40" xfId="2818" applyFont="1" applyFill="1" applyBorder="1" applyAlignment="1">
      <alignment vertical="center" wrapText="1"/>
    </xf>
    <xf numFmtId="0" fontId="69" fillId="0" borderId="36" xfId="2885" applyFont="1" applyFill="1" applyBorder="1" applyAlignment="1">
      <alignment horizontal="center" vertical="center"/>
    </xf>
    <xf numFmtId="0" fontId="69" fillId="0" borderId="21" xfId="2885" applyFont="1" applyFill="1" applyBorder="1" applyAlignment="1">
      <alignment horizontal="center" vertical="center"/>
    </xf>
    <xf numFmtId="0" fontId="69" fillId="0" borderId="39" xfId="2867" applyFont="1" applyFill="1" applyBorder="1" applyAlignment="1">
      <alignment horizontal="center" vertical="center"/>
    </xf>
    <xf numFmtId="0" fontId="69" fillId="0" borderId="33" xfId="2867" applyFont="1" applyFill="1" applyBorder="1" applyAlignment="1">
      <alignment horizontal="center" vertical="center"/>
    </xf>
    <xf numFmtId="165" fontId="69" fillId="0" borderId="10" xfId="2660" applyNumberFormat="1" applyFont="1" applyFill="1" applyBorder="1" applyAlignment="1">
      <alignment horizontal="center" vertical="center"/>
    </xf>
    <xf numFmtId="165" fontId="69" fillId="0" borderId="55" xfId="2660" applyNumberFormat="1" applyFont="1" applyFill="1" applyBorder="1" applyAlignment="1">
      <alignment horizontal="center" vertical="center"/>
    </xf>
    <xf numFmtId="0" fontId="69" fillId="0" borderId="50" xfId="2818" applyFont="1" applyFill="1" applyBorder="1" applyAlignment="1">
      <alignment horizontal="left" vertical="center"/>
    </xf>
    <xf numFmtId="0" fontId="69" fillId="0" borderId="19" xfId="2818" applyFont="1" applyFill="1" applyBorder="1" applyAlignment="1">
      <alignment horizontal="left" vertical="center"/>
    </xf>
    <xf numFmtId="0" fontId="69" fillId="0" borderId="10" xfId="2818" applyFont="1" applyFill="1" applyBorder="1" applyAlignment="1">
      <alignment horizontal="left" vertical="center" wrapText="1"/>
    </xf>
    <xf numFmtId="0" fontId="69" fillId="0" borderId="55" xfId="2818" applyFont="1" applyFill="1" applyBorder="1" applyAlignment="1">
      <alignment horizontal="left" vertical="center" wrapText="1"/>
    </xf>
    <xf numFmtId="0" fontId="69" fillId="0" borderId="10" xfId="2818" applyFont="1" applyFill="1" applyBorder="1" applyAlignment="1">
      <alignment vertical="center"/>
    </xf>
    <xf numFmtId="0" fontId="69" fillId="0" borderId="40" xfId="2818" applyFont="1" applyFill="1" applyBorder="1" applyAlignment="1">
      <alignment vertical="center"/>
    </xf>
    <xf numFmtId="0" fontId="69" fillId="0" borderId="55" xfId="2818" applyFont="1" applyFill="1" applyBorder="1" applyAlignment="1">
      <alignment vertical="center"/>
    </xf>
    <xf numFmtId="14" fontId="69" fillId="0" borderId="10" xfId="2818" applyNumberFormat="1" applyFont="1" applyFill="1" applyBorder="1" applyAlignment="1">
      <alignment horizontal="center" vertical="center"/>
    </xf>
    <xf numFmtId="14" fontId="69" fillId="0" borderId="40" xfId="2818" applyNumberFormat="1" applyFont="1" applyFill="1" applyBorder="1" applyAlignment="1">
      <alignment horizontal="center" vertical="center"/>
    </xf>
    <xf numFmtId="14" fontId="69" fillId="0" borderId="55" xfId="2818" applyNumberFormat="1" applyFont="1" applyFill="1" applyBorder="1" applyAlignment="1">
      <alignment horizontal="center" vertical="center"/>
    </xf>
    <xf numFmtId="0" fontId="48" fillId="0" borderId="52" xfId="2858" applyNumberFormat="1" applyFont="1" applyFill="1" applyBorder="1" applyAlignment="1">
      <alignment horizontal="center" vertical="center"/>
    </xf>
    <xf numFmtId="15" fontId="48" fillId="0" borderId="10" xfId="2858" applyNumberFormat="1" applyFont="1" applyFill="1" applyBorder="1" applyAlignment="1">
      <alignment vertical="center"/>
    </xf>
    <xf numFmtId="15" fontId="48" fillId="0" borderId="55" xfId="2858" applyNumberFormat="1" applyFont="1" applyFill="1" applyBorder="1" applyAlignment="1">
      <alignment vertical="center"/>
    </xf>
    <xf numFmtId="14" fontId="69" fillId="0" borderId="10" xfId="2867" applyNumberFormat="1" applyFont="1" applyFill="1" applyBorder="1" applyAlignment="1">
      <alignment horizontal="center" vertical="center"/>
    </xf>
    <xf numFmtId="14" fontId="69" fillId="0" borderId="55" xfId="2867" applyNumberFormat="1" applyFont="1" applyFill="1" applyBorder="1" applyAlignment="1">
      <alignment horizontal="center" vertical="center"/>
    </xf>
    <xf numFmtId="14" fontId="69" fillId="0" borderId="10" xfId="2893" applyNumberFormat="1" applyFont="1" applyFill="1" applyBorder="1" applyAlignment="1">
      <alignment horizontal="center" vertical="center"/>
    </xf>
    <xf numFmtId="14" fontId="69" fillId="0" borderId="55" xfId="2893" applyNumberFormat="1" applyFont="1" applyFill="1" applyBorder="1" applyAlignment="1">
      <alignment horizontal="center" vertical="center"/>
    </xf>
    <xf numFmtId="0" fontId="69" fillId="0" borderId="10" xfId="2901" applyFont="1" applyFill="1" applyBorder="1" applyAlignment="1">
      <alignment vertical="center"/>
    </xf>
    <xf numFmtId="0" fontId="69" fillId="0" borderId="55" xfId="2901" applyFont="1" applyFill="1" applyBorder="1" applyAlignment="1">
      <alignment vertical="center"/>
    </xf>
    <xf numFmtId="0" fontId="69" fillId="0" borderId="10" xfId="2818" applyFont="1" applyFill="1" applyBorder="1" applyAlignment="1">
      <alignment horizontal="left" vertical="center"/>
    </xf>
    <xf numFmtId="0" fontId="69" fillId="0" borderId="55" xfId="2818" applyFont="1" applyFill="1" applyBorder="1" applyAlignment="1">
      <alignment horizontal="left" vertical="center"/>
    </xf>
    <xf numFmtId="0" fontId="67" fillId="0" borderId="28" xfId="2818" applyFont="1" applyFill="1" applyBorder="1" applyAlignment="1" applyProtection="1">
      <alignment horizontal="center" wrapText="1"/>
      <protection locked="0"/>
    </xf>
    <xf numFmtId="0" fontId="67" fillId="0" borderId="30" xfId="2818" applyFont="1" applyFill="1" applyBorder="1" applyAlignment="1" applyProtection="1">
      <alignment horizontal="center" wrapText="1"/>
      <protection locked="0"/>
    </xf>
    <xf numFmtId="0" fontId="67" fillId="0" borderId="34" xfId="2818" applyFont="1" applyFill="1" applyBorder="1" applyAlignment="1" applyProtection="1">
      <alignment horizontal="center" wrapText="1"/>
      <protection locked="0"/>
    </xf>
    <xf numFmtId="0" fontId="67" fillId="0" borderId="57" xfId="2818" applyFont="1" applyFill="1" applyBorder="1" applyAlignment="1" applyProtection="1">
      <alignment horizontal="center" wrapText="1"/>
      <protection locked="0"/>
    </xf>
    <xf numFmtId="0" fontId="45" fillId="0" borderId="11" xfId="2858" applyFont="1" applyFill="1" applyBorder="1" applyAlignment="1">
      <alignment horizontal="center" wrapText="1"/>
    </xf>
    <xf numFmtId="0" fontId="45" fillId="0" borderId="12" xfId="2858" applyFont="1" applyFill="1" applyBorder="1" applyAlignment="1">
      <alignment horizontal="center" wrapText="1"/>
    </xf>
    <xf numFmtId="0" fontId="45" fillId="0" borderId="31" xfId="2858" applyFont="1" applyFill="1" applyBorder="1" applyAlignment="1">
      <alignment horizontal="center" wrapText="1"/>
    </xf>
    <xf numFmtId="0" fontId="45" fillId="0" borderId="13" xfId="2858" applyFont="1" applyFill="1" applyBorder="1" applyAlignment="1">
      <alignment horizontal="center" wrapText="1"/>
    </xf>
    <xf numFmtId="14" fontId="67" fillId="0" borderId="0" xfId="2818" applyNumberFormat="1" applyFont="1" applyFill="1" applyBorder="1" applyAlignment="1">
      <alignment horizontal="center"/>
    </xf>
    <xf numFmtId="0" fontId="45" fillId="0" borderId="11" xfId="2858" applyNumberFormat="1" applyFont="1" applyFill="1" applyBorder="1" applyAlignment="1" applyProtection="1">
      <alignment horizontal="center" wrapText="1"/>
      <protection locked="0"/>
    </xf>
    <xf numFmtId="0" fontId="45" fillId="0" borderId="24" xfId="2858" applyNumberFormat="1" applyFont="1" applyFill="1" applyBorder="1" applyAlignment="1" applyProtection="1">
      <alignment horizontal="center" wrapText="1"/>
      <protection locked="0"/>
    </xf>
    <xf numFmtId="0" fontId="45" fillId="0" borderId="59" xfId="2858" applyFont="1" applyFill="1" applyBorder="1" applyAlignment="1">
      <alignment horizontal="center" wrapText="1"/>
    </xf>
    <xf numFmtId="0" fontId="45" fillId="0" borderId="60" xfId="2858" applyFont="1" applyFill="1" applyBorder="1" applyAlignment="1">
      <alignment horizontal="center" wrapText="1"/>
    </xf>
    <xf numFmtId="14" fontId="67" fillId="0" borderId="12" xfId="2818" applyNumberFormat="1" applyFont="1" applyFill="1" applyBorder="1" applyAlignment="1" applyProtection="1">
      <alignment horizontal="center" wrapText="1"/>
      <protection locked="0"/>
    </xf>
    <xf numFmtId="14" fontId="67" fillId="0" borderId="10" xfId="2818" applyNumberFormat="1" applyFont="1" applyFill="1" applyBorder="1" applyAlignment="1" applyProtection="1">
      <alignment horizontal="center" wrapText="1"/>
      <protection locked="0"/>
    </xf>
    <xf numFmtId="0" fontId="67" fillId="0" borderId="12" xfId="2818" applyFont="1" applyFill="1" applyBorder="1" applyAlignment="1">
      <alignment horizontal="center" wrapText="1"/>
    </xf>
    <xf numFmtId="0" fontId="67" fillId="0" borderId="13" xfId="2818" applyFont="1" applyFill="1" applyBorder="1" applyAlignment="1">
      <alignment horizontal="center" wrapText="1"/>
    </xf>
    <xf numFmtId="0" fontId="45" fillId="0" borderId="64" xfId="2858" applyFont="1" applyFill="1" applyBorder="1" applyAlignment="1">
      <alignment horizontal="center" wrapText="1"/>
    </xf>
    <xf numFmtId="14" fontId="93" fillId="0" borderId="0" xfId="2818" applyNumberFormat="1" applyFont="1" applyFill="1" applyBorder="1" applyAlignment="1">
      <alignment horizontal="left"/>
    </xf>
    <xf numFmtId="14" fontId="45" fillId="0" borderId="0" xfId="2818" applyNumberFormat="1" applyFont="1" applyFill="1" applyBorder="1" applyAlignment="1">
      <alignment horizontal="center"/>
    </xf>
    <xf numFmtId="0" fontId="48" fillId="0" borderId="0" xfId="2858" applyNumberFormat="1" applyFont="1" applyFill="1" applyBorder="1" applyAlignment="1">
      <alignment horizontal="center"/>
    </xf>
    <xf numFmtId="0" fontId="45" fillId="0" borderId="0" xfId="2818" applyFont="1" applyFill="1" applyBorder="1" applyAlignment="1">
      <alignment horizontal="center"/>
    </xf>
    <xf numFmtId="1" fontId="70" fillId="0" borderId="35" xfId="2867" applyNumberFormat="1" applyFont="1" applyFill="1" applyBorder="1" applyAlignment="1">
      <alignment horizontal="center" vertical="center" wrapText="1"/>
    </xf>
    <xf numFmtId="1" fontId="70" fillId="0" borderId="23" xfId="2867" applyNumberFormat="1" applyFont="1" applyFill="1" applyBorder="1" applyAlignment="1">
      <alignment horizontal="center" vertical="center" wrapText="1"/>
    </xf>
    <xf numFmtId="14" fontId="69" fillId="0" borderId="50" xfId="2893" applyNumberFormat="1" applyFont="1" applyFill="1" applyBorder="1" applyAlignment="1">
      <alignment horizontal="center" vertical="center"/>
    </xf>
    <xf numFmtId="14" fontId="69" fillId="0" borderId="19" xfId="2893" applyNumberFormat="1" applyFont="1" applyFill="1" applyBorder="1" applyAlignment="1">
      <alignment horizontal="center" vertical="center"/>
    </xf>
    <xf numFmtId="0" fontId="45" fillId="0" borderId="0" xfId="2858" applyFont="1" applyFill="1" applyBorder="1" applyAlignment="1">
      <alignment horizontal="right"/>
    </xf>
    <xf numFmtId="0" fontId="48" fillId="0" borderId="0" xfId="2858" applyNumberFormat="1" applyFont="1" applyFill="1" applyBorder="1" applyAlignment="1">
      <alignment horizontal="left"/>
    </xf>
    <xf numFmtId="0" fontId="48" fillId="0" borderId="38" xfId="2858" applyFont="1" applyFill="1" applyBorder="1" applyAlignment="1">
      <alignment horizontal="center" vertical="center"/>
    </xf>
    <xf numFmtId="0" fontId="48" fillId="0" borderId="72" xfId="2858" applyFont="1" applyFill="1" applyBorder="1" applyAlignment="1">
      <alignment horizontal="center" vertical="center"/>
    </xf>
    <xf numFmtId="0" fontId="48" fillId="0" borderId="19" xfId="2858" applyFont="1" applyFill="1" applyBorder="1" applyAlignment="1">
      <alignment horizontal="center" vertical="center"/>
    </xf>
    <xf numFmtId="0" fontId="69" fillId="0" borderId="10" xfId="2867" applyFont="1" applyFill="1" applyBorder="1" applyAlignment="1">
      <alignment horizontal="left" vertical="center"/>
    </xf>
    <xf numFmtId="0" fontId="69" fillId="0" borderId="55" xfId="2867" applyFont="1" applyFill="1" applyBorder="1" applyAlignment="1">
      <alignment horizontal="left" vertical="center"/>
    </xf>
    <xf numFmtId="0" fontId="69" fillId="0" borderId="50" xfId="2867" applyFont="1" applyFill="1" applyBorder="1" applyAlignment="1">
      <alignment horizontal="left" vertical="center"/>
    </xf>
    <xf numFmtId="0" fontId="69" fillId="0" borderId="19" xfId="2867" applyFont="1" applyFill="1" applyBorder="1" applyAlignment="1">
      <alignment horizontal="left" vertical="center"/>
    </xf>
    <xf numFmtId="0" fontId="48" fillId="0" borderId="0" xfId="2858" applyFont="1" applyFill="1" applyBorder="1" applyAlignment="1">
      <alignment horizontal="center"/>
    </xf>
    <xf numFmtId="0" fontId="69" fillId="0" borderId="36" xfId="2881" applyFont="1" applyFill="1" applyBorder="1" applyAlignment="1">
      <alignment horizontal="center" vertical="center"/>
    </xf>
    <xf numFmtId="0" fontId="69" fillId="0" borderId="21" xfId="2881" applyFont="1" applyFill="1" applyBorder="1" applyAlignment="1">
      <alignment horizontal="center" vertical="center"/>
    </xf>
    <xf numFmtId="42" fontId="45" fillId="0" borderId="0" xfId="2858" applyNumberFormat="1" applyFont="1" applyFill="1" applyBorder="1" applyAlignment="1">
      <alignment horizontal="right"/>
    </xf>
    <xf numFmtId="42" fontId="94" fillId="0" borderId="0" xfId="2660" applyNumberFormat="1" applyFont="1" applyFill="1" applyBorder="1" applyAlignment="1">
      <alignment horizontal="right"/>
    </xf>
    <xf numFmtId="0" fontId="69" fillId="0" borderId="36" xfId="2893" applyFont="1" applyFill="1" applyBorder="1" applyAlignment="1">
      <alignment horizontal="center" vertical="center"/>
    </xf>
    <xf numFmtId="0" fontId="69" fillId="0" borderId="21" xfId="2893" applyFont="1" applyFill="1" applyBorder="1" applyAlignment="1">
      <alignment horizontal="center" vertical="center"/>
    </xf>
    <xf numFmtId="0" fontId="48" fillId="0" borderId="0" xfId="0" applyFont="1" applyFill="1" applyAlignment="1">
      <alignment horizontal="left" wrapText="1"/>
    </xf>
    <xf numFmtId="0" fontId="48" fillId="0" borderId="0" xfId="0" applyFont="1" applyFill="1" applyAlignment="1"/>
    <xf numFmtId="0" fontId="48" fillId="0" borderId="0" xfId="2858" applyNumberFormat="1" applyFont="1" applyFill="1" applyBorder="1" applyAlignment="1"/>
    <xf numFmtId="0" fontId="48" fillId="0" borderId="0" xfId="0" applyFont="1" applyFill="1" applyAlignment="1">
      <alignment horizontal="left"/>
    </xf>
    <xf numFmtId="0" fontId="48" fillId="0" borderId="0" xfId="2858" applyNumberFormat="1" applyFont="1" applyFill="1" applyBorder="1" applyAlignment="1">
      <alignment horizontal="left" vertical="top" wrapText="1"/>
    </xf>
    <xf numFmtId="0" fontId="48" fillId="0" borderId="0" xfId="2858" applyNumberFormat="1" applyFont="1" applyFill="1" applyBorder="1" applyAlignment="1">
      <alignment wrapText="1"/>
    </xf>
    <xf numFmtId="0" fontId="48" fillId="0" borderId="0" xfId="2858" applyNumberFormat="1" applyFont="1" applyFill="1" applyBorder="1" applyAlignment="1">
      <alignment vertical="top" wrapText="1"/>
    </xf>
    <xf numFmtId="0" fontId="48" fillId="0" borderId="0" xfId="2858" applyFont="1" applyFill="1" applyBorder="1" applyAlignment="1">
      <alignment wrapText="1"/>
    </xf>
    <xf numFmtId="0" fontId="48" fillId="0" borderId="0" xfId="2858" applyFont="1" applyFill="1" applyBorder="1" applyAlignment="1">
      <alignment horizontal="left" wrapText="1"/>
    </xf>
    <xf numFmtId="14" fontId="67" fillId="0" borderId="0" xfId="3965" applyNumberFormat="1" applyFont="1" applyFill="1" applyBorder="1" applyAlignment="1">
      <alignment horizontal="center"/>
    </xf>
    <xf numFmtId="14" fontId="67" fillId="0" borderId="59" xfId="3965" applyNumberFormat="1" applyFont="1" applyFill="1" applyBorder="1" applyAlignment="1" applyProtection="1">
      <alignment horizontal="center" wrapText="1"/>
      <protection locked="0"/>
    </xf>
    <xf numFmtId="14" fontId="67" fillId="0" borderId="47" xfId="3965" applyNumberFormat="1" applyFont="1" applyFill="1" applyBorder="1" applyAlignment="1" applyProtection="1">
      <alignment horizontal="center" wrapText="1"/>
      <protection locked="0"/>
    </xf>
    <xf numFmtId="14" fontId="67" fillId="0" borderId="0" xfId="3951" applyNumberFormat="1" applyFont="1" applyFill="1" applyBorder="1" applyAlignment="1">
      <alignment horizontal="center"/>
    </xf>
    <xf numFmtId="14" fontId="67" fillId="0" borderId="12" xfId="3951" applyNumberFormat="1" applyFont="1" applyFill="1" applyBorder="1" applyAlignment="1" applyProtection="1">
      <alignment horizontal="center" wrapText="1"/>
      <protection locked="0"/>
    </xf>
    <xf numFmtId="14" fontId="67" fillId="0" borderId="25" xfId="3951" applyNumberFormat="1" applyFont="1" applyFill="1" applyBorder="1" applyAlignment="1" applyProtection="1">
      <alignment horizontal="center" wrapText="1"/>
      <protection locked="0"/>
    </xf>
    <xf numFmtId="0" fontId="67" fillId="0" borderId="12" xfId="3951" applyFont="1" applyFill="1" applyBorder="1" applyAlignment="1">
      <alignment horizontal="center" wrapText="1"/>
    </xf>
    <xf numFmtId="0" fontId="67" fillId="0" borderId="13" xfId="3951" applyFont="1" applyFill="1" applyBorder="1" applyAlignment="1">
      <alignment horizontal="center" wrapText="1"/>
    </xf>
    <xf numFmtId="0" fontId="45" fillId="0" borderId="65" xfId="2858" applyFont="1" applyFill="1" applyBorder="1" applyAlignment="1">
      <alignment horizontal="center" wrapText="1"/>
    </xf>
    <xf numFmtId="0" fontId="45" fillId="0" borderId="46" xfId="2858" applyFont="1" applyFill="1" applyBorder="1" applyAlignment="1">
      <alignment horizontal="center" wrapText="1"/>
    </xf>
    <xf numFmtId="0" fontId="67" fillId="0" borderId="74" xfId="3951" applyFont="1" applyFill="1" applyBorder="1" applyAlignment="1" applyProtection="1">
      <alignment horizontal="center" wrapText="1"/>
      <protection locked="0"/>
    </xf>
    <xf numFmtId="0" fontId="67" fillId="0" borderId="73" xfId="3951" applyFont="1" applyFill="1" applyBorder="1" applyAlignment="1" applyProtection="1">
      <alignment horizontal="center" wrapText="1"/>
      <protection locked="0"/>
    </xf>
    <xf numFmtId="0" fontId="45" fillId="0" borderId="0" xfId="2858" applyFont="1" applyFill="1" applyBorder="1" applyAlignment="1">
      <alignment horizontal="center" wrapText="1"/>
    </xf>
    <xf numFmtId="42" fontId="45" fillId="0" borderId="88" xfId="2858" applyNumberFormat="1" applyFont="1" applyFill="1" applyBorder="1" applyAlignment="1">
      <alignment horizontal="center" wrapText="1"/>
    </xf>
    <xf numFmtId="0" fontId="45" fillId="0" borderId="88" xfId="2858" applyFont="1" applyFill="1" applyBorder="1" applyAlignment="1">
      <alignment horizontal="center" wrapText="1"/>
    </xf>
    <xf numFmtId="0" fontId="48" fillId="0" borderId="10" xfId="2858" applyFont="1" applyFill="1" applyBorder="1" applyAlignment="1">
      <alignment horizontal="left" vertical="center" wrapText="1"/>
    </xf>
    <xf numFmtId="0" fontId="48" fillId="0" borderId="55" xfId="2858" applyFont="1" applyFill="1" applyBorder="1" applyAlignment="1">
      <alignment horizontal="left" vertical="center" wrapText="1"/>
    </xf>
    <xf numFmtId="0" fontId="48" fillId="0" borderId="10" xfId="2858" applyFont="1" applyFill="1" applyBorder="1" applyAlignment="1">
      <alignment horizontal="center" vertical="center" wrapText="1"/>
    </xf>
    <xf numFmtId="0" fontId="48" fillId="0" borderId="55" xfId="2858" applyFont="1" applyFill="1" applyBorder="1" applyAlignment="1">
      <alignment horizontal="center" vertical="center" wrapText="1"/>
    </xf>
    <xf numFmtId="0" fontId="48" fillId="0" borderId="118" xfId="2858" applyFont="1" applyFill="1" applyBorder="1" applyAlignment="1">
      <alignment horizontal="center" vertical="center" wrapText="1"/>
    </xf>
    <xf numFmtId="166" fontId="69" fillId="0" borderId="10" xfId="2660" quotePrefix="1" applyNumberFormat="1" applyFont="1" applyFill="1" applyBorder="1" applyAlignment="1">
      <alignment horizontal="center" vertical="center"/>
    </xf>
    <xf numFmtId="166" fontId="69" fillId="0" borderId="117" xfId="2660" quotePrefix="1" applyNumberFormat="1" applyFont="1" applyFill="1" applyBorder="1" applyAlignment="1">
      <alignment horizontal="center" vertical="center"/>
    </xf>
    <xf numFmtId="166" fontId="48" fillId="0" borderId="10" xfId="2858" quotePrefix="1" applyNumberFormat="1" applyFont="1" applyFill="1" applyBorder="1" applyAlignment="1">
      <alignment horizontal="center" vertical="center" wrapText="1"/>
    </xf>
    <xf numFmtId="166" fontId="48" fillId="0" borderId="117" xfId="2858" quotePrefix="1" applyNumberFormat="1" applyFont="1" applyFill="1" applyBorder="1" applyAlignment="1">
      <alignment horizontal="center" vertical="center" wrapText="1"/>
    </xf>
    <xf numFmtId="0" fontId="48" fillId="0" borderId="50" xfId="2858" quotePrefix="1" applyFont="1" applyFill="1" applyBorder="1" applyAlignment="1">
      <alignment horizontal="center" vertical="center" wrapText="1"/>
    </xf>
    <xf numFmtId="0" fontId="48" fillId="0" borderId="119" xfId="2858" quotePrefix="1" applyFont="1" applyFill="1" applyBorder="1" applyAlignment="1">
      <alignment horizontal="center" vertical="center" wrapText="1"/>
    </xf>
    <xf numFmtId="167" fontId="69" fillId="0" borderId="36" xfId="2660" quotePrefix="1" applyNumberFormat="1" applyFont="1" applyFill="1" applyBorder="1" applyAlignment="1">
      <alignment horizontal="center" vertical="center"/>
    </xf>
    <xf numFmtId="167" fontId="69" fillId="0" borderId="118" xfId="2660" quotePrefix="1" applyNumberFormat="1" applyFont="1" applyFill="1" applyBorder="1" applyAlignment="1">
      <alignment horizontal="center" vertical="center"/>
    </xf>
    <xf numFmtId="0" fontId="48" fillId="0" borderId="117" xfId="2858" applyFont="1" applyFill="1" applyBorder="1" applyAlignment="1">
      <alignment horizontal="center" vertical="center" wrapText="1"/>
    </xf>
    <xf numFmtId="0" fontId="48" fillId="0" borderId="35" xfId="2858" applyFont="1" applyFill="1" applyBorder="1" applyAlignment="1">
      <alignment horizontal="center" vertical="top"/>
    </xf>
    <xf numFmtId="0" fontId="48" fillId="0" borderId="116" xfId="2858" applyFont="1" applyFill="1" applyBorder="1" applyAlignment="1">
      <alignment horizontal="center" vertical="top"/>
    </xf>
    <xf numFmtId="0" fontId="48" fillId="0" borderId="51" xfId="2858" applyFont="1" applyFill="1" applyBorder="1" applyAlignment="1">
      <alignment horizontal="center" vertical="top"/>
    </xf>
    <xf numFmtId="0" fontId="48" fillId="0" borderId="115" xfId="2858" applyFont="1" applyFill="1" applyBorder="1" applyAlignment="1">
      <alignment horizontal="center" vertical="top"/>
    </xf>
    <xf numFmtId="14" fontId="69" fillId="0" borderId="50" xfId="3941" applyNumberFormat="1" applyFont="1" applyFill="1" applyBorder="1" applyAlignment="1">
      <alignment horizontal="center" vertical="center"/>
    </xf>
    <xf numFmtId="14" fontId="69" fillId="0" borderId="19" xfId="3941" applyNumberFormat="1" applyFont="1" applyFill="1" applyBorder="1" applyAlignment="1">
      <alignment horizontal="center" vertical="center"/>
    </xf>
    <xf numFmtId="14" fontId="69" fillId="0" borderId="10" xfId="3941" applyNumberFormat="1" applyFont="1" applyFill="1" applyBorder="1" applyAlignment="1">
      <alignment horizontal="left" vertical="center" wrapText="1"/>
    </xf>
    <xf numFmtId="14" fontId="69" fillId="0" borderId="55" xfId="3941" applyNumberFormat="1" applyFont="1" applyFill="1" applyBorder="1" applyAlignment="1">
      <alignment horizontal="left" vertical="center" wrapText="1"/>
    </xf>
    <xf numFmtId="42" fontId="48" fillId="0" borderId="10" xfId="2858" applyNumberFormat="1" applyFont="1" applyFill="1" applyBorder="1" applyAlignment="1">
      <alignment horizontal="center" vertical="center" wrapText="1"/>
    </xf>
    <xf numFmtId="42" fontId="48" fillId="0" borderId="55" xfId="2858" applyNumberFormat="1" applyFont="1" applyFill="1" applyBorder="1" applyAlignment="1">
      <alignment horizontal="center" vertical="center" wrapText="1"/>
    </xf>
    <xf numFmtId="0" fontId="69" fillId="0" borderId="39" xfId="3941" applyFont="1" applyFill="1" applyBorder="1" applyAlignment="1">
      <alignment horizontal="center" vertical="center"/>
    </xf>
    <xf numFmtId="0" fontId="69" fillId="0" borderId="33" xfId="3941" applyFont="1" applyFill="1" applyBorder="1" applyAlignment="1">
      <alignment horizontal="center" vertical="center"/>
    </xf>
    <xf numFmtId="0" fontId="69" fillId="0" borderId="38" xfId="3941" applyFont="1" applyFill="1" applyBorder="1" applyAlignment="1">
      <alignment horizontal="center" vertical="top" wrapText="1"/>
    </xf>
    <xf numFmtId="0" fontId="69" fillId="0" borderId="72" xfId="3941" applyFont="1" applyFill="1" applyBorder="1" applyAlignment="1">
      <alignment horizontal="center" vertical="top" wrapText="1"/>
    </xf>
    <xf numFmtId="0" fontId="69" fillId="0" borderId="37" xfId="3941" applyFont="1" applyFill="1" applyBorder="1" applyAlignment="1">
      <alignment horizontal="left" vertical="center" wrapText="1"/>
    </xf>
    <xf numFmtId="0" fontId="69" fillId="0" borderId="20" xfId="3941" applyFont="1" applyFill="1" applyBorder="1" applyAlignment="1">
      <alignment horizontal="left" vertical="center" wrapText="1"/>
    </xf>
    <xf numFmtId="0" fontId="69" fillId="0" borderId="35" xfId="3941" applyFont="1" applyFill="1" applyBorder="1" applyAlignment="1">
      <alignment horizontal="center" vertical="center" wrapText="1"/>
    </xf>
    <xf numFmtId="0" fontId="69" fillId="0" borderId="23" xfId="3941" applyFont="1" applyFill="1" applyBorder="1" applyAlignment="1">
      <alignment horizontal="center" vertical="center" wrapText="1"/>
    </xf>
    <xf numFmtId="0" fontId="48" fillId="0" borderId="10" xfId="2858" quotePrefix="1" applyFont="1" applyFill="1" applyBorder="1" applyAlignment="1">
      <alignment horizontal="left" vertical="center" wrapText="1"/>
    </xf>
    <xf numFmtId="0" fontId="48" fillId="0" borderId="55" xfId="2858" quotePrefix="1" applyFont="1" applyFill="1" applyBorder="1" applyAlignment="1">
      <alignment horizontal="left" vertical="center" wrapText="1"/>
    </xf>
    <xf numFmtId="167" fontId="69" fillId="0" borderId="21" xfId="2660" quotePrefix="1" applyNumberFormat="1" applyFont="1" applyFill="1" applyBorder="1" applyAlignment="1">
      <alignment horizontal="center" vertical="center"/>
    </xf>
    <xf numFmtId="0" fontId="45" fillId="0" borderId="35" xfId="2858" applyFont="1" applyFill="1" applyBorder="1" applyAlignment="1">
      <alignment horizontal="center" wrapText="1"/>
    </xf>
    <xf numFmtId="0" fontId="45" fillId="0" borderId="75" xfId="2858" applyFont="1" applyFill="1" applyBorder="1" applyAlignment="1">
      <alignment horizontal="center" wrapText="1"/>
    </xf>
    <xf numFmtId="0" fontId="45" fillId="0" borderId="73" xfId="2858" applyFont="1" applyFill="1" applyBorder="1" applyAlignment="1">
      <alignment horizontal="center" wrapText="1"/>
    </xf>
    <xf numFmtId="0" fontId="45" fillId="0" borderId="10" xfId="2858" applyFont="1" applyFill="1" applyBorder="1" applyAlignment="1">
      <alignment horizontal="center" wrapText="1"/>
    </xf>
    <xf numFmtId="0" fontId="45" fillId="0" borderId="40" xfId="2858" applyFont="1" applyFill="1" applyBorder="1" applyAlignment="1">
      <alignment horizontal="center" wrapText="1"/>
    </xf>
    <xf numFmtId="0" fontId="45" fillId="0" borderId="43" xfId="2858" applyFont="1" applyFill="1" applyBorder="1" applyAlignment="1">
      <alignment horizontal="center" wrapText="1"/>
    </xf>
    <xf numFmtId="0" fontId="67" fillId="0" borderId="10" xfId="3941" applyFont="1" applyFill="1" applyBorder="1" applyAlignment="1">
      <alignment horizontal="center" wrapText="1"/>
    </xf>
    <xf numFmtId="0" fontId="67" fillId="0" borderId="40" xfId="3941" applyFont="1" applyFill="1" applyBorder="1" applyAlignment="1">
      <alignment horizontal="center" wrapText="1"/>
    </xf>
    <xf numFmtId="0" fontId="67" fillId="0" borderId="43" xfId="3941" applyFont="1" applyFill="1" applyBorder="1" applyAlignment="1">
      <alignment horizontal="center" wrapText="1"/>
    </xf>
    <xf numFmtId="0" fontId="67" fillId="0" borderId="39" xfId="3941" applyFont="1" applyFill="1" applyBorder="1" applyAlignment="1">
      <alignment horizontal="center" wrapText="1"/>
    </xf>
    <xf numFmtId="0" fontId="67" fillId="0" borderId="38" xfId="3941" applyFont="1" applyFill="1" applyBorder="1" applyAlignment="1">
      <alignment horizontal="center" wrapText="1"/>
    </xf>
    <xf numFmtId="0" fontId="67" fillId="0" borderId="42" xfId="3941" applyFont="1" applyFill="1" applyBorder="1" applyAlignment="1">
      <alignment horizontal="center" wrapText="1"/>
    </xf>
    <xf numFmtId="0" fontId="67" fillId="0" borderId="29" xfId="3941" applyFont="1" applyFill="1" applyBorder="1" applyAlignment="1">
      <alignment horizontal="center" wrapText="1"/>
    </xf>
    <xf numFmtId="0" fontId="67" fillId="0" borderId="62" xfId="3941" applyFont="1" applyFill="1" applyBorder="1" applyAlignment="1">
      <alignment horizontal="center" wrapText="1"/>
    </xf>
    <xf numFmtId="0" fontId="67" fillId="0" borderId="71" xfId="3941" applyFont="1" applyFill="1" applyBorder="1" applyAlignment="1">
      <alignment horizontal="center" wrapText="1"/>
    </xf>
    <xf numFmtId="0" fontId="67" fillId="0" borderId="50" xfId="3941" applyFont="1" applyFill="1" applyBorder="1" applyAlignment="1" applyProtection="1">
      <alignment horizontal="center" wrapText="1"/>
      <protection locked="0"/>
    </xf>
    <xf numFmtId="0" fontId="67" fillId="0" borderId="52" xfId="3941" applyFont="1" applyFill="1" applyBorder="1" applyAlignment="1" applyProtection="1">
      <alignment horizontal="center" wrapText="1"/>
      <protection locked="0"/>
    </xf>
    <xf numFmtId="0" fontId="67" fillId="0" borderId="48" xfId="3941" applyFont="1" applyFill="1" applyBorder="1" applyAlignment="1" applyProtection="1">
      <alignment horizontal="center" wrapText="1"/>
      <protection locked="0"/>
    </xf>
    <xf numFmtId="0" fontId="67" fillId="0" borderId="0" xfId="3941" applyFont="1" applyFill="1" applyAlignment="1">
      <alignment horizontal="center" vertical="center"/>
    </xf>
    <xf numFmtId="0" fontId="67" fillId="0" borderId="0" xfId="3941" applyFont="1" applyFill="1" applyAlignment="1">
      <alignment horizontal="center"/>
    </xf>
    <xf numFmtId="0" fontId="67" fillId="0" borderId="63" xfId="3941" applyFont="1" applyFill="1" applyBorder="1" applyAlignment="1">
      <alignment horizontal="center" vertical="center" wrapText="1"/>
    </xf>
    <xf numFmtId="0" fontId="67" fillId="0" borderId="27" xfId="3941" applyFont="1" applyFill="1" applyBorder="1" applyAlignment="1">
      <alignment horizontal="center" vertical="center" wrapText="1"/>
    </xf>
    <xf numFmtId="0" fontId="67" fillId="0" borderId="74" xfId="3941" applyFont="1" applyFill="1" applyBorder="1" applyAlignment="1">
      <alignment horizontal="center" vertical="center" wrapText="1"/>
    </xf>
    <xf numFmtId="0" fontId="67" fillId="0" borderId="54" xfId="3941" applyFont="1" applyFill="1" applyBorder="1" applyAlignment="1">
      <alignment horizontal="center" vertical="center" wrapText="1"/>
    </xf>
    <xf numFmtId="0" fontId="67" fillId="0" borderId="64" xfId="3941" applyFont="1" applyFill="1" applyBorder="1" applyAlignment="1">
      <alignment horizontal="center" vertical="center" wrapText="1"/>
    </xf>
    <xf numFmtId="0" fontId="67" fillId="0" borderId="70" xfId="3941" applyFont="1" applyFill="1" applyBorder="1" applyAlignment="1">
      <alignment horizontal="center" vertical="center" wrapText="1"/>
    </xf>
    <xf numFmtId="0" fontId="67" fillId="0" borderId="33" xfId="3941" applyFont="1" applyFill="1" applyBorder="1" applyAlignment="1">
      <alignment horizontal="center" vertical="center" wrapText="1"/>
    </xf>
    <xf numFmtId="0" fontId="67" fillId="0" borderId="61" xfId="3941" applyFont="1" applyFill="1" applyBorder="1" applyAlignment="1">
      <alignment horizontal="center" vertical="center" wrapText="1"/>
    </xf>
    <xf numFmtId="0" fontId="67" fillId="0" borderId="72" xfId="3941" applyFont="1" applyFill="1" applyBorder="1" applyAlignment="1">
      <alignment horizontal="center" vertical="center" wrapText="1"/>
    </xf>
    <xf numFmtId="0" fontId="45" fillId="0" borderId="63" xfId="2858" applyFont="1" applyFill="1" applyBorder="1" applyAlignment="1">
      <alignment horizontal="center" vertical="center"/>
    </xf>
    <xf numFmtId="0" fontId="45" fillId="0" borderId="64" xfId="2858" applyFont="1" applyFill="1" applyBorder="1" applyAlignment="1">
      <alignment horizontal="center" vertical="center"/>
    </xf>
    <xf numFmtId="0" fontId="45" fillId="0" borderId="70" xfId="2858" applyFont="1" applyFill="1" applyBorder="1" applyAlignment="1">
      <alignment horizontal="center" vertical="center"/>
    </xf>
    <xf numFmtId="0" fontId="45" fillId="0" borderId="20" xfId="2858" applyFont="1" applyFill="1" applyBorder="1" applyAlignment="1">
      <alignment horizontal="center" vertical="center"/>
    </xf>
    <xf numFmtId="0" fontId="45" fillId="0" borderId="61" xfId="2858" applyFont="1" applyFill="1" applyBorder="1" applyAlignment="1">
      <alignment horizontal="center" vertical="center"/>
    </xf>
    <xf numFmtId="0" fontId="45" fillId="0" borderId="72" xfId="2858" applyFont="1" applyFill="1" applyBorder="1" applyAlignment="1">
      <alignment horizontal="center" vertical="center"/>
    </xf>
    <xf numFmtId="0" fontId="45" fillId="0" borderId="63" xfId="2858" applyFont="1" applyFill="1" applyBorder="1" applyAlignment="1">
      <alignment horizontal="center" vertical="center" wrapText="1"/>
    </xf>
    <xf numFmtId="0" fontId="45" fillId="0" borderId="64" xfId="2858" applyFont="1" applyFill="1" applyBorder="1" applyAlignment="1">
      <alignment horizontal="center" vertical="center" wrapText="1"/>
    </xf>
    <xf numFmtId="0" fontId="45" fillId="0" borderId="70" xfId="2858" applyFont="1" applyFill="1" applyBorder="1" applyAlignment="1">
      <alignment horizontal="center" vertical="center" wrapText="1"/>
    </xf>
    <xf numFmtId="0" fontId="45" fillId="0" borderId="20" xfId="2858" applyFont="1" applyFill="1" applyBorder="1" applyAlignment="1">
      <alignment horizontal="center" vertical="center" wrapText="1"/>
    </xf>
    <xf numFmtId="0" fontId="45" fillId="0" borderId="61" xfId="2858" applyFont="1" applyFill="1" applyBorder="1" applyAlignment="1">
      <alignment horizontal="center" vertical="center" wrapText="1"/>
    </xf>
    <xf numFmtId="0" fontId="45" fillId="0" borderId="72" xfId="2858" applyFont="1" applyFill="1" applyBorder="1" applyAlignment="1">
      <alignment horizontal="center" vertical="center" wrapText="1"/>
    </xf>
    <xf numFmtId="0" fontId="45" fillId="0" borderId="10" xfId="2858" applyNumberFormat="1" applyFont="1" applyFill="1" applyBorder="1" applyAlignment="1" applyProtection="1">
      <alignment horizontal="center" wrapText="1"/>
      <protection locked="0"/>
    </xf>
    <xf numFmtId="0" fontId="45" fillId="0" borderId="40" xfId="2858" applyNumberFormat="1" applyFont="1" applyFill="1" applyBorder="1" applyAlignment="1" applyProtection="1">
      <alignment horizontal="center" wrapText="1"/>
      <protection locked="0"/>
    </xf>
    <xf numFmtId="0" fontId="45" fillId="0" borderId="43" xfId="2858" applyNumberFormat="1" applyFont="1" applyFill="1" applyBorder="1" applyAlignment="1" applyProtection="1">
      <alignment horizontal="center" wrapText="1"/>
      <protection locked="0"/>
    </xf>
    <xf numFmtId="0" fontId="67" fillId="0" borderId="37" xfId="3941" applyFont="1" applyFill="1" applyBorder="1" applyAlignment="1">
      <alignment horizontal="center" wrapText="1"/>
    </xf>
    <xf numFmtId="0" fontId="67" fillId="0" borderId="27" xfId="3941" applyFont="1" applyFill="1" applyBorder="1" applyAlignment="1">
      <alignment horizontal="center" wrapText="1"/>
    </xf>
    <xf numFmtId="0" fontId="67" fillId="0" borderId="74" xfId="3941" applyFont="1" applyFill="1" applyBorder="1" applyAlignment="1">
      <alignment horizontal="center" wrapText="1"/>
    </xf>
    <xf numFmtId="0" fontId="67" fillId="0" borderId="10" xfId="3942" applyFont="1" applyFill="1" applyBorder="1" applyAlignment="1" applyProtection="1">
      <alignment horizontal="center" wrapText="1"/>
      <protection locked="0"/>
    </xf>
    <xf numFmtId="0" fontId="67" fillId="0" borderId="40" xfId="3942" applyFont="1" applyFill="1" applyBorder="1" applyAlignment="1" applyProtection="1">
      <alignment horizontal="center" wrapText="1"/>
      <protection locked="0"/>
    </xf>
    <xf numFmtId="0" fontId="67" fillId="0" borderId="43" xfId="3942" applyFont="1" applyFill="1" applyBorder="1" applyAlignment="1" applyProtection="1">
      <alignment horizontal="center" wrapText="1"/>
      <protection locked="0"/>
    </xf>
    <xf numFmtId="0" fontId="67" fillId="0" borderId="36" xfId="3942" applyFont="1" applyFill="1" applyBorder="1" applyAlignment="1" applyProtection="1">
      <alignment horizontal="center" wrapText="1"/>
      <protection locked="0"/>
    </xf>
    <xf numFmtId="0" fontId="67" fillId="0" borderId="22" xfId="3942" applyFont="1" applyFill="1" applyBorder="1" applyAlignment="1" applyProtection="1">
      <alignment horizontal="center" wrapText="1"/>
      <protection locked="0"/>
    </xf>
    <xf numFmtId="0" fontId="67" fillId="0" borderId="49" xfId="3942" applyFont="1" applyFill="1" applyBorder="1" applyAlignment="1" applyProtection="1">
      <alignment horizontal="center" wrapText="1"/>
      <protection locked="0"/>
    </xf>
    <xf numFmtId="0" fontId="67" fillId="0" borderId="39" xfId="3941" applyFont="1" applyFill="1" applyBorder="1" applyAlignment="1" applyProtection="1">
      <alignment horizontal="center" wrapText="1"/>
      <protection locked="0"/>
    </xf>
    <xf numFmtId="0" fontId="67" fillId="0" borderId="42" xfId="3941" applyFont="1" applyFill="1" applyBorder="1" applyAlignment="1" applyProtection="1">
      <alignment horizontal="center" wrapText="1"/>
      <protection locked="0"/>
    </xf>
    <xf numFmtId="0" fontId="67" fillId="0" borderId="62" xfId="3941" applyFont="1" applyFill="1" applyBorder="1" applyAlignment="1" applyProtection="1">
      <alignment horizontal="center" wrapText="1"/>
      <protection locked="0"/>
    </xf>
    <xf numFmtId="0" fontId="67" fillId="0" borderId="35" xfId="3941" applyFont="1" applyFill="1" applyBorder="1" applyAlignment="1">
      <alignment horizontal="center" wrapText="1"/>
    </xf>
    <xf numFmtId="0" fontId="67" fillId="0" borderId="75" xfId="3941" applyFont="1" applyFill="1" applyBorder="1" applyAlignment="1">
      <alignment horizontal="center" wrapText="1"/>
    </xf>
    <xf numFmtId="0" fontId="67" fillId="0" borderId="73" xfId="3941" applyFont="1" applyFill="1" applyBorder="1" applyAlignment="1">
      <alignment horizontal="center" wrapText="1"/>
    </xf>
    <xf numFmtId="0" fontId="67" fillId="0" borderId="36" xfId="3941" applyFont="1" applyFill="1" applyBorder="1" applyAlignment="1">
      <alignment horizontal="center" wrapText="1"/>
    </xf>
    <xf numFmtId="0" fontId="67" fillId="0" borderId="22" xfId="3941" applyFont="1" applyFill="1" applyBorder="1" applyAlignment="1">
      <alignment horizontal="center" wrapText="1"/>
    </xf>
    <xf numFmtId="0" fontId="67" fillId="0" borderId="49" xfId="3941" applyFont="1" applyFill="1" applyBorder="1" applyAlignment="1">
      <alignment horizontal="center" wrapText="1"/>
    </xf>
    <xf numFmtId="0" fontId="69" fillId="0" borderId="38" xfId="3941" applyFont="1" applyFill="1" applyBorder="1" applyAlignment="1">
      <alignment horizontal="center" vertical="center"/>
    </xf>
    <xf numFmtId="0" fontId="69" fillId="0" borderId="72" xfId="3941" applyFont="1" applyFill="1" applyBorder="1" applyAlignment="1">
      <alignment horizontal="center" vertical="center"/>
    </xf>
    <xf numFmtId="167" fontId="48" fillId="0" borderId="36" xfId="2858" applyNumberFormat="1" applyFont="1" applyFill="1" applyBorder="1" applyAlignment="1">
      <alignment horizontal="center" vertical="center"/>
    </xf>
    <xf numFmtId="167" fontId="48" fillId="0" borderId="108" xfId="2858" applyNumberFormat="1" applyFont="1" applyFill="1" applyBorder="1" applyAlignment="1">
      <alignment horizontal="center" vertical="center"/>
    </xf>
    <xf numFmtId="0" fontId="48" fillId="0" borderId="27" xfId="2858" applyNumberFormat="1" applyFont="1" applyFill="1" applyBorder="1" applyAlignment="1" applyProtection="1">
      <alignment horizontal="center" vertical="center" wrapText="1"/>
      <protection locked="0"/>
    </xf>
    <xf numFmtId="0" fontId="48" fillId="0" borderId="40" xfId="2858" applyNumberFormat="1" applyFont="1" applyFill="1" applyBorder="1" applyAlignment="1" applyProtection="1">
      <alignment horizontal="center" vertical="center" wrapText="1"/>
      <protection locked="0"/>
    </xf>
    <xf numFmtId="14" fontId="69" fillId="0" borderId="10" xfId="3916" applyNumberFormat="1" applyFont="1" applyFill="1" applyBorder="1" applyAlignment="1">
      <alignment horizontal="center" vertical="center"/>
    </xf>
    <xf numFmtId="14" fontId="69" fillId="0" borderId="40" xfId="3916" applyNumberFormat="1" applyFont="1" applyFill="1" applyBorder="1" applyAlignment="1">
      <alignment horizontal="center" vertical="center"/>
    </xf>
    <xf numFmtId="14" fontId="69" fillId="0" borderId="55" xfId="3916" applyNumberFormat="1" applyFont="1" applyFill="1" applyBorder="1" applyAlignment="1">
      <alignment horizontal="center" vertical="center"/>
    </xf>
    <xf numFmtId="0" fontId="48" fillId="0" borderId="40" xfId="2858" applyFont="1" applyFill="1" applyBorder="1" applyAlignment="1">
      <alignment horizontal="center" vertical="center" wrapText="1"/>
    </xf>
    <xf numFmtId="0" fontId="48" fillId="0" borderId="40" xfId="2858" applyFont="1" applyFill="1" applyBorder="1" applyAlignment="1">
      <alignment horizontal="left" vertical="center" wrapText="1"/>
    </xf>
    <xf numFmtId="42" fontId="48" fillId="0" borderId="10" xfId="2858" applyNumberFormat="1" applyFont="1" applyFill="1" applyBorder="1" applyAlignment="1">
      <alignment vertical="center"/>
    </xf>
    <xf numFmtId="42" fontId="48" fillId="0" borderId="40" xfId="2858" applyNumberFormat="1" applyFont="1" applyFill="1" applyBorder="1" applyAlignment="1">
      <alignment vertical="center"/>
    </xf>
    <xf numFmtId="42" fontId="48" fillId="0" borderId="55" xfId="2858" applyNumberFormat="1" applyFont="1" applyFill="1" applyBorder="1" applyAlignment="1">
      <alignment vertical="center"/>
    </xf>
    <xf numFmtId="42" fontId="48" fillId="0" borderId="15" xfId="2858" applyNumberFormat="1" applyFont="1" applyFill="1" applyBorder="1" applyAlignment="1">
      <alignment vertical="center"/>
    </xf>
    <xf numFmtId="0" fontId="48" fillId="0" borderId="32" xfId="2858" applyFont="1" applyFill="1" applyBorder="1" applyAlignment="1">
      <alignment horizontal="center" vertical="center" wrapText="1"/>
    </xf>
    <xf numFmtId="0" fontId="48" fillId="0" borderId="38" xfId="2858" applyFont="1" applyFill="1" applyBorder="1" applyAlignment="1">
      <alignment horizontal="center" vertical="center" wrapText="1"/>
    </xf>
    <xf numFmtId="0" fontId="48" fillId="0" borderId="72" xfId="2858" applyFont="1" applyFill="1" applyBorder="1" applyAlignment="1">
      <alignment horizontal="center" vertical="center" wrapText="1"/>
    </xf>
    <xf numFmtId="0" fontId="48" fillId="0" borderId="52" xfId="2858" applyNumberFormat="1" applyFont="1" applyFill="1" applyBorder="1" applyAlignment="1" applyProtection="1">
      <alignment horizontal="center" vertical="center" wrapText="1"/>
      <protection locked="0"/>
    </xf>
    <xf numFmtId="0" fontId="48" fillId="0" borderId="48" xfId="2858" applyNumberFormat="1" applyFont="1" applyFill="1" applyBorder="1" applyAlignment="1" applyProtection="1">
      <alignment horizontal="center" vertical="center" wrapText="1"/>
      <protection locked="0"/>
    </xf>
    <xf numFmtId="0" fontId="48" fillId="0" borderId="43" xfId="2858" applyNumberFormat="1" applyFont="1" applyFill="1" applyBorder="1" applyAlignment="1" applyProtection="1">
      <alignment horizontal="center" vertical="center" wrapText="1"/>
      <protection locked="0"/>
    </xf>
    <xf numFmtId="14" fontId="48" fillId="0" borderId="15" xfId="2858" applyNumberFormat="1" applyFont="1" applyFill="1" applyBorder="1" applyAlignment="1">
      <alignment horizontal="center" vertical="center"/>
    </xf>
    <xf numFmtId="0" fontId="48" fillId="0" borderId="15" xfId="2858" applyFont="1" applyFill="1" applyBorder="1" applyAlignment="1">
      <alignment horizontal="center" vertical="center" wrapText="1"/>
    </xf>
    <xf numFmtId="0" fontId="48" fillId="0" borderId="15" xfId="2858" applyFont="1" applyFill="1" applyBorder="1" applyAlignment="1">
      <alignment horizontal="left" vertical="center" wrapText="1"/>
    </xf>
    <xf numFmtId="14" fontId="48" fillId="0" borderId="15" xfId="2858" applyNumberFormat="1" applyFont="1" applyFill="1" applyBorder="1" applyAlignment="1">
      <alignment horizontal="left" vertical="center" wrapText="1"/>
    </xf>
    <xf numFmtId="0" fontId="48" fillId="0" borderId="74" xfId="2858" applyNumberFormat="1" applyFont="1" applyFill="1" applyBorder="1" applyAlignment="1" applyProtection="1">
      <alignment horizontal="center" vertical="center" wrapText="1"/>
      <protection locked="0"/>
    </xf>
    <xf numFmtId="14" fontId="48" fillId="0" borderId="68" xfId="2858" applyNumberFormat="1" applyFont="1" applyFill="1" applyBorder="1" applyAlignment="1">
      <alignment horizontal="left" vertical="center" wrapText="1"/>
    </xf>
    <xf numFmtId="14" fontId="48" fillId="0" borderId="55" xfId="2858" applyNumberFormat="1" applyFont="1" applyFill="1" applyBorder="1" applyAlignment="1">
      <alignment horizontal="left" vertical="center" wrapText="1"/>
    </xf>
    <xf numFmtId="14" fontId="69" fillId="0" borderId="68" xfId="3941" applyNumberFormat="1" applyFont="1" applyFill="1" applyBorder="1" applyAlignment="1">
      <alignment horizontal="left" vertical="top" wrapText="1"/>
    </xf>
    <xf numFmtId="14" fontId="69" fillId="0" borderId="43" xfId="3941" applyNumberFormat="1" applyFont="1" applyFill="1" applyBorder="1" applyAlignment="1">
      <alignment horizontal="left" vertical="top" wrapText="1"/>
    </xf>
    <xf numFmtId="0" fontId="69" fillId="0" borderId="28" xfId="3941" applyFont="1" applyFill="1" applyBorder="1" applyAlignment="1">
      <alignment horizontal="center" vertical="center" wrapText="1"/>
    </xf>
    <xf numFmtId="0" fontId="69" fillId="0" borderId="57" xfId="3941" applyFont="1" applyFill="1" applyBorder="1" applyAlignment="1">
      <alignment horizontal="center" vertical="center" wrapText="1"/>
    </xf>
    <xf numFmtId="0" fontId="69" fillId="0" borderId="38" xfId="3941" applyFont="1" applyFill="1" applyBorder="1" applyAlignment="1">
      <alignment horizontal="center" vertical="center" wrapText="1"/>
    </xf>
    <xf numFmtId="0" fontId="69" fillId="0" borderId="29" xfId="3941" applyFont="1" applyFill="1" applyBorder="1" applyAlignment="1">
      <alignment horizontal="center" vertical="center" wrapText="1"/>
    </xf>
    <xf numFmtId="0" fontId="69" fillId="0" borderId="72" xfId="3941" applyFont="1" applyFill="1" applyBorder="1" applyAlignment="1">
      <alignment horizontal="center" vertical="center" wrapText="1"/>
    </xf>
    <xf numFmtId="0" fontId="69" fillId="0" borderId="27" xfId="3941" applyFont="1" applyFill="1" applyBorder="1" applyAlignment="1">
      <alignment horizontal="left" vertical="center" wrapText="1"/>
    </xf>
    <xf numFmtId="0" fontId="69" fillId="0" borderId="123" xfId="3941" applyFont="1" applyFill="1" applyBorder="1" applyAlignment="1">
      <alignment horizontal="left" vertical="center" wrapText="1"/>
    </xf>
    <xf numFmtId="0" fontId="69" fillId="0" borderId="75" xfId="3941" applyFont="1" applyFill="1" applyBorder="1" applyAlignment="1">
      <alignment horizontal="center" vertical="center" wrapText="1"/>
    </xf>
    <xf numFmtId="0" fontId="69" fillId="0" borderId="116" xfId="3941" applyFont="1" applyFill="1" applyBorder="1" applyAlignment="1">
      <alignment horizontal="center" vertical="center" wrapText="1"/>
    </xf>
    <xf numFmtId="0" fontId="48" fillId="0" borderId="117" xfId="2858" applyFont="1" applyFill="1" applyBorder="1" applyAlignment="1">
      <alignment horizontal="left" vertical="center" wrapText="1"/>
    </xf>
    <xf numFmtId="166" fontId="69" fillId="0" borderId="36" xfId="2660" quotePrefix="1" applyNumberFormat="1" applyFont="1" applyFill="1" applyBorder="1" applyAlignment="1">
      <alignment horizontal="center" vertical="center"/>
    </xf>
    <xf numFmtId="166" fontId="69" fillId="0" borderId="22" xfId="2660" quotePrefix="1" applyNumberFormat="1" applyFont="1" applyFill="1" applyBorder="1" applyAlignment="1">
      <alignment horizontal="center" vertical="center"/>
    </xf>
    <xf numFmtId="166" fontId="69" fillId="0" borderId="118" xfId="2660" quotePrefix="1" applyNumberFormat="1" applyFont="1" applyFill="1" applyBorder="1" applyAlignment="1">
      <alignment horizontal="center" vertical="center"/>
    </xf>
    <xf numFmtId="0" fontId="48" fillId="0" borderId="63" xfId="2858" applyNumberFormat="1" applyFont="1" applyFill="1" applyBorder="1" applyAlignment="1" applyProtection="1">
      <alignment horizontal="center" vertical="center" wrapText="1"/>
      <protection locked="0"/>
    </xf>
    <xf numFmtId="0" fontId="48" fillId="0" borderId="68" xfId="2858" applyNumberFormat="1" applyFont="1" applyFill="1" applyBorder="1" applyAlignment="1" applyProtection="1">
      <alignment horizontal="center" vertical="center" wrapText="1"/>
      <protection locked="0"/>
    </xf>
    <xf numFmtId="0" fontId="45" fillId="0" borderId="40" xfId="2858" applyNumberFormat="1" applyFont="1" applyFill="1" applyBorder="1" applyAlignment="1" applyProtection="1">
      <alignment horizontal="center" vertical="center" wrapText="1"/>
      <protection locked="0"/>
    </xf>
    <xf numFmtId="0" fontId="45" fillId="0" borderId="43" xfId="2858" applyNumberFormat="1" applyFont="1" applyFill="1" applyBorder="1" applyAlignment="1" applyProtection="1">
      <alignment horizontal="center" vertical="center" wrapText="1"/>
      <protection locked="0"/>
    </xf>
    <xf numFmtId="0" fontId="48" fillId="0" borderId="29" xfId="2858" applyFont="1" applyFill="1" applyBorder="1" applyAlignment="1">
      <alignment horizontal="center" vertical="center" wrapText="1"/>
    </xf>
    <xf numFmtId="14" fontId="69" fillId="0" borderId="52" xfId="3941" applyNumberFormat="1" applyFont="1" applyFill="1" applyBorder="1" applyAlignment="1">
      <alignment horizontal="center" vertical="center"/>
    </xf>
    <xf numFmtId="14" fontId="69" fillId="0" borderId="40" xfId="3941" applyNumberFormat="1" applyFont="1" applyFill="1" applyBorder="1" applyAlignment="1">
      <alignment horizontal="left" vertical="center" wrapText="1"/>
    </xf>
    <xf numFmtId="42" fontId="48" fillId="0" borderId="40" xfId="2858" applyNumberFormat="1" applyFont="1" applyFill="1" applyBorder="1" applyAlignment="1">
      <alignment horizontal="center" vertical="center" wrapText="1"/>
    </xf>
    <xf numFmtId="0" fontId="69" fillId="0" borderId="42" xfId="3941" applyFont="1" applyFill="1" applyBorder="1" applyAlignment="1">
      <alignment horizontal="center" vertical="center"/>
    </xf>
    <xf numFmtId="0" fontId="48" fillId="0" borderId="38" xfId="2858" applyFont="1" applyFill="1" applyBorder="1" applyAlignment="1">
      <alignment horizontal="center" vertical="top"/>
    </xf>
    <xf numFmtId="0" fontId="48" fillId="0" borderId="72" xfId="2858" applyFont="1" applyFill="1" applyBorder="1" applyAlignment="1">
      <alignment horizontal="center" vertical="top"/>
    </xf>
    <xf numFmtId="0" fontId="48" fillId="0" borderId="39" xfId="2858" applyFont="1" applyFill="1" applyBorder="1" applyAlignment="1">
      <alignment horizontal="center" vertical="center"/>
    </xf>
    <xf numFmtId="0" fontId="48" fillId="0" borderId="33" xfId="2858" applyFont="1" applyFill="1" applyBorder="1" applyAlignment="1">
      <alignment horizontal="center" vertical="center"/>
    </xf>
    <xf numFmtId="42" fontId="48" fillId="0" borderId="10" xfId="2858" applyNumberFormat="1" applyFont="1" applyFill="1" applyBorder="1" applyAlignment="1">
      <alignment horizontal="center" vertical="center"/>
    </xf>
    <xf numFmtId="42" fontId="48" fillId="0" borderId="55" xfId="2858" applyNumberFormat="1" applyFont="1" applyFill="1" applyBorder="1" applyAlignment="1">
      <alignment horizontal="center" vertical="center"/>
    </xf>
    <xf numFmtId="0" fontId="48" fillId="0" borderId="0" xfId="2858" applyFont="1" applyFill="1"/>
    <xf numFmtId="0" fontId="48" fillId="0" borderId="0" xfId="2858" applyFont="1" applyFill="1" applyAlignment="1"/>
    <xf numFmtId="0" fontId="48" fillId="0" borderId="0" xfId="2858" applyFont="1" applyFill="1" applyAlignment="1">
      <alignment horizontal="left"/>
    </xf>
    <xf numFmtId="0" fontId="48" fillId="0" borderId="0" xfId="2858" applyFont="1" applyFill="1" applyAlignment="1">
      <alignment wrapText="1"/>
    </xf>
    <xf numFmtId="0" fontId="48" fillId="0" borderId="0" xfId="2858" applyFont="1" applyFill="1" applyAlignment="1">
      <alignment horizontal="left" wrapText="1"/>
    </xf>
    <xf numFmtId="0" fontId="48" fillId="0" borderId="0" xfId="2858" applyFont="1" applyFill="1" applyBorder="1" applyAlignment="1">
      <alignment horizontal="left" vertical="top" wrapText="1"/>
    </xf>
    <xf numFmtId="0" fontId="48" fillId="0" borderId="0" xfId="2858" applyFont="1" applyFill="1" applyBorder="1"/>
    <xf numFmtId="0" fontId="67" fillId="0" borderId="54" xfId="3941" applyFont="1" applyFill="1" applyBorder="1" applyAlignment="1">
      <alignment horizontal="center" wrapText="1"/>
    </xf>
    <xf numFmtId="0" fontId="0" fillId="0" borderId="70" xfId="0" applyFill="1" applyBorder="1"/>
    <xf numFmtId="0" fontId="0" fillId="0" borderId="62" xfId="0" applyFill="1" applyBorder="1"/>
    <xf numFmtId="0" fontId="0" fillId="0" borderId="71" xfId="0" applyFill="1" applyBorder="1"/>
    <xf numFmtId="0" fontId="67" fillId="0" borderId="59" xfId="3941" applyFont="1" applyFill="1" applyBorder="1" applyAlignment="1">
      <alignment horizontal="center" wrapText="1"/>
    </xf>
    <xf numFmtId="0" fontId="67" fillId="0" borderId="46" xfId="3941" applyFont="1" applyFill="1" applyBorder="1" applyAlignment="1">
      <alignment horizontal="center" wrapText="1"/>
    </xf>
    <xf numFmtId="0" fontId="45" fillId="0" borderId="90" xfId="2858" applyFont="1" applyFill="1" applyBorder="1" applyAlignment="1">
      <alignment horizontal="center" vertical="center" wrapText="1"/>
    </xf>
    <xf numFmtId="0" fontId="45" fillId="0" borderId="91" xfId="2858" applyFont="1" applyFill="1" applyBorder="1" applyAlignment="1">
      <alignment horizontal="center" vertical="center" wrapText="1"/>
    </xf>
    <xf numFmtId="0" fontId="45" fillId="0" borderId="92" xfId="2858" applyFont="1" applyFill="1" applyBorder="1" applyAlignment="1">
      <alignment horizontal="center" vertical="center" wrapText="1"/>
    </xf>
    <xf numFmtId="0" fontId="45" fillId="0" borderId="34" xfId="2858" applyFont="1" applyFill="1" applyBorder="1" applyAlignment="1">
      <alignment horizontal="center"/>
    </xf>
    <xf numFmtId="0" fontId="45" fillId="0" borderId="57" xfId="2858" applyFont="1" applyFill="1" applyBorder="1" applyAlignment="1">
      <alignment horizontal="center"/>
    </xf>
    <xf numFmtId="0" fontId="67" fillId="0" borderId="28" xfId="3941" applyFont="1" applyFill="1" applyBorder="1" applyAlignment="1">
      <alignment horizontal="center" wrapText="1"/>
    </xf>
    <xf numFmtId="0" fontId="67" fillId="0" borderId="57" xfId="3941" applyFont="1" applyFill="1" applyBorder="1" applyAlignment="1">
      <alignment horizontal="center" wrapText="1"/>
    </xf>
    <xf numFmtId="0" fontId="67" fillId="0" borderId="34" xfId="3941" applyFont="1" applyFill="1" applyBorder="1" applyAlignment="1">
      <alignment horizontal="center" wrapText="1"/>
    </xf>
    <xf numFmtId="0" fontId="67" fillId="0" borderId="30" xfId="3941" applyFont="1" applyFill="1" applyBorder="1" applyAlignment="1">
      <alignment horizontal="center" wrapText="1"/>
    </xf>
    <xf numFmtId="0" fontId="45" fillId="0" borderId="67" xfId="2858" applyNumberFormat="1" applyFont="1" applyFill="1" applyBorder="1" applyAlignment="1" applyProtection="1">
      <alignment horizontal="center" wrapText="1"/>
      <protection locked="0"/>
    </xf>
    <xf numFmtId="0" fontId="45" fillId="0" borderId="48" xfId="2858" applyNumberFormat="1" applyFont="1" applyFill="1" applyBorder="1" applyAlignment="1" applyProtection="1">
      <alignment horizontal="center" wrapText="1"/>
      <protection locked="0"/>
    </xf>
    <xf numFmtId="0" fontId="45" fillId="0" borderId="54" xfId="2858" applyFont="1" applyFill="1" applyBorder="1" applyAlignment="1">
      <alignment horizontal="center" wrapText="1"/>
    </xf>
    <xf numFmtId="0" fontId="45" fillId="0" borderId="62" xfId="2858" applyFont="1" applyFill="1" applyBorder="1" applyAlignment="1">
      <alignment horizontal="center" wrapText="1"/>
    </xf>
    <xf numFmtId="0" fontId="45" fillId="0" borderId="31" xfId="2858" applyFont="1" applyFill="1" applyBorder="1" applyAlignment="1">
      <alignment horizontal="center"/>
    </xf>
    <xf numFmtId="0" fontId="45" fillId="0" borderId="46" xfId="2858" applyFont="1" applyFill="1" applyBorder="1" applyAlignment="1">
      <alignment horizontal="center"/>
    </xf>
    <xf numFmtId="0" fontId="45" fillId="0" borderId="47" xfId="2858" applyFont="1" applyFill="1" applyBorder="1" applyAlignment="1">
      <alignment horizontal="center"/>
    </xf>
    <xf numFmtId="0" fontId="45" fillId="0" borderId="68" xfId="2858" applyFont="1" applyFill="1" applyBorder="1" applyAlignment="1">
      <alignment horizontal="center" wrapText="1"/>
    </xf>
    <xf numFmtId="0" fontId="67" fillId="0" borderId="65" xfId="3941" applyFont="1" applyFill="1" applyBorder="1" applyAlignment="1">
      <alignment horizontal="center" wrapText="1"/>
    </xf>
    <xf numFmtId="42" fontId="48" fillId="0" borderId="12" xfId="2858" applyNumberFormat="1" applyFont="1" applyFill="1" applyBorder="1" applyAlignment="1">
      <alignment vertical="center"/>
    </xf>
    <xf numFmtId="42" fontId="48" fillId="0" borderId="13" xfId="2858" applyNumberFormat="1" applyFont="1" applyFill="1" applyBorder="1" applyAlignment="1">
      <alignment vertical="center"/>
    </xf>
    <xf numFmtId="42" fontId="48" fillId="0" borderId="16" xfId="2858" applyNumberFormat="1" applyFont="1" applyFill="1" applyBorder="1" applyAlignment="1">
      <alignment vertical="center"/>
    </xf>
    <xf numFmtId="0" fontId="48" fillId="0" borderId="14" xfId="2858" applyNumberFormat="1" applyFont="1" applyFill="1" applyBorder="1" applyAlignment="1" applyProtection="1">
      <alignment horizontal="center" vertical="center" wrapText="1"/>
      <protection locked="0"/>
    </xf>
    <xf numFmtId="0" fontId="48" fillId="0" borderId="24" xfId="2858" applyNumberFormat="1" applyFont="1" applyFill="1" applyBorder="1" applyAlignment="1" applyProtection="1">
      <alignment horizontal="center" vertical="center" wrapText="1"/>
      <protection locked="0"/>
    </xf>
    <xf numFmtId="14" fontId="48" fillId="0" borderId="25" xfId="2858" applyNumberFormat="1" applyFont="1" applyFill="1" applyBorder="1" applyAlignment="1">
      <alignment horizontal="center" vertical="center"/>
    </xf>
    <xf numFmtId="0" fontId="48" fillId="0" borderId="15" xfId="2858" applyFont="1" applyFill="1" applyBorder="1" applyAlignment="1">
      <alignment vertical="center" wrapText="1"/>
    </xf>
    <xf numFmtId="0" fontId="48" fillId="0" borderId="25" xfId="2858" applyFont="1" applyFill="1" applyBorder="1" applyAlignment="1">
      <alignment vertical="center" wrapText="1"/>
    </xf>
    <xf numFmtId="0" fontId="48" fillId="0" borderId="15" xfId="2858" applyFont="1" applyFill="1" applyBorder="1" applyAlignment="1">
      <alignment vertical="center"/>
    </xf>
    <xf numFmtId="0" fontId="48" fillId="0" borderId="25" xfId="2858" applyFont="1" applyFill="1" applyBorder="1" applyAlignment="1">
      <alignment vertical="center"/>
    </xf>
    <xf numFmtId="0" fontId="48" fillId="0" borderId="15" xfId="2858" applyFont="1" applyFill="1" applyBorder="1" applyAlignment="1">
      <alignment horizontal="center" vertical="center"/>
    </xf>
    <xf numFmtId="0" fontId="48" fillId="0" borderId="25" xfId="2858" applyFont="1" applyFill="1" applyBorder="1" applyAlignment="1">
      <alignment horizontal="center" vertical="center"/>
    </xf>
    <xf numFmtId="0" fontId="48" fillId="0" borderId="25" xfId="2858" applyFont="1" applyFill="1" applyBorder="1" applyAlignment="1">
      <alignment horizontal="center" vertical="center" wrapText="1"/>
    </xf>
    <xf numFmtId="42" fontId="48" fillId="0" borderId="25" xfId="2858" applyNumberFormat="1" applyFont="1" applyFill="1" applyBorder="1" applyAlignment="1">
      <alignment vertical="center"/>
    </xf>
    <xf numFmtId="0" fontId="48" fillId="0" borderId="12" xfId="2858" applyFont="1" applyFill="1" applyBorder="1" applyAlignment="1">
      <alignment vertical="center" wrapText="1"/>
    </xf>
    <xf numFmtId="0" fontId="69" fillId="0" borderId="12" xfId="3941" applyFont="1" applyFill="1" applyBorder="1" applyAlignment="1">
      <alignment horizontal="center" vertical="center" wrapText="1"/>
    </xf>
    <xf numFmtId="0" fontId="69" fillId="0" borderId="13" xfId="3941" applyFont="1" applyFill="1" applyBorder="1" applyAlignment="1">
      <alignment horizontal="center" vertical="center" wrapText="1"/>
    </xf>
    <xf numFmtId="0" fontId="69" fillId="0" borderId="15" xfId="3941" applyFont="1" applyFill="1" applyBorder="1" applyAlignment="1">
      <alignment horizontal="center" vertical="center" wrapText="1"/>
    </xf>
    <xf numFmtId="0" fontId="69" fillId="0" borderId="16" xfId="3941" applyFont="1" applyFill="1" applyBorder="1" applyAlignment="1">
      <alignment horizontal="center" vertical="center" wrapText="1"/>
    </xf>
    <xf numFmtId="14" fontId="69" fillId="0" borderId="47" xfId="3941" applyNumberFormat="1" applyFont="1" applyFill="1" applyBorder="1" applyAlignment="1">
      <alignment horizontal="center" vertical="center" wrapText="1"/>
    </xf>
    <xf numFmtId="14" fontId="69" fillId="0" borderId="18" xfId="3941" applyNumberFormat="1" applyFont="1" applyFill="1" applyBorder="1" applyAlignment="1">
      <alignment horizontal="center" vertical="center" wrapText="1"/>
    </xf>
    <xf numFmtId="1" fontId="70" fillId="0" borderId="12" xfId="3941" applyNumberFormat="1" applyFont="1" applyFill="1" applyBorder="1" applyAlignment="1">
      <alignment horizontal="center" vertical="center" wrapText="1"/>
    </xf>
    <xf numFmtId="1" fontId="70" fillId="0" borderId="15" xfId="3941" applyNumberFormat="1" applyFont="1" applyFill="1" applyBorder="1" applyAlignment="1">
      <alignment horizontal="center" vertical="center" wrapText="1"/>
    </xf>
    <xf numFmtId="0" fontId="48" fillId="0" borderId="11" xfId="2858" applyNumberFormat="1" applyFont="1" applyFill="1" applyBorder="1" applyAlignment="1" applyProtection="1">
      <alignment horizontal="center" vertical="center" wrapText="1"/>
      <protection locked="0"/>
    </xf>
    <xf numFmtId="14" fontId="48" fillId="0" borderId="12" xfId="2858" applyNumberFormat="1" applyFont="1" applyFill="1" applyBorder="1" applyAlignment="1">
      <alignment horizontal="center" vertical="center"/>
    </xf>
    <xf numFmtId="0" fontId="48" fillId="0" borderId="12" xfId="2858" applyFont="1" applyFill="1" applyBorder="1" applyAlignment="1">
      <alignment vertical="center"/>
    </xf>
    <xf numFmtId="0" fontId="48" fillId="0" borderId="12" xfId="2858" applyFont="1" applyFill="1" applyBorder="1" applyAlignment="1">
      <alignment horizontal="center" vertical="center"/>
    </xf>
    <xf numFmtId="0" fontId="48" fillId="0" borderId="12" xfId="2858" applyFont="1" applyFill="1" applyBorder="1" applyAlignment="1">
      <alignment horizontal="center" vertical="center" wrapText="1"/>
    </xf>
    <xf numFmtId="0" fontId="48" fillId="0" borderId="0" xfId="2858" applyFont="1" applyFill="1" applyBorder="1" applyAlignment="1">
      <alignment horizontal="left"/>
    </xf>
    <xf numFmtId="0" fontId="69" fillId="0" borderId="25" xfId="3941" applyFont="1" applyFill="1" applyBorder="1" applyAlignment="1">
      <alignment horizontal="center" vertical="center" wrapText="1"/>
    </xf>
    <xf numFmtId="0" fontId="69" fillId="0" borderId="56" xfId="3941" applyFont="1" applyFill="1" applyBorder="1" applyAlignment="1">
      <alignment horizontal="center" vertical="center" wrapText="1"/>
    </xf>
    <xf numFmtId="42" fontId="48" fillId="0" borderId="32" xfId="2858" applyNumberFormat="1" applyFont="1" applyFill="1" applyBorder="1" applyAlignment="1">
      <alignment horizontal="center" vertical="center"/>
    </xf>
    <xf numFmtId="42" fontId="48" fillId="0" borderId="26" xfId="2858" applyNumberFormat="1" applyFont="1" applyFill="1" applyBorder="1" applyAlignment="1">
      <alignment horizontal="center" vertical="center"/>
    </xf>
    <xf numFmtId="165" fontId="48" fillId="0" borderId="34" xfId="2858" applyNumberFormat="1" applyFont="1" applyFill="1" applyBorder="1" applyAlignment="1">
      <alignment horizontal="center" vertical="center"/>
    </xf>
    <xf numFmtId="165" fontId="48" fillId="0" borderId="30" xfId="2858" applyNumberFormat="1" applyFont="1" applyFill="1" applyBorder="1" applyAlignment="1">
      <alignment horizontal="center" vertical="center"/>
    </xf>
    <xf numFmtId="42" fontId="45" fillId="0" borderId="0" xfId="2858" applyNumberFormat="1" applyFont="1" applyFill="1" applyBorder="1" applyAlignment="1">
      <alignment horizontal="left"/>
    </xf>
    <xf numFmtId="42" fontId="45" fillId="0" borderId="88" xfId="2858" applyNumberFormat="1" applyFont="1" applyFill="1" applyBorder="1"/>
    <xf numFmtId="0" fontId="45" fillId="0" borderId="0" xfId="2858" applyFont="1" applyFill="1" applyBorder="1" applyAlignment="1">
      <alignment horizontal="center"/>
    </xf>
    <xf numFmtId="42" fontId="45" fillId="0" borderId="88" xfId="2858" applyNumberFormat="1" applyFont="1" applyFill="1" applyBorder="1" applyAlignment="1"/>
    <xf numFmtId="14" fontId="69" fillId="0" borderId="10" xfId="3943" applyNumberFormat="1" applyFont="1" applyFill="1" applyBorder="1" applyAlignment="1">
      <alignment horizontal="center" vertical="center"/>
    </xf>
    <xf numFmtId="14" fontId="69" fillId="0" borderId="55" xfId="3943" applyNumberFormat="1" applyFont="1" applyFill="1" applyBorder="1" applyAlignment="1">
      <alignment horizontal="center" vertical="center"/>
    </xf>
    <xf numFmtId="0" fontId="45" fillId="0" borderId="0" xfId="2858" applyFont="1" applyFill="1" applyAlignment="1">
      <alignment horizontal="center"/>
    </xf>
    <xf numFmtId="0" fontId="45" fillId="0" borderId="0" xfId="2858" applyFont="1" applyFill="1" applyAlignment="1">
      <alignment horizontal="center" wrapText="1"/>
    </xf>
    <xf numFmtId="0" fontId="45" fillId="0" borderId="24" xfId="2858" applyFont="1" applyFill="1" applyBorder="1" applyAlignment="1">
      <alignment horizontal="center" wrapText="1"/>
    </xf>
    <xf numFmtId="0" fontId="45" fillId="0" borderId="47" xfId="2858" applyFont="1" applyFill="1" applyBorder="1" applyAlignment="1">
      <alignment horizontal="center" wrapText="1"/>
    </xf>
    <xf numFmtId="0" fontId="45" fillId="0" borderId="57" xfId="2858" applyFont="1" applyFill="1" applyBorder="1" applyAlignment="1">
      <alignment horizontal="center" wrapText="1"/>
    </xf>
    <xf numFmtId="0" fontId="45" fillId="0" borderId="25" xfId="2858" applyFont="1" applyFill="1" applyBorder="1" applyAlignment="1">
      <alignment horizontal="center" wrapText="1"/>
    </xf>
    <xf numFmtId="0" fontId="45" fillId="0" borderId="56" xfId="2858" applyFont="1" applyFill="1" applyBorder="1" applyAlignment="1">
      <alignment horizontal="center" wrapText="1"/>
    </xf>
    <xf numFmtId="0" fontId="45" fillId="0" borderId="90" xfId="2858" applyFont="1" applyFill="1" applyBorder="1" applyAlignment="1">
      <alignment horizontal="center" wrapText="1"/>
    </xf>
    <xf numFmtId="0" fontId="45" fillId="0" borderId="91" xfId="2858" applyFont="1" applyFill="1" applyBorder="1" applyAlignment="1">
      <alignment horizontal="center" wrapText="1"/>
    </xf>
    <xf numFmtId="0" fontId="45" fillId="0" borderId="92" xfId="2858" applyFont="1" applyFill="1" applyBorder="1" applyAlignment="1">
      <alignment horizontal="center" wrapText="1"/>
    </xf>
    <xf numFmtId="0" fontId="45" fillId="0" borderId="50" xfId="2858" applyFont="1" applyFill="1" applyBorder="1" applyAlignment="1">
      <alignment horizontal="center" wrapText="1"/>
    </xf>
    <xf numFmtId="0" fontId="48" fillId="0" borderId="0" xfId="2858" applyFont="1" applyFill="1" applyAlignment="1">
      <alignment horizontal="center" wrapText="1"/>
    </xf>
    <xf numFmtId="0" fontId="45" fillId="0" borderId="93" xfId="2858" applyFont="1" applyFill="1" applyBorder="1" applyAlignment="1">
      <alignment horizontal="center" wrapText="1"/>
    </xf>
    <xf numFmtId="0" fontId="45" fillId="0" borderId="95" xfId="2858" applyFont="1" applyFill="1" applyBorder="1" applyAlignment="1">
      <alignment horizontal="center" wrapText="1"/>
    </xf>
    <xf numFmtId="0" fontId="45" fillId="0" borderId="94" xfId="2858" applyFont="1" applyFill="1" applyBorder="1" applyAlignment="1">
      <alignment horizontal="center" wrapText="1"/>
    </xf>
    <xf numFmtId="0" fontId="45" fillId="0" borderId="96" xfId="2858" applyFont="1" applyFill="1" applyBorder="1" applyAlignment="1">
      <alignment horizontal="center" wrapText="1"/>
    </xf>
    <xf numFmtId="0" fontId="45" fillId="0" borderId="89" xfId="2858" applyFont="1" applyFill="1" applyBorder="1" applyAlignment="1">
      <alignment horizontal="center" wrapText="1"/>
    </xf>
    <xf numFmtId="0" fontId="48" fillId="0" borderId="68" xfId="2858" applyFont="1" applyFill="1" applyBorder="1" applyAlignment="1">
      <alignment horizontal="center" vertical="center" wrapText="1"/>
    </xf>
    <xf numFmtId="0" fontId="48" fillId="0" borderId="68" xfId="2858" applyFont="1" applyFill="1" applyBorder="1" applyAlignment="1">
      <alignment horizontal="left" vertical="center" wrapText="1"/>
    </xf>
    <xf numFmtId="42" fontId="48" fillId="0" borderId="69" xfId="2858" applyNumberFormat="1" applyFont="1" applyFill="1" applyBorder="1" applyAlignment="1">
      <alignment horizontal="center" vertical="center" wrapText="1"/>
    </xf>
    <xf numFmtId="42" fontId="48" fillId="0" borderId="21" xfId="2858" applyNumberFormat="1" applyFont="1" applyFill="1" applyBorder="1" applyAlignment="1">
      <alignment horizontal="center" vertical="center" wrapText="1"/>
    </xf>
    <xf numFmtId="0" fontId="48" fillId="0" borderId="67" xfId="2858" applyFont="1" applyFill="1" applyBorder="1" applyAlignment="1">
      <alignment horizontal="left" vertical="center" wrapText="1"/>
    </xf>
    <xf numFmtId="0" fontId="48" fillId="0" borderId="19" xfId="2858" applyFont="1" applyFill="1" applyBorder="1" applyAlignment="1">
      <alignment horizontal="left" vertical="center" wrapText="1"/>
    </xf>
    <xf numFmtId="0" fontId="45" fillId="0" borderId="70" xfId="2858" applyFont="1" applyFill="1" applyBorder="1" applyAlignment="1">
      <alignment horizontal="center" wrapText="1"/>
    </xf>
    <xf numFmtId="0" fontId="45" fillId="0" borderId="71" xfId="2858" applyFont="1" applyFill="1" applyBorder="1" applyAlignment="1">
      <alignment horizontal="center" wrapText="1"/>
    </xf>
    <xf numFmtId="0" fontId="45" fillId="0" borderId="67" xfId="2858" applyFont="1" applyFill="1" applyBorder="1" applyAlignment="1">
      <alignment horizontal="center" wrapText="1"/>
    </xf>
    <xf numFmtId="0" fontId="45" fillId="0" borderId="52" xfId="2858" applyFont="1" applyFill="1" applyBorder="1" applyAlignment="1">
      <alignment horizontal="center" wrapText="1"/>
    </xf>
    <xf numFmtId="0" fontId="45" fillId="0" borderId="48" xfId="2858" applyFont="1" applyFill="1" applyBorder="1" applyAlignment="1">
      <alignment horizontal="center" wrapText="1"/>
    </xf>
    <xf numFmtId="42" fontId="48" fillId="0" borderId="54" xfId="2858" applyNumberFormat="1" applyFont="1" applyFill="1" applyBorder="1" applyAlignment="1">
      <alignment horizontal="center" vertical="center" wrapText="1"/>
    </xf>
    <xf numFmtId="42" fontId="48" fillId="0" borderId="70" xfId="2858" applyNumberFormat="1" applyFont="1" applyFill="1" applyBorder="1" applyAlignment="1">
      <alignment horizontal="center" vertical="center" wrapText="1"/>
    </xf>
    <xf numFmtId="42" fontId="48" fillId="0" borderId="33" xfId="2858" applyNumberFormat="1" applyFont="1" applyFill="1" applyBorder="1" applyAlignment="1">
      <alignment horizontal="center" vertical="center" wrapText="1"/>
    </xf>
    <xf numFmtId="42" fontId="48" fillId="0" borderId="72" xfId="2858" applyNumberFormat="1" applyFont="1" applyFill="1" applyBorder="1" applyAlignment="1">
      <alignment horizontal="center" vertical="center" wrapText="1"/>
    </xf>
    <xf numFmtId="42" fontId="48" fillId="0" borderId="31" xfId="2858" applyNumberFormat="1" applyFont="1" applyFill="1" applyBorder="1" applyAlignment="1">
      <alignment wrapText="1"/>
    </xf>
    <xf numFmtId="42" fontId="48" fillId="0" borderId="60" xfId="2858" applyNumberFormat="1" applyFont="1" applyFill="1" applyBorder="1" applyAlignment="1">
      <alignment wrapText="1"/>
    </xf>
    <xf numFmtId="0" fontId="48" fillId="0" borderId="34" xfId="2858" applyFont="1" applyFill="1" applyBorder="1" applyAlignment="1">
      <alignment wrapText="1"/>
    </xf>
    <xf numFmtId="0" fontId="48" fillId="0" borderId="30" xfId="2858" applyFont="1" applyFill="1" applyBorder="1" applyAlignment="1">
      <alignment wrapText="1"/>
    </xf>
    <xf numFmtId="0" fontId="45" fillId="0" borderId="36" xfId="2858" applyFont="1" applyFill="1" applyBorder="1" applyAlignment="1">
      <alignment horizontal="center" wrapText="1"/>
    </xf>
    <xf numFmtId="0" fontId="48" fillId="0" borderId="99" xfId="2858" applyFont="1" applyFill="1" applyBorder="1" applyAlignment="1">
      <alignment horizontal="center" vertical="center" wrapText="1"/>
    </xf>
    <xf numFmtId="0" fontId="48" fillId="0" borderId="86" xfId="2858" applyFont="1" applyFill="1" applyBorder="1" applyAlignment="1">
      <alignment horizontal="center" vertical="center" wrapText="1"/>
    </xf>
    <xf numFmtId="14" fontId="48" fillId="0" borderId="67" xfId="2858" applyNumberFormat="1" applyFont="1" applyFill="1" applyBorder="1" applyAlignment="1">
      <alignment horizontal="center" vertical="center" wrapText="1"/>
    </xf>
    <xf numFmtId="14" fontId="48" fillId="0" borderId="19" xfId="2858" applyNumberFormat="1" applyFont="1" applyFill="1" applyBorder="1" applyAlignment="1">
      <alignment horizontal="center" vertical="center" wrapText="1"/>
    </xf>
    <xf numFmtId="0" fontId="67" fillId="0" borderId="42" xfId="2846" applyFont="1" applyFill="1" applyBorder="1" applyAlignment="1">
      <alignment horizontal="center" wrapText="1"/>
    </xf>
    <xf numFmtId="0" fontId="67" fillId="0" borderId="0" xfId="2846" applyFont="1" applyFill="1" applyBorder="1" applyAlignment="1">
      <alignment horizontal="center" wrapText="1"/>
    </xf>
    <xf numFmtId="0" fontId="67" fillId="0" borderId="0" xfId="2846" applyFont="1" applyFill="1" applyAlignment="1">
      <alignment horizontal="center"/>
    </xf>
    <xf numFmtId="0" fontId="67" fillId="0" borderId="68" xfId="2846" applyFont="1" applyFill="1" applyBorder="1" applyAlignment="1">
      <alignment horizontal="center"/>
    </xf>
    <xf numFmtId="0" fontId="67" fillId="0" borderId="43" xfId="2846" applyFont="1" applyFill="1" applyBorder="1" applyAlignment="1">
      <alignment horizontal="center"/>
    </xf>
    <xf numFmtId="0" fontId="45" fillId="0" borderId="60" xfId="2858" applyFont="1" applyFill="1" applyBorder="1" applyAlignment="1">
      <alignment horizontal="center"/>
    </xf>
    <xf numFmtId="0" fontId="67" fillId="0" borderId="28" xfId="2846" applyFont="1" applyFill="1" applyBorder="1" applyAlignment="1" applyProtection="1">
      <alignment horizontal="center" wrapText="1"/>
      <protection locked="0"/>
    </xf>
    <xf numFmtId="0" fontId="67" fillId="0" borderId="57" xfId="2846" applyFont="1" applyFill="1" applyBorder="1" applyAlignment="1" applyProtection="1">
      <alignment horizontal="center" wrapText="1"/>
      <protection locked="0"/>
    </xf>
    <xf numFmtId="0" fontId="67" fillId="0" borderId="34" xfId="2846" applyFont="1" applyFill="1" applyBorder="1" applyAlignment="1" applyProtection="1">
      <alignment horizontal="center" wrapText="1"/>
      <protection locked="0"/>
    </xf>
    <xf numFmtId="0" fontId="69" fillId="0" borderId="0" xfId="2846" applyFont="1" applyFill="1" applyBorder="1" applyAlignment="1">
      <alignment horizontal="center" wrapText="1"/>
    </xf>
    <xf numFmtId="0" fontId="45" fillId="0" borderId="11" xfId="2858" applyFont="1" applyFill="1" applyBorder="1" applyAlignment="1">
      <alignment horizontal="center"/>
    </xf>
    <xf numFmtId="0" fontId="45" fillId="0" borderId="13" xfId="2858" applyFont="1" applyFill="1" applyBorder="1" applyAlignment="1">
      <alignment horizontal="center"/>
    </xf>
    <xf numFmtId="0" fontId="45" fillId="0" borderId="28" xfId="2858" applyFont="1" applyFill="1" applyBorder="1" applyAlignment="1">
      <alignment horizontal="center"/>
    </xf>
    <xf numFmtId="0" fontId="67" fillId="0" borderId="74" xfId="2846" applyFont="1" applyFill="1" applyBorder="1" applyAlignment="1">
      <alignment horizontal="center" wrapText="1"/>
    </xf>
    <xf numFmtId="0" fontId="67" fillId="0" borderId="71" xfId="2846" applyFont="1" applyFill="1" applyBorder="1" applyAlignment="1">
      <alignment horizontal="center" wrapText="1"/>
    </xf>
    <xf numFmtId="0" fontId="69" fillId="0" borderId="90" xfId="2846" applyFont="1" applyFill="1" applyBorder="1" applyAlignment="1">
      <alignment horizontal="center" wrapText="1"/>
    </xf>
    <xf numFmtId="0" fontId="69" fillId="0" borderId="92" xfId="2846" applyFont="1" applyFill="1" applyBorder="1" applyAlignment="1">
      <alignment horizontal="center" wrapText="1"/>
    </xf>
    <xf numFmtId="0" fontId="69" fillId="0" borderId="15" xfId="3947" applyFont="1" applyFill="1" applyBorder="1" applyAlignment="1">
      <alignment horizontal="center"/>
    </xf>
    <xf numFmtId="0" fontId="69" fillId="0" borderId="32" xfId="3944" applyFont="1" applyFill="1" applyBorder="1" applyAlignment="1">
      <alignment horizontal="center"/>
    </xf>
    <xf numFmtId="0" fontId="69" fillId="0" borderId="18" xfId="3944" applyFont="1" applyFill="1" applyBorder="1" applyAlignment="1">
      <alignment horizontal="center"/>
    </xf>
    <xf numFmtId="42" fontId="73" fillId="0" borderId="32" xfId="3946" applyNumberFormat="1" applyFont="1" applyFill="1" applyBorder="1" applyAlignment="1">
      <alignment horizontal="center" wrapText="1"/>
    </xf>
    <xf numFmtId="42" fontId="73" fillId="0" borderId="18" xfId="3946" applyNumberFormat="1" applyFont="1" applyFill="1" applyBorder="1" applyAlignment="1">
      <alignment horizontal="center" wrapText="1"/>
    </xf>
    <xf numFmtId="0" fontId="69" fillId="0" borderId="15" xfId="3944" applyFont="1" applyFill="1" applyBorder="1" applyAlignment="1">
      <alignment horizontal="center"/>
    </xf>
    <xf numFmtId="0" fontId="69" fillId="0" borderId="34" xfId="3944" applyFont="1" applyFill="1" applyBorder="1" applyAlignment="1">
      <alignment horizontal="center"/>
    </xf>
    <xf numFmtId="0" fontId="69" fillId="0" borderId="58" xfId="3944" applyFont="1" applyFill="1" applyBorder="1" applyAlignment="1">
      <alignment horizontal="center"/>
    </xf>
    <xf numFmtId="0" fontId="69" fillId="0" borderId="57" xfId="3944" applyFont="1" applyFill="1" applyBorder="1" applyAlignment="1">
      <alignment horizontal="center"/>
    </xf>
    <xf numFmtId="42" fontId="69" fillId="0" borderId="34" xfId="2660" applyNumberFormat="1" applyFont="1" applyFill="1" applyBorder="1" applyAlignment="1">
      <alignment horizontal="center" vertical="center"/>
    </xf>
    <xf numFmtId="42" fontId="69" fillId="0" borderId="57" xfId="2660" applyNumberFormat="1" applyFont="1" applyFill="1" applyBorder="1" applyAlignment="1">
      <alignment horizontal="center" vertical="center"/>
    </xf>
    <xf numFmtId="42" fontId="69" fillId="0" borderId="34" xfId="3946" applyNumberFormat="1" applyFont="1" applyFill="1" applyBorder="1" applyAlignment="1">
      <alignment horizontal="center" wrapText="1"/>
    </xf>
    <xf numFmtId="42" fontId="69" fillId="0" borderId="57" xfId="3946" applyNumberFormat="1" applyFont="1" applyFill="1" applyBorder="1" applyAlignment="1">
      <alignment horizontal="center" wrapText="1"/>
    </xf>
    <xf numFmtId="0" fontId="69" fillId="0" borderId="33" xfId="3944" applyFont="1" applyFill="1" applyBorder="1" applyAlignment="1">
      <alignment horizontal="center"/>
    </xf>
    <xf numFmtId="0" fontId="69" fillId="0" borderId="61" xfId="3944" applyFont="1" applyFill="1" applyBorder="1" applyAlignment="1">
      <alignment horizontal="center"/>
    </xf>
    <xf numFmtId="0" fontId="69" fillId="0" borderId="23" xfId="3944" applyFont="1" applyFill="1" applyBorder="1" applyAlignment="1">
      <alignment horizontal="center"/>
    </xf>
    <xf numFmtId="42" fontId="69" fillId="0" borderId="33" xfId="2660" applyNumberFormat="1" applyFont="1" applyFill="1" applyBorder="1" applyAlignment="1">
      <alignment horizontal="center" vertical="center"/>
    </xf>
    <xf numFmtId="42" fontId="69" fillId="0" borderId="23" xfId="2660" applyNumberFormat="1" applyFont="1" applyFill="1" applyBorder="1" applyAlignment="1">
      <alignment horizontal="center" vertical="center"/>
    </xf>
    <xf numFmtId="42" fontId="69" fillId="0" borderId="33" xfId="3946" applyNumberFormat="1" applyFont="1" applyFill="1" applyBorder="1" applyAlignment="1">
      <alignment horizontal="center" wrapText="1"/>
    </xf>
    <xf numFmtId="42" fontId="69" fillId="0" borderId="23" xfId="3946" applyNumberFormat="1" applyFont="1" applyFill="1" applyBorder="1" applyAlignment="1">
      <alignment horizontal="center" wrapText="1"/>
    </xf>
    <xf numFmtId="0" fontId="69" fillId="0" borderId="55" xfId="3947" applyFont="1" applyFill="1" applyBorder="1" applyAlignment="1">
      <alignment horizontal="center"/>
    </xf>
    <xf numFmtId="0" fontId="69" fillId="0" borderId="55" xfId="3944" applyFont="1" applyFill="1" applyBorder="1" applyAlignment="1">
      <alignment horizontal="center"/>
    </xf>
    <xf numFmtId="42" fontId="73" fillId="0" borderId="33" xfId="3946" applyNumberFormat="1" applyFont="1" applyFill="1" applyBorder="1" applyAlignment="1">
      <alignment horizontal="center" wrapText="1"/>
    </xf>
    <xf numFmtId="42" fontId="73" fillId="0" borderId="23" xfId="3946" applyNumberFormat="1" applyFont="1" applyFill="1" applyBorder="1" applyAlignment="1">
      <alignment horizontal="center" wrapText="1"/>
    </xf>
    <xf numFmtId="0" fontId="69" fillId="0" borderId="41" xfId="3944" applyFont="1" applyFill="1" applyBorder="1" applyAlignment="1">
      <alignment horizontal="center"/>
    </xf>
    <xf numFmtId="42" fontId="69" fillId="0" borderId="32" xfId="2660" applyNumberFormat="1" applyFont="1" applyFill="1" applyBorder="1" applyAlignment="1">
      <alignment horizontal="center" vertical="center"/>
    </xf>
    <xf numFmtId="42" fontId="69" fillId="0" borderId="18" xfId="2660" applyNumberFormat="1" applyFont="1" applyFill="1" applyBorder="1" applyAlignment="1">
      <alignment horizontal="center" vertical="center"/>
    </xf>
    <xf numFmtId="42" fontId="69" fillId="0" borderId="32" xfId="3946" applyNumberFormat="1" applyFont="1" applyFill="1" applyBorder="1" applyAlignment="1">
      <alignment horizontal="center" wrapText="1"/>
    </xf>
    <xf numFmtId="42" fontId="69" fillId="0" borderId="18" xfId="3946" applyNumberFormat="1" applyFont="1" applyFill="1" applyBorder="1" applyAlignment="1">
      <alignment horizontal="center" wrapText="1"/>
    </xf>
    <xf numFmtId="0" fontId="69" fillId="0" borderId="18" xfId="3945" applyFont="1" applyFill="1" applyBorder="1" applyAlignment="1">
      <alignment horizontal="center"/>
    </xf>
    <xf numFmtId="0" fontId="69" fillId="0" borderId="15" xfId="3945" applyFont="1" applyFill="1" applyBorder="1" applyAlignment="1">
      <alignment horizontal="center"/>
    </xf>
    <xf numFmtId="0" fontId="69" fillId="0" borderId="41" xfId="3947" applyFont="1" applyFill="1" applyBorder="1" applyAlignment="1">
      <alignment horizontal="center"/>
    </xf>
    <xf numFmtId="0" fontId="69" fillId="0" borderId="18" xfId="3947" applyFont="1" applyFill="1" applyBorder="1" applyAlignment="1">
      <alignment horizontal="center"/>
    </xf>
    <xf numFmtId="14" fontId="67" fillId="0" borderId="0" xfId="3944" applyNumberFormat="1" applyFont="1" applyFill="1" applyBorder="1" applyAlignment="1">
      <alignment horizontal="center"/>
    </xf>
    <xf numFmtId="0" fontId="67" fillId="0" borderId="58" xfId="3944" applyFont="1" applyFill="1" applyBorder="1" applyAlignment="1" applyProtection="1">
      <alignment horizontal="center" wrapText="1"/>
      <protection locked="0"/>
    </xf>
    <xf numFmtId="0" fontId="67" fillId="0" borderId="57" xfId="3944" applyFont="1" applyFill="1" applyBorder="1" applyAlignment="1" applyProtection="1">
      <alignment horizontal="center" wrapText="1"/>
      <protection locked="0"/>
    </xf>
    <xf numFmtId="0" fontId="67" fillId="0" borderId="34" xfId="3944" applyFont="1" applyFill="1" applyBorder="1" applyAlignment="1" applyProtection="1">
      <alignment horizontal="center" wrapText="1"/>
      <protection locked="0"/>
    </xf>
    <xf numFmtId="0" fontId="101" fillId="0" borderId="34" xfId="3944" applyNumberFormat="1" applyFont="1" applyFill="1" applyBorder="1" applyAlignment="1" applyProtection="1">
      <alignment horizontal="center" wrapText="1"/>
      <protection locked="0"/>
    </xf>
    <xf numFmtId="0" fontId="101" fillId="0" borderId="57" xfId="3944" applyNumberFormat="1" applyFont="1" applyFill="1" applyBorder="1" applyAlignment="1" applyProtection="1">
      <alignment horizontal="center" wrapText="1"/>
      <protection locked="0"/>
    </xf>
    <xf numFmtId="0" fontId="69" fillId="0" borderId="61" xfId="3945" applyFont="1" applyFill="1" applyBorder="1" applyAlignment="1">
      <alignment horizontal="center"/>
    </xf>
    <xf numFmtId="0" fontId="69" fillId="0" borderId="23" xfId="3945" applyFont="1" applyFill="1" applyBorder="1" applyAlignment="1">
      <alignment horizontal="center"/>
    </xf>
    <xf numFmtId="165" fontId="69" fillId="0" borderId="31" xfId="2660" applyNumberFormat="1" applyFont="1" applyFill="1" applyBorder="1" applyAlignment="1">
      <alignment horizontal="center"/>
    </xf>
    <xf numFmtId="165" fontId="69" fillId="0" borderId="47" xfId="2660" applyNumberFormat="1" applyFont="1" applyFill="1" applyBorder="1" applyAlignment="1">
      <alignment horizontal="center"/>
    </xf>
    <xf numFmtId="42" fontId="94" fillId="0" borderId="31" xfId="2858" applyNumberFormat="1" applyFont="1" applyFill="1" applyBorder="1" applyAlignment="1">
      <alignment horizontal="center" wrapText="1"/>
    </xf>
    <xf numFmtId="42" fontId="94" fillId="0" borderId="47" xfId="2858" applyNumberFormat="1" applyFont="1" applyFill="1" applyBorder="1" applyAlignment="1">
      <alignment horizontal="center" wrapText="1"/>
    </xf>
    <xf numFmtId="0" fontId="69" fillId="0" borderId="41" xfId="3945" applyFont="1" applyFill="1" applyBorder="1" applyAlignment="1">
      <alignment horizontal="center"/>
    </xf>
    <xf numFmtId="42" fontId="73" fillId="0" borderId="15" xfId="3946" applyNumberFormat="1" applyFont="1" applyFill="1" applyBorder="1" applyAlignment="1">
      <alignment horizontal="center" wrapText="1"/>
    </xf>
    <xf numFmtId="0" fontId="69" fillId="0" borderId="32" xfId="3947" applyFont="1" applyFill="1" applyBorder="1" applyAlignment="1">
      <alignment horizontal="center"/>
    </xf>
    <xf numFmtId="0" fontId="48" fillId="0" borderId="0" xfId="2858" applyNumberFormat="1" applyFont="1" applyFill="1" applyBorder="1" applyAlignment="1">
      <alignment horizontal="left" vertical="center" wrapText="1"/>
    </xf>
    <xf numFmtId="0" fontId="48" fillId="0" borderId="0" xfId="2858" applyNumberFormat="1" applyFont="1" applyFill="1" applyBorder="1" applyAlignment="1">
      <alignment vertical="center"/>
    </xf>
    <xf numFmtId="165" fontId="45" fillId="0" borderId="0" xfId="2660" applyNumberFormat="1" applyFont="1" applyFill="1" applyBorder="1" applyAlignment="1">
      <alignment horizontal="center" wrapText="1"/>
    </xf>
    <xf numFmtId="0" fontId="45" fillId="0" borderId="0" xfId="2858" applyFont="1" applyFill="1" applyBorder="1" applyAlignment="1">
      <alignment horizontal="right" vertical="top" wrapText="1"/>
    </xf>
    <xf numFmtId="42" fontId="67" fillId="0" borderId="0" xfId="2660" applyNumberFormat="1" applyFont="1" applyFill="1" applyBorder="1" applyAlignment="1" applyProtection="1">
      <alignment horizontal="center" wrapText="1"/>
      <protection locked="0"/>
    </xf>
    <xf numFmtId="14" fontId="48" fillId="0" borderId="0" xfId="2858" applyNumberFormat="1" applyFont="1" applyFill="1" applyBorder="1" applyAlignment="1">
      <alignment horizontal="left"/>
    </xf>
    <xf numFmtId="0" fontId="48" fillId="0" borderId="0" xfId="2858" applyNumberFormat="1" applyFont="1" applyFill="1" applyBorder="1" applyAlignment="1">
      <alignment vertical="center" wrapText="1"/>
    </xf>
    <xf numFmtId="0" fontId="48" fillId="0" borderId="0" xfId="0" applyFont="1" applyFill="1" applyAlignment="1">
      <alignment wrapText="1"/>
    </xf>
    <xf numFmtId="0" fontId="48" fillId="0" borderId="0" xfId="0" applyFont="1" applyFill="1"/>
    <xf numFmtId="0" fontId="45" fillId="0" borderId="0" xfId="2858" applyFont="1" applyFill="1" applyAlignment="1">
      <alignment horizontal="right"/>
    </xf>
    <xf numFmtId="166" fontId="69" fillId="0" borderId="67" xfId="2660" applyNumberFormat="1" applyFont="1" applyFill="1" applyBorder="1" applyAlignment="1">
      <alignment vertical="center"/>
    </xf>
    <xf numFmtId="166" fontId="69" fillId="0" borderId="19" xfId="2660" applyNumberFormat="1" applyFont="1" applyFill="1" applyBorder="1" applyAlignment="1">
      <alignment vertical="center"/>
    </xf>
    <xf numFmtId="0" fontId="48" fillId="0" borderId="69" xfId="2858" applyFont="1" applyFill="1" applyBorder="1" applyAlignment="1">
      <alignment horizontal="left" vertical="center"/>
    </xf>
    <xf numFmtId="0" fontId="48" fillId="0" borderId="21" xfId="2858" applyFont="1" applyFill="1" applyBorder="1" applyAlignment="1">
      <alignment horizontal="left" vertical="center"/>
    </xf>
    <xf numFmtId="14" fontId="48" fillId="0" borderId="67" xfId="2858" applyNumberFormat="1" applyFont="1" applyFill="1" applyBorder="1" applyAlignment="1">
      <alignment horizontal="center" vertical="center"/>
    </xf>
    <xf numFmtId="166" fontId="69" fillId="0" borderId="50" xfId="2660" applyNumberFormat="1" applyFont="1" applyFill="1" applyBorder="1" applyAlignment="1">
      <alignment vertical="center"/>
    </xf>
    <xf numFmtId="0" fontId="48" fillId="0" borderId="36" xfId="2858" applyFont="1" applyFill="1" applyBorder="1" applyAlignment="1">
      <alignment vertical="center"/>
    </xf>
    <xf numFmtId="0" fontId="48" fillId="0" borderId="21" xfId="2858" applyFont="1" applyFill="1" applyBorder="1" applyAlignment="1">
      <alignment vertical="center"/>
    </xf>
    <xf numFmtId="42" fontId="48" fillId="0" borderId="36" xfId="2858" applyNumberFormat="1" applyFont="1" applyFill="1" applyBorder="1" applyAlignment="1">
      <alignment vertical="center"/>
    </xf>
    <xf numFmtId="42" fontId="48" fillId="0" borderId="21" xfId="2858" applyNumberFormat="1" applyFont="1" applyFill="1" applyBorder="1" applyAlignment="1">
      <alignment vertical="center"/>
    </xf>
    <xf numFmtId="164" fontId="45" fillId="0" borderId="54" xfId="2858" applyNumberFormat="1" applyFont="1" applyFill="1" applyBorder="1" applyAlignment="1">
      <alignment horizontal="center" wrapText="1"/>
    </xf>
    <xf numFmtId="164" fontId="45" fillId="0" borderId="62" xfId="2858" applyNumberFormat="1" applyFont="1" applyFill="1" applyBorder="1" applyAlignment="1">
      <alignment horizontal="center" wrapText="1"/>
    </xf>
    <xf numFmtId="0" fontId="45" fillId="0" borderId="69" xfId="2858" applyFont="1" applyFill="1" applyBorder="1" applyAlignment="1">
      <alignment horizontal="center" wrapText="1"/>
    </xf>
    <xf numFmtId="0" fontId="45" fillId="0" borderId="63" xfId="2858" applyFont="1" applyFill="1" applyBorder="1" applyAlignment="1">
      <alignment horizontal="center" wrapText="1"/>
    </xf>
    <xf numFmtId="0" fontId="45" fillId="0" borderId="59" xfId="2858" applyFont="1" applyFill="1" applyBorder="1" applyAlignment="1">
      <alignment horizontal="center"/>
    </xf>
    <xf numFmtId="0" fontId="45" fillId="0" borderId="44" xfId="2858" applyFont="1" applyFill="1" applyBorder="1" applyAlignment="1">
      <alignment horizontal="center" wrapText="1"/>
    </xf>
    <xf numFmtId="0" fontId="45" fillId="0" borderId="45" xfId="2858" applyFont="1" applyFill="1" applyBorder="1" applyAlignment="1">
      <alignment horizontal="center" wrapText="1"/>
    </xf>
    <xf numFmtId="0" fontId="45" fillId="0" borderId="66" xfId="2858" applyFont="1" applyFill="1" applyBorder="1" applyAlignment="1">
      <alignment horizontal="center" wrapText="1"/>
    </xf>
    <xf numFmtId="42" fontId="48" fillId="0" borderId="69" xfId="2858" applyNumberFormat="1" applyFont="1" applyFill="1" applyBorder="1" applyAlignment="1">
      <alignment vertical="center"/>
    </xf>
    <xf numFmtId="0" fontId="48" fillId="0" borderId="89" xfId="2858" applyFont="1" applyFill="1" applyBorder="1" applyAlignment="1">
      <alignment horizontal="left"/>
    </xf>
    <xf numFmtId="0" fontId="45" fillId="0" borderId="0" xfId="3963" applyFont="1" applyFill="1" applyBorder="1" applyAlignment="1">
      <alignment horizontal="center"/>
    </xf>
    <xf numFmtId="0" fontId="45" fillId="0" borderId="67" xfId="3963" applyFont="1" applyFill="1" applyBorder="1" applyAlignment="1">
      <alignment horizontal="center"/>
    </xf>
    <xf numFmtId="0" fontId="45" fillId="0" borderId="48" xfId="3963" applyFont="1" applyFill="1" applyBorder="1" applyAlignment="1">
      <alignment horizontal="center"/>
    </xf>
    <xf numFmtId="0" fontId="45" fillId="0" borderId="68" xfId="3963" applyFont="1" applyFill="1" applyBorder="1" applyAlignment="1">
      <alignment horizontal="center" wrapText="1"/>
    </xf>
    <xf numFmtId="0" fontId="45" fillId="0" borderId="43" xfId="3963" applyFont="1" applyFill="1" applyBorder="1" applyAlignment="1">
      <alignment horizontal="center" wrapText="1"/>
    </xf>
    <xf numFmtId="0" fontId="49" fillId="0" borderId="43" xfId="3963" applyFont="1" applyFill="1" applyBorder="1" applyAlignment="1">
      <alignment wrapText="1"/>
    </xf>
    <xf numFmtId="0" fontId="45" fillId="0" borderId="49" xfId="2858" applyFont="1" applyFill="1" applyBorder="1" applyAlignment="1">
      <alignment horizontal="center" wrapText="1"/>
    </xf>
    <xf numFmtId="14" fontId="48" fillId="0" borderId="50" xfId="3963" applyNumberFormat="1" applyFont="1" applyFill="1" applyBorder="1" applyAlignment="1">
      <alignment horizontal="center" vertical="center" wrapText="1"/>
    </xf>
    <xf numFmtId="14" fontId="48" fillId="0" borderId="52" xfId="3963" applyNumberFormat="1" applyFont="1" applyFill="1" applyBorder="1" applyAlignment="1">
      <alignment horizontal="center" vertical="center" wrapText="1"/>
    </xf>
    <xf numFmtId="0" fontId="91" fillId="0" borderId="0" xfId="3967" applyFont="1" applyFill="1" applyBorder="1" applyAlignment="1">
      <alignment horizontal="center"/>
    </xf>
    <xf numFmtId="0" fontId="2" fillId="0" borderId="0" xfId="3967" applyFill="1" applyBorder="1" applyAlignment="1">
      <alignment horizontal="center"/>
    </xf>
    <xf numFmtId="0" fontId="2" fillId="0" borderId="89" xfId="3967" applyFill="1" applyBorder="1" applyAlignment="1">
      <alignment horizontal="left"/>
    </xf>
    <xf numFmtId="0" fontId="48" fillId="0" borderId="89" xfId="2858" applyFont="1" applyFill="1" applyBorder="1" applyAlignment="1">
      <alignment horizontal="center"/>
    </xf>
    <xf numFmtId="0" fontId="45" fillId="0" borderId="67" xfId="2858" applyFont="1" applyFill="1" applyBorder="1" applyAlignment="1">
      <alignment horizontal="center"/>
    </xf>
    <xf numFmtId="0" fontId="48" fillId="0" borderId="19" xfId="2858" applyFont="1" applyFill="1" applyBorder="1" applyAlignment="1">
      <alignment horizontal="center"/>
    </xf>
    <xf numFmtId="164" fontId="100" fillId="0" borderId="68" xfId="2858" applyNumberFormat="1" applyFont="1" applyFill="1" applyBorder="1" applyAlignment="1">
      <alignment horizontal="center" wrapText="1"/>
    </xf>
    <xf numFmtId="164" fontId="100" fillId="0" borderId="43" xfId="2858" applyNumberFormat="1" applyFont="1" applyFill="1" applyBorder="1" applyAlignment="1">
      <alignment horizontal="center" wrapText="1"/>
    </xf>
    <xf numFmtId="164" fontId="45" fillId="0" borderId="68" xfId="2858" applyNumberFormat="1" applyFont="1" applyFill="1" applyBorder="1" applyAlignment="1">
      <alignment horizontal="center" wrapText="1"/>
    </xf>
    <xf numFmtId="164" fontId="45" fillId="0" borderId="43" xfId="2858" applyNumberFormat="1" applyFont="1" applyFill="1" applyBorder="1" applyAlignment="1">
      <alignment horizontal="center" wrapText="1"/>
    </xf>
    <xf numFmtId="0" fontId="45" fillId="0" borderId="55" xfId="2858" applyFont="1" applyFill="1" applyBorder="1" applyAlignment="1">
      <alignment horizontal="center" wrapText="1"/>
    </xf>
    <xf numFmtId="0" fontId="48" fillId="0" borderId="0" xfId="2858" applyFont="1" applyFill="1" applyAlignment="1">
      <alignment vertical="center" wrapText="1"/>
    </xf>
    <xf numFmtId="0" fontId="67" fillId="0" borderId="42" xfId="3962" applyFont="1" applyFill="1" applyBorder="1" applyAlignment="1">
      <alignment horizontal="center" wrapText="1"/>
    </xf>
    <xf numFmtId="0" fontId="67" fillId="0" borderId="0" xfId="3962" applyFont="1" applyFill="1" applyBorder="1" applyAlignment="1">
      <alignment horizontal="center" wrapText="1"/>
    </xf>
    <xf numFmtId="0" fontId="69" fillId="0" borderId="91" xfId="3962" applyFont="1" applyFill="1" applyBorder="1" applyAlignment="1">
      <alignment horizontal="center" wrapText="1"/>
    </xf>
    <xf numFmtId="0" fontId="69" fillId="0" borderId="92" xfId="3962" applyFont="1" applyFill="1" applyBorder="1" applyAlignment="1">
      <alignment horizontal="center" wrapText="1"/>
    </xf>
    <xf numFmtId="0" fontId="69" fillId="0" borderId="0" xfId="3962" applyFont="1" applyFill="1" applyBorder="1" applyAlignment="1">
      <alignment horizontal="center" wrapText="1"/>
    </xf>
    <xf numFmtId="0" fontId="67" fillId="0" borderId="68" xfId="3962" applyFont="1" applyFill="1" applyBorder="1" applyAlignment="1">
      <alignment horizontal="center"/>
    </xf>
    <xf numFmtId="0" fontId="67" fillId="0" borderId="43" xfId="3962" applyFont="1" applyFill="1" applyBorder="1" applyAlignment="1">
      <alignment horizontal="center"/>
    </xf>
    <xf numFmtId="0" fontId="67" fillId="0" borderId="54" xfId="3962" applyFont="1" applyFill="1" applyBorder="1" applyAlignment="1">
      <alignment horizontal="center" wrapText="1"/>
    </xf>
    <xf numFmtId="0" fontId="67" fillId="0" borderId="70" xfId="3962" applyFont="1" applyFill="1" applyBorder="1" applyAlignment="1">
      <alignment horizontal="center" wrapText="1"/>
    </xf>
    <xf numFmtId="0" fontId="67" fillId="0" borderId="62" xfId="3962" applyFont="1" applyFill="1" applyBorder="1" applyAlignment="1">
      <alignment horizontal="center" wrapText="1"/>
    </xf>
    <xf numFmtId="0" fontId="67" fillId="0" borderId="71" xfId="3962" applyFont="1" applyFill="1" applyBorder="1" applyAlignment="1">
      <alignment horizontal="center" wrapText="1"/>
    </xf>
  </cellXfs>
  <cellStyles count="3968">
    <cellStyle name="20% - Accent1" xfId="1" builtinId="30" customBuiltin="1"/>
    <cellStyle name="20% - Accent1 10" xfId="2"/>
    <cellStyle name="20% - Accent1 10 2" xfId="3"/>
    <cellStyle name="20% - Accent1 10_draft transactions report_052009_rvsd" xfId="4"/>
    <cellStyle name="20% - Accent1 100" xfId="5"/>
    <cellStyle name="20% - Accent1 101" xfId="6"/>
    <cellStyle name="20% - Accent1 102" xfId="7"/>
    <cellStyle name="20% - Accent1 103" xfId="8"/>
    <cellStyle name="20% - Accent1 104" xfId="9"/>
    <cellStyle name="20% - Accent1 105" xfId="10"/>
    <cellStyle name="20% - Accent1 106" xfId="11"/>
    <cellStyle name="20% - Accent1 107" xfId="12"/>
    <cellStyle name="20% - Accent1 108" xfId="13"/>
    <cellStyle name="20% - Accent1 109" xfId="14"/>
    <cellStyle name="20% - Accent1 11" xfId="15"/>
    <cellStyle name="20% - Accent1 11 2" xfId="16"/>
    <cellStyle name="20% - Accent1 11_draft transactions report_052009_rvsd" xfId="17"/>
    <cellStyle name="20% - Accent1 110" xfId="18"/>
    <cellStyle name="20% - Accent1 111" xfId="19"/>
    <cellStyle name="20% - Accent1 112" xfId="20"/>
    <cellStyle name="20% - Accent1 113" xfId="21"/>
    <cellStyle name="20% - Accent1 114" xfId="22"/>
    <cellStyle name="20% - Accent1 115" xfId="23"/>
    <cellStyle name="20% - Accent1 116" xfId="24"/>
    <cellStyle name="20% - Accent1 117" xfId="25"/>
    <cellStyle name="20% - Accent1 118" xfId="26"/>
    <cellStyle name="20% - Accent1 119" xfId="3108"/>
    <cellStyle name="20% - Accent1 12" xfId="27"/>
    <cellStyle name="20% - Accent1 12 2" xfId="28"/>
    <cellStyle name="20% - Accent1 12_draft transactions report_052009_rvsd" xfId="29"/>
    <cellStyle name="20% - Accent1 120" xfId="3132"/>
    <cellStyle name="20% - Accent1 121" xfId="3145"/>
    <cellStyle name="20% - Accent1 122" xfId="3148"/>
    <cellStyle name="20% - Accent1 123" xfId="3176"/>
    <cellStyle name="20% - Accent1 124" xfId="3231"/>
    <cellStyle name="20% - Accent1 125" xfId="3273"/>
    <cellStyle name="20% - Accent1 126" xfId="3315"/>
    <cellStyle name="20% - Accent1 127" xfId="3357"/>
    <cellStyle name="20% - Accent1 128" xfId="3381"/>
    <cellStyle name="20% - Accent1 129" xfId="3394"/>
    <cellStyle name="20% - Accent1 13" xfId="30"/>
    <cellStyle name="20% - Accent1 13 2" xfId="31"/>
    <cellStyle name="20% - Accent1 13_draft transactions report_052009_rvsd" xfId="32"/>
    <cellStyle name="20% - Accent1 130" xfId="3396"/>
    <cellStyle name="20% - Accent1 131" xfId="3420"/>
    <cellStyle name="20% - Accent1 132" xfId="3433"/>
    <cellStyle name="20% - Accent1 133" xfId="3446"/>
    <cellStyle name="20% - Accent1 134" xfId="3459"/>
    <cellStyle name="20% - Accent1 135" xfId="3462"/>
    <cellStyle name="20% - Accent1 136" xfId="3490"/>
    <cellStyle name="20% - Accent1 137" xfId="3545"/>
    <cellStyle name="20% - Accent1 138" xfId="3587"/>
    <cellStyle name="20% - Accent1 139" xfId="3625"/>
    <cellStyle name="20% - Accent1 14" xfId="33"/>
    <cellStyle name="20% - Accent1 14 2" xfId="34"/>
    <cellStyle name="20% - Accent1 14_draft transactions report_052009_rvsd" xfId="35"/>
    <cellStyle name="20% - Accent1 140" xfId="3638"/>
    <cellStyle name="20% - Accent1 141" xfId="3651"/>
    <cellStyle name="20% - Accent1 142" xfId="3664"/>
    <cellStyle name="20% - Accent1 143" xfId="3677"/>
    <cellStyle name="20% - Accent1 144" xfId="3690"/>
    <cellStyle name="20% - Accent1 145" xfId="3703"/>
    <cellStyle name="20% - Accent1 146" xfId="3717"/>
    <cellStyle name="20% - Accent1 147" xfId="3611"/>
    <cellStyle name="20% - Accent1 148" xfId="3733"/>
    <cellStyle name="20% - Accent1 149" xfId="3788"/>
    <cellStyle name="20% - Accent1 15" xfId="36"/>
    <cellStyle name="20% - Accent1 15 2" xfId="37"/>
    <cellStyle name="20% - Accent1 15_draft transactions report_052009_rvsd" xfId="38"/>
    <cellStyle name="20% - Accent1 150" xfId="3830"/>
    <cellStyle name="20% - Accent1 151" xfId="3857"/>
    <cellStyle name="20% - Accent1 16" xfId="39"/>
    <cellStyle name="20% - Accent1 16 2" xfId="40"/>
    <cellStyle name="20% - Accent1 16_draft transactions report_052009_rvsd" xfId="41"/>
    <cellStyle name="20% - Accent1 17" xfId="42"/>
    <cellStyle name="20% - Accent1 17 2" xfId="43"/>
    <cellStyle name="20% - Accent1 17_draft transactions report_052009_rvsd" xfId="44"/>
    <cellStyle name="20% - Accent1 18" xfId="45"/>
    <cellStyle name="20% - Accent1 18 2" xfId="46"/>
    <cellStyle name="20% - Accent1 18_draft transactions report_052009_rvsd" xfId="47"/>
    <cellStyle name="20% - Accent1 19" xfId="48"/>
    <cellStyle name="20% - Accent1 19 2" xfId="49"/>
    <cellStyle name="20% - Accent1 19_draft transactions report_052009_rvsd" xfId="50"/>
    <cellStyle name="20% - Accent1 2" xfId="51"/>
    <cellStyle name="20% - Accent1 2 2" xfId="52"/>
    <cellStyle name="20% - Accent1 2 2 2" xfId="53"/>
    <cellStyle name="20% - Accent1 2 2_draft transactions report_052009_rvsd" xfId="54"/>
    <cellStyle name="20% - Accent1 2 3" xfId="55"/>
    <cellStyle name="20% - Accent1 2_draft transactions report_052009_rvsd" xfId="56"/>
    <cellStyle name="20% - Accent1 20" xfId="57"/>
    <cellStyle name="20% - Accent1 20 2" xfId="58"/>
    <cellStyle name="20% - Accent1 20_draft transactions report_052009_rvsd" xfId="59"/>
    <cellStyle name="20% - Accent1 21" xfId="60"/>
    <cellStyle name="20% - Accent1 21 2" xfId="61"/>
    <cellStyle name="20% - Accent1 21_draft transactions report_052009_rvsd" xfId="62"/>
    <cellStyle name="20% - Accent1 22" xfId="63"/>
    <cellStyle name="20% - Accent1 22 2" xfId="64"/>
    <cellStyle name="20% - Accent1 22_draft transactions report_052009_rvsd" xfId="65"/>
    <cellStyle name="20% - Accent1 23" xfId="66"/>
    <cellStyle name="20% - Accent1 23 2" xfId="67"/>
    <cellStyle name="20% - Accent1 23_draft transactions report_052009_rvsd" xfId="68"/>
    <cellStyle name="20% - Accent1 24" xfId="69"/>
    <cellStyle name="20% - Accent1 24 2" xfId="70"/>
    <cellStyle name="20% - Accent1 24_draft transactions report_052009_rvsd" xfId="71"/>
    <cellStyle name="20% - Accent1 25" xfId="72"/>
    <cellStyle name="20% - Accent1 25 2" xfId="73"/>
    <cellStyle name="20% - Accent1 25_draft transactions report_052009_rvsd" xfId="74"/>
    <cellStyle name="20% - Accent1 26" xfId="75"/>
    <cellStyle name="20% - Accent1 26 2" xfId="76"/>
    <cellStyle name="20% - Accent1 26_draft transactions report_052009_rvsd" xfId="77"/>
    <cellStyle name="20% - Accent1 27" xfId="78"/>
    <cellStyle name="20% - Accent1 27 2" xfId="79"/>
    <cellStyle name="20% - Accent1 27_draft transactions report_052009_rvsd" xfId="80"/>
    <cellStyle name="20% - Accent1 28" xfId="81"/>
    <cellStyle name="20% - Accent1 28 2" xfId="82"/>
    <cellStyle name="20% - Accent1 28_draft transactions report_052009_rvsd" xfId="83"/>
    <cellStyle name="20% - Accent1 29" xfId="84"/>
    <cellStyle name="20% - Accent1 29 2" xfId="85"/>
    <cellStyle name="20% - Accent1 29_draft transactions report_052009_rvsd" xfId="86"/>
    <cellStyle name="20% - Accent1 3" xfId="87"/>
    <cellStyle name="20% - Accent1 3 2" xfId="88"/>
    <cellStyle name="20% - Accent1 3 2 2" xfId="89"/>
    <cellStyle name="20% - Accent1 3 2_draft transactions report_052009_rvsd" xfId="90"/>
    <cellStyle name="20% - Accent1 3 3" xfId="91"/>
    <cellStyle name="20% - Accent1 3_draft transactions report_052009_rvsd" xfId="92"/>
    <cellStyle name="20% - Accent1 30" xfId="93"/>
    <cellStyle name="20% - Accent1 30 2" xfId="94"/>
    <cellStyle name="20% - Accent1 30_draft transactions report_052009_rvsd" xfId="95"/>
    <cellStyle name="20% - Accent1 31" xfId="96"/>
    <cellStyle name="20% - Accent1 31 2" xfId="97"/>
    <cellStyle name="20% - Accent1 31_draft transactions report_052009_rvsd" xfId="98"/>
    <cellStyle name="20% - Accent1 32" xfId="99"/>
    <cellStyle name="20% - Accent1 32 2" xfId="100"/>
    <cellStyle name="20% - Accent1 32_draft transactions report_052009_rvsd" xfId="101"/>
    <cellStyle name="20% - Accent1 33" xfId="102"/>
    <cellStyle name="20% - Accent1 34" xfId="103"/>
    <cellStyle name="20% - Accent1 35" xfId="104"/>
    <cellStyle name="20% - Accent1 36" xfId="105"/>
    <cellStyle name="20% - Accent1 37" xfId="106"/>
    <cellStyle name="20% - Accent1 38" xfId="107"/>
    <cellStyle name="20% - Accent1 39" xfId="108"/>
    <cellStyle name="20% - Accent1 4" xfId="109"/>
    <cellStyle name="20% - Accent1 4 2" xfId="110"/>
    <cellStyle name="20% - Accent1 4 2 2" xfId="111"/>
    <cellStyle name="20% - Accent1 4 2_draft transactions report_052009_rvsd" xfId="112"/>
    <cellStyle name="20% - Accent1 4 3" xfId="113"/>
    <cellStyle name="20% - Accent1 4_draft transactions report_052009_rvsd" xfId="114"/>
    <cellStyle name="20% - Accent1 40" xfId="115"/>
    <cellStyle name="20% - Accent1 41" xfId="116"/>
    <cellStyle name="20% - Accent1 42" xfId="117"/>
    <cellStyle name="20% - Accent1 43" xfId="118"/>
    <cellStyle name="20% - Accent1 44" xfId="119"/>
    <cellStyle name="20% - Accent1 45" xfId="120"/>
    <cellStyle name="20% - Accent1 46" xfId="121"/>
    <cellStyle name="20% - Accent1 47" xfId="122"/>
    <cellStyle name="20% - Accent1 48" xfId="123"/>
    <cellStyle name="20% - Accent1 49" xfId="124"/>
    <cellStyle name="20% - Accent1 5" xfId="125"/>
    <cellStyle name="20% - Accent1 5 2" xfId="126"/>
    <cellStyle name="20% - Accent1 5 2 2" xfId="127"/>
    <cellStyle name="20% - Accent1 5 2_draft transactions report_052009_rvsd" xfId="128"/>
    <cellStyle name="20% - Accent1 5 3" xfId="129"/>
    <cellStyle name="20% - Accent1 5_draft transactions report_052009_rvsd" xfId="130"/>
    <cellStyle name="20% - Accent1 50" xfId="131"/>
    <cellStyle name="20% - Accent1 51" xfId="132"/>
    <cellStyle name="20% - Accent1 52" xfId="133"/>
    <cellStyle name="20% - Accent1 53" xfId="134"/>
    <cellStyle name="20% - Accent1 54" xfId="135"/>
    <cellStyle name="20% - Accent1 55" xfId="136"/>
    <cellStyle name="20% - Accent1 56" xfId="137"/>
    <cellStyle name="20% - Accent1 57" xfId="138"/>
    <cellStyle name="20% - Accent1 58" xfId="139"/>
    <cellStyle name="20% - Accent1 59" xfId="140"/>
    <cellStyle name="20% - Accent1 6" xfId="141"/>
    <cellStyle name="20% - Accent1 6 2" xfId="142"/>
    <cellStyle name="20% - Accent1 6 2 2" xfId="143"/>
    <cellStyle name="20% - Accent1 6 2_draft transactions report_052009_rvsd" xfId="144"/>
    <cellStyle name="20% - Accent1 6 3" xfId="145"/>
    <cellStyle name="20% - Accent1 6_draft transactions report_052009_rvsd" xfId="146"/>
    <cellStyle name="20% - Accent1 60" xfId="147"/>
    <cellStyle name="20% - Accent1 61" xfId="148"/>
    <cellStyle name="20% - Accent1 62" xfId="149"/>
    <cellStyle name="20% - Accent1 63" xfId="150"/>
    <cellStyle name="20% - Accent1 64" xfId="151"/>
    <cellStyle name="20% - Accent1 65" xfId="152"/>
    <cellStyle name="20% - Accent1 66" xfId="153"/>
    <cellStyle name="20% - Accent1 67" xfId="154"/>
    <cellStyle name="20% - Accent1 68" xfId="155"/>
    <cellStyle name="20% - Accent1 69" xfId="156"/>
    <cellStyle name="20% - Accent1 7" xfId="157"/>
    <cellStyle name="20% - Accent1 7 2" xfId="158"/>
    <cellStyle name="20% - Accent1 7 2 2" xfId="159"/>
    <cellStyle name="20% - Accent1 7 2_draft transactions report_052009_rvsd" xfId="160"/>
    <cellStyle name="20% - Accent1 7 3" xfId="161"/>
    <cellStyle name="20% - Accent1 7_draft transactions report_052009_rvsd" xfId="162"/>
    <cellStyle name="20% - Accent1 70" xfId="163"/>
    <cellStyle name="20% - Accent1 71" xfId="164"/>
    <cellStyle name="20% - Accent1 72" xfId="165"/>
    <cellStyle name="20% - Accent1 73" xfId="166"/>
    <cellStyle name="20% - Accent1 74" xfId="167"/>
    <cellStyle name="20% - Accent1 75" xfId="168"/>
    <cellStyle name="20% - Accent1 76" xfId="169"/>
    <cellStyle name="20% - Accent1 77" xfId="170"/>
    <cellStyle name="20% - Accent1 78" xfId="171"/>
    <cellStyle name="20% - Accent1 79" xfId="172"/>
    <cellStyle name="20% - Accent1 8" xfId="173"/>
    <cellStyle name="20% - Accent1 8 2" xfId="174"/>
    <cellStyle name="20% - Accent1 8 2 2" xfId="175"/>
    <cellStyle name="20% - Accent1 8 2_draft transactions report_052009_rvsd" xfId="176"/>
    <cellStyle name="20% - Accent1 8 3" xfId="177"/>
    <cellStyle name="20% - Accent1 8_draft transactions report_052009_rvsd" xfId="178"/>
    <cellStyle name="20% - Accent1 80" xfId="179"/>
    <cellStyle name="20% - Accent1 81" xfId="180"/>
    <cellStyle name="20% - Accent1 82" xfId="181"/>
    <cellStyle name="20% - Accent1 83" xfId="182"/>
    <cellStyle name="20% - Accent1 84" xfId="183"/>
    <cellStyle name="20% - Accent1 85" xfId="184"/>
    <cellStyle name="20% - Accent1 86" xfId="185"/>
    <cellStyle name="20% - Accent1 87" xfId="186"/>
    <cellStyle name="20% - Accent1 88" xfId="187"/>
    <cellStyle name="20% - Accent1 89" xfId="188"/>
    <cellStyle name="20% - Accent1 9" xfId="189"/>
    <cellStyle name="20% - Accent1 9 2" xfId="190"/>
    <cellStyle name="20% - Accent1 9 2 2" xfId="191"/>
    <cellStyle name="20% - Accent1 9 2_draft transactions report_052009_rvsd" xfId="192"/>
    <cellStyle name="20% - Accent1 9 3" xfId="193"/>
    <cellStyle name="20% - Accent1 9_draft transactions report_052009_rvsd" xfId="194"/>
    <cellStyle name="20% - Accent1 90" xfId="195"/>
    <cellStyle name="20% - Accent1 91" xfId="196"/>
    <cellStyle name="20% - Accent1 92" xfId="197"/>
    <cellStyle name="20% - Accent1 93" xfId="198"/>
    <cellStyle name="20% - Accent1 94" xfId="199"/>
    <cellStyle name="20% - Accent1 95" xfId="200"/>
    <cellStyle name="20% - Accent1 96" xfId="201"/>
    <cellStyle name="20% - Accent1 97" xfId="202"/>
    <cellStyle name="20% - Accent1 98" xfId="203"/>
    <cellStyle name="20% - Accent1 99" xfId="204"/>
    <cellStyle name="20% - Accent2" xfId="205" builtinId="34" customBuiltin="1"/>
    <cellStyle name="20% - Accent2 10" xfId="206"/>
    <cellStyle name="20% - Accent2 10 2" xfId="207"/>
    <cellStyle name="20% - Accent2 10_draft transactions report_052009_rvsd" xfId="208"/>
    <cellStyle name="20% - Accent2 100" xfId="209"/>
    <cellStyle name="20% - Accent2 101" xfId="210"/>
    <cellStyle name="20% - Accent2 102" xfId="211"/>
    <cellStyle name="20% - Accent2 103" xfId="212"/>
    <cellStyle name="20% - Accent2 104" xfId="213"/>
    <cellStyle name="20% - Accent2 105" xfId="214"/>
    <cellStyle name="20% - Accent2 106" xfId="215"/>
    <cellStyle name="20% - Accent2 107" xfId="216"/>
    <cellStyle name="20% - Accent2 108" xfId="217"/>
    <cellStyle name="20% - Accent2 109" xfId="218"/>
    <cellStyle name="20% - Accent2 11" xfId="219"/>
    <cellStyle name="20% - Accent2 11 2" xfId="220"/>
    <cellStyle name="20% - Accent2 11_draft transactions report_052009_rvsd" xfId="221"/>
    <cellStyle name="20% - Accent2 110" xfId="222"/>
    <cellStyle name="20% - Accent2 111" xfId="223"/>
    <cellStyle name="20% - Accent2 112" xfId="224"/>
    <cellStyle name="20% - Accent2 113" xfId="225"/>
    <cellStyle name="20% - Accent2 114" xfId="226"/>
    <cellStyle name="20% - Accent2 115" xfId="227"/>
    <cellStyle name="20% - Accent2 116" xfId="228"/>
    <cellStyle name="20% - Accent2 117" xfId="229"/>
    <cellStyle name="20% - Accent2 118" xfId="230"/>
    <cellStyle name="20% - Accent2 119" xfId="3109"/>
    <cellStyle name="20% - Accent2 12" xfId="231"/>
    <cellStyle name="20% - Accent2 12 2" xfId="232"/>
    <cellStyle name="20% - Accent2 12_draft transactions report_052009_rvsd" xfId="233"/>
    <cellStyle name="20% - Accent2 120" xfId="3131"/>
    <cellStyle name="20% - Accent2 121" xfId="3144"/>
    <cellStyle name="20% - Accent2 122" xfId="3149"/>
    <cellStyle name="20% - Accent2 123" xfId="3175"/>
    <cellStyle name="20% - Accent2 124" xfId="3147"/>
    <cellStyle name="20% - Accent2 125" xfId="3232"/>
    <cellStyle name="20% - Accent2 126" xfId="3274"/>
    <cellStyle name="20% - Accent2 127" xfId="3358"/>
    <cellStyle name="20% - Accent2 128" xfId="3380"/>
    <cellStyle name="20% - Accent2 129" xfId="3393"/>
    <cellStyle name="20% - Accent2 13" xfId="234"/>
    <cellStyle name="20% - Accent2 13 2" xfId="235"/>
    <cellStyle name="20% - Accent2 13_draft transactions report_052009_rvsd" xfId="236"/>
    <cellStyle name="20% - Accent2 130" xfId="3397"/>
    <cellStyle name="20% - Accent2 131" xfId="3419"/>
    <cellStyle name="20% - Accent2 132" xfId="3432"/>
    <cellStyle name="20% - Accent2 133" xfId="3445"/>
    <cellStyle name="20% - Accent2 134" xfId="3458"/>
    <cellStyle name="20% - Accent2 135" xfId="3463"/>
    <cellStyle name="20% - Accent2 136" xfId="3489"/>
    <cellStyle name="20% - Accent2 137" xfId="3461"/>
    <cellStyle name="20% - Accent2 138" xfId="3588"/>
    <cellStyle name="20% - Accent2 139" xfId="3624"/>
    <cellStyle name="20% - Accent2 14" xfId="237"/>
    <cellStyle name="20% - Accent2 14 2" xfId="238"/>
    <cellStyle name="20% - Accent2 14_draft transactions report_052009_rvsd" xfId="239"/>
    <cellStyle name="20% - Accent2 140" xfId="3637"/>
    <cellStyle name="20% - Accent2 141" xfId="3650"/>
    <cellStyle name="20% - Accent2 142" xfId="3663"/>
    <cellStyle name="20% - Accent2 143" xfId="3676"/>
    <cellStyle name="20% - Accent2 144" xfId="3689"/>
    <cellStyle name="20% - Accent2 145" xfId="3702"/>
    <cellStyle name="20% - Accent2 146" xfId="3716"/>
    <cellStyle name="20% - Accent2 147" xfId="3610"/>
    <cellStyle name="20% - Accent2 148" xfId="3732"/>
    <cellStyle name="20% - Accent2 149" xfId="3612"/>
    <cellStyle name="20% - Accent2 15" xfId="240"/>
    <cellStyle name="20% - Accent2 15 2" xfId="241"/>
    <cellStyle name="20% - Accent2 15_draft transactions report_052009_rvsd" xfId="242"/>
    <cellStyle name="20% - Accent2 150" xfId="3831"/>
    <cellStyle name="20% - Accent2 151" xfId="3873"/>
    <cellStyle name="20% - Accent2 16" xfId="243"/>
    <cellStyle name="20% - Accent2 16 2" xfId="244"/>
    <cellStyle name="20% - Accent2 16_draft transactions report_052009_rvsd" xfId="245"/>
    <cellStyle name="20% - Accent2 17" xfId="246"/>
    <cellStyle name="20% - Accent2 17 2" xfId="247"/>
    <cellStyle name="20% - Accent2 17_draft transactions report_052009_rvsd" xfId="248"/>
    <cellStyle name="20% - Accent2 18" xfId="249"/>
    <cellStyle name="20% - Accent2 18 2" xfId="250"/>
    <cellStyle name="20% - Accent2 18_draft transactions report_052009_rvsd" xfId="251"/>
    <cellStyle name="20% - Accent2 19" xfId="252"/>
    <cellStyle name="20% - Accent2 19 2" xfId="253"/>
    <cellStyle name="20% - Accent2 19_draft transactions report_052009_rvsd" xfId="254"/>
    <cellStyle name="20% - Accent2 2" xfId="255"/>
    <cellStyle name="20% - Accent2 2 2" xfId="256"/>
    <cellStyle name="20% - Accent2 2 2 2" xfId="257"/>
    <cellStyle name="20% - Accent2 2 2_draft transactions report_052009_rvsd" xfId="258"/>
    <cellStyle name="20% - Accent2 2 3" xfId="259"/>
    <cellStyle name="20% - Accent2 2_draft transactions report_052009_rvsd" xfId="260"/>
    <cellStyle name="20% - Accent2 20" xfId="261"/>
    <cellStyle name="20% - Accent2 20 2" xfId="262"/>
    <cellStyle name="20% - Accent2 20_draft transactions report_052009_rvsd" xfId="263"/>
    <cellStyle name="20% - Accent2 21" xfId="264"/>
    <cellStyle name="20% - Accent2 21 2" xfId="265"/>
    <cellStyle name="20% - Accent2 21_draft transactions report_052009_rvsd" xfId="266"/>
    <cellStyle name="20% - Accent2 22" xfId="267"/>
    <cellStyle name="20% - Accent2 22 2" xfId="268"/>
    <cellStyle name="20% - Accent2 22_draft transactions report_052009_rvsd" xfId="269"/>
    <cellStyle name="20% - Accent2 23" xfId="270"/>
    <cellStyle name="20% - Accent2 23 2" xfId="271"/>
    <cellStyle name="20% - Accent2 23_draft transactions report_052009_rvsd" xfId="272"/>
    <cellStyle name="20% - Accent2 24" xfId="273"/>
    <cellStyle name="20% - Accent2 24 2" xfId="274"/>
    <cellStyle name="20% - Accent2 24_draft transactions report_052009_rvsd" xfId="275"/>
    <cellStyle name="20% - Accent2 25" xfId="276"/>
    <cellStyle name="20% - Accent2 25 2" xfId="277"/>
    <cellStyle name="20% - Accent2 25_draft transactions report_052009_rvsd" xfId="278"/>
    <cellStyle name="20% - Accent2 26" xfId="279"/>
    <cellStyle name="20% - Accent2 26 2" xfId="280"/>
    <cellStyle name="20% - Accent2 26_draft transactions report_052009_rvsd" xfId="281"/>
    <cellStyle name="20% - Accent2 27" xfId="282"/>
    <cellStyle name="20% - Accent2 27 2" xfId="283"/>
    <cellStyle name="20% - Accent2 27_draft transactions report_052009_rvsd" xfId="284"/>
    <cellStyle name="20% - Accent2 28" xfId="285"/>
    <cellStyle name="20% - Accent2 28 2" xfId="286"/>
    <cellStyle name="20% - Accent2 28_draft transactions report_052009_rvsd" xfId="287"/>
    <cellStyle name="20% - Accent2 29" xfId="288"/>
    <cellStyle name="20% - Accent2 29 2" xfId="289"/>
    <cellStyle name="20% - Accent2 29_draft transactions report_052009_rvsd" xfId="290"/>
    <cellStyle name="20% - Accent2 3" xfId="291"/>
    <cellStyle name="20% - Accent2 3 2" xfId="292"/>
    <cellStyle name="20% - Accent2 3 2 2" xfId="293"/>
    <cellStyle name="20% - Accent2 3 2_draft transactions report_052009_rvsd" xfId="294"/>
    <cellStyle name="20% - Accent2 3 3" xfId="295"/>
    <cellStyle name="20% - Accent2 3_draft transactions report_052009_rvsd" xfId="296"/>
    <cellStyle name="20% - Accent2 30" xfId="297"/>
    <cellStyle name="20% - Accent2 30 2" xfId="298"/>
    <cellStyle name="20% - Accent2 30_draft transactions report_052009_rvsd" xfId="299"/>
    <cellStyle name="20% - Accent2 31" xfId="300"/>
    <cellStyle name="20% - Accent2 31 2" xfId="301"/>
    <cellStyle name="20% - Accent2 31_draft transactions report_052009_rvsd" xfId="302"/>
    <cellStyle name="20% - Accent2 32" xfId="303"/>
    <cellStyle name="20% - Accent2 32 2" xfId="304"/>
    <cellStyle name="20% - Accent2 32_draft transactions report_052009_rvsd" xfId="305"/>
    <cellStyle name="20% - Accent2 33" xfId="306"/>
    <cellStyle name="20% - Accent2 34" xfId="307"/>
    <cellStyle name="20% - Accent2 35" xfId="308"/>
    <cellStyle name="20% - Accent2 36" xfId="309"/>
    <cellStyle name="20% - Accent2 37" xfId="310"/>
    <cellStyle name="20% - Accent2 38" xfId="311"/>
    <cellStyle name="20% - Accent2 39" xfId="312"/>
    <cellStyle name="20% - Accent2 4" xfId="313"/>
    <cellStyle name="20% - Accent2 4 2" xfId="314"/>
    <cellStyle name="20% - Accent2 4 2 2" xfId="315"/>
    <cellStyle name="20% - Accent2 4 2_draft transactions report_052009_rvsd" xfId="316"/>
    <cellStyle name="20% - Accent2 4 3" xfId="317"/>
    <cellStyle name="20% - Accent2 4_draft transactions report_052009_rvsd" xfId="318"/>
    <cellStyle name="20% - Accent2 40" xfId="319"/>
    <cellStyle name="20% - Accent2 41" xfId="320"/>
    <cellStyle name="20% - Accent2 42" xfId="321"/>
    <cellStyle name="20% - Accent2 43" xfId="322"/>
    <cellStyle name="20% - Accent2 44" xfId="323"/>
    <cellStyle name="20% - Accent2 45" xfId="324"/>
    <cellStyle name="20% - Accent2 46" xfId="325"/>
    <cellStyle name="20% - Accent2 47" xfId="326"/>
    <cellStyle name="20% - Accent2 48" xfId="327"/>
    <cellStyle name="20% - Accent2 49" xfId="328"/>
    <cellStyle name="20% - Accent2 5" xfId="329"/>
    <cellStyle name="20% - Accent2 5 2" xfId="330"/>
    <cellStyle name="20% - Accent2 5 2 2" xfId="331"/>
    <cellStyle name="20% - Accent2 5 2_draft transactions report_052009_rvsd" xfId="332"/>
    <cellStyle name="20% - Accent2 5 3" xfId="333"/>
    <cellStyle name="20% - Accent2 5_draft transactions report_052009_rvsd" xfId="334"/>
    <cellStyle name="20% - Accent2 50" xfId="335"/>
    <cellStyle name="20% - Accent2 51" xfId="336"/>
    <cellStyle name="20% - Accent2 52" xfId="337"/>
    <cellStyle name="20% - Accent2 53" xfId="338"/>
    <cellStyle name="20% - Accent2 54" xfId="339"/>
    <cellStyle name="20% - Accent2 55" xfId="340"/>
    <cellStyle name="20% - Accent2 56" xfId="341"/>
    <cellStyle name="20% - Accent2 57" xfId="342"/>
    <cellStyle name="20% - Accent2 58" xfId="343"/>
    <cellStyle name="20% - Accent2 59" xfId="344"/>
    <cellStyle name="20% - Accent2 6" xfId="345"/>
    <cellStyle name="20% - Accent2 6 2" xfId="346"/>
    <cellStyle name="20% - Accent2 6 2 2" xfId="347"/>
    <cellStyle name="20% - Accent2 6 2_draft transactions report_052009_rvsd" xfId="348"/>
    <cellStyle name="20% - Accent2 6 3" xfId="349"/>
    <cellStyle name="20% - Accent2 6_draft transactions report_052009_rvsd" xfId="350"/>
    <cellStyle name="20% - Accent2 60" xfId="351"/>
    <cellStyle name="20% - Accent2 61" xfId="352"/>
    <cellStyle name="20% - Accent2 62" xfId="353"/>
    <cellStyle name="20% - Accent2 63" xfId="354"/>
    <cellStyle name="20% - Accent2 64" xfId="355"/>
    <cellStyle name="20% - Accent2 65" xfId="356"/>
    <cellStyle name="20% - Accent2 66" xfId="357"/>
    <cellStyle name="20% - Accent2 67" xfId="358"/>
    <cellStyle name="20% - Accent2 68" xfId="359"/>
    <cellStyle name="20% - Accent2 69" xfId="360"/>
    <cellStyle name="20% - Accent2 7" xfId="361"/>
    <cellStyle name="20% - Accent2 7 2" xfId="362"/>
    <cellStyle name="20% - Accent2 7 2 2" xfId="363"/>
    <cellStyle name="20% - Accent2 7 2_draft transactions report_052009_rvsd" xfId="364"/>
    <cellStyle name="20% - Accent2 7 3" xfId="365"/>
    <cellStyle name="20% - Accent2 7_draft transactions report_052009_rvsd" xfId="366"/>
    <cellStyle name="20% - Accent2 70" xfId="367"/>
    <cellStyle name="20% - Accent2 71" xfId="368"/>
    <cellStyle name="20% - Accent2 72" xfId="369"/>
    <cellStyle name="20% - Accent2 73" xfId="370"/>
    <cellStyle name="20% - Accent2 74" xfId="371"/>
    <cellStyle name="20% - Accent2 75" xfId="372"/>
    <cellStyle name="20% - Accent2 76" xfId="373"/>
    <cellStyle name="20% - Accent2 77" xfId="374"/>
    <cellStyle name="20% - Accent2 78" xfId="375"/>
    <cellStyle name="20% - Accent2 79" xfId="376"/>
    <cellStyle name="20% - Accent2 8" xfId="377"/>
    <cellStyle name="20% - Accent2 8 2" xfId="378"/>
    <cellStyle name="20% - Accent2 8 2 2" xfId="379"/>
    <cellStyle name="20% - Accent2 8 2_draft transactions report_052009_rvsd" xfId="380"/>
    <cellStyle name="20% - Accent2 8 3" xfId="381"/>
    <cellStyle name="20% - Accent2 8_draft transactions report_052009_rvsd" xfId="382"/>
    <cellStyle name="20% - Accent2 80" xfId="383"/>
    <cellStyle name="20% - Accent2 81" xfId="384"/>
    <cellStyle name="20% - Accent2 82" xfId="385"/>
    <cellStyle name="20% - Accent2 83" xfId="386"/>
    <cellStyle name="20% - Accent2 84" xfId="387"/>
    <cellStyle name="20% - Accent2 85" xfId="388"/>
    <cellStyle name="20% - Accent2 86" xfId="389"/>
    <cellStyle name="20% - Accent2 87" xfId="390"/>
    <cellStyle name="20% - Accent2 88" xfId="391"/>
    <cellStyle name="20% - Accent2 89" xfId="392"/>
    <cellStyle name="20% - Accent2 9" xfId="393"/>
    <cellStyle name="20% - Accent2 9 2" xfId="394"/>
    <cellStyle name="20% - Accent2 9 2 2" xfId="395"/>
    <cellStyle name="20% - Accent2 9 2_draft transactions report_052009_rvsd" xfId="396"/>
    <cellStyle name="20% - Accent2 9 3" xfId="397"/>
    <cellStyle name="20% - Accent2 9_draft transactions report_052009_rvsd" xfId="398"/>
    <cellStyle name="20% - Accent2 90" xfId="399"/>
    <cellStyle name="20% - Accent2 91" xfId="400"/>
    <cellStyle name="20% - Accent2 92" xfId="401"/>
    <cellStyle name="20% - Accent2 93" xfId="402"/>
    <cellStyle name="20% - Accent2 94" xfId="403"/>
    <cellStyle name="20% - Accent2 95" xfId="404"/>
    <cellStyle name="20% - Accent2 96" xfId="405"/>
    <cellStyle name="20% - Accent2 97" xfId="406"/>
    <cellStyle name="20% - Accent2 98" xfId="407"/>
    <cellStyle name="20% - Accent2 99" xfId="408"/>
    <cellStyle name="20% - Accent3" xfId="409" builtinId="38" customBuiltin="1"/>
    <cellStyle name="20% - Accent3 10" xfId="410"/>
    <cellStyle name="20% - Accent3 10 2" xfId="411"/>
    <cellStyle name="20% - Accent3 10_draft transactions report_052009_rvsd" xfId="412"/>
    <cellStyle name="20% - Accent3 100" xfId="413"/>
    <cellStyle name="20% - Accent3 101" xfId="414"/>
    <cellStyle name="20% - Accent3 102" xfId="415"/>
    <cellStyle name="20% - Accent3 103" xfId="416"/>
    <cellStyle name="20% - Accent3 104" xfId="417"/>
    <cellStyle name="20% - Accent3 105" xfId="418"/>
    <cellStyle name="20% - Accent3 106" xfId="419"/>
    <cellStyle name="20% - Accent3 107" xfId="420"/>
    <cellStyle name="20% - Accent3 108" xfId="421"/>
    <cellStyle name="20% - Accent3 109" xfId="422"/>
    <cellStyle name="20% - Accent3 11" xfId="423"/>
    <cellStyle name="20% - Accent3 11 2" xfId="424"/>
    <cellStyle name="20% - Accent3 11_draft transactions report_052009_rvsd" xfId="425"/>
    <cellStyle name="20% - Accent3 110" xfId="426"/>
    <cellStyle name="20% - Accent3 111" xfId="427"/>
    <cellStyle name="20% - Accent3 112" xfId="428"/>
    <cellStyle name="20% - Accent3 113" xfId="429"/>
    <cellStyle name="20% - Accent3 114" xfId="430"/>
    <cellStyle name="20% - Accent3 115" xfId="431"/>
    <cellStyle name="20% - Accent3 116" xfId="432"/>
    <cellStyle name="20% - Accent3 117" xfId="433"/>
    <cellStyle name="20% - Accent3 118" xfId="434"/>
    <cellStyle name="20% - Accent3 119" xfId="3110"/>
    <cellStyle name="20% - Accent3 12" xfId="435"/>
    <cellStyle name="20% - Accent3 12 2" xfId="436"/>
    <cellStyle name="20% - Accent3 12_draft transactions report_052009_rvsd" xfId="437"/>
    <cellStyle name="20% - Accent3 120" xfId="3130"/>
    <cellStyle name="20% - Accent3 121" xfId="3143"/>
    <cellStyle name="20% - Accent3 122" xfId="3150"/>
    <cellStyle name="20% - Accent3 123" xfId="3192"/>
    <cellStyle name="20% - Accent3 124" xfId="3226"/>
    <cellStyle name="20% - Accent3 125" xfId="3268"/>
    <cellStyle name="20% - Accent3 126" xfId="3310"/>
    <cellStyle name="20% - Accent3 127" xfId="3359"/>
    <cellStyle name="20% - Accent3 128" xfId="3379"/>
    <cellStyle name="20% - Accent3 129" xfId="3392"/>
    <cellStyle name="20% - Accent3 13" xfId="438"/>
    <cellStyle name="20% - Accent3 13 2" xfId="439"/>
    <cellStyle name="20% - Accent3 13_draft transactions report_052009_rvsd" xfId="440"/>
    <cellStyle name="20% - Accent3 130" xfId="3398"/>
    <cellStyle name="20% - Accent3 131" xfId="3418"/>
    <cellStyle name="20% - Accent3 132" xfId="3431"/>
    <cellStyle name="20% - Accent3 133" xfId="3444"/>
    <cellStyle name="20% - Accent3 134" xfId="3457"/>
    <cellStyle name="20% - Accent3 135" xfId="3464"/>
    <cellStyle name="20% - Accent3 136" xfId="3506"/>
    <cellStyle name="20% - Accent3 137" xfId="3540"/>
    <cellStyle name="20% - Accent3 138" xfId="3589"/>
    <cellStyle name="20% - Accent3 139" xfId="3623"/>
    <cellStyle name="20% - Accent3 14" xfId="441"/>
    <cellStyle name="20% - Accent3 14 2" xfId="442"/>
    <cellStyle name="20% - Accent3 14_draft transactions report_052009_rvsd" xfId="443"/>
    <cellStyle name="20% - Accent3 140" xfId="3636"/>
    <cellStyle name="20% - Accent3 141" xfId="3649"/>
    <cellStyle name="20% - Accent3 142" xfId="3662"/>
    <cellStyle name="20% - Accent3 143" xfId="3675"/>
    <cellStyle name="20% - Accent3 144" xfId="3688"/>
    <cellStyle name="20% - Accent3 145" xfId="3701"/>
    <cellStyle name="20% - Accent3 146" xfId="3715"/>
    <cellStyle name="20% - Accent3 147" xfId="3609"/>
    <cellStyle name="20% - Accent3 148" xfId="3749"/>
    <cellStyle name="20% - Accent3 149" xfId="3783"/>
    <cellStyle name="20% - Accent3 15" xfId="444"/>
    <cellStyle name="20% - Accent3 15 2" xfId="445"/>
    <cellStyle name="20% - Accent3 15_draft transactions report_052009_rvsd" xfId="446"/>
    <cellStyle name="20% - Accent3 150" xfId="3832"/>
    <cellStyle name="20% - Accent3 151" xfId="3874"/>
    <cellStyle name="20% - Accent3 16" xfId="447"/>
    <cellStyle name="20% - Accent3 16 2" xfId="448"/>
    <cellStyle name="20% - Accent3 16_draft transactions report_052009_rvsd" xfId="449"/>
    <cellStyle name="20% - Accent3 17" xfId="450"/>
    <cellStyle name="20% - Accent3 17 2" xfId="451"/>
    <cellStyle name="20% - Accent3 17_draft transactions report_052009_rvsd" xfId="452"/>
    <cellStyle name="20% - Accent3 18" xfId="453"/>
    <cellStyle name="20% - Accent3 18 2" xfId="454"/>
    <cellStyle name="20% - Accent3 18_draft transactions report_052009_rvsd" xfId="455"/>
    <cellStyle name="20% - Accent3 19" xfId="456"/>
    <cellStyle name="20% - Accent3 19 2" xfId="457"/>
    <cellStyle name="20% - Accent3 19_draft transactions report_052009_rvsd" xfId="458"/>
    <cellStyle name="20% - Accent3 2" xfId="459"/>
    <cellStyle name="20% - Accent3 2 2" xfId="460"/>
    <cellStyle name="20% - Accent3 2 2 2" xfId="461"/>
    <cellStyle name="20% - Accent3 2 2_draft transactions report_052009_rvsd" xfId="462"/>
    <cellStyle name="20% - Accent3 2 3" xfId="463"/>
    <cellStyle name="20% - Accent3 2_draft transactions report_052009_rvsd" xfId="464"/>
    <cellStyle name="20% - Accent3 20" xfId="465"/>
    <cellStyle name="20% - Accent3 20 2" xfId="466"/>
    <cellStyle name="20% - Accent3 20_draft transactions report_052009_rvsd" xfId="467"/>
    <cellStyle name="20% - Accent3 21" xfId="468"/>
    <cellStyle name="20% - Accent3 21 2" xfId="469"/>
    <cellStyle name="20% - Accent3 21_draft transactions report_052009_rvsd" xfId="470"/>
    <cellStyle name="20% - Accent3 22" xfId="471"/>
    <cellStyle name="20% - Accent3 22 2" xfId="472"/>
    <cellStyle name="20% - Accent3 22_draft transactions report_052009_rvsd" xfId="473"/>
    <cellStyle name="20% - Accent3 23" xfId="474"/>
    <cellStyle name="20% - Accent3 23 2" xfId="475"/>
    <cellStyle name="20% - Accent3 23_draft transactions report_052009_rvsd" xfId="476"/>
    <cellStyle name="20% - Accent3 24" xfId="477"/>
    <cellStyle name="20% - Accent3 24 2" xfId="478"/>
    <cellStyle name="20% - Accent3 24_draft transactions report_052009_rvsd" xfId="479"/>
    <cellStyle name="20% - Accent3 25" xfId="480"/>
    <cellStyle name="20% - Accent3 25 2" xfId="481"/>
    <cellStyle name="20% - Accent3 25_draft transactions report_052009_rvsd" xfId="482"/>
    <cellStyle name="20% - Accent3 26" xfId="483"/>
    <cellStyle name="20% - Accent3 26 2" xfId="484"/>
    <cellStyle name="20% - Accent3 26_draft transactions report_052009_rvsd" xfId="485"/>
    <cellStyle name="20% - Accent3 27" xfId="486"/>
    <cellStyle name="20% - Accent3 27 2" xfId="487"/>
    <cellStyle name="20% - Accent3 27_draft transactions report_052009_rvsd" xfId="488"/>
    <cellStyle name="20% - Accent3 28" xfId="489"/>
    <cellStyle name="20% - Accent3 28 2" xfId="490"/>
    <cellStyle name="20% - Accent3 28_draft transactions report_052009_rvsd" xfId="491"/>
    <cellStyle name="20% - Accent3 29" xfId="492"/>
    <cellStyle name="20% - Accent3 29 2" xfId="493"/>
    <cellStyle name="20% - Accent3 29_draft transactions report_052009_rvsd" xfId="494"/>
    <cellStyle name="20% - Accent3 3" xfId="495"/>
    <cellStyle name="20% - Accent3 3 2" xfId="496"/>
    <cellStyle name="20% - Accent3 3 2 2" xfId="497"/>
    <cellStyle name="20% - Accent3 3 2_draft transactions report_052009_rvsd" xfId="498"/>
    <cellStyle name="20% - Accent3 3 3" xfId="499"/>
    <cellStyle name="20% - Accent3 3_draft transactions report_052009_rvsd" xfId="500"/>
    <cellStyle name="20% - Accent3 30" xfId="501"/>
    <cellStyle name="20% - Accent3 30 2" xfId="502"/>
    <cellStyle name="20% - Accent3 30_draft transactions report_052009_rvsd" xfId="503"/>
    <cellStyle name="20% - Accent3 31" xfId="504"/>
    <cellStyle name="20% - Accent3 31 2" xfId="505"/>
    <cellStyle name="20% - Accent3 31_draft transactions report_052009_rvsd" xfId="506"/>
    <cellStyle name="20% - Accent3 32" xfId="507"/>
    <cellStyle name="20% - Accent3 32 2" xfId="508"/>
    <cellStyle name="20% - Accent3 32_draft transactions report_052009_rvsd" xfId="509"/>
    <cellStyle name="20% - Accent3 33" xfId="510"/>
    <cellStyle name="20% - Accent3 34" xfId="511"/>
    <cellStyle name="20% - Accent3 35" xfId="512"/>
    <cellStyle name="20% - Accent3 36" xfId="513"/>
    <cellStyle name="20% - Accent3 37" xfId="514"/>
    <cellStyle name="20% - Accent3 38" xfId="515"/>
    <cellStyle name="20% - Accent3 39" xfId="516"/>
    <cellStyle name="20% - Accent3 4" xfId="517"/>
    <cellStyle name="20% - Accent3 4 2" xfId="518"/>
    <cellStyle name="20% - Accent3 4 2 2" xfId="519"/>
    <cellStyle name="20% - Accent3 4 2_draft transactions report_052009_rvsd" xfId="520"/>
    <cellStyle name="20% - Accent3 4 3" xfId="521"/>
    <cellStyle name="20% - Accent3 4_draft transactions report_052009_rvsd" xfId="522"/>
    <cellStyle name="20% - Accent3 40" xfId="523"/>
    <cellStyle name="20% - Accent3 41" xfId="524"/>
    <cellStyle name="20% - Accent3 42" xfId="525"/>
    <cellStyle name="20% - Accent3 43" xfId="526"/>
    <cellStyle name="20% - Accent3 44" xfId="527"/>
    <cellStyle name="20% - Accent3 45" xfId="528"/>
    <cellStyle name="20% - Accent3 46" xfId="529"/>
    <cellStyle name="20% - Accent3 47" xfId="530"/>
    <cellStyle name="20% - Accent3 48" xfId="531"/>
    <cellStyle name="20% - Accent3 49" xfId="532"/>
    <cellStyle name="20% - Accent3 5" xfId="533"/>
    <cellStyle name="20% - Accent3 5 2" xfId="534"/>
    <cellStyle name="20% - Accent3 5 2 2" xfId="535"/>
    <cellStyle name="20% - Accent3 5 2_draft transactions report_052009_rvsd" xfId="536"/>
    <cellStyle name="20% - Accent3 5 3" xfId="537"/>
    <cellStyle name="20% - Accent3 5_draft transactions report_052009_rvsd" xfId="538"/>
    <cellStyle name="20% - Accent3 50" xfId="539"/>
    <cellStyle name="20% - Accent3 51" xfId="540"/>
    <cellStyle name="20% - Accent3 52" xfId="541"/>
    <cellStyle name="20% - Accent3 53" xfId="542"/>
    <cellStyle name="20% - Accent3 54" xfId="543"/>
    <cellStyle name="20% - Accent3 55" xfId="544"/>
    <cellStyle name="20% - Accent3 56" xfId="545"/>
    <cellStyle name="20% - Accent3 57" xfId="546"/>
    <cellStyle name="20% - Accent3 58" xfId="547"/>
    <cellStyle name="20% - Accent3 59" xfId="548"/>
    <cellStyle name="20% - Accent3 6" xfId="549"/>
    <cellStyle name="20% - Accent3 6 2" xfId="550"/>
    <cellStyle name="20% - Accent3 6 2 2" xfId="551"/>
    <cellStyle name="20% - Accent3 6 2_draft transactions report_052009_rvsd" xfId="552"/>
    <cellStyle name="20% - Accent3 6 3" xfId="553"/>
    <cellStyle name="20% - Accent3 6_draft transactions report_052009_rvsd" xfId="554"/>
    <cellStyle name="20% - Accent3 60" xfId="555"/>
    <cellStyle name="20% - Accent3 61" xfId="556"/>
    <cellStyle name="20% - Accent3 62" xfId="557"/>
    <cellStyle name="20% - Accent3 63" xfId="558"/>
    <cellStyle name="20% - Accent3 64" xfId="559"/>
    <cellStyle name="20% - Accent3 65" xfId="560"/>
    <cellStyle name="20% - Accent3 66" xfId="561"/>
    <cellStyle name="20% - Accent3 67" xfId="562"/>
    <cellStyle name="20% - Accent3 68" xfId="563"/>
    <cellStyle name="20% - Accent3 69" xfId="564"/>
    <cellStyle name="20% - Accent3 7" xfId="565"/>
    <cellStyle name="20% - Accent3 7 2" xfId="566"/>
    <cellStyle name="20% - Accent3 7 2 2" xfId="567"/>
    <cellStyle name="20% - Accent3 7 2_draft transactions report_052009_rvsd" xfId="568"/>
    <cellStyle name="20% - Accent3 7 3" xfId="569"/>
    <cellStyle name="20% - Accent3 7_draft transactions report_052009_rvsd" xfId="570"/>
    <cellStyle name="20% - Accent3 70" xfId="571"/>
    <cellStyle name="20% - Accent3 71" xfId="572"/>
    <cellStyle name="20% - Accent3 72" xfId="573"/>
    <cellStyle name="20% - Accent3 73" xfId="574"/>
    <cellStyle name="20% - Accent3 74" xfId="575"/>
    <cellStyle name="20% - Accent3 75" xfId="576"/>
    <cellStyle name="20% - Accent3 76" xfId="577"/>
    <cellStyle name="20% - Accent3 77" xfId="578"/>
    <cellStyle name="20% - Accent3 78" xfId="579"/>
    <cellStyle name="20% - Accent3 79" xfId="580"/>
    <cellStyle name="20% - Accent3 8" xfId="581"/>
    <cellStyle name="20% - Accent3 8 2" xfId="582"/>
    <cellStyle name="20% - Accent3 8 2 2" xfId="583"/>
    <cellStyle name="20% - Accent3 8 2_draft transactions report_052009_rvsd" xfId="584"/>
    <cellStyle name="20% - Accent3 8 3" xfId="585"/>
    <cellStyle name="20% - Accent3 8_draft transactions report_052009_rvsd" xfId="586"/>
    <cellStyle name="20% - Accent3 80" xfId="587"/>
    <cellStyle name="20% - Accent3 81" xfId="588"/>
    <cellStyle name="20% - Accent3 82" xfId="589"/>
    <cellStyle name="20% - Accent3 83" xfId="590"/>
    <cellStyle name="20% - Accent3 84" xfId="591"/>
    <cellStyle name="20% - Accent3 85" xfId="592"/>
    <cellStyle name="20% - Accent3 86" xfId="593"/>
    <cellStyle name="20% - Accent3 87" xfId="594"/>
    <cellStyle name="20% - Accent3 88" xfId="595"/>
    <cellStyle name="20% - Accent3 89" xfId="596"/>
    <cellStyle name="20% - Accent3 9" xfId="597"/>
    <cellStyle name="20% - Accent3 9 2" xfId="598"/>
    <cellStyle name="20% - Accent3 9 2 2" xfId="599"/>
    <cellStyle name="20% - Accent3 9 2_draft transactions report_052009_rvsd" xfId="600"/>
    <cellStyle name="20% - Accent3 9 3" xfId="601"/>
    <cellStyle name="20% - Accent3 9_draft transactions report_052009_rvsd" xfId="602"/>
    <cellStyle name="20% - Accent3 90" xfId="603"/>
    <cellStyle name="20% - Accent3 91" xfId="604"/>
    <cellStyle name="20% - Accent3 92" xfId="605"/>
    <cellStyle name="20% - Accent3 93" xfId="606"/>
    <cellStyle name="20% - Accent3 94" xfId="607"/>
    <cellStyle name="20% - Accent3 95" xfId="608"/>
    <cellStyle name="20% - Accent3 96" xfId="609"/>
    <cellStyle name="20% - Accent3 97" xfId="610"/>
    <cellStyle name="20% - Accent3 98" xfId="611"/>
    <cellStyle name="20% - Accent3 99" xfId="612"/>
    <cellStyle name="20% - Accent4" xfId="613" builtinId="42" customBuiltin="1"/>
    <cellStyle name="20% - Accent4 10" xfId="614"/>
    <cellStyle name="20% - Accent4 10 2" xfId="615"/>
    <cellStyle name="20% - Accent4 10_draft transactions report_052009_rvsd" xfId="616"/>
    <cellStyle name="20% - Accent4 100" xfId="617"/>
    <cellStyle name="20% - Accent4 101" xfId="618"/>
    <cellStyle name="20% - Accent4 102" xfId="619"/>
    <cellStyle name="20% - Accent4 103" xfId="620"/>
    <cellStyle name="20% - Accent4 104" xfId="621"/>
    <cellStyle name="20% - Accent4 105" xfId="622"/>
    <cellStyle name="20% - Accent4 106" xfId="623"/>
    <cellStyle name="20% - Accent4 107" xfId="624"/>
    <cellStyle name="20% - Accent4 108" xfId="625"/>
    <cellStyle name="20% - Accent4 109" xfId="626"/>
    <cellStyle name="20% - Accent4 11" xfId="627"/>
    <cellStyle name="20% - Accent4 11 2" xfId="628"/>
    <cellStyle name="20% - Accent4 11_draft transactions report_052009_rvsd" xfId="629"/>
    <cellStyle name="20% - Accent4 110" xfId="630"/>
    <cellStyle name="20% - Accent4 111" xfId="631"/>
    <cellStyle name="20% - Accent4 112" xfId="632"/>
    <cellStyle name="20% - Accent4 113" xfId="633"/>
    <cellStyle name="20% - Accent4 114" xfId="634"/>
    <cellStyle name="20% - Accent4 115" xfId="635"/>
    <cellStyle name="20% - Accent4 116" xfId="636"/>
    <cellStyle name="20% - Accent4 117" xfId="637"/>
    <cellStyle name="20% - Accent4 118" xfId="638"/>
    <cellStyle name="20% - Accent4 119" xfId="3111"/>
    <cellStyle name="20% - Accent4 12" xfId="639"/>
    <cellStyle name="20% - Accent4 12 2" xfId="640"/>
    <cellStyle name="20% - Accent4 12_draft transactions report_052009_rvsd" xfId="641"/>
    <cellStyle name="20% - Accent4 120" xfId="3128"/>
    <cellStyle name="20% - Accent4 121" xfId="3141"/>
    <cellStyle name="20% - Accent4 122" xfId="3151"/>
    <cellStyle name="20% - Accent4 123" xfId="3193"/>
    <cellStyle name="20% - Accent4 124" xfId="3225"/>
    <cellStyle name="20% - Accent4 125" xfId="3267"/>
    <cellStyle name="20% - Accent4 126" xfId="3309"/>
    <cellStyle name="20% - Accent4 127" xfId="3360"/>
    <cellStyle name="20% - Accent4 128" xfId="3377"/>
    <cellStyle name="20% - Accent4 129" xfId="3390"/>
    <cellStyle name="20% - Accent4 13" xfId="642"/>
    <cellStyle name="20% - Accent4 13 2" xfId="643"/>
    <cellStyle name="20% - Accent4 13_draft transactions report_052009_rvsd" xfId="644"/>
    <cellStyle name="20% - Accent4 130" xfId="3399"/>
    <cellStyle name="20% - Accent4 131" xfId="3416"/>
    <cellStyle name="20% - Accent4 132" xfId="3429"/>
    <cellStyle name="20% - Accent4 133" xfId="3442"/>
    <cellStyle name="20% - Accent4 134" xfId="3455"/>
    <cellStyle name="20% - Accent4 135" xfId="3465"/>
    <cellStyle name="20% - Accent4 136" xfId="3507"/>
    <cellStyle name="20% - Accent4 137" xfId="3539"/>
    <cellStyle name="20% - Accent4 138" xfId="3590"/>
    <cellStyle name="20% - Accent4 139" xfId="3621"/>
    <cellStyle name="20% - Accent4 14" xfId="645"/>
    <cellStyle name="20% - Accent4 14 2" xfId="646"/>
    <cellStyle name="20% - Accent4 14_draft transactions report_052009_rvsd" xfId="647"/>
    <cellStyle name="20% - Accent4 140" xfId="3634"/>
    <cellStyle name="20% - Accent4 141" xfId="3647"/>
    <cellStyle name="20% - Accent4 142" xfId="3660"/>
    <cellStyle name="20% - Accent4 143" xfId="3673"/>
    <cellStyle name="20% - Accent4 144" xfId="3686"/>
    <cellStyle name="20% - Accent4 145" xfId="3699"/>
    <cellStyle name="20% - Accent4 146" xfId="3713"/>
    <cellStyle name="20% - Accent4 147" xfId="3608"/>
    <cellStyle name="20% - Accent4 148" xfId="3750"/>
    <cellStyle name="20% - Accent4 149" xfId="3782"/>
    <cellStyle name="20% - Accent4 15" xfId="648"/>
    <cellStyle name="20% - Accent4 15 2" xfId="649"/>
    <cellStyle name="20% - Accent4 15_draft transactions report_052009_rvsd" xfId="650"/>
    <cellStyle name="20% - Accent4 150" xfId="3833"/>
    <cellStyle name="20% - Accent4 151" xfId="3875"/>
    <cellStyle name="20% - Accent4 16" xfId="651"/>
    <cellStyle name="20% - Accent4 16 2" xfId="652"/>
    <cellStyle name="20% - Accent4 16_draft transactions report_052009_rvsd" xfId="653"/>
    <cellStyle name="20% - Accent4 17" xfId="654"/>
    <cellStyle name="20% - Accent4 17 2" xfId="655"/>
    <cellStyle name="20% - Accent4 17_draft transactions report_052009_rvsd" xfId="656"/>
    <cellStyle name="20% - Accent4 18" xfId="657"/>
    <cellStyle name="20% - Accent4 18 2" xfId="658"/>
    <cellStyle name="20% - Accent4 18_draft transactions report_052009_rvsd" xfId="659"/>
    <cellStyle name="20% - Accent4 19" xfId="660"/>
    <cellStyle name="20% - Accent4 19 2" xfId="661"/>
    <cellStyle name="20% - Accent4 19_draft transactions report_052009_rvsd" xfId="662"/>
    <cellStyle name="20% - Accent4 2" xfId="663"/>
    <cellStyle name="20% - Accent4 2 2" xfId="664"/>
    <cellStyle name="20% - Accent4 2 2 2" xfId="665"/>
    <cellStyle name="20% - Accent4 2 2_draft transactions report_052009_rvsd" xfId="666"/>
    <cellStyle name="20% - Accent4 2 3" xfId="667"/>
    <cellStyle name="20% - Accent4 2_draft transactions report_052009_rvsd" xfId="668"/>
    <cellStyle name="20% - Accent4 20" xfId="669"/>
    <cellStyle name="20% - Accent4 20 2" xfId="670"/>
    <cellStyle name="20% - Accent4 20_draft transactions report_052009_rvsd" xfId="671"/>
    <cellStyle name="20% - Accent4 21" xfId="672"/>
    <cellStyle name="20% - Accent4 21 2" xfId="673"/>
    <cellStyle name="20% - Accent4 21_draft transactions report_052009_rvsd" xfId="674"/>
    <cellStyle name="20% - Accent4 22" xfId="675"/>
    <cellStyle name="20% - Accent4 22 2" xfId="676"/>
    <cellStyle name="20% - Accent4 22_draft transactions report_052009_rvsd" xfId="677"/>
    <cellStyle name="20% - Accent4 23" xfId="678"/>
    <cellStyle name="20% - Accent4 23 2" xfId="679"/>
    <cellStyle name="20% - Accent4 23_draft transactions report_052009_rvsd" xfId="680"/>
    <cellStyle name="20% - Accent4 24" xfId="681"/>
    <cellStyle name="20% - Accent4 24 2" xfId="682"/>
    <cellStyle name="20% - Accent4 24_draft transactions report_052009_rvsd" xfId="683"/>
    <cellStyle name="20% - Accent4 25" xfId="684"/>
    <cellStyle name="20% - Accent4 25 2" xfId="685"/>
    <cellStyle name="20% - Accent4 25_draft transactions report_052009_rvsd" xfId="686"/>
    <cellStyle name="20% - Accent4 26" xfId="687"/>
    <cellStyle name="20% - Accent4 26 2" xfId="688"/>
    <cellStyle name="20% - Accent4 26_draft transactions report_052009_rvsd" xfId="689"/>
    <cellStyle name="20% - Accent4 27" xfId="690"/>
    <cellStyle name="20% - Accent4 27 2" xfId="691"/>
    <cellStyle name="20% - Accent4 27_draft transactions report_052009_rvsd" xfId="692"/>
    <cellStyle name="20% - Accent4 28" xfId="693"/>
    <cellStyle name="20% - Accent4 28 2" xfId="694"/>
    <cellStyle name="20% - Accent4 28_draft transactions report_052009_rvsd" xfId="695"/>
    <cellStyle name="20% - Accent4 29" xfId="696"/>
    <cellStyle name="20% - Accent4 29 2" xfId="697"/>
    <cellStyle name="20% - Accent4 29_draft transactions report_052009_rvsd" xfId="698"/>
    <cellStyle name="20% - Accent4 3" xfId="699"/>
    <cellStyle name="20% - Accent4 3 2" xfId="700"/>
    <cellStyle name="20% - Accent4 3 2 2" xfId="701"/>
    <cellStyle name="20% - Accent4 3 2_draft transactions report_052009_rvsd" xfId="702"/>
    <cellStyle name="20% - Accent4 3 3" xfId="703"/>
    <cellStyle name="20% - Accent4 3_draft transactions report_052009_rvsd" xfId="704"/>
    <cellStyle name="20% - Accent4 30" xfId="705"/>
    <cellStyle name="20% - Accent4 30 2" xfId="706"/>
    <cellStyle name="20% - Accent4 30_draft transactions report_052009_rvsd" xfId="707"/>
    <cellStyle name="20% - Accent4 31" xfId="708"/>
    <cellStyle name="20% - Accent4 31 2" xfId="709"/>
    <cellStyle name="20% - Accent4 31_draft transactions report_052009_rvsd" xfId="710"/>
    <cellStyle name="20% - Accent4 32" xfId="711"/>
    <cellStyle name="20% - Accent4 32 2" xfId="712"/>
    <cellStyle name="20% - Accent4 32_draft transactions report_052009_rvsd" xfId="713"/>
    <cellStyle name="20% - Accent4 33" xfId="714"/>
    <cellStyle name="20% - Accent4 34" xfId="715"/>
    <cellStyle name="20% - Accent4 35" xfId="716"/>
    <cellStyle name="20% - Accent4 36" xfId="717"/>
    <cellStyle name="20% - Accent4 37" xfId="718"/>
    <cellStyle name="20% - Accent4 38" xfId="719"/>
    <cellStyle name="20% - Accent4 39" xfId="720"/>
    <cellStyle name="20% - Accent4 4" xfId="721"/>
    <cellStyle name="20% - Accent4 4 2" xfId="722"/>
    <cellStyle name="20% - Accent4 4 2 2" xfId="723"/>
    <cellStyle name="20% - Accent4 4 2_draft transactions report_052009_rvsd" xfId="724"/>
    <cellStyle name="20% - Accent4 4 3" xfId="725"/>
    <cellStyle name="20% - Accent4 4_draft transactions report_052009_rvsd" xfId="726"/>
    <cellStyle name="20% - Accent4 40" xfId="727"/>
    <cellStyle name="20% - Accent4 41" xfId="728"/>
    <cellStyle name="20% - Accent4 42" xfId="729"/>
    <cellStyle name="20% - Accent4 43" xfId="730"/>
    <cellStyle name="20% - Accent4 44" xfId="731"/>
    <cellStyle name="20% - Accent4 45" xfId="732"/>
    <cellStyle name="20% - Accent4 46" xfId="733"/>
    <cellStyle name="20% - Accent4 47" xfId="734"/>
    <cellStyle name="20% - Accent4 48" xfId="735"/>
    <cellStyle name="20% - Accent4 49" xfId="736"/>
    <cellStyle name="20% - Accent4 5" xfId="737"/>
    <cellStyle name="20% - Accent4 5 2" xfId="738"/>
    <cellStyle name="20% - Accent4 5 2 2" xfId="739"/>
    <cellStyle name="20% - Accent4 5 2_draft transactions report_052009_rvsd" xfId="740"/>
    <cellStyle name="20% - Accent4 5 3" xfId="741"/>
    <cellStyle name="20% - Accent4 5_draft transactions report_052009_rvsd" xfId="742"/>
    <cellStyle name="20% - Accent4 50" xfId="743"/>
    <cellStyle name="20% - Accent4 51" xfId="744"/>
    <cellStyle name="20% - Accent4 52" xfId="745"/>
    <cellStyle name="20% - Accent4 53" xfId="746"/>
    <cellStyle name="20% - Accent4 54" xfId="747"/>
    <cellStyle name="20% - Accent4 55" xfId="748"/>
    <cellStyle name="20% - Accent4 56" xfId="749"/>
    <cellStyle name="20% - Accent4 57" xfId="750"/>
    <cellStyle name="20% - Accent4 58" xfId="751"/>
    <cellStyle name="20% - Accent4 59" xfId="752"/>
    <cellStyle name="20% - Accent4 6" xfId="753"/>
    <cellStyle name="20% - Accent4 6 2" xfId="754"/>
    <cellStyle name="20% - Accent4 6 2 2" xfId="755"/>
    <cellStyle name="20% - Accent4 6 2_draft transactions report_052009_rvsd" xfId="756"/>
    <cellStyle name="20% - Accent4 6 3" xfId="757"/>
    <cellStyle name="20% - Accent4 6_draft transactions report_052009_rvsd" xfId="758"/>
    <cellStyle name="20% - Accent4 60" xfId="759"/>
    <cellStyle name="20% - Accent4 61" xfId="760"/>
    <cellStyle name="20% - Accent4 62" xfId="761"/>
    <cellStyle name="20% - Accent4 63" xfId="762"/>
    <cellStyle name="20% - Accent4 64" xfId="763"/>
    <cellStyle name="20% - Accent4 65" xfId="764"/>
    <cellStyle name="20% - Accent4 66" xfId="765"/>
    <cellStyle name="20% - Accent4 67" xfId="766"/>
    <cellStyle name="20% - Accent4 68" xfId="767"/>
    <cellStyle name="20% - Accent4 69" xfId="768"/>
    <cellStyle name="20% - Accent4 7" xfId="769"/>
    <cellStyle name="20% - Accent4 7 2" xfId="770"/>
    <cellStyle name="20% - Accent4 7 2 2" xfId="771"/>
    <cellStyle name="20% - Accent4 7 2_draft transactions report_052009_rvsd" xfId="772"/>
    <cellStyle name="20% - Accent4 7 3" xfId="773"/>
    <cellStyle name="20% - Accent4 7_draft transactions report_052009_rvsd" xfId="774"/>
    <cellStyle name="20% - Accent4 70" xfId="775"/>
    <cellStyle name="20% - Accent4 71" xfId="776"/>
    <cellStyle name="20% - Accent4 72" xfId="777"/>
    <cellStyle name="20% - Accent4 73" xfId="778"/>
    <cellStyle name="20% - Accent4 74" xfId="779"/>
    <cellStyle name="20% - Accent4 75" xfId="780"/>
    <cellStyle name="20% - Accent4 76" xfId="781"/>
    <cellStyle name="20% - Accent4 77" xfId="782"/>
    <cellStyle name="20% - Accent4 78" xfId="783"/>
    <cellStyle name="20% - Accent4 79" xfId="784"/>
    <cellStyle name="20% - Accent4 8" xfId="785"/>
    <cellStyle name="20% - Accent4 8 2" xfId="786"/>
    <cellStyle name="20% - Accent4 8 2 2" xfId="787"/>
    <cellStyle name="20% - Accent4 8 2_draft transactions report_052009_rvsd" xfId="788"/>
    <cellStyle name="20% - Accent4 8 3" xfId="789"/>
    <cellStyle name="20% - Accent4 8_draft transactions report_052009_rvsd" xfId="790"/>
    <cellStyle name="20% - Accent4 80" xfId="791"/>
    <cellStyle name="20% - Accent4 81" xfId="792"/>
    <cellStyle name="20% - Accent4 82" xfId="793"/>
    <cellStyle name="20% - Accent4 83" xfId="794"/>
    <cellStyle name="20% - Accent4 84" xfId="795"/>
    <cellStyle name="20% - Accent4 85" xfId="796"/>
    <cellStyle name="20% - Accent4 86" xfId="797"/>
    <cellStyle name="20% - Accent4 87" xfId="798"/>
    <cellStyle name="20% - Accent4 88" xfId="799"/>
    <cellStyle name="20% - Accent4 89" xfId="800"/>
    <cellStyle name="20% - Accent4 9" xfId="801"/>
    <cellStyle name="20% - Accent4 9 2" xfId="802"/>
    <cellStyle name="20% - Accent4 9 2 2" xfId="803"/>
    <cellStyle name="20% - Accent4 9 2_draft transactions report_052009_rvsd" xfId="804"/>
    <cellStyle name="20% - Accent4 9 3" xfId="805"/>
    <cellStyle name="20% - Accent4 9_draft transactions report_052009_rvsd" xfId="806"/>
    <cellStyle name="20% - Accent4 90" xfId="807"/>
    <cellStyle name="20% - Accent4 91" xfId="808"/>
    <cellStyle name="20% - Accent4 92" xfId="809"/>
    <cellStyle name="20% - Accent4 93" xfId="810"/>
    <cellStyle name="20% - Accent4 94" xfId="811"/>
    <cellStyle name="20% - Accent4 95" xfId="812"/>
    <cellStyle name="20% - Accent4 96" xfId="813"/>
    <cellStyle name="20% - Accent4 97" xfId="814"/>
    <cellStyle name="20% - Accent4 98" xfId="815"/>
    <cellStyle name="20% - Accent4 99" xfId="816"/>
    <cellStyle name="20% - Accent5" xfId="817" builtinId="46" customBuiltin="1"/>
    <cellStyle name="20% - Accent5 10" xfId="818"/>
    <cellStyle name="20% - Accent5 10 2" xfId="819"/>
    <cellStyle name="20% - Accent5 10_draft transactions report_052009_rvsd" xfId="820"/>
    <cellStyle name="20% - Accent5 100" xfId="821"/>
    <cellStyle name="20% - Accent5 101" xfId="822"/>
    <cellStyle name="20% - Accent5 102" xfId="823"/>
    <cellStyle name="20% - Accent5 103" xfId="824"/>
    <cellStyle name="20% - Accent5 104" xfId="825"/>
    <cellStyle name="20% - Accent5 105" xfId="826"/>
    <cellStyle name="20% - Accent5 106" xfId="827"/>
    <cellStyle name="20% - Accent5 107" xfId="828"/>
    <cellStyle name="20% - Accent5 108" xfId="829"/>
    <cellStyle name="20% - Accent5 109" xfId="830"/>
    <cellStyle name="20% - Accent5 11" xfId="831"/>
    <cellStyle name="20% - Accent5 11 2" xfId="832"/>
    <cellStyle name="20% - Accent5 11_draft transactions report_052009_rvsd" xfId="833"/>
    <cellStyle name="20% - Accent5 110" xfId="834"/>
    <cellStyle name="20% - Accent5 111" xfId="835"/>
    <cellStyle name="20% - Accent5 112" xfId="836"/>
    <cellStyle name="20% - Accent5 113" xfId="837"/>
    <cellStyle name="20% - Accent5 114" xfId="838"/>
    <cellStyle name="20% - Accent5 115" xfId="839"/>
    <cellStyle name="20% - Accent5 116" xfId="840"/>
    <cellStyle name="20% - Accent5 117" xfId="841"/>
    <cellStyle name="20% - Accent5 118" xfId="842"/>
    <cellStyle name="20% - Accent5 119" xfId="3112"/>
    <cellStyle name="20% - Accent5 12" xfId="843"/>
    <cellStyle name="20% - Accent5 12 2" xfId="844"/>
    <cellStyle name="20% - Accent5 12_draft transactions report_052009_rvsd" xfId="845"/>
    <cellStyle name="20% - Accent5 120" xfId="3127"/>
    <cellStyle name="20% - Accent5 121" xfId="3140"/>
    <cellStyle name="20% - Accent5 122" xfId="3152"/>
    <cellStyle name="20% - Accent5 123" xfId="3194"/>
    <cellStyle name="20% - Accent5 124" xfId="3218"/>
    <cellStyle name="20% - Accent5 125" xfId="3260"/>
    <cellStyle name="20% - Accent5 126" xfId="3302"/>
    <cellStyle name="20% - Accent5 127" xfId="3361"/>
    <cellStyle name="20% - Accent5 128" xfId="3376"/>
    <cellStyle name="20% - Accent5 129" xfId="3389"/>
    <cellStyle name="20% - Accent5 13" xfId="846"/>
    <cellStyle name="20% - Accent5 13 2" xfId="847"/>
    <cellStyle name="20% - Accent5 13_draft transactions report_052009_rvsd" xfId="848"/>
    <cellStyle name="20% - Accent5 130" xfId="3400"/>
    <cellStyle name="20% - Accent5 131" xfId="3415"/>
    <cellStyle name="20% - Accent5 132" xfId="3428"/>
    <cellStyle name="20% - Accent5 133" xfId="3441"/>
    <cellStyle name="20% - Accent5 134" xfId="3454"/>
    <cellStyle name="20% - Accent5 135" xfId="3466"/>
    <cellStyle name="20% - Accent5 136" xfId="3508"/>
    <cellStyle name="20% - Accent5 137" xfId="3532"/>
    <cellStyle name="20% - Accent5 138" xfId="3591"/>
    <cellStyle name="20% - Accent5 139" xfId="3620"/>
    <cellStyle name="20% - Accent5 14" xfId="849"/>
    <cellStyle name="20% - Accent5 14 2" xfId="850"/>
    <cellStyle name="20% - Accent5 14_draft transactions report_052009_rvsd" xfId="851"/>
    <cellStyle name="20% - Accent5 140" xfId="3633"/>
    <cellStyle name="20% - Accent5 141" xfId="3646"/>
    <cellStyle name="20% - Accent5 142" xfId="3659"/>
    <cellStyle name="20% - Accent5 143" xfId="3672"/>
    <cellStyle name="20% - Accent5 144" xfId="3685"/>
    <cellStyle name="20% - Accent5 145" xfId="3698"/>
    <cellStyle name="20% - Accent5 146" xfId="3712"/>
    <cellStyle name="20% - Accent5 147" xfId="3607"/>
    <cellStyle name="20% - Accent5 148" xfId="3751"/>
    <cellStyle name="20% - Accent5 149" xfId="3775"/>
    <cellStyle name="20% - Accent5 15" xfId="852"/>
    <cellStyle name="20% - Accent5 15 2" xfId="853"/>
    <cellStyle name="20% - Accent5 15_draft transactions report_052009_rvsd" xfId="854"/>
    <cellStyle name="20% - Accent5 150" xfId="3834"/>
    <cellStyle name="20% - Accent5 151" xfId="3876"/>
    <cellStyle name="20% - Accent5 16" xfId="855"/>
    <cellStyle name="20% - Accent5 16 2" xfId="856"/>
    <cellStyle name="20% - Accent5 16_draft transactions report_052009_rvsd" xfId="857"/>
    <cellStyle name="20% - Accent5 17" xfId="858"/>
    <cellStyle name="20% - Accent5 17 2" xfId="859"/>
    <cellStyle name="20% - Accent5 17_draft transactions report_052009_rvsd" xfId="860"/>
    <cellStyle name="20% - Accent5 18" xfId="861"/>
    <cellStyle name="20% - Accent5 18 2" xfId="862"/>
    <cellStyle name="20% - Accent5 18_draft transactions report_052009_rvsd" xfId="863"/>
    <cellStyle name="20% - Accent5 19" xfId="864"/>
    <cellStyle name="20% - Accent5 19 2" xfId="865"/>
    <cellStyle name="20% - Accent5 19_draft transactions report_052009_rvsd" xfId="866"/>
    <cellStyle name="20% - Accent5 2" xfId="867"/>
    <cellStyle name="20% - Accent5 2 2" xfId="868"/>
    <cellStyle name="20% - Accent5 2 2 2" xfId="869"/>
    <cellStyle name="20% - Accent5 2 2_draft transactions report_052009_rvsd" xfId="870"/>
    <cellStyle name="20% - Accent5 2 3" xfId="871"/>
    <cellStyle name="20% - Accent5 2_draft transactions report_052009_rvsd" xfId="872"/>
    <cellStyle name="20% - Accent5 20" xfId="873"/>
    <cellStyle name="20% - Accent5 20 2" xfId="874"/>
    <cellStyle name="20% - Accent5 20_draft transactions report_052009_rvsd" xfId="875"/>
    <cellStyle name="20% - Accent5 21" xfId="876"/>
    <cellStyle name="20% - Accent5 21 2" xfId="877"/>
    <cellStyle name="20% - Accent5 21_draft transactions report_052009_rvsd" xfId="878"/>
    <cellStyle name="20% - Accent5 22" xfId="879"/>
    <cellStyle name="20% - Accent5 22 2" xfId="880"/>
    <cellStyle name="20% - Accent5 22_draft transactions report_052009_rvsd" xfId="881"/>
    <cellStyle name="20% - Accent5 23" xfId="882"/>
    <cellStyle name="20% - Accent5 23 2" xfId="883"/>
    <cellStyle name="20% - Accent5 23_draft transactions report_052009_rvsd" xfId="884"/>
    <cellStyle name="20% - Accent5 24" xfId="885"/>
    <cellStyle name="20% - Accent5 24 2" xfId="886"/>
    <cellStyle name="20% - Accent5 24_draft transactions report_052009_rvsd" xfId="887"/>
    <cellStyle name="20% - Accent5 25" xfId="888"/>
    <cellStyle name="20% - Accent5 25 2" xfId="889"/>
    <cellStyle name="20% - Accent5 25_draft transactions report_052009_rvsd" xfId="890"/>
    <cellStyle name="20% - Accent5 26" xfId="891"/>
    <cellStyle name="20% - Accent5 26 2" xfId="892"/>
    <cellStyle name="20% - Accent5 26_draft transactions report_052009_rvsd" xfId="893"/>
    <cellStyle name="20% - Accent5 27" xfId="894"/>
    <cellStyle name="20% - Accent5 27 2" xfId="895"/>
    <cellStyle name="20% - Accent5 27_draft transactions report_052009_rvsd" xfId="896"/>
    <cellStyle name="20% - Accent5 28" xfId="897"/>
    <cellStyle name="20% - Accent5 28 2" xfId="898"/>
    <cellStyle name="20% - Accent5 28_draft transactions report_052009_rvsd" xfId="899"/>
    <cellStyle name="20% - Accent5 29" xfId="900"/>
    <cellStyle name="20% - Accent5 29 2" xfId="901"/>
    <cellStyle name="20% - Accent5 29_draft transactions report_052009_rvsd" xfId="902"/>
    <cellStyle name="20% - Accent5 3" xfId="903"/>
    <cellStyle name="20% - Accent5 3 2" xfId="904"/>
    <cellStyle name="20% - Accent5 3 2 2" xfId="905"/>
    <cellStyle name="20% - Accent5 3 2_draft transactions report_052009_rvsd" xfId="906"/>
    <cellStyle name="20% - Accent5 3 3" xfId="907"/>
    <cellStyle name="20% - Accent5 3_draft transactions report_052009_rvsd" xfId="908"/>
    <cellStyle name="20% - Accent5 30" xfId="909"/>
    <cellStyle name="20% - Accent5 30 2" xfId="910"/>
    <cellStyle name="20% - Accent5 30_draft transactions report_052009_rvsd" xfId="911"/>
    <cellStyle name="20% - Accent5 31" xfId="912"/>
    <cellStyle name="20% - Accent5 31 2" xfId="913"/>
    <cellStyle name="20% - Accent5 31_draft transactions report_052009_rvsd" xfId="914"/>
    <cellStyle name="20% - Accent5 32" xfId="915"/>
    <cellStyle name="20% - Accent5 32 2" xfId="916"/>
    <cellStyle name="20% - Accent5 32_draft transactions report_052009_rvsd" xfId="917"/>
    <cellStyle name="20% - Accent5 33" xfId="918"/>
    <cellStyle name="20% - Accent5 34" xfId="919"/>
    <cellStyle name="20% - Accent5 35" xfId="920"/>
    <cellStyle name="20% - Accent5 36" xfId="921"/>
    <cellStyle name="20% - Accent5 37" xfId="922"/>
    <cellStyle name="20% - Accent5 38" xfId="923"/>
    <cellStyle name="20% - Accent5 39" xfId="924"/>
    <cellStyle name="20% - Accent5 4" xfId="925"/>
    <cellStyle name="20% - Accent5 4 2" xfId="926"/>
    <cellStyle name="20% - Accent5 4 2 2" xfId="927"/>
    <cellStyle name="20% - Accent5 4 2_draft transactions report_052009_rvsd" xfId="928"/>
    <cellStyle name="20% - Accent5 4 3" xfId="929"/>
    <cellStyle name="20% - Accent5 4_draft transactions report_052009_rvsd" xfId="930"/>
    <cellStyle name="20% - Accent5 40" xfId="931"/>
    <cellStyle name="20% - Accent5 41" xfId="932"/>
    <cellStyle name="20% - Accent5 42" xfId="933"/>
    <cellStyle name="20% - Accent5 43" xfId="934"/>
    <cellStyle name="20% - Accent5 44" xfId="935"/>
    <cellStyle name="20% - Accent5 45" xfId="936"/>
    <cellStyle name="20% - Accent5 46" xfId="937"/>
    <cellStyle name="20% - Accent5 47" xfId="938"/>
    <cellStyle name="20% - Accent5 48" xfId="939"/>
    <cellStyle name="20% - Accent5 49" xfId="940"/>
    <cellStyle name="20% - Accent5 5" xfId="941"/>
    <cellStyle name="20% - Accent5 5 2" xfId="942"/>
    <cellStyle name="20% - Accent5 5 2 2" xfId="943"/>
    <cellStyle name="20% - Accent5 5 2_draft transactions report_052009_rvsd" xfId="944"/>
    <cellStyle name="20% - Accent5 5 3" xfId="945"/>
    <cellStyle name="20% - Accent5 5_draft transactions report_052009_rvsd" xfId="946"/>
    <cellStyle name="20% - Accent5 50" xfId="947"/>
    <cellStyle name="20% - Accent5 51" xfId="948"/>
    <cellStyle name="20% - Accent5 52" xfId="949"/>
    <cellStyle name="20% - Accent5 53" xfId="950"/>
    <cellStyle name="20% - Accent5 54" xfId="951"/>
    <cellStyle name="20% - Accent5 55" xfId="952"/>
    <cellStyle name="20% - Accent5 56" xfId="953"/>
    <cellStyle name="20% - Accent5 57" xfId="954"/>
    <cellStyle name="20% - Accent5 58" xfId="955"/>
    <cellStyle name="20% - Accent5 59" xfId="956"/>
    <cellStyle name="20% - Accent5 6" xfId="957"/>
    <cellStyle name="20% - Accent5 6 2" xfId="958"/>
    <cellStyle name="20% - Accent5 6 2 2" xfId="959"/>
    <cellStyle name="20% - Accent5 6 2_draft transactions report_052009_rvsd" xfId="960"/>
    <cellStyle name="20% - Accent5 6 3" xfId="961"/>
    <cellStyle name="20% - Accent5 6_draft transactions report_052009_rvsd" xfId="962"/>
    <cellStyle name="20% - Accent5 60" xfId="963"/>
    <cellStyle name="20% - Accent5 61" xfId="964"/>
    <cellStyle name="20% - Accent5 62" xfId="965"/>
    <cellStyle name="20% - Accent5 63" xfId="966"/>
    <cellStyle name="20% - Accent5 64" xfId="967"/>
    <cellStyle name="20% - Accent5 65" xfId="968"/>
    <cellStyle name="20% - Accent5 66" xfId="969"/>
    <cellStyle name="20% - Accent5 67" xfId="970"/>
    <cellStyle name="20% - Accent5 68" xfId="971"/>
    <cellStyle name="20% - Accent5 69" xfId="972"/>
    <cellStyle name="20% - Accent5 7" xfId="973"/>
    <cellStyle name="20% - Accent5 7 2" xfId="974"/>
    <cellStyle name="20% - Accent5 7 2 2" xfId="975"/>
    <cellStyle name="20% - Accent5 7 2_draft transactions report_052009_rvsd" xfId="976"/>
    <cellStyle name="20% - Accent5 7 3" xfId="977"/>
    <cellStyle name="20% - Accent5 7_draft transactions report_052009_rvsd" xfId="978"/>
    <cellStyle name="20% - Accent5 70" xfId="979"/>
    <cellStyle name="20% - Accent5 71" xfId="980"/>
    <cellStyle name="20% - Accent5 72" xfId="981"/>
    <cellStyle name="20% - Accent5 73" xfId="982"/>
    <cellStyle name="20% - Accent5 74" xfId="983"/>
    <cellStyle name="20% - Accent5 75" xfId="984"/>
    <cellStyle name="20% - Accent5 76" xfId="985"/>
    <cellStyle name="20% - Accent5 77" xfId="986"/>
    <cellStyle name="20% - Accent5 78" xfId="987"/>
    <cellStyle name="20% - Accent5 79" xfId="988"/>
    <cellStyle name="20% - Accent5 8" xfId="989"/>
    <cellStyle name="20% - Accent5 8 2" xfId="990"/>
    <cellStyle name="20% - Accent5 8 2 2" xfId="991"/>
    <cellStyle name="20% - Accent5 8 2_draft transactions report_052009_rvsd" xfId="992"/>
    <cellStyle name="20% - Accent5 8 3" xfId="993"/>
    <cellStyle name="20% - Accent5 8_draft transactions report_052009_rvsd" xfId="994"/>
    <cellStyle name="20% - Accent5 80" xfId="995"/>
    <cellStyle name="20% - Accent5 81" xfId="996"/>
    <cellStyle name="20% - Accent5 82" xfId="997"/>
    <cellStyle name="20% - Accent5 83" xfId="998"/>
    <cellStyle name="20% - Accent5 84" xfId="999"/>
    <cellStyle name="20% - Accent5 85" xfId="1000"/>
    <cellStyle name="20% - Accent5 86" xfId="1001"/>
    <cellStyle name="20% - Accent5 87" xfId="1002"/>
    <cellStyle name="20% - Accent5 88" xfId="1003"/>
    <cellStyle name="20% - Accent5 89" xfId="1004"/>
    <cellStyle name="20% - Accent5 9" xfId="1005"/>
    <cellStyle name="20% - Accent5 9 2" xfId="1006"/>
    <cellStyle name="20% - Accent5 9 2 2" xfId="1007"/>
    <cellStyle name="20% - Accent5 9 2_draft transactions report_052009_rvsd" xfId="1008"/>
    <cellStyle name="20% - Accent5 9 3" xfId="1009"/>
    <cellStyle name="20% - Accent5 9_draft transactions report_052009_rvsd" xfId="1010"/>
    <cellStyle name="20% - Accent5 90" xfId="1011"/>
    <cellStyle name="20% - Accent5 91" xfId="1012"/>
    <cellStyle name="20% - Accent5 92" xfId="1013"/>
    <cellStyle name="20% - Accent5 93" xfId="1014"/>
    <cellStyle name="20% - Accent5 94" xfId="1015"/>
    <cellStyle name="20% - Accent5 95" xfId="1016"/>
    <cellStyle name="20% - Accent5 96" xfId="1017"/>
    <cellStyle name="20% - Accent5 97" xfId="1018"/>
    <cellStyle name="20% - Accent5 98" xfId="1019"/>
    <cellStyle name="20% - Accent5 99" xfId="1020"/>
    <cellStyle name="20% - Accent6" xfId="1021" builtinId="50" customBuiltin="1"/>
    <cellStyle name="20% - Accent6 10" xfId="1022"/>
    <cellStyle name="20% - Accent6 10 2" xfId="1023"/>
    <cellStyle name="20% - Accent6 10_draft transactions report_052009_rvsd" xfId="1024"/>
    <cellStyle name="20% - Accent6 100" xfId="1025"/>
    <cellStyle name="20% - Accent6 101" xfId="1026"/>
    <cellStyle name="20% - Accent6 102" xfId="1027"/>
    <cellStyle name="20% - Accent6 103" xfId="1028"/>
    <cellStyle name="20% - Accent6 104" xfId="1029"/>
    <cellStyle name="20% - Accent6 105" xfId="1030"/>
    <cellStyle name="20% - Accent6 106" xfId="1031"/>
    <cellStyle name="20% - Accent6 107" xfId="1032"/>
    <cellStyle name="20% - Accent6 108" xfId="1033"/>
    <cellStyle name="20% - Accent6 109" xfId="1034"/>
    <cellStyle name="20% - Accent6 11" xfId="1035"/>
    <cellStyle name="20% - Accent6 11 2" xfId="1036"/>
    <cellStyle name="20% - Accent6 11_draft transactions report_052009_rvsd" xfId="1037"/>
    <cellStyle name="20% - Accent6 110" xfId="1038"/>
    <cellStyle name="20% - Accent6 111" xfId="1039"/>
    <cellStyle name="20% - Accent6 112" xfId="1040"/>
    <cellStyle name="20% - Accent6 113" xfId="1041"/>
    <cellStyle name="20% - Accent6 114" xfId="1042"/>
    <cellStyle name="20% - Accent6 115" xfId="1043"/>
    <cellStyle name="20% - Accent6 116" xfId="1044"/>
    <cellStyle name="20% - Accent6 117" xfId="1045"/>
    <cellStyle name="20% - Accent6 118" xfId="1046"/>
    <cellStyle name="20% - Accent6 119" xfId="3113"/>
    <cellStyle name="20% - Accent6 12" xfId="1047"/>
    <cellStyle name="20% - Accent6 12 2" xfId="1048"/>
    <cellStyle name="20% - Accent6 12_draft transactions report_052009_rvsd" xfId="1049"/>
    <cellStyle name="20% - Accent6 120" xfId="3126"/>
    <cellStyle name="20% - Accent6 121" xfId="3139"/>
    <cellStyle name="20% - Accent6 122" xfId="3153"/>
    <cellStyle name="20% - Accent6 123" xfId="3195"/>
    <cellStyle name="20% - Accent6 124" xfId="3217"/>
    <cellStyle name="20% - Accent6 125" xfId="3259"/>
    <cellStyle name="20% - Accent6 126" xfId="3301"/>
    <cellStyle name="20% - Accent6 127" xfId="3362"/>
    <cellStyle name="20% - Accent6 128" xfId="3375"/>
    <cellStyle name="20% - Accent6 129" xfId="3388"/>
    <cellStyle name="20% - Accent6 13" xfId="1050"/>
    <cellStyle name="20% - Accent6 13 2" xfId="1051"/>
    <cellStyle name="20% - Accent6 13_draft transactions report_052009_rvsd" xfId="1052"/>
    <cellStyle name="20% - Accent6 130" xfId="3401"/>
    <cellStyle name="20% - Accent6 131" xfId="3414"/>
    <cellStyle name="20% - Accent6 132" xfId="3427"/>
    <cellStyle name="20% - Accent6 133" xfId="3440"/>
    <cellStyle name="20% - Accent6 134" xfId="3453"/>
    <cellStyle name="20% - Accent6 135" xfId="3467"/>
    <cellStyle name="20% - Accent6 136" xfId="3509"/>
    <cellStyle name="20% - Accent6 137" xfId="3531"/>
    <cellStyle name="20% - Accent6 138" xfId="3592"/>
    <cellStyle name="20% - Accent6 139" xfId="3619"/>
    <cellStyle name="20% - Accent6 14" xfId="1053"/>
    <cellStyle name="20% - Accent6 14 2" xfId="1054"/>
    <cellStyle name="20% - Accent6 14_draft transactions report_052009_rvsd" xfId="1055"/>
    <cellStyle name="20% - Accent6 140" xfId="3632"/>
    <cellStyle name="20% - Accent6 141" xfId="3645"/>
    <cellStyle name="20% - Accent6 142" xfId="3658"/>
    <cellStyle name="20% - Accent6 143" xfId="3671"/>
    <cellStyle name="20% - Accent6 144" xfId="3684"/>
    <cellStyle name="20% - Accent6 145" xfId="3697"/>
    <cellStyle name="20% - Accent6 146" xfId="3711"/>
    <cellStyle name="20% - Accent6 147" xfId="3606"/>
    <cellStyle name="20% - Accent6 148" xfId="3752"/>
    <cellStyle name="20% - Accent6 149" xfId="3774"/>
    <cellStyle name="20% - Accent6 15" xfId="1056"/>
    <cellStyle name="20% - Accent6 15 2" xfId="1057"/>
    <cellStyle name="20% - Accent6 15_draft transactions report_052009_rvsd" xfId="1058"/>
    <cellStyle name="20% - Accent6 150" xfId="3835"/>
    <cellStyle name="20% - Accent6 151" xfId="3877"/>
    <cellStyle name="20% - Accent6 16" xfId="1059"/>
    <cellStyle name="20% - Accent6 16 2" xfId="1060"/>
    <cellStyle name="20% - Accent6 16_draft transactions report_052009_rvsd" xfId="1061"/>
    <cellStyle name="20% - Accent6 17" xfId="1062"/>
    <cellStyle name="20% - Accent6 17 2" xfId="1063"/>
    <cellStyle name="20% - Accent6 17_draft transactions report_052009_rvsd" xfId="1064"/>
    <cellStyle name="20% - Accent6 18" xfId="1065"/>
    <cellStyle name="20% - Accent6 18 2" xfId="1066"/>
    <cellStyle name="20% - Accent6 18_draft transactions report_052009_rvsd" xfId="1067"/>
    <cellStyle name="20% - Accent6 19" xfId="1068"/>
    <cellStyle name="20% - Accent6 19 2" xfId="1069"/>
    <cellStyle name="20% - Accent6 19_draft transactions report_052009_rvsd" xfId="1070"/>
    <cellStyle name="20% - Accent6 2" xfId="1071"/>
    <cellStyle name="20% - Accent6 2 2" xfId="1072"/>
    <cellStyle name="20% - Accent6 2 2 2" xfId="1073"/>
    <cellStyle name="20% - Accent6 2 2_draft transactions report_052009_rvsd" xfId="1074"/>
    <cellStyle name="20% - Accent6 2 3" xfId="1075"/>
    <cellStyle name="20% - Accent6 2_draft transactions report_052009_rvsd" xfId="1076"/>
    <cellStyle name="20% - Accent6 20" xfId="1077"/>
    <cellStyle name="20% - Accent6 20 2" xfId="1078"/>
    <cellStyle name="20% - Accent6 20_draft transactions report_052009_rvsd" xfId="1079"/>
    <cellStyle name="20% - Accent6 21" xfId="1080"/>
    <cellStyle name="20% - Accent6 21 2" xfId="1081"/>
    <cellStyle name="20% - Accent6 21_draft transactions report_052009_rvsd" xfId="1082"/>
    <cellStyle name="20% - Accent6 22" xfId="1083"/>
    <cellStyle name="20% - Accent6 22 2" xfId="1084"/>
    <cellStyle name="20% - Accent6 22_draft transactions report_052009_rvsd" xfId="1085"/>
    <cellStyle name="20% - Accent6 23" xfId="1086"/>
    <cellStyle name="20% - Accent6 23 2" xfId="1087"/>
    <cellStyle name="20% - Accent6 23_draft transactions report_052009_rvsd" xfId="1088"/>
    <cellStyle name="20% - Accent6 24" xfId="1089"/>
    <cellStyle name="20% - Accent6 24 2" xfId="1090"/>
    <cellStyle name="20% - Accent6 24_draft transactions report_052009_rvsd" xfId="1091"/>
    <cellStyle name="20% - Accent6 25" xfId="1092"/>
    <cellStyle name="20% - Accent6 25 2" xfId="1093"/>
    <cellStyle name="20% - Accent6 25_draft transactions report_052009_rvsd" xfId="1094"/>
    <cellStyle name="20% - Accent6 26" xfId="1095"/>
    <cellStyle name="20% - Accent6 26 2" xfId="1096"/>
    <cellStyle name="20% - Accent6 26_draft transactions report_052009_rvsd" xfId="1097"/>
    <cellStyle name="20% - Accent6 27" xfId="1098"/>
    <cellStyle name="20% - Accent6 27 2" xfId="1099"/>
    <cellStyle name="20% - Accent6 27_draft transactions report_052009_rvsd" xfId="1100"/>
    <cellStyle name="20% - Accent6 28" xfId="1101"/>
    <cellStyle name="20% - Accent6 28 2" xfId="1102"/>
    <cellStyle name="20% - Accent6 28_draft transactions report_052009_rvsd" xfId="1103"/>
    <cellStyle name="20% - Accent6 29" xfId="1104"/>
    <cellStyle name="20% - Accent6 29 2" xfId="1105"/>
    <cellStyle name="20% - Accent6 29_draft transactions report_052009_rvsd" xfId="1106"/>
    <cellStyle name="20% - Accent6 3" xfId="1107"/>
    <cellStyle name="20% - Accent6 3 2" xfId="1108"/>
    <cellStyle name="20% - Accent6 3 2 2" xfId="1109"/>
    <cellStyle name="20% - Accent6 3 2_draft transactions report_052009_rvsd" xfId="1110"/>
    <cellStyle name="20% - Accent6 3 3" xfId="1111"/>
    <cellStyle name="20% - Accent6 3_draft transactions report_052009_rvsd" xfId="1112"/>
    <cellStyle name="20% - Accent6 30" xfId="1113"/>
    <cellStyle name="20% - Accent6 30 2" xfId="1114"/>
    <cellStyle name="20% - Accent6 30_draft transactions report_052009_rvsd" xfId="1115"/>
    <cellStyle name="20% - Accent6 31" xfId="1116"/>
    <cellStyle name="20% - Accent6 31 2" xfId="1117"/>
    <cellStyle name="20% - Accent6 31_draft transactions report_052009_rvsd" xfId="1118"/>
    <cellStyle name="20% - Accent6 32" xfId="1119"/>
    <cellStyle name="20% - Accent6 32 2" xfId="1120"/>
    <cellStyle name="20% - Accent6 32_draft transactions report_052009_rvsd" xfId="1121"/>
    <cellStyle name="20% - Accent6 33" xfId="1122"/>
    <cellStyle name="20% - Accent6 34" xfId="1123"/>
    <cellStyle name="20% - Accent6 35" xfId="1124"/>
    <cellStyle name="20% - Accent6 36" xfId="1125"/>
    <cellStyle name="20% - Accent6 37" xfId="1126"/>
    <cellStyle name="20% - Accent6 38" xfId="1127"/>
    <cellStyle name="20% - Accent6 39" xfId="1128"/>
    <cellStyle name="20% - Accent6 4" xfId="1129"/>
    <cellStyle name="20% - Accent6 4 2" xfId="1130"/>
    <cellStyle name="20% - Accent6 4 2 2" xfId="1131"/>
    <cellStyle name="20% - Accent6 4 2_draft transactions report_052009_rvsd" xfId="1132"/>
    <cellStyle name="20% - Accent6 4 3" xfId="1133"/>
    <cellStyle name="20% - Accent6 4_draft transactions report_052009_rvsd" xfId="1134"/>
    <cellStyle name="20% - Accent6 40" xfId="1135"/>
    <cellStyle name="20% - Accent6 41" xfId="1136"/>
    <cellStyle name="20% - Accent6 42" xfId="1137"/>
    <cellStyle name="20% - Accent6 43" xfId="1138"/>
    <cellStyle name="20% - Accent6 44" xfId="1139"/>
    <cellStyle name="20% - Accent6 45" xfId="1140"/>
    <cellStyle name="20% - Accent6 46" xfId="1141"/>
    <cellStyle name="20% - Accent6 47" xfId="1142"/>
    <cellStyle name="20% - Accent6 48" xfId="1143"/>
    <cellStyle name="20% - Accent6 49" xfId="1144"/>
    <cellStyle name="20% - Accent6 5" xfId="1145"/>
    <cellStyle name="20% - Accent6 5 2" xfId="1146"/>
    <cellStyle name="20% - Accent6 5 2 2" xfId="1147"/>
    <cellStyle name="20% - Accent6 5 2_draft transactions report_052009_rvsd" xfId="1148"/>
    <cellStyle name="20% - Accent6 5 3" xfId="1149"/>
    <cellStyle name="20% - Accent6 5_draft transactions report_052009_rvsd" xfId="1150"/>
    <cellStyle name="20% - Accent6 50" xfId="1151"/>
    <cellStyle name="20% - Accent6 51" xfId="1152"/>
    <cellStyle name="20% - Accent6 52" xfId="1153"/>
    <cellStyle name="20% - Accent6 53" xfId="1154"/>
    <cellStyle name="20% - Accent6 54" xfId="1155"/>
    <cellStyle name="20% - Accent6 55" xfId="1156"/>
    <cellStyle name="20% - Accent6 56" xfId="1157"/>
    <cellStyle name="20% - Accent6 57" xfId="1158"/>
    <cellStyle name="20% - Accent6 58" xfId="1159"/>
    <cellStyle name="20% - Accent6 59" xfId="1160"/>
    <cellStyle name="20% - Accent6 6" xfId="1161"/>
    <cellStyle name="20% - Accent6 6 2" xfId="1162"/>
    <cellStyle name="20% - Accent6 6 2 2" xfId="1163"/>
    <cellStyle name="20% - Accent6 6 2_draft transactions report_052009_rvsd" xfId="1164"/>
    <cellStyle name="20% - Accent6 6 3" xfId="1165"/>
    <cellStyle name="20% - Accent6 6_draft transactions report_052009_rvsd" xfId="1166"/>
    <cellStyle name="20% - Accent6 60" xfId="1167"/>
    <cellStyle name="20% - Accent6 61" xfId="1168"/>
    <cellStyle name="20% - Accent6 62" xfId="1169"/>
    <cellStyle name="20% - Accent6 63" xfId="1170"/>
    <cellStyle name="20% - Accent6 64" xfId="1171"/>
    <cellStyle name="20% - Accent6 65" xfId="1172"/>
    <cellStyle name="20% - Accent6 66" xfId="1173"/>
    <cellStyle name="20% - Accent6 67" xfId="1174"/>
    <cellStyle name="20% - Accent6 68" xfId="1175"/>
    <cellStyle name="20% - Accent6 69" xfId="1176"/>
    <cellStyle name="20% - Accent6 7" xfId="1177"/>
    <cellStyle name="20% - Accent6 7 2" xfId="1178"/>
    <cellStyle name="20% - Accent6 7 2 2" xfId="1179"/>
    <cellStyle name="20% - Accent6 7 2_draft transactions report_052009_rvsd" xfId="1180"/>
    <cellStyle name="20% - Accent6 7 3" xfId="1181"/>
    <cellStyle name="20% - Accent6 7_draft transactions report_052009_rvsd" xfId="1182"/>
    <cellStyle name="20% - Accent6 70" xfId="1183"/>
    <cellStyle name="20% - Accent6 71" xfId="1184"/>
    <cellStyle name="20% - Accent6 72" xfId="1185"/>
    <cellStyle name="20% - Accent6 73" xfId="1186"/>
    <cellStyle name="20% - Accent6 74" xfId="1187"/>
    <cellStyle name="20% - Accent6 75" xfId="1188"/>
    <cellStyle name="20% - Accent6 76" xfId="1189"/>
    <cellStyle name="20% - Accent6 77" xfId="1190"/>
    <cellStyle name="20% - Accent6 78" xfId="1191"/>
    <cellStyle name="20% - Accent6 79" xfId="1192"/>
    <cellStyle name="20% - Accent6 8" xfId="1193"/>
    <cellStyle name="20% - Accent6 8 2" xfId="1194"/>
    <cellStyle name="20% - Accent6 8 2 2" xfId="1195"/>
    <cellStyle name="20% - Accent6 8 2_draft transactions report_052009_rvsd" xfId="1196"/>
    <cellStyle name="20% - Accent6 8 3" xfId="1197"/>
    <cellStyle name="20% - Accent6 8_draft transactions report_052009_rvsd" xfId="1198"/>
    <cellStyle name="20% - Accent6 80" xfId="1199"/>
    <cellStyle name="20% - Accent6 81" xfId="1200"/>
    <cellStyle name="20% - Accent6 82" xfId="1201"/>
    <cellStyle name="20% - Accent6 83" xfId="1202"/>
    <cellStyle name="20% - Accent6 84" xfId="1203"/>
    <cellStyle name="20% - Accent6 85" xfId="1204"/>
    <cellStyle name="20% - Accent6 86" xfId="1205"/>
    <cellStyle name="20% - Accent6 87" xfId="1206"/>
    <cellStyle name="20% - Accent6 88" xfId="1207"/>
    <cellStyle name="20% - Accent6 89" xfId="1208"/>
    <cellStyle name="20% - Accent6 9" xfId="1209"/>
    <cellStyle name="20% - Accent6 9 2" xfId="1210"/>
    <cellStyle name="20% - Accent6 9 2 2" xfId="1211"/>
    <cellStyle name="20% - Accent6 9 2_draft transactions report_052009_rvsd" xfId="1212"/>
    <cellStyle name="20% - Accent6 9 3" xfId="1213"/>
    <cellStyle name="20% - Accent6 9_draft transactions report_052009_rvsd" xfId="1214"/>
    <cellStyle name="20% - Accent6 90" xfId="1215"/>
    <cellStyle name="20% - Accent6 91" xfId="1216"/>
    <cellStyle name="20% - Accent6 92" xfId="1217"/>
    <cellStyle name="20% - Accent6 93" xfId="1218"/>
    <cellStyle name="20% - Accent6 94" xfId="1219"/>
    <cellStyle name="20% - Accent6 95" xfId="1220"/>
    <cellStyle name="20% - Accent6 96" xfId="1221"/>
    <cellStyle name="20% - Accent6 97" xfId="1222"/>
    <cellStyle name="20% - Accent6 98" xfId="1223"/>
    <cellStyle name="20% - Accent6 99" xfId="1224"/>
    <cellStyle name="40% - Accent1" xfId="1225" builtinId="31" customBuiltin="1"/>
    <cellStyle name="40% - Accent1 10" xfId="1226"/>
    <cellStyle name="40% - Accent1 10 2" xfId="1227"/>
    <cellStyle name="40% - Accent1 10_draft transactions report_052009_rvsd" xfId="1228"/>
    <cellStyle name="40% - Accent1 100" xfId="1229"/>
    <cellStyle name="40% - Accent1 101" xfId="1230"/>
    <cellStyle name="40% - Accent1 102" xfId="1231"/>
    <cellStyle name="40% - Accent1 103" xfId="1232"/>
    <cellStyle name="40% - Accent1 104" xfId="1233"/>
    <cellStyle name="40% - Accent1 105" xfId="1234"/>
    <cellStyle name="40% - Accent1 106" xfId="1235"/>
    <cellStyle name="40% - Accent1 107" xfId="1236"/>
    <cellStyle name="40% - Accent1 108" xfId="1237"/>
    <cellStyle name="40% - Accent1 109" xfId="1238"/>
    <cellStyle name="40% - Accent1 11" xfId="1239"/>
    <cellStyle name="40% - Accent1 11 2" xfId="1240"/>
    <cellStyle name="40% - Accent1 11_draft transactions report_052009_rvsd" xfId="1241"/>
    <cellStyle name="40% - Accent1 110" xfId="1242"/>
    <cellStyle name="40% - Accent1 111" xfId="1243"/>
    <cellStyle name="40% - Accent1 112" xfId="1244"/>
    <cellStyle name="40% - Accent1 113" xfId="1245"/>
    <cellStyle name="40% - Accent1 114" xfId="1246"/>
    <cellStyle name="40% - Accent1 115" xfId="1247"/>
    <cellStyle name="40% - Accent1 116" xfId="1248"/>
    <cellStyle name="40% - Accent1 117" xfId="1249"/>
    <cellStyle name="40% - Accent1 118" xfId="1250"/>
    <cellStyle name="40% - Accent1 119" xfId="3114"/>
    <cellStyle name="40% - Accent1 12" xfId="1251"/>
    <cellStyle name="40% - Accent1 12 2" xfId="1252"/>
    <cellStyle name="40% - Accent1 12_draft transactions report_052009_rvsd" xfId="1253"/>
    <cellStyle name="40% - Accent1 120" xfId="3125"/>
    <cellStyle name="40% - Accent1 121" xfId="3138"/>
    <cellStyle name="40% - Accent1 122" xfId="3154"/>
    <cellStyle name="40% - Accent1 123" xfId="3196"/>
    <cellStyle name="40% - Accent1 124" xfId="3238"/>
    <cellStyle name="40% - Accent1 125" xfId="3280"/>
    <cellStyle name="40% - Accent1 126" xfId="3321"/>
    <cellStyle name="40% - Accent1 127" xfId="3363"/>
    <cellStyle name="40% - Accent1 128" xfId="3374"/>
    <cellStyle name="40% - Accent1 129" xfId="3387"/>
    <cellStyle name="40% - Accent1 13" xfId="1254"/>
    <cellStyle name="40% - Accent1 13 2" xfId="1255"/>
    <cellStyle name="40% - Accent1 13_draft transactions report_052009_rvsd" xfId="1256"/>
    <cellStyle name="40% - Accent1 130" xfId="3402"/>
    <cellStyle name="40% - Accent1 131" xfId="3413"/>
    <cellStyle name="40% - Accent1 132" xfId="3426"/>
    <cellStyle name="40% - Accent1 133" xfId="3439"/>
    <cellStyle name="40% - Accent1 134" xfId="3452"/>
    <cellStyle name="40% - Accent1 135" xfId="3468"/>
    <cellStyle name="40% - Accent1 136" xfId="3510"/>
    <cellStyle name="40% - Accent1 137" xfId="3551"/>
    <cellStyle name="40% - Accent1 138" xfId="3593"/>
    <cellStyle name="40% - Accent1 139" xfId="3618"/>
    <cellStyle name="40% - Accent1 14" xfId="1257"/>
    <cellStyle name="40% - Accent1 14 2" xfId="1258"/>
    <cellStyle name="40% - Accent1 14_draft transactions report_052009_rvsd" xfId="1259"/>
    <cellStyle name="40% - Accent1 140" xfId="3631"/>
    <cellStyle name="40% - Accent1 141" xfId="3644"/>
    <cellStyle name="40% - Accent1 142" xfId="3657"/>
    <cellStyle name="40% - Accent1 143" xfId="3670"/>
    <cellStyle name="40% - Accent1 144" xfId="3683"/>
    <cellStyle name="40% - Accent1 145" xfId="3696"/>
    <cellStyle name="40% - Accent1 146" xfId="3710"/>
    <cellStyle name="40% - Accent1 147" xfId="3605"/>
    <cellStyle name="40% - Accent1 148" xfId="3753"/>
    <cellStyle name="40% - Accent1 149" xfId="3794"/>
    <cellStyle name="40% - Accent1 15" xfId="1260"/>
    <cellStyle name="40% - Accent1 15 2" xfId="1261"/>
    <cellStyle name="40% - Accent1 15_draft transactions report_052009_rvsd" xfId="1262"/>
    <cellStyle name="40% - Accent1 150" xfId="3836"/>
    <cellStyle name="40% - Accent1 151" xfId="3878"/>
    <cellStyle name="40% - Accent1 16" xfId="1263"/>
    <cellStyle name="40% - Accent1 16 2" xfId="1264"/>
    <cellStyle name="40% - Accent1 16_draft transactions report_052009_rvsd" xfId="1265"/>
    <cellStyle name="40% - Accent1 17" xfId="1266"/>
    <cellStyle name="40% - Accent1 17 2" xfId="1267"/>
    <cellStyle name="40% - Accent1 17_draft transactions report_052009_rvsd" xfId="1268"/>
    <cellStyle name="40% - Accent1 18" xfId="1269"/>
    <cellStyle name="40% - Accent1 18 2" xfId="1270"/>
    <cellStyle name="40% - Accent1 18_draft transactions report_052009_rvsd" xfId="1271"/>
    <cellStyle name="40% - Accent1 19" xfId="1272"/>
    <cellStyle name="40% - Accent1 19 2" xfId="1273"/>
    <cellStyle name="40% - Accent1 19_draft transactions report_052009_rvsd" xfId="1274"/>
    <cellStyle name="40% - Accent1 2" xfId="1275"/>
    <cellStyle name="40% - Accent1 2 2" xfId="1276"/>
    <cellStyle name="40% - Accent1 2 2 2" xfId="1277"/>
    <cellStyle name="40% - Accent1 2 2_draft transactions report_052009_rvsd" xfId="1278"/>
    <cellStyle name="40% - Accent1 2 3" xfId="1279"/>
    <cellStyle name="40% - Accent1 2_draft transactions report_052009_rvsd" xfId="1280"/>
    <cellStyle name="40% - Accent1 20" xfId="1281"/>
    <cellStyle name="40% - Accent1 20 2" xfId="1282"/>
    <cellStyle name="40% - Accent1 20_draft transactions report_052009_rvsd" xfId="1283"/>
    <cellStyle name="40% - Accent1 21" xfId="1284"/>
    <cellStyle name="40% - Accent1 21 2" xfId="1285"/>
    <cellStyle name="40% - Accent1 21_draft transactions report_052009_rvsd" xfId="1286"/>
    <cellStyle name="40% - Accent1 22" xfId="1287"/>
    <cellStyle name="40% - Accent1 22 2" xfId="1288"/>
    <cellStyle name="40% - Accent1 22_draft transactions report_052009_rvsd" xfId="1289"/>
    <cellStyle name="40% - Accent1 23" xfId="1290"/>
    <cellStyle name="40% - Accent1 23 2" xfId="1291"/>
    <cellStyle name="40% - Accent1 23_draft transactions report_052009_rvsd" xfId="1292"/>
    <cellStyle name="40% - Accent1 24" xfId="1293"/>
    <cellStyle name="40% - Accent1 24 2" xfId="1294"/>
    <cellStyle name="40% - Accent1 24_draft transactions report_052009_rvsd" xfId="1295"/>
    <cellStyle name="40% - Accent1 25" xfId="1296"/>
    <cellStyle name="40% - Accent1 25 2" xfId="1297"/>
    <cellStyle name="40% - Accent1 25_draft transactions report_052009_rvsd" xfId="1298"/>
    <cellStyle name="40% - Accent1 26" xfId="1299"/>
    <cellStyle name="40% - Accent1 26 2" xfId="1300"/>
    <cellStyle name="40% - Accent1 26_draft transactions report_052009_rvsd" xfId="1301"/>
    <cellStyle name="40% - Accent1 27" xfId="1302"/>
    <cellStyle name="40% - Accent1 27 2" xfId="1303"/>
    <cellStyle name="40% - Accent1 27_draft transactions report_052009_rvsd" xfId="1304"/>
    <cellStyle name="40% - Accent1 28" xfId="1305"/>
    <cellStyle name="40% - Accent1 28 2" xfId="1306"/>
    <cellStyle name="40% - Accent1 28_draft transactions report_052009_rvsd" xfId="1307"/>
    <cellStyle name="40% - Accent1 29" xfId="1308"/>
    <cellStyle name="40% - Accent1 29 2" xfId="1309"/>
    <cellStyle name="40% - Accent1 29_draft transactions report_052009_rvsd" xfId="1310"/>
    <cellStyle name="40% - Accent1 3" xfId="1311"/>
    <cellStyle name="40% - Accent1 3 2" xfId="1312"/>
    <cellStyle name="40% - Accent1 3 2 2" xfId="1313"/>
    <cellStyle name="40% - Accent1 3 2_draft transactions report_052009_rvsd" xfId="1314"/>
    <cellStyle name="40% - Accent1 3 3" xfId="1315"/>
    <cellStyle name="40% - Accent1 3_draft transactions report_052009_rvsd" xfId="1316"/>
    <cellStyle name="40% - Accent1 30" xfId="1317"/>
    <cellStyle name="40% - Accent1 30 2" xfId="1318"/>
    <cellStyle name="40% - Accent1 30_draft transactions report_052009_rvsd" xfId="1319"/>
    <cellStyle name="40% - Accent1 31" xfId="1320"/>
    <cellStyle name="40% - Accent1 31 2" xfId="1321"/>
    <cellStyle name="40% - Accent1 31_draft transactions report_052009_rvsd" xfId="1322"/>
    <cellStyle name="40% - Accent1 32" xfId="1323"/>
    <cellStyle name="40% - Accent1 32 2" xfId="1324"/>
    <cellStyle name="40% - Accent1 32_draft transactions report_052009_rvsd" xfId="1325"/>
    <cellStyle name="40% - Accent1 33" xfId="1326"/>
    <cellStyle name="40% - Accent1 34" xfId="1327"/>
    <cellStyle name="40% - Accent1 35" xfId="1328"/>
    <cellStyle name="40% - Accent1 36" xfId="1329"/>
    <cellStyle name="40% - Accent1 37" xfId="1330"/>
    <cellStyle name="40% - Accent1 38" xfId="1331"/>
    <cellStyle name="40% - Accent1 39" xfId="1332"/>
    <cellStyle name="40% - Accent1 4" xfId="1333"/>
    <cellStyle name="40% - Accent1 4 2" xfId="1334"/>
    <cellStyle name="40% - Accent1 4 2 2" xfId="1335"/>
    <cellStyle name="40% - Accent1 4 2_draft transactions report_052009_rvsd" xfId="1336"/>
    <cellStyle name="40% - Accent1 4 3" xfId="1337"/>
    <cellStyle name="40% - Accent1 4_draft transactions report_052009_rvsd" xfId="1338"/>
    <cellStyle name="40% - Accent1 40" xfId="1339"/>
    <cellStyle name="40% - Accent1 41" xfId="1340"/>
    <cellStyle name="40% - Accent1 42" xfId="1341"/>
    <cellStyle name="40% - Accent1 43" xfId="1342"/>
    <cellStyle name="40% - Accent1 44" xfId="1343"/>
    <cellStyle name="40% - Accent1 45" xfId="1344"/>
    <cellStyle name="40% - Accent1 46" xfId="1345"/>
    <cellStyle name="40% - Accent1 47" xfId="1346"/>
    <cellStyle name="40% - Accent1 48" xfId="1347"/>
    <cellStyle name="40% - Accent1 49" xfId="1348"/>
    <cellStyle name="40% - Accent1 5" xfId="1349"/>
    <cellStyle name="40% - Accent1 5 2" xfId="1350"/>
    <cellStyle name="40% - Accent1 5 2 2" xfId="1351"/>
    <cellStyle name="40% - Accent1 5 2_draft transactions report_052009_rvsd" xfId="1352"/>
    <cellStyle name="40% - Accent1 5 3" xfId="1353"/>
    <cellStyle name="40% - Accent1 5_draft transactions report_052009_rvsd" xfId="1354"/>
    <cellStyle name="40% - Accent1 50" xfId="1355"/>
    <cellStyle name="40% - Accent1 51" xfId="1356"/>
    <cellStyle name="40% - Accent1 52" xfId="1357"/>
    <cellStyle name="40% - Accent1 53" xfId="1358"/>
    <cellStyle name="40% - Accent1 54" xfId="1359"/>
    <cellStyle name="40% - Accent1 55" xfId="1360"/>
    <cellStyle name="40% - Accent1 56" xfId="1361"/>
    <cellStyle name="40% - Accent1 57" xfId="1362"/>
    <cellStyle name="40% - Accent1 58" xfId="1363"/>
    <cellStyle name="40% - Accent1 59" xfId="1364"/>
    <cellStyle name="40% - Accent1 6" xfId="1365"/>
    <cellStyle name="40% - Accent1 6 2" xfId="1366"/>
    <cellStyle name="40% - Accent1 6 2 2" xfId="1367"/>
    <cellStyle name="40% - Accent1 6 2_draft transactions report_052009_rvsd" xfId="1368"/>
    <cellStyle name="40% - Accent1 6 3" xfId="1369"/>
    <cellStyle name="40% - Accent1 6_draft transactions report_052009_rvsd" xfId="1370"/>
    <cellStyle name="40% - Accent1 60" xfId="1371"/>
    <cellStyle name="40% - Accent1 61" xfId="1372"/>
    <cellStyle name="40% - Accent1 62" xfId="1373"/>
    <cellStyle name="40% - Accent1 63" xfId="1374"/>
    <cellStyle name="40% - Accent1 64" xfId="1375"/>
    <cellStyle name="40% - Accent1 65" xfId="1376"/>
    <cellStyle name="40% - Accent1 66" xfId="1377"/>
    <cellStyle name="40% - Accent1 67" xfId="1378"/>
    <cellStyle name="40% - Accent1 68" xfId="1379"/>
    <cellStyle name="40% - Accent1 69" xfId="1380"/>
    <cellStyle name="40% - Accent1 7" xfId="1381"/>
    <cellStyle name="40% - Accent1 7 2" xfId="1382"/>
    <cellStyle name="40% - Accent1 7 2 2" xfId="1383"/>
    <cellStyle name="40% - Accent1 7 2_draft transactions report_052009_rvsd" xfId="1384"/>
    <cellStyle name="40% - Accent1 7 3" xfId="1385"/>
    <cellStyle name="40% - Accent1 7_draft transactions report_052009_rvsd" xfId="1386"/>
    <cellStyle name="40% - Accent1 70" xfId="1387"/>
    <cellStyle name="40% - Accent1 71" xfId="1388"/>
    <cellStyle name="40% - Accent1 72" xfId="1389"/>
    <cellStyle name="40% - Accent1 73" xfId="1390"/>
    <cellStyle name="40% - Accent1 74" xfId="1391"/>
    <cellStyle name="40% - Accent1 75" xfId="1392"/>
    <cellStyle name="40% - Accent1 76" xfId="1393"/>
    <cellStyle name="40% - Accent1 77" xfId="1394"/>
    <cellStyle name="40% - Accent1 78" xfId="1395"/>
    <cellStyle name="40% - Accent1 79" xfId="1396"/>
    <cellStyle name="40% - Accent1 8" xfId="1397"/>
    <cellStyle name="40% - Accent1 8 2" xfId="1398"/>
    <cellStyle name="40% - Accent1 8 2 2" xfId="1399"/>
    <cellStyle name="40% - Accent1 8 2_draft transactions report_052009_rvsd" xfId="1400"/>
    <cellStyle name="40% - Accent1 8 3" xfId="1401"/>
    <cellStyle name="40% - Accent1 8_draft transactions report_052009_rvsd" xfId="1402"/>
    <cellStyle name="40% - Accent1 80" xfId="1403"/>
    <cellStyle name="40% - Accent1 81" xfId="1404"/>
    <cellStyle name="40% - Accent1 82" xfId="1405"/>
    <cellStyle name="40% - Accent1 83" xfId="1406"/>
    <cellStyle name="40% - Accent1 84" xfId="1407"/>
    <cellStyle name="40% - Accent1 85" xfId="1408"/>
    <cellStyle name="40% - Accent1 86" xfId="1409"/>
    <cellStyle name="40% - Accent1 87" xfId="1410"/>
    <cellStyle name="40% - Accent1 88" xfId="1411"/>
    <cellStyle name="40% - Accent1 89" xfId="1412"/>
    <cellStyle name="40% - Accent1 9" xfId="1413"/>
    <cellStyle name="40% - Accent1 9 2" xfId="1414"/>
    <cellStyle name="40% - Accent1 9 2 2" xfId="1415"/>
    <cellStyle name="40% - Accent1 9 2_draft transactions report_052009_rvsd" xfId="1416"/>
    <cellStyle name="40% - Accent1 9 3" xfId="1417"/>
    <cellStyle name="40% - Accent1 9_draft transactions report_052009_rvsd" xfId="1418"/>
    <cellStyle name="40% - Accent1 90" xfId="1419"/>
    <cellStyle name="40% - Accent1 91" xfId="1420"/>
    <cellStyle name="40% - Accent1 92" xfId="1421"/>
    <cellStyle name="40% - Accent1 93" xfId="1422"/>
    <cellStyle name="40% - Accent1 94" xfId="1423"/>
    <cellStyle name="40% - Accent1 95" xfId="1424"/>
    <cellStyle name="40% - Accent1 96" xfId="1425"/>
    <cellStyle name="40% - Accent1 97" xfId="1426"/>
    <cellStyle name="40% - Accent1 98" xfId="1427"/>
    <cellStyle name="40% - Accent1 99" xfId="1428"/>
    <cellStyle name="40% - Accent2" xfId="1429" builtinId="35" customBuiltin="1"/>
    <cellStyle name="40% - Accent2 10" xfId="1430"/>
    <cellStyle name="40% - Accent2 10 2" xfId="1431"/>
    <cellStyle name="40% - Accent2 10_draft transactions report_052009_rvsd" xfId="1432"/>
    <cellStyle name="40% - Accent2 100" xfId="1433"/>
    <cellStyle name="40% - Accent2 101" xfId="1434"/>
    <cellStyle name="40% - Accent2 102" xfId="1435"/>
    <cellStyle name="40% - Accent2 103" xfId="1436"/>
    <cellStyle name="40% - Accent2 104" xfId="1437"/>
    <cellStyle name="40% - Accent2 105" xfId="1438"/>
    <cellStyle name="40% - Accent2 106" xfId="1439"/>
    <cellStyle name="40% - Accent2 107" xfId="1440"/>
    <cellStyle name="40% - Accent2 108" xfId="1441"/>
    <cellStyle name="40% - Accent2 109" xfId="1442"/>
    <cellStyle name="40% - Accent2 11" xfId="1443"/>
    <cellStyle name="40% - Accent2 11 2" xfId="1444"/>
    <cellStyle name="40% - Accent2 11_draft transactions report_052009_rvsd" xfId="1445"/>
    <cellStyle name="40% - Accent2 110" xfId="1446"/>
    <cellStyle name="40% - Accent2 111" xfId="1447"/>
    <cellStyle name="40% - Accent2 112" xfId="1448"/>
    <cellStyle name="40% - Accent2 113" xfId="1449"/>
    <cellStyle name="40% - Accent2 114" xfId="1450"/>
    <cellStyle name="40% - Accent2 115" xfId="1451"/>
    <cellStyle name="40% - Accent2 116" xfId="1452"/>
    <cellStyle name="40% - Accent2 117" xfId="1453"/>
    <cellStyle name="40% - Accent2 118" xfId="1454"/>
    <cellStyle name="40% - Accent2 119" xfId="3115"/>
    <cellStyle name="40% - Accent2 12" xfId="1455"/>
    <cellStyle name="40% - Accent2 12 2" xfId="1456"/>
    <cellStyle name="40% - Accent2 12_draft transactions report_052009_rvsd" xfId="1457"/>
    <cellStyle name="40% - Accent2 120" xfId="3124"/>
    <cellStyle name="40% - Accent2 121" xfId="3137"/>
    <cellStyle name="40% - Accent2 122" xfId="3155"/>
    <cellStyle name="40% - Accent2 123" xfId="3197"/>
    <cellStyle name="40% - Accent2 124" xfId="3239"/>
    <cellStyle name="40% - Accent2 125" xfId="3281"/>
    <cellStyle name="40% - Accent2 126" xfId="3322"/>
    <cellStyle name="40% - Accent2 127" xfId="3364"/>
    <cellStyle name="40% - Accent2 128" xfId="3373"/>
    <cellStyle name="40% - Accent2 129" xfId="3386"/>
    <cellStyle name="40% - Accent2 13" xfId="1458"/>
    <cellStyle name="40% - Accent2 13 2" xfId="1459"/>
    <cellStyle name="40% - Accent2 13_draft transactions report_052009_rvsd" xfId="1460"/>
    <cellStyle name="40% - Accent2 130" xfId="3403"/>
    <cellStyle name="40% - Accent2 131" xfId="3412"/>
    <cellStyle name="40% - Accent2 132" xfId="3425"/>
    <cellStyle name="40% - Accent2 133" xfId="3438"/>
    <cellStyle name="40% - Accent2 134" xfId="3451"/>
    <cellStyle name="40% - Accent2 135" xfId="3469"/>
    <cellStyle name="40% - Accent2 136" xfId="3511"/>
    <cellStyle name="40% - Accent2 137" xfId="3552"/>
    <cellStyle name="40% - Accent2 138" xfId="3594"/>
    <cellStyle name="40% - Accent2 139" xfId="3617"/>
    <cellStyle name="40% - Accent2 14" xfId="1461"/>
    <cellStyle name="40% - Accent2 14 2" xfId="1462"/>
    <cellStyle name="40% - Accent2 14_draft transactions report_052009_rvsd" xfId="1463"/>
    <cellStyle name="40% - Accent2 140" xfId="3630"/>
    <cellStyle name="40% - Accent2 141" xfId="3643"/>
    <cellStyle name="40% - Accent2 142" xfId="3656"/>
    <cellStyle name="40% - Accent2 143" xfId="3669"/>
    <cellStyle name="40% - Accent2 144" xfId="3682"/>
    <cellStyle name="40% - Accent2 145" xfId="3695"/>
    <cellStyle name="40% - Accent2 146" xfId="3709"/>
    <cellStyle name="40% - Accent2 147" xfId="3604"/>
    <cellStyle name="40% - Accent2 148" xfId="3754"/>
    <cellStyle name="40% - Accent2 149" xfId="3795"/>
    <cellStyle name="40% - Accent2 15" xfId="1464"/>
    <cellStyle name="40% - Accent2 15 2" xfId="1465"/>
    <cellStyle name="40% - Accent2 15_draft transactions report_052009_rvsd" xfId="1466"/>
    <cellStyle name="40% - Accent2 150" xfId="3837"/>
    <cellStyle name="40% - Accent2 151" xfId="3879"/>
    <cellStyle name="40% - Accent2 16" xfId="1467"/>
    <cellStyle name="40% - Accent2 16 2" xfId="1468"/>
    <cellStyle name="40% - Accent2 16_draft transactions report_052009_rvsd" xfId="1469"/>
    <cellStyle name="40% - Accent2 17" xfId="1470"/>
    <cellStyle name="40% - Accent2 17 2" xfId="1471"/>
    <cellStyle name="40% - Accent2 17_draft transactions report_052009_rvsd" xfId="1472"/>
    <cellStyle name="40% - Accent2 18" xfId="1473"/>
    <cellStyle name="40% - Accent2 18 2" xfId="1474"/>
    <cellStyle name="40% - Accent2 18_draft transactions report_052009_rvsd" xfId="1475"/>
    <cellStyle name="40% - Accent2 19" xfId="1476"/>
    <cellStyle name="40% - Accent2 19 2" xfId="1477"/>
    <cellStyle name="40% - Accent2 19_draft transactions report_052009_rvsd" xfId="1478"/>
    <cellStyle name="40% - Accent2 2" xfId="1479"/>
    <cellStyle name="40% - Accent2 2 2" xfId="1480"/>
    <cellStyle name="40% - Accent2 2 2 2" xfId="1481"/>
    <cellStyle name="40% - Accent2 2 2_draft transactions report_052009_rvsd" xfId="1482"/>
    <cellStyle name="40% - Accent2 2 3" xfId="1483"/>
    <cellStyle name="40% - Accent2 2_draft transactions report_052009_rvsd" xfId="1484"/>
    <cellStyle name="40% - Accent2 20" xfId="1485"/>
    <cellStyle name="40% - Accent2 20 2" xfId="1486"/>
    <cellStyle name="40% - Accent2 20_draft transactions report_052009_rvsd" xfId="1487"/>
    <cellStyle name="40% - Accent2 21" xfId="1488"/>
    <cellStyle name="40% - Accent2 21 2" xfId="1489"/>
    <cellStyle name="40% - Accent2 21_draft transactions report_052009_rvsd" xfId="1490"/>
    <cellStyle name="40% - Accent2 22" xfId="1491"/>
    <cellStyle name="40% - Accent2 22 2" xfId="1492"/>
    <cellStyle name="40% - Accent2 22_draft transactions report_052009_rvsd" xfId="1493"/>
    <cellStyle name="40% - Accent2 23" xfId="1494"/>
    <cellStyle name="40% - Accent2 23 2" xfId="1495"/>
    <cellStyle name="40% - Accent2 23_draft transactions report_052009_rvsd" xfId="1496"/>
    <cellStyle name="40% - Accent2 24" xfId="1497"/>
    <cellStyle name="40% - Accent2 24 2" xfId="1498"/>
    <cellStyle name="40% - Accent2 24_draft transactions report_052009_rvsd" xfId="1499"/>
    <cellStyle name="40% - Accent2 25" xfId="1500"/>
    <cellStyle name="40% - Accent2 25 2" xfId="1501"/>
    <cellStyle name="40% - Accent2 25_draft transactions report_052009_rvsd" xfId="1502"/>
    <cellStyle name="40% - Accent2 26" xfId="1503"/>
    <cellStyle name="40% - Accent2 26 2" xfId="1504"/>
    <cellStyle name="40% - Accent2 26_draft transactions report_052009_rvsd" xfId="1505"/>
    <cellStyle name="40% - Accent2 27" xfId="1506"/>
    <cellStyle name="40% - Accent2 27 2" xfId="1507"/>
    <cellStyle name="40% - Accent2 27_draft transactions report_052009_rvsd" xfId="1508"/>
    <cellStyle name="40% - Accent2 28" xfId="1509"/>
    <cellStyle name="40% - Accent2 28 2" xfId="1510"/>
    <cellStyle name="40% - Accent2 28_draft transactions report_052009_rvsd" xfId="1511"/>
    <cellStyle name="40% - Accent2 29" xfId="1512"/>
    <cellStyle name="40% - Accent2 29 2" xfId="1513"/>
    <cellStyle name="40% - Accent2 29_draft transactions report_052009_rvsd" xfId="1514"/>
    <cellStyle name="40% - Accent2 3" xfId="1515"/>
    <cellStyle name="40% - Accent2 3 2" xfId="1516"/>
    <cellStyle name="40% - Accent2 3 2 2" xfId="1517"/>
    <cellStyle name="40% - Accent2 3 2_draft transactions report_052009_rvsd" xfId="1518"/>
    <cellStyle name="40% - Accent2 3 3" xfId="1519"/>
    <cellStyle name="40% - Accent2 3_draft transactions report_052009_rvsd" xfId="1520"/>
    <cellStyle name="40% - Accent2 30" xfId="1521"/>
    <cellStyle name="40% - Accent2 30 2" xfId="1522"/>
    <cellStyle name="40% - Accent2 30_draft transactions report_052009_rvsd" xfId="1523"/>
    <cellStyle name="40% - Accent2 31" xfId="1524"/>
    <cellStyle name="40% - Accent2 31 2" xfId="1525"/>
    <cellStyle name="40% - Accent2 31_draft transactions report_052009_rvsd" xfId="1526"/>
    <cellStyle name="40% - Accent2 32" xfId="1527"/>
    <cellStyle name="40% - Accent2 32 2" xfId="1528"/>
    <cellStyle name="40% - Accent2 32_draft transactions report_052009_rvsd" xfId="1529"/>
    <cellStyle name="40% - Accent2 33" xfId="1530"/>
    <cellStyle name="40% - Accent2 34" xfId="1531"/>
    <cellStyle name="40% - Accent2 35" xfId="1532"/>
    <cellStyle name="40% - Accent2 36" xfId="1533"/>
    <cellStyle name="40% - Accent2 37" xfId="1534"/>
    <cellStyle name="40% - Accent2 38" xfId="1535"/>
    <cellStyle name="40% - Accent2 39" xfId="1536"/>
    <cellStyle name="40% - Accent2 4" xfId="1537"/>
    <cellStyle name="40% - Accent2 4 2" xfId="1538"/>
    <cellStyle name="40% - Accent2 4 2 2" xfId="1539"/>
    <cellStyle name="40% - Accent2 4 2_draft transactions report_052009_rvsd" xfId="1540"/>
    <cellStyle name="40% - Accent2 4 3" xfId="1541"/>
    <cellStyle name="40% - Accent2 4_draft transactions report_052009_rvsd" xfId="1542"/>
    <cellStyle name="40% - Accent2 40" xfId="1543"/>
    <cellStyle name="40% - Accent2 41" xfId="1544"/>
    <cellStyle name="40% - Accent2 42" xfId="1545"/>
    <cellStyle name="40% - Accent2 43" xfId="1546"/>
    <cellStyle name="40% - Accent2 44" xfId="1547"/>
    <cellStyle name="40% - Accent2 45" xfId="1548"/>
    <cellStyle name="40% - Accent2 46" xfId="1549"/>
    <cellStyle name="40% - Accent2 47" xfId="1550"/>
    <cellStyle name="40% - Accent2 48" xfId="1551"/>
    <cellStyle name="40% - Accent2 49" xfId="1552"/>
    <cellStyle name="40% - Accent2 5" xfId="1553"/>
    <cellStyle name="40% - Accent2 5 2" xfId="1554"/>
    <cellStyle name="40% - Accent2 5 2 2" xfId="1555"/>
    <cellStyle name="40% - Accent2 5 2_draft transactions report_052009_rvsd" xfId="1556"/>
    <cellStyle name="40% - Accent2 5 3" xfId="1557"/>
    <cellStyle name="40% - Accent2 5_draft transactions report_052009_rvsd" xfId="1558"/>
    <cellStyle name="40% - Accent2 50" xfId="1559"/>
    <cellStyle name="40% - Accent2 51" xfId="1560"/>
    <cellStyle name="40% - Accent2 52" xfId="1561"/>
    <cellStyle name="40% - Accent2 53" xfId="1562"/>
    <cellStyle name="40% - Accent2 54" xfId="1563"/>
    <cellStyle name="40% - Accent2 55" xfId="1564"/>
    <cellStyle name="40% - Accent2 56" xfId="1565"/>
    <cellStyle name="40% - Accent2 57" xfId="1566"/>
    <cellStyle name="40% - Accent2 58" xfId="1567"/>
    <cellStyle name="40% - Accent2 59" xfId="1568"/>
    <cellStyle name="40% - Accent2 6" xfId="1569"/>
    <cellStyle name="40% - Accent2 6 2" xfId="1570"/>
    <cellStyle name="40% - Accent2 6 2 2" xfId="1571"/>
    <cellStyle name="40% - Accent2 6 2_draft transactions report_052009_rvsd" xfId="1572"/>
    <cellStyle name="40% - Accent2 6 3" xfId="1573"/>
    <cellStyle name="40% - Accent2 6_draft transactions report_052009_rvsd" xfId="1574"/>
    <cellStyle name="40% - Accent2 60" xfId="1575"/>
    <cellStyle name="40% - Accent2 61" xfId="1576"/>
    <cellStyle name="40% - Accent2 62" xfId="1577"/>
    <cellStyle name="40% - Accent2 63" xfId="1578"/>
    <cellStyle name="40% - Accent2 64" xfId="1579"/>
    <cellStyle name="40% - Accent2 65" xfId="1580"/>
    <cellStyle name="40% - Accent2 66" xfId="1581"/>
    <cellStyle name="40% - Accent2 67" xfId="1582"/>
    <cellStyle name="40% - Accent2 68" xfId="1583"/>
    <cellStyle name="40% - Accent2 69" xfId="1584"/>
    <cellStyle name="40% - Accent2 7" xfId="1585"/>
    <cellStyle name="40% - Accent2 7 2" xfId="1586"/>
    <cellStyle name="40% - Accent2 7 2 2" xfId="1587"/>
    <cellStyle name="40% - Accent2 7 2_draft transactions report_052009_rvsd" xfId="1588"/>
    <cellStyle name="40% - Accent2 7 3" xfId="1589"/>
    <cellStyle name="40% - Accent2 7_draft transactions report_052009_rvsd" xfId="1590"/>
    <cellStyle name="40% - Accent2 70" xfId="1591"/>
    <cellStyle name="40% - Accent2 71" xfId="1592"/>
    <cellStyle name="40% - Accent2 72" xfId="1593"/>
    <cellStyle name="40% - Accent2 73" xfId="1594"/>
    <cellStyle name="40% - Accent2 74" xfId="1595"/>
    <cellStyle name="40% - Accent2 75" xfId="1596"/>
    <cellStyle name="40% - Accent2 76" xfId="1597"/>
    <cellStyle name="40% - Accent2 77" xfId="1598"/>
    <cellStyle name="40% - Accent2 78" xfId="1599"/>
    <cellStyle name="40% - Accent2 79" xfId="1600"/>
    <cellStyle name="40% - Accent2 8" xfId="1601"/>
    <cellStyle name="40% - Accent2 8 2" xfId="1602"/>
    <cellStyle name="40% - Accent2 8 2 2" xfId="1603"/>
    <cellStyle name="40% - Accent2 8 2_draft transactions report_052009_rvsd" xfId="1604"/>
    <cellStyle name="40% - Accent2 8 3" xfId="1605"/>
    <cellStyle name="40% - Accent2 8_draft transactions report_052009_rvsd" xfId="1606"/>
    <cellStyle name="40% - Accent2 80" xfId="1607"/>
    <cellStyle name="40% - Accent2 81" xfId="1608"/>
    <cellStyle name="40% - Accent2 82" xfId="1609"/>
    <cellStyle name="40% - Accent2 83" xfId="1610"/>
    <cellStyle name="40% - Accent2 84" xfId="1611"/>
    <cellStyle name="40% - Accent2 85" xfId="1612"/>
    <cellStyle name="40% - Accent2 86" xfId="1613"/>
    <cellStyle name="40% - Accent2 87" xfId="1614"/>
    <cellStyle name="40% - Accent2 88" xfId="1615"/>
    <cellStyle name="40% - Accent2 89" xfId="1616"/>
    <cellStyle name="40% - Accent2 9" xfId="1617"/>
    <cellStyle name="40% - Accent2 9 2" xfId="1618"/>
    <cellStyle name="40% - Accent2 9 2 2" xfId="1619"/>
    <cellStyle name="40% - Accent2 9 2_draft transactions report_052009_rvsd" xfId="1620"/>
    <cellStyle name="40% - Accent2 9 3" xfId="1621"/>
    <cellStyle name="40% - Accent2 9_draft transactions report_052009_rvsd" xfId="1622"/>
    <cellStyle name="40% - Accent2 90" xfId="1623"/>
    <cellStyle name="40% - Accent2 91" xfId="1624"/>
    <cellStyle name="40% - Accent2 92" xfId="1625"/>
    <cellStyle name="40% - Accent2 93" xfId="1626"/>
    <cellStyle name="40% - Accent2 94" xfId="1627"/>
    <cellStyle name="40% - Accent2 95" xfId="1628"/>
    <cellStyle name="40% - Accent2 96" xfId="1629"/>
    <cellStyle name="40% - Accent2 97" xfId="1630"/>
    <cellStyle name="40% - Accent2 98" xfId="1631"/>
    <cellStyle name="40% - Accent2 99" xfId="1632"/>
    <cellStyle name="40% - Accent3" xfId="1633" builtinId="39" customBuiltin="1"/>
    <cellStyle name="40% - Accent3 10" xfId="1634"/>
    <cellStyle name="40% - Accent3 10 2" xfId="1635"/>
    <cellStyle name="40% - Accent3 10_draft transactions report_052009_rvsd" xfId="1636"/>
    <cellStyle name="40% - Accent3 100" xfId="1637"/>
    <cellStyle name="40% - Accent3 101" xfId="1638"/>
    <cellStyle name="40% - Accent3 102" xfId="1639"/>
    <cellStyle name="40% - Accent3 103" xfId="1640"/>
    <cellStyle name="40% - Accent3 104" xfId="1641"/>
    <cellStyle name="40% - Accent3 105" xfId="1642"/>
    <cellStyle name="40% - Accent3 106" xfId="1643"/>
    <cellStyle name="40% - Accent3 107" xfId="1644"/>
    <cellStyle name="40% - Accent3 108" xfId="1645"/>
    <cellStyle name="40% - Accent3 109" xfId="1646"/>
    <cellStyle name="40% - Accent3 11" xfId="1647"/>
    <cellStyle name="40% - Accent3 11 2" xfId="1648"/>
    <cellStyle name="40% - Accent3 11_draft transactions report_052009_rvsd" xfId="1649"/>
    <cellStyle name="40% - Accent3 110" xfId="1650"/>
    <cellStyle name="40% - Accent3 111" xfId="1651"/>
    <cellStyle name="40% - Accent3 112" xfId="1652"/>
    <cellStyle name="40% - Accent3 113" xfId="1653"/>
    <cellStyle name="40% - Accent3 114" xfId="1654"/>
    <cellStyle name="40% - Accent3 115" xfId="1655"/>
    <cellStyle name="40% - Accent3 116" xfId="1656"/>
    <cellStyle name="40% - Accent3 117" xfId="1657"/>
    <cellStyle name="40% - Accent3 118" xfId="1658"/>
    <cellStyle name="40% - Accent3 119" xfId="3116"/>
    <cellStyle name="40% - Accent3 12" xfId="1659"/>
    <cellStyle name="40% - Accent3 12 2" xfId="1660"/>
    <cellStyle name="40% - Accent3 12_draft transactions report_052009_rvsd" xfId="1661"/>
    <cellStyle name="40% - Accent3 120" xfId="3123"/>
    <cellStyle name="40% - Accent3 121" xfId="3136"/>
    <cellStyle name="40% - Accent3 122" xfId="3156"/>
    <cellStyle name="40% - Accent3 123" xfId="3198"/>
    <cellStyle name="40% - Accent3 124" xfId="3240"/>
    <cellStyle name="40% - Accent3 125" xfId="3282"/>
    <cellStyle name="40% - Accent3 126" xfId="3323"/>
    <cellStyle name="40% - Accent3 127" xfId="3365"/>
    <cellStyle name="40% - Accent3 128" xfId="3372"/>
    <cellStyle name="40% - Accent3 129" xfId="3385"/>
    <cellStyle name="40% - Accent3 13" xfId="1662"/>
    <cellStyle name="40% - Accent3 13 2" xfId="1663"/>
    <cellStyle name="40% - Accent3 13_draft transactions report_052009_rvsd" xfId="1664"/>
    <cellStyle name="40% - Accent3 130" xfId="3404"/>
    <cellStyle name="40% - Accent3 131" xfId="3411"/>
    <cellStyle name="40% - Accent3 132" xfId="3424"/>
    <cellStyle name="40% - Accent3 133" xfId="3437"/>
    <cellStyle name="40% - Accent3 134" xfId="3450"/>
    <cellStyle name="40% - Accent3 135" xfId="3470"/>
    <cellStyle name="40% - Accent3 136" xfId="3512"/>
    <cellStyle name="40% - Accent3 137" xfId="3553"/>
    <cellStyle name="40% - Accent3 138" xfId="3595"/>
    <cellStyle name="40% - Accent3 139" xfId="3616"/>
    <cellStyle name="40% - Accent3 14" xfId="1665"/>
    <cellStyle name="40% - Accent3 14 2" xfId="1666"/>
    <cellStyle name="40% - Accent3 14_draft transactions report_052009_rvsd" xfId="1667"/>
    <cellStyle name="40% - Accent3 140" xfId="3629"/>
    <cellStyle name="40% - Accent3 141" xfId="3642"/>
    <cellStyle name="40% - Accent3 142" xfId="3655"/>
    <cellStyle name="40% - Accent3 143" xfId="3668"/>
    <cellStyle name="40% - Accent3 144" xfId="3681"/>
    <cellStyle name="40% - Accent3 145" xfId="3694"/>
    <cellStyle name="40% - Accent3 146" xfId="3708"/>
    <cellStyle name="40% - Accent3 147" xfId="3603"/>
    <cellStyle name="40% - Accent3 148" xfId="3755"/>
    <cellStyle name="40% - Accent3 149" xfId="3796"/>
    <cellStyle name="40% - Accent3 15" xfId="1668"/>
    <cellStyle name="40% - Accent3 15 2" xfId="1669"/>
    <cellStyle name="40% - Accent3 15_draft transactions report_052009_rvsd" xfId="1670"/>
    <cellStyle name="40% - Accent3 150" xfId="3838"/>
    <cellStyle name="40% - Accent3 151" xfId="3880"/>
    <cellStyle name="40% - Accent3 16" xfId="1671"/>
    <cellStyle name="40% - Accent3 16 2" xfId="1672"/>
    <cellStyle name="40% - Accent3 16_draft transactions report_052009_rvsd" xfId="1673"/>
    <cellStyle name="40% - Accent3 17" xfId="1674"/>
    <cellStyle name="40% - Accent3 17 2" xfId="1675"/>
    <cellStyle name="40% - Accent3 17_draft transactions report_052009_rvsd" xfId="1676"/>
    <cellStyle name="40% - Accent3 18" xfId="1677"/>
    <cellStyle name="40% - Accent3 18 2" xfId="1678"/>
    <cellStyle name="40% - Accent3 18_draft transactions report_052009_rvsd" xfId="1679"/>
    <cellStyle name="40% - Accent3 19" xfId="1680"/>
    <cellStyle name="40% - Accent3 19 2" xfId="1681"/>
    <cellStyle name="40% - Accent3 19_draft transactions report_052009_rvsd" xfId="1682"/>
    <cellStyle name="40% - Accent3 2" xfId="1683"/>
    <cellStyle name="40% - Accent3 2 2" xfId="1684"/>
    <cellStyle name="40% - Accent3 2 2 2" xfId="1685"/>
    <cellStyle name="40% - Accent3 2 2_draft transactions report_052009_rvsd" xfId="1686"/>
    <cellStyle name="40% - Accent3 2 3" xfId="1687"/>
    <cellStyle name="40% - Accent3 2_draft transactions report_052009_rvsd" xfId="1688"/>
    <cellStyle name="40% - Accent3 20" xfId="1689"/>
    <cellStyle name="40% - Accent3 20 2" xfId="1690"/>
    <cellStyle name="40% - Accent3 20_draft transactions report_052009_rvsd" xfId="1691"/>
    <cellStyle name="40% - Accent3 21" xfId="1692"/>
    <cellStyle name="40% - Accent3 21 2" xfId="1693"/>
    <cellStyle name="40% - Accent3 21_draft transactions report_052009_rvsd" xfId="1694"/>
    <cellStyle name="40% - Accent3 22" xfId="1695"/>
    <cellStyle name="40% - Accent3 22 2" xfId="1696"/>
    <cellStyle name="40% - Accent3 22_draft transactions report_052009_rvsd" xfId="1697"/>
    <cellStyle name="40% - Accent3 23" xfId="1698"/>
    <cellStyle name="40% - Accent3 23 2" xfId="1699"/>
    <cellStyle name="40% - Accent3 23_draft transactions report_052009_rvsd" xfId="1700"/>
    <cellStyle name="40% - Accent3 24" xfId="1701"/>
    <cellStyle name="40% - Accent3 24 2" xfId="1702"/>
    <cellStyle name="40% - Accent3 24_draft transactions report_052009_rvsd" xfId="1703"/>
    <cellStyle name="40% - Accent3 25" xfId="1704"/>
    <cellStyle name="40% - Accent3 25 2" xfId="1705"/>
    <cellStyle name="40% - Accent3 25_draft transactions report_052009_rvsd" xfId="1706"/>
    <cellStyle name="40% - Accent3 26" xfId="1707"/>
    <cellStyle name="40% - Accent3 26 2" xfId="1708"/>
    <cellStyle name="40% - Accent3 26_draft transactions report_052009_rvsd" xfId="1709"/>
    <cellStyle name="40% - Accent3 27" xfId="1710"/>
    <cellStyle name="40% - Accent3 27 2" xfId="1711"/>
    <cellStyle name="40% - Accent3 27_draft transactions report_052009_rvsd" xfId="1712"/>
    <cellStyle name="40% - Accent3 28" xfId="1713"/>
    <cellStyle name="40% - Accent3 28 2" xfId="1714"/>
    <cellStyle name="40% - Accent3 28_draft transactions report_052009_rvsd" xfId="1715"/>
    <cellStyle name="40% - Accent3 29" xfId="1716"/>
    <cellStyle name="40% - Accent3 29 2" xfId="1717"/>
    <cellStyle name="40% - Accent3 29_draft transactions report_052009_rvsd" xfId="1718"/>
    <cellStyle name="40% - Accent3 3" xfId="1719"/>
    <cellStyle name="40% - Accent3 3 2" xfId="1720"/>
    <cellStyle name="40% - Accent3 3 2 2" xfId="1721"/>
    <cellStyle name="40% - Accent3 3 2_draft transactions report_052009_rvsd" xfId="1722"/>
    <cellStyle name="40% - Accent3 3 3" xfId="1723"/>
    <cellStyle name="40% - Accent3 3_draft transactions report_052009_rvsd" xfId="1724"/>
    <cellStyle name="40% - Accent3 30" xfId="1725"/>
    <cellStyle name="40% - Accent3 30 2" xfId="1726"/>
    <cellStyle name="40% - Accent3 30_draft transactions report_052009_rvsd" xfId="1727"/>
    <cellStyle name="40% - Accent3 31" xfId="1728"/>
    <cellStyle name="40% - Accent3 31 2" xfId="1729"/>
    <cellStyle name="40% - Accent3 31_draft transactions report_052009_rvsd" xfId="1730"/>
    <cellStyle name="40% - Accent3 32" xfId="1731"/>
    <cellStyle name="40% - Accent3 32 2" xfId="1732"/>
    <cellStyle name="40% - Accent3 32_draft transactions report_052009_rvsd" xfId="1733"/>
    <cellStyle name="40% - Accent3 33" xfId="1734"/>
    <cellStyle name="40% - Accent3 34" xfId="1735"/>
    <cellStyle name="40% - Accent3 35" xfId="1736"/>
    <cellStyle name="40% - Accent3 36" xfId="1737"/>
    <cellStyle name="40% - Accent3 37" xfId="1738"/>
    <cellStyle name="40% - Accent3 38" xfId="1739"/>
    <cellStyle name="40% - Accent3 39" xfId="1740"/>
    <cellStyle name="40% - Accent3 4" xfId="1741"/>
    <cellStyle name="40% - Accent3 4 2" xfId="1742"/>
    <cellStyle name="40% - Accent3 4 2 2" xfId="1743"/>
    <cellStyle name="40% - Accent3 4 2_draft transactions report_052009_rvsd" xfId="1744"/>
    <cellStyle name="40% - Accent3 4 3" xfId="1745"/>
    <cellStyle name="40% - Accent3 4_draft transactions report_052009_rvsd" xfId="1746"/>
    <cellStyle name="40% - Accent3 40" xfId="1747"/>
    <cellStyle name="40% - Accent3 41" xfId="1748"/>
    <cellStyle name="40% - Accent3 42" xfId="1749"/>
    <cellStyle name="40% - Accent3 43" xfId="1750"/>
    <cellStyle name="40% - Accent3 44" xfId="1751"/>
    <cellStyle name="40% - Accent3 45" xfId="1752"/>
    <cellStyle name="40% - Accent3 46" xfId="1753"/>
    <cellStyle name="40% - Accent3 47" xfId="1754"/>
    <cellStyle name="40% - Accent3 48" xfId="1755"/>
    <cellStyle name="40% - Accent3 49" xfId="1756"/>
    <cellStyle name="40% - Accent3 5" xfId="1757"/>
    <cellStyle name="40% - Accent3 5 2" xfId="1758"/>
    <cellStyle name="40% - Accent3 5 2 2" xfId="1759"/>
    <cellStyle name="40% - Accent3 5 2_draft transactions report_052009_rvsd" xfId="1760"/>
    <cellStyle name="40% - Accent3 5 3" xfId="1761"/>
    <cellStyle name="40% - Accent3 5_draft transactions report_052009_rvsd" xfId="1762"/>
    <cellStyle name="40% - Accent3 50" xfId="1763"/>
    <cellStyle name="40% - Accent3 51" xfId="1764"/>
    <cellStyle name="40% - Accent3 52" xfId="1765"/>
    <cellStyle name="40% - Accent3 53" xfId="1766"/>
    <cellStyle name="40% - Accent3 54" xfId="1767"/>
    <cellStyle name="40% - Accent3 55" xfId="1768"/>
    <cellStyle name="40% - Accent3 56" xfId="1769"/>
    <cellStyle name="40% - Accent3 57" xfId="1770"/>
    <cellStyle name="40% - Accent3 58" xfId="1771"/>
    <cellStyle name="40% - Accent3 59" xfId="1772"/>
    <cellStyle name="40% - Accent3 6" xfId="1773"/>
    <cellStyle name="40% - Accent3 6 2" xfId="1774"/>
    <cellStyle name="40% - Accent3 6 2 2" xfId="1775"/>
    <cellStyle name="40% - Accent3 6 2_draft transactions report_052009_rvsd" xfId="1776"/>
    <cellStyle name="40% - Accent3 6 3" xfId="1777"/>
    <cellStyle name="40% - Accent3 6_draft transactions report_052009_rvsd" xfId="1778"/>
    <cellStyle name="40% - Accent3 60" xfId="1779"/>
    <cellStyle name="40% - Accent3 61" xfId="1780"/>
    <cellStyle name="40% - Accent3 62" xfId="1781"/>
    <cellStyle name="40% - Accent3 63" xfId="1782"/>
    <cellStyle name="40% - Accent3 64" xfId="1783"/>
    <cellStyle name="40% - Accent3 65" xfId="1784"/>
    <cellStyle name="40% - Accent3 66" xfId="1785"/>
    <cellStyle name="40% - Accent3 67" xfId="1786"/>
    <cellStyle name="40% - Accent3 68" xfId="1787"/>
    <cellStyle name="40% - Accent3 69" xfId="1788"/>
    <cellStyle name="40% - Accent3 7" xfId="1789"/>
    <cellStyle name="40% - Accent3 7 2" xfId="1790"/>
    <cellStyle name="40% - Accent3 7 2 2" xfId="1791"/>
    <cellStyle name="40% - Accent3 7 2_draft transactions report_052009_rvsd" xfId="1792"/>
    <cellStyle name="40% - Accent3 7 3" xfId="1793"/>
    <cellStyle name="40% - Accent3 7_draft transactions report_052009_rvsd" xfId="1794"/>
    <cellStyle name="40% - Accent3 70" xfId="1795"/>
    <cellStyle name="40% - Accent3 71" xfId="1796"/>
    <cellStyle name="40% - Accent3 72" xfId="1797"/>
    <cellStyle name="40% - Accent3 73" xfId="1798"/>
    <cellStyle name="40% - Accent3 74" xfId="1799"/>
    <cellStyle name="40% - Accent3 75" xfId="1800"/>
    <cellStyle name="40% - Accent3 76" xfId="1801"/>
    <cellStyle name="40% - Accent3 77" xfId="1802"/>
    <cellStyle name="40% - Accent3 78" xfId="1803"/>
    <cellStyle name="40% - Accent3 79" xfId="1804"/>
    <cellStyle name="40% - Accent3 8" xfId="1805"/>
    <cellStyle name="40% - Accent3 8 2" xfId="1806"/>
    <cellStyle name="40% - Accent3 8 2 2" xfId="1807"/>
    <cellStyle name="40% - Accent3 8 2_draft transactions report_052009_rvsd" xfId="1808"/>
    <cellStyle name="40% - Accent3 8 3" xfId="1809"/>
    <cellStyle name="40% - Accent3 8_draft transactions report_052009_rvsd" xfId="1810"/>
    <cellStyle name="40% - Accent3 80" xfId="1811"/>
    <cellStyle name="40% - Accent3 81" xfId="1812"/>
    <cellStyle name="40% - Accent3 82" xfId="1813"/>
    <cellStyle name="40% - Accent3 83" xfId="1814"/>
    <cellStyle name="40% - Accent3 84" xfId="1815"/>
    <cellStyle name="40% - Accent3 85" xfId="1816"/>
    <cellStyle name="40% - Accent3 86" xfId="1817"/>
    <cellStyle name="40% - Accent3 87" xfId="1818"/>
    <cellStyle name="40% - Accent3 88" xfId="1819"/>
    <cellStyle name="40% - Accent3 89" xfId="1820"/>
    <cellStyle name="40% - Accent3 9" xfId="1821"/>
    <cellStyle name="40% - Accent3 9 2" xfId="1822"/>
    <cellStyle name="40% - Accent3 9 2 2" xfId="1823"/>
    <cellStyle name="40% - Accent3 9 2_draft transactions report_052009_rvsd" xfId="1824"/>
    <cellStyle name="40% - Accent3 9 3" xfId="1825"/>
    <cellStyle name="40% - Accent3 9_draft transactions report_052009_rvsd" xfId="1826"/>
    <cellStyle name="40% - Accent3 90" xfId="1827"/>
    <cellStyle name="40% - Accent3 91" xfId="1828"/>
    <cellStyle name="40% - Accent3 92" xfId="1829"/>
    <cellStyle name="40% - Accent3 93" xfId="1830"/>
    <cellStyle name="40% - Accent3 94" xfId="1831"/>
    <cellStyle name="40% - Accent3 95" xfId="1832"/>
    <cellStyle name="40% - Accent3 96" xfId="1833"/>
    <cellStyle name="40% - Accent3 97" xfId="1834"/>
    <cellStyle name="40% - Accent3 98" xfId="1835"/>
    <cellStyle name="40% - Accent3 99" xfId="1836"/>
    <cellStyle name="40% - Accent4" xfId="1837" builtinId="43" customBuiltin="1"/>
    <cellStyle name="40% - Accent4 10" xfId="1838"/>
    <cellStyle name="40% - Accent4 10 2" xfId="1839"/>
    <cellStyle name="40% - Accent4 10_draft transactions report_052009_rvsd" xfId="1840"/>
    <cellStyle name="40% - Accent4 100" xfId="1841"/>
    <cellStyle name="40% - Accent4 101" xfId="1842"/>
    <cellStyle name="40% - Accent4 102" xfId="1843"/>
    <cellStyle name="40% - Accent4 103" xfId="1844"/>
    <cellStyle name="40% - Accent4 104" xfId="1845"/>
    <cellStyle name="40% - Accent4 105" xfId="1846"/>
    <cellStyle name="40% - Accent4 106" xfId="1847"/>
    <cellStyle name="40% - Accent4 107" xfId="1848"/>
    <cellStyle name="40% - Accent4 108" xfId="1849"/>
    <cellStyle name="40% - Accent4 109" xfId="1850"/>
    <cellStyle name="40% - Accent4 11" xfId="1851"/>
    <cellStyle name="40% - Accent4 11 2" xfId="1852"/>
    <cellStyle name="40% - Accent4 11_draft transactions report_052009_rvsd" xfId="1853"/>
    <cellStyle name="40% - Accent4 110" xfId="1854"/>
    <cellStyle name="40% - Accent4 111" xfId="1855"/>
    <cellStyle name="40% - Accent4 112" xfId="1856"/>
    <cellStyle name="40% - Accent4 113" xfId="1857"/>
    <cellStyle name="40% - Accent4 114" xfId="1858"/>
    <cellStyle name="40% - Accent4 115" xfId="1859"/>
    <cellStyle name="40% - Accent4 116" xfId="1860"/>
    <cellStyle name="40% - Accent4 117" xfId="1861"/>
    <cellStyle name="40% - Accent4 118" xfId="1862"/>
    <cellStyle name="40% - Accent4 119" xfId="3117"/>
    <cellStyle name="40% - Accent4 12" xfId="1863"/>
    <cellStyle name="40% - Accent4 12 2" xfId="1864"/>
    <cellStyle name="40% - Accent4 12_draft transactions report_052009_rvsd" xfId="1865"/>
    <cellStyle name="40% - Accent4 120" xfId="3122"/>
    <cellStyle name="40% - Accent4 121" xfId="3135"/>
    <cellStyle name="40% - Accent4 122" xfId="3157"/>
    <cellStyle name="40% - Accent4 123" xfId="3199"/>
    <cellStyle name="40% - Accent4 124" xfId="3241"/>
    <cellStyle name="40% - Accent4 125" xfId="3283"/>
    <cellStyle name="40% - Accent4 126" xfId="3324"/>
    <cellStyle name="40% - Accent4 127" xfId="3366"/>
    <cellStyle name="40% - Accent4 128" xfId="3371"/>
    <cellStyle name="40% - Accent4 129" xfId="3384"/>
    <cellStyle name="40% - Accent4 13" xfId="1866"/>
    <cellStyle name="40% - Accent4 13 2" xfId="1867"/>
    <cellStyle name="40% - Accent4 13_draft transactions report_052009_rvsd" xfId="1868"/>
    <cellStyle name="40% - Accent4 130" xfId="3405"/>
    <cellStyle name="40% - Accent4 131" xfId="3410"/>
    <cellStyle name="40% - Accent4 132" xfId="3423"/>
    <cellStyle name="40% - Accent4 133" xfId="3436"/>
    <cellStyle name="40% - Accent4 134" xfId="3449"/>
    <cellStyle name="40% - Accent4 135" xfId="3471"/>
    <cellStyle name="40% - Accent4 136" xfId="3513"/>
    <cellStyle name="40% - Accent4 137" xfId="3554"/>
    <cellStyle name="40% - Accent4 138" xfId="3596"/>
    <cellStyle name="40% - Accent4 139" xfId="3615"/>
    <cellStyle name="40% - Accent4 14" xfId="1869"/>
    <cellStyle name="40% - Accent4 14 2" xfId="1870"/>
    <cellStyle name="40% - Accent4 14_draft transactions report_052009_rvsd" xfId="1871"/>
    <cellStyle name="40% - Accent4 140" xfId="3628"/>
    <cellStyle name="40% - Accent4 141" xfId="3641"/>
    <cellStyle name="40% - Accent4 142" xfId="3654"/>
    <cellStyle name="40% - Accent4 143" xfId="3667"/>
    <cellStyle name="40% - Accent4 144" xfId="3680"/>
    <cellStyle name="40% - Accent4 145" xfId="3693"/>
    <cellStyle name="40% - Accent4 146" xfId="3707"/>
    <cellStyle name="40% - Accent4 147" xfId="3602"/>
    <cellStyle name="40% - Accent4 148" xfId="3756"/>
    <cellStyle name="40% - Accent4 149" xfId="3797"/>
    <cellStyle name="40% - Accent4 15" xfId="1872"/>
    <cellStyle name="40% - Accent4 15 2" xfId="1873"/>
    <cellStyle name="40% - Accent4 15_draft transactions report_052009_rvsd" xfId="1874"/>
    <cellStyle name="40% - Accent4 150" xfId="3839"/>
    <cellStyle name="40% - Accent4 151" xfId="3881"/>
    <cellStyle name="40% - Accent4 16" xfId="1875"/>
    <cellStyle name="40% - Accent4 16 2" xfId="1876"/>
    <cellStyle name="40% - Accent4 16_draft transactions report_052009_rvsd" xfId="1877"/>
    <cellStyle name="40% - Accent4 17" xfId="1878"/>
    <cellStyle name="40% - Accent4 17 2" xfId="1879"/>
    <cellStyle name="40% - Accent4 17_draft transactions report_052009_rvsd" xfId="1880"/>
    <cellStyle name="40% - Accent4 18" xfId="1881"/>
    <cellStyle name="40% - Accent4 18 2" xfId="1882"/>
    <cellStyle name="40% - Accent4 18_draft transactions report_052009_rvsd" xfId="1883"/>
    <cellStyle name="40% - Accent4 19" xfId="1884"/>
    <cellStyle name="40% - Accent4 19 2" xfId="1885"/>
    <cellStyle name="40% - Accent4 19_draft transactions report_052009_rvsd" xfId="1886"/>
    <cellStyle name="40% - Accent4 2" xfId="1887"/>
    <cellStyle name="40% - Accent4 2 2" xfId="1888"/>
    <cellStyle name="40% - Accent4 2 2 2" xfId="1889"/>
    <cellStyle name="40% - Accent4 2 2_draft transactions report_052009_rvsd" xfId="1890"/>
    <cellStyle name="40% - Accent4 2 3" xfId="1891"/>
    <cellStyle name="40% - Accent4 2_draft transactions report_052009_rvsd" xfId="1892"/>
    <cellStyle name="40% - Accent4 20" xfId="1893"/>
    <cellStyle name="40% - Accent4 20 2" xfId="1894"/>
    <cellStyle name="40% - Accent4 20_draft transactions report_052009_rvsd" xfId="1895"/>
    <cellStyle name="40% - Accent4 21" xfId="1896"/>
    <cellStyle name="40% - Accent4 21 2" xfId="1897"/>
    <cellStyle name="40% - Accent4 21_draft transactions report_052009_rvsd" xfId="1898"/>
    <cellStyle name="40% - Accent4 22" xfId="1899"/>
    <cellStyle name="40% - Accent4 22 2" xfId="1900"/>
    <cellStyle name="40% - Accent4 22_draft transactions report_052009_rvsd" xfId="1901"/>
    <cellStyle name="40% - Accent4 23" xfId="1902"/>
    <cellStyle name="40% - Accent4 23 2" xfId="1903"/>
    <cellStyle name="40% - Accent4 23_draft transactions report_052009_rvsd" xfId="1904"/>
    <cellStyle name="40% - Accent4 24" xfId="1905"/>
    <cellStyle name="40% - Accent4 24 2" xfId="1906"/>
    <cellStyle name="40% - Accent4 24_draft transactions report_052009_rvsd" xfId="1907"/>
    <cellStyle name="40% - Accent4 25" xfId="1908"/>
    <cellStyle name="40% - Accent4 25 2" xfId="1909"/>
    <cellStyle name="40% - Accent4 25_draft transactions report_052009_rvsd" xfId="1910"/>
    <cellStyle name="40% - Accent4 26" xfId="1911"/>
    <cellStyle name="40% - Accent4 26 2" xfId="1912"/>
    <cellStyle name="40% - Accent4 26_draft transactions report_052009_rvsd" xfId="1913"/>
    <cellStyle name="40% - Accent4 27" xfId="1914"/>
    <cellStyle name="40% - Accent4 27 2" xfId="1915"/>
    <cellStyle name="40% - Accent4 27_draft transactions report_052009_rvsd" xfId="1916"/>
    <cellStyle name="40% - Accent4 28" xfId="1917"/>
    <cellStyle name="40% - Accent4 28 2" xfId="1918"/>
    <cellStyle name="40% - Accent4 28_draft transactions report_052009_rvsd" xfId="1919"/>
    <cellStyle name="40% - Accent4 29" xfId="1920"/>
    <cellStyle name="40% - Accent4 29 2" xfId="1921"/>
    <cellStyle name="40% - Accent4 29_draft transactions report_052009_rvsd" xfId="1922"/>
    <cellStyle name="40% - Accent4 3" xfId="1923"/>
    <cellStyle name="40% - Accent4 3 2" xfId="1924"/>
    <cellStyle name="40% - Accent4 3 2 2" xfId="1925"/>
    <cellStyle name="40% - Accent4 3 2_draft transactions report_052009_rvsd" xfId="1926"/>
    <cellStyle name="40% - Accent4 3 3" xfId="1927"/>
    <cellStyle name="40% - Accent4 3_draft transactions report_052009_rvsd" xfId="1928"/>
    <cellStyle name="40% - Accent4 30" xfId="1929"/>
    <cellStyle name="40% - Accent4 30 2" xfId="1930"/>
    <cellStyle name="40% - Accent4 30_draft transactions report_052009_rvsd" xfId="1931"/>
    <cellStyle name="40% - Accent4 31" xfId="1932"/>
    <cellStyle name="40% - Accent4 31 2" xfId="1933"/>
    <cellStyle name="40% - Accent4 31_draft transactions report_052009_rvsd" xfId="1934"/>
    <cellStyle name="40% - Accent4 32" xfId="1935"/>
    <cellStyle name="40% - Accent4 32 2" xfId="1936"/>
    <cellStyle name="40% - Accent4 32_draft transactions report_052009_rvsd" xfId="1937"/>
    <cellStyle name="40% - Accent4 33" xfId="1938"/>
    <cellStyle name="40% - Accent4 34" xfId="1939"/>
    <cellStyle name="40% - Accent4 35" xfId="1940"/>
    <cellStyle name="40% - Accent4 36" xfId="1941"/>
    <cellStyle name="40% - Accent4 37" xfId="1942"/>
    <cellStyle name="40% - Accent4 38" xfId="1943"/>
    <cellStyle name="40% - Accent4 39" xfId="1944"/>
    <cellStyle name="40% - Accent4 4" xfId="1945"/>
    <cellStyle name="40% - Accent4 4 2" xfId="1946"/>
    <cellStyle name="40% - Accent4 4 2 2" xfId="1947"/>
    <cellStyle name="40% - Accent4 4 2_draft transactions report_052009_rvsd" xfId="1948"/>
    <cellStyle name="40% - Accent4 4 3" xfId="1949"/>
    <cellStyle name="40% - Accent4 4_draft transactions report_052009_rvsd" xfId="1950"/>
    <cellStyle name="40% - Accent4 40" xfId="1951"/>
    <cellStyle name="40% - Accent4 41" xfId="1952"/>
    <cellStyle name="40% - Accent4 42" xfId="1953"/>
    <cellStyle name="40% - Accent4 43" xfId="1954"/>
    <cellStyle name="40% - Accent4 44" xfId="1955"/>
    <cellStyle name="40% - Accent4 45" xfId="1956"/>
    <cellStyle name="40% - Accent4 46" xfId="1957"/>
    <cellStyle name="40% - Accent4 47" xfId="1958"/>
    <cellStyle name="40% - Accent4 48" xfId="1959"/>
    <cellStyle name="40% - Accent4 49" xfId="1960"/>
    <cellStyle name="40% - Accent4 5" xfId="1961"/>
    <cellStyle name="40% - Accent4 5 2" xfId="1962"/>
    <cellStyle name="40% - Accent4 5 2 2" xfId="1963"/>
    <cellStyle name="40% - Accent4 5 2_draft transactions report_052009_rvsd" xfId="1964"/>
    <cellStyle name="40% - Accent4 5 3" xfId="1965"/>
    <cellStyle name="40% - Accent4 5_draft transactions report_052009_rvsd" xfId="1966"/>
    <cellStyle name="40% - Accent4 50" xfId="1967"/>
    <cellStyle name="40% - Accent4 51" xfId="1968"/>
    <cellStyle name="40% - Accent4 52" xfId="1969"/>
    <cellStyle name="40% - Accent4 53" xfId="1970"/>
    <cellStyle name="40% - Accent4 54" xfId="1971"/>
    <cellStyle name="40% - Accent4 55" xfId="1972"/>
    <cellStyle name="40% - Accent4 56" xfId="1973"/>
    <cellStyle name="40% - Accent4 57" xfId="1974"/>
    <cellStyle name="40% - Accent4 58" xfId="1975"/>
    <cellStyle name="40% - Accent4 59" xfId="1976"/>
    <cellStyle name="40% - Accent4 6" xfId="1977"/>
    <cellStyle name="40% - Accent4 6 2" xfId="1978"/>
    <cellStyle name="40% - Accent4 6 2 2" xfId="1979"/>
    <cellStyle name="40% - Accent4 6 2_draft transactions report_052009_rvsd" xfId="1980"/>
    <cellStyle name="40% - Accent4 6 3" xfId="1981"/>
    <cellStyle name="40% - Accent4 6_draft transactions report_052009_rvsd" xfId="1982"/>
    <cellStyle name="40% - Accent4 60" xfId="1983"/>
    <cellStyle name="40% - Accent4 61" xfId="1984"/>
    <cellStyle name="40% - Accent4 62" xfId="1985"/>
    <cellStyle name="40% - Accent4 63" xfId="1986"/>
    <cellStyle name="40% - Accent4 64" xfId="1987"/>
    <cellStyle name="40% - Accent4 65" xfId="1988"/>
    <cellStyle name="40% - Accent4 66" xfId="1989"/>
    <cellStyle name="40% - Accent4 67" xfId="1990"/>
    <cellStyle name="40% - Accent4 68" xfId="1991"/>
    <cellStyle name="40% - Accent4 69" xfId="1992"/>
    <cellStyle name="40% - Accent4 7" xfId="1993"/>
    <cellStyle name="40% - Accent4 7 2" xfId="1994"/>
    <cellStyle name="40% - Accent4 7 2 2" xfId="1995"/>
    <cellStyle name="40% - Accent4 7 2_draft transactions report_052009_rvsd" xfId="1996"/>
    <cellStyle name="40% - Accent4 7 3" xfId="1997"/>
    <cellStyle name="40% - Accent4 7_draft transactions report_052009_rvsd" xfId="1998"/>
    <cellStyle name="40% - Accent4 70" xfId="1999"/>
    <cellStyle name="40% - Accent4 71" xfId="2000"/>
    <cellStyle name="40% - Accent4 72" xfId="2001"/>
    <cellStyle name="40% - Accent4 73" xfId="2002"/>
    <cellStyle name="40% - Accent4 74" xfId="2003"/>
    <cellStyle name="40% - Accent4 75" xfId="2004"/>
    <cellStyle name="40% - Accent4 76" xfId="2005"/>
    <cellStyle name="40% - Accent4 77" xfId="2006"/>
    <cellStyle name="40% - Accent4 78" xfId="2007"/>
    <cellStyle name="40% - Accent4 79" xfId="2008"/>
    <cellStyle name="40% - Accent4 8" xfId="2009"/>
    <cellStyle name="40% - Accent4 8 2" xfId="2010"/>
    <cellStyle name="40% - Accent4 8 2 2" xfId="2011"/>
    <cellStyle name="40% - Accent4 8 2_draft transactions report_052009_rvsd" xfId="2012"/>
    <cellStyle name="40% - Accent4 8 3" xfId="2013"/>
    <cellStyle name="40% - Accent4 8_draft transactions report_052009_rvsd" xfId="2014"/>
    <cellStyle name="40% - Accent4 80" xfId="2015"/>
    <cellStyle name="40% - Accent4 81" xfId="2016"/>
    <cellStyle name="40% - Accent4 82" xfId="2017"/>
    <cellStyle name="40% - Accent4 83" xfId="2018"/>
    <cellStyle name="40% - Accent4 84" xfId="2019"/>
    <cellStyle name="40% - Accent4 85" xfId="2020"/>
    <cellStyle name="40% - Accent4 86" xfId="2021"/>
    <cellStyle name="40% - Accent4 87" xfId="2022"/>
    <cellStyle name="40% - Accent4 88" xfId="2023"/>
    <cellStyle name="40% - Accent4 89" xfId="2024"/>
    <cellStyle name="40% - Accent4 9" xfId="2025"/>
    <cellStyle name="40% - Accent4 9 2" xfId="2026"/>
    <cellStyle name="40% - Accent4 9 2 2" xfId="2027"/>
    <cellStyle name="40% - Accent4 9 2_draft transactions report_052009_rvsd" xfId="2028"/>
    <cellStyle name="40% - Accent4 9 3" xfId="2029"/>
    <cellStyle name="40% - Accent4 9_draft transactions report_052009_rvsd" xfId="2030"/>
    <cellStyle name="40% - Accent4 90" xfId="2031"/>
    <cellStyle name="40% - Accent4 91" xfId="2032"/>
    <cellStyle name="40% - Accent4 92" xfId="2033"/>
    <cellStyle name="40% - Accent4 93" xfId="2034"/>
    <cellStyle name="40% - Accent4 94" xfId="2035"/>
    <cellStyle name="40% - Accent4 95" xfId="2036"/>
    <cellStyle name="40% - Accent4 96" xfId="2037"/>
    <cellStyle name="40% - Accent4 97" xfId="2038"/>
    <cellStyle name="40% - Accent4 98" xfId="2039"/>
    <cellStyle name="40% - Accent4 99" xfId="2040"/>
    <cellStyle name="40% - Accent5" xfId="2041" builtinId="47" customBuiltin="1"/>
    <cellStyle name="40% - Accent5 10" xfId="2042"/>
    <cellStyle name="40% - Accent5 10 2" xfId="2043"/>
    <cellStyle name="40% - Accent5 10_draft transactions report_052009_rvsd" xfId="2044"/>
    <cellStyle name="40% - Accent5 100" xfId="2045"/>
    <cellStyle name="40% - Accent5 101" xfId="2046"/>
    <cellStyle name="40% - Accent5 102" xfId="2047"/>
    <cellStyle name="40% - Accent5 103" xfId="2048"/>
    <cellStyle name="40% - Accent5 104" xfId="2049"/>
    <cellStyle name="40% - Accent5 105" xfId="2050"/>
    <cellStyle name="40% - Accent5 106" xfId="2051"/>
    <cellStyle name="40% - Accent5 107" xfId="2052"/>
    <cellStyle name="40% - Accent5 108" xfId="2053"/>
    <cellStyle name="40% - Accent5 109" xfId="2054"/>
    <cellStyle name="40% - Accent5 11" xfId="2055"/>
    <cellStyle name="40% - Accent5 11 2" xfId="2056"/>
    <cellStyle name="40% - Accent5 11_draft transactions report_052009_rvsd" xfId="2057"/>
    <cellStyle name="40% - Accent5 110" xfId="2058"/>
    <cellStyle name="40% - Accent5 111" xfId="2059"/>
    <cellStyle name="40% - Accent5 112" xfId="2060"/>
    <cellStyle name="40% - Accent5 113" xfId="2061"/>
    <cellStyle name="40% - Accent5 114" xfId="2062"/>
    <cellStyle name="40% - Accent5 115" xfId="2063"/>
    <cellStyle name="40% - Accent5 116" xfId="2064"/>
    <cellStyle name="40% - Accent5 117" xfId="2065"/>
    <cellStyle name="40% - Accent5 118" xfId="2066"/>
    <cellStyle name="40% - Accent5 119" xfId="3118"/>
    <cellStyle name="40% - Accent5 12" xfId="2067"/>
    <cellStyle name="40% - Accent5 12 2" xfId="2068"/>
    <cellStyle name="40% - Accent5 12_draft transactions report_052009_rvsd" xfId="2069"/>
    <cellStyle name="40% - Accent5 120" xfId="3121"/>
    <cellStyle name="40% - Accent5 121" xfId="3134"/>
    <cellStyle name="40% - Accent5 122" xfId="3158"/>
    <cellStyle name="40% - Accent5 123" xfId="3200"/>
    <cellStyle name="40% - Accent5 124" xfId="3242"/>
    <cellStyle name="40% - Accent5 125" xfId="3284"/>
    <cellStyle name="40% - Accent5 126" xfId="3325"/>
    <cellStyle name="40% - Accent5 127" xfId="3367"/>
    <cellStyle name="40% - Accent5 128" xfId="3370"/>
    <cellStyle name="40% - Accent5 129" xfId="3383"/>
    <cellStyle name="40% - Accent5 13" xfId="2070"/>
    <cellStyle name="40% - Accent5 13 2" xfId="2071"/>
    <cellStyle name="40% - Accent5 13_draft transactions report_052009_rvsd" xfId="2072"/>
    <cellStyle name="40% - Accent5 130" xfId="3406"/>
    <cellStyle name="40% - Accent5 131" xfId="3409"/>
    <cellStyle name="40% - Accent5 132" xfId="3422"/>
    <cellStyle name="40% - Accent5 133" xfId="3435"/>
    <cellStyle name="40% - Accent5 134" xfId="3448"/>
    <cellStyle name="40% - Accent5 135" xfId="3472"/>
    <cellStyle name="40% - Accent5 136" xfId="3514"/>
    <cellStyle name="40% - Accent5 137" xfId="3555"/>
    <cellStyle name="40% - Accent5 138" xfId="3597"/>
    <cellStyle name="40% - Accent5 139" xfId="3614"/>
    <cellStyle name="40% - Accent5 14" xfId="2073"/>
    <cellStyle name="40% - Accent5 14 2" xfId="2074"/>
    <cellStyle name="40% - Accent5 14_draft transactions report_052009_rvsd" xfId="2075"/>
    <cellStyle name="40% - Accent5 140" xfId="3627"/>
    <cellStyle name="40% - Accent5 141" xfId="3640"/>
    <cellStyle name="40% - Accent5 142" xfId="3653"/>
    <cellStyle name="40% - Accent5 143" xfId="3666"/>
    <cellStyle name="40% - Accent5 144" xfId="3679"/>
    <cellStyle name="40% - Accent5 145" xfId="3692"/>
    <cellStyle name="40% - Accent5 146" xfId="3706"/>
    <cellStyle name="40% - Accent5 147" xfId="3601"/>
    <cellStyle name="40% - Accent5 148" xfId="3757"/>
    <cellStyle name="40% - Accent5 149" xfId="3798"/>
    <cellStyle name="40% - Accent5 15" xfId="2076"/>
    <cellStyle name="40% - Accent5 15 2" xfId="2077"/>
    <cellStyle name="40% - Accent5 15_draft transactions report_052009_rvsd" xfId="2078"/>
    <cellStyle name="40% - Accent5 150" xfId="3840"/>
    <cellStyle name="40% - Accent5 151" xfId="3882"/>
    <cellStyle name="40% - Accent5 16" xfId="2079"/>
    <cellStyle name="40% - Accent5 16 2" xfId="2080"/>
    <cellStyle name="40% - Accent5 16_draft transactions report_052009_rvsd" xfId="2081"/>
    <cellStyle name="40% - Accent5 17" xfId="2082"/>
    <cellStyle name="40% - Accent5 17 2" xfId="2083"/>
    <cellStyle name="40% - Accent5 17_draft transactions report_052009_rvsd" xfId="2084"/>
    <cellStyle name="40% - Accent5 18" xfId="2085"/>
    <cellStyle name="40% - Accent5 18 2" xfId="2086"/>
    <cellStyle name="40% - Accent5 18_draft transactions report_052009_rvsd" xfId="2087"/>
    <cellStyle name="40% - Accent5 19" xfId="2088"/>
    <cellStyle name="40% - Accent5 19 2" xfId="2089"/>
    <cellStyle name="40% - Accent5 19_draft transactions report_052009_rvsd" xfId="2090"/>
    <cellStyle name="40% - Accent5 2" xfId="2091"/>
    <cellStyle name="40% - Accent5 2 2" xfId="2092"/>
    <cellStyle name="40% - Accent5 2 2 2" xfId="2093"/>
    <cellStyle name="40% - Accent5 2 2_draft transactions report_052009_rvsd" xfId="2094"/>
    <cellStyle name="40% - Accent5 2 3" xfId="2095"/>
    <cellStyle name="40% - Accent5 2_draft transactions report_052009_rvsd" xfId="2096"/>
    <cellStyle name="40% - Accent5 20" xfId="2097"/>
    <cellStyle name="40% - Accent5 20 2" xfId="2098"/>
    <cellStyle name="40% - Accent5 20_draft transactions report_052009_rvsd" xfId="2099"/>
    <cellStyle name="40% - Accent5 21" xfId="2100"/>
    <cellStyle name="40% - Accent5 21 2" xfId="2101"/>
    <cellStyle name="40% - Accent5 21_draft transactions report_052009_rvsd" xfId="2102"/>
    <cellStyle name="40% - Accent5 22" xfId="2103"/>
    <cellStyle name="40% - Accent5 22 2" xfId="2104"/>
    <cellStyle name="40% - Accent5 22_draft transactions report_052009_rvsd" xfId="2105"/>
    <cellStyle name="40% - Accent5 23" xfId="2106"/>
    <cellStyle name="40% - Accent5 23 2" xfId="2107"/>
    <cellStyle name="40% - Accent5 23_draft transactions report_052009_rvsd" xfId="2108"/>
    <cellStyle name="40% - Accent5 24" xfId="2109"/>
    <cellStyle name="40% - Accent5 24 2" xfId="2110"/>
    <cellStyle name="40% - Accent5 24_draft transactions report_052009_rvsd" xfId="2111"/>
    <cellStyle name="40% - Accent5 25" xfId="2112"/>
    <cellStyle name="40% - Accent5 25 2" xfId="2113"/>
    <cellStyle name="40% - Accent5 25_draft transactions report_052009_rvsd" xfId="2114"/>
    <cellStyle name="40% - Accent5 26" xfId="2115"/>
    <cellStyle name="40% - Accent5 26 2" xfId="2116"/>
    <cellStyle name="40% - Accent5 26_draft transactions report_052009_rvsd" xfId="2117"/>
    <cellStyle name="40% - Accent5 27" xfId="2118"/>
    <cellStyle name="40% - Accent5 27 2" xfId="2119"/>
    <cellStyle name="40% - Accent5 27_draft transactions report_052009_rvsd" xfId="2120"/>
    <cellStyle name="40% - Accent5 28" xfId="2121"/>
    <cellStyle name="40% - Accent5 28 2" xfId="2122"/>
    <cellStyle name="40% - Accent5 28_draft transactions report_052009_rvsd" xfId="2123"/>
    <cellStyle name="40% - Accent5 29" xfId="2124"/>
    <cellStyle name="40% - Accent5 29 2" xfId="2125"/>
    <cellStyle name="40% - Accent5 29_draft transactions report_052009_rvsd" xfId="2126"/>
    <cellStyle name="40% - Accent5 3" xfId="2127"/>
    <cellStyle name="40% - Accent5 3 2" xfId="2128"/>
    <cellStyle name="40% - Accent5 3 2 2" xfId="2129"/>
    <cellStyle name="40% - Accent5 3 2_draft transactions report_052009_rvsd" xfId="2130"/>
    <cellStyle name="40% - Accent5 3 3" xfId="2131"/>
    <cellStyle name="40% - Accent5 3_draft transactions report_052009_rvsd" xfId="2132"/>
    <cellStyle name="40% - Accent5 30" xfId="2133"/>
    <cellStyle name="40% - Accent5 30 2" xfId="2134"/>
    <cellStyle name="40% - Accent5 30_draft transactions report_052009_rvsd" xfId="2135"/>
    <cellStyle name="40% - Accent5 31" xfId="2136"/>
    <cellStyle name="40% - Accent5 31 2" xfId="2137"/>
    <cellStyle name="40% - Accent5 31_draft transactions report_052009_rvsd" xfId="2138"/>
    <cellStyle name="40% - Accent5 32" xfId="2139"/>
    <cellStyle name="40% - Accent5 32 2" xfId="2140"/>
    <cellStyle name="40% - Accent5 32_draft transactions report_052009_rvsd" xfId="2141"/>
    <cellStyle name="40% - Accent5 33" xfId="2142"/>
    <cellStyle name="40% - Accent5 34" xfId="2143"/>
    <cellStyle name="40% - Accent5 35" xfId="2144"/>
    <cellStyle name="40% - Accent5 36" xfId="2145"/>
    <cellStyle name="40% - Accent5 37" xfId="2146"/>
    <cellStyle name="40% - Accent5 38" xfId="2147"/>
    <cellStyle name="40% - Accent5 39" xfId="2148"/>
    <cellStyle name="40% - Accent5 4" xfId="2149"/>
    <cellStyle name="40% - Accent5 4 2" xfId="2150"/>
    <cellStyle name="40% - Accent5 4 2 2" xfId="2151"/>
    <cellStyle name="40% - Accent5 4 2_draft transactions report_052009_rvsd" xfId="2152"/>
    <cellStyle name="40% - Accent5 4 3" xfId="2153"/>
    <cellStyle name="40% - Accent5 4_draft transactions report_052009_rvsd" xfId="2154"/>
    <cellStyle name="40% - Accent5 40" xfId="2155"/>
    <cellStyle name="40% - Accent5 41" xfId="2156"/>
    <cellStyle name="40% - Accent5 42" xfId="2157"/>
    <cellStyle name="40% - Accent5 43" xfId="2158"/>
    <cellStyle name="40% - Accent5 44" xfId="2159"/>
    <cellStyle name="40% - Accent5 45" xfId="2160"/>
    <cellStyle name="40% - Accent5 46" xfId="2161"/>
    <cellStyle name="40% - Accent5 47" xfId="2162"/>
    <cellStyle name="40% - Accent5 48" xfId="2163"/>
    <cellStyle name="40% - Accent5 49" xfId="2164"/>
    <cellStyle name="40% - Accent5 5" xfId="2165"/>
    <cellStyle name="40% - Accent5 5 2" xfId="2166"/>
    <cellStyle name="40% - Accent5 5 2 2" xfId="2167"/>
    <cellStyle name="40% - Accent5 5 2_draft transactions report_052009_rvsd" xfId="2168"/>
    <cellStyle name="40% - Accent5 5 3" xfId="2169"/>
    <cellStyle name="40% - Accent5 5_draft transactions report_052009_rvsd" xfId="2170"/>
    <cellStyle name="40% - Accent5 50" xfId="2171"/>
    <cellStyle name="40% - Accent5 51" xfId="2172"/>
    <cellStyle name="40% - Accent5 52" xfId="2173"/>
    <cellStyle name="40% - Accent5 53" xfId="2174"/>
    <cellStyle name="40% - Accent5 54" xfId="2175"/>
    <cellStyle name="40% - Accent5 55" xfId="2176"/>
    <cellStyle name="40% - Accent5 56" xfId="2177"/>
    <cellStyle name="40% - Accent5 57" xfId="2178"/>
    <cellStyle name="40% - Accent5 58" xfId="2179"/>
    <cellStyle name="40% - Accent5 59" xfId="2180"/>
    <cellStyle name="40% - Accent5 6" xfId="2181"/>
    <cellStyle name="40% - Accent5 6 2" xfId="2182"/>
    <cellStyle name="40% - Accent5 6 2 2" xfId="2183"/>
    <cellStyle name="40% - Accent5 6 2_draft transactions report_052009_rvsd" xfId="2184"/>
    <cellStyle name="40% - Accent5 6 3" xfId="2185"/>
    <cellStyle name="40% - Accent5 6_draft transactions report_052009_rvsd" xfId="2186"/>
    <cellStyle name="40% - Accent5 60" xfId="2187"/>
    <cellStyle name="40% - Accent5 61" xfId="2188"/>
    <cellStyle name="40% - Accent5 62" xfId="2189"/>
    <cellStyle name="40% - Accent5 63" xfId="2190"/>
    <cellStyle name="40% - Accent5 64" xfId="2191"/>
    <cellStyle name="40% - Accent5 65" xfId="2192"/>
    <cellStyle name="40% - Accent5 66" xfId="2193"/>
    <cellStyle name="40% - Accent5 67" xfId="2194"/>
    <cellStyle name="40% - Accent5 68" xfId="2195"/>
    <cellStyle name="40% - Accent5 69" xfId="2196"/>
    <cellStyle name="40% - Accent5 7" xfId="2197"/>
    <cellStyle name="40% - Accent5 7 2" xfId="2198"/>
    <cellStyle name="40% - Accent5 7 2 2" xfId="2199"/>
    <cellStyle name="40% - Accent5 7 2_draft transactions report_052009_rvsd" xfId="2200"/>
    <cellStyle name="40% - Accent5 7 3" xfId="2201"/>
    <cellStyle name="40% - Accent5 7_draft transactions report_052009_rvsd" xfId="2202"/>
    <cellStyle name="40% - Accent5 70" xfId="2203"/>
    <cellStyle name="40% - Accent5 71" xfId="2204"/>
    <cellStyle name="40% - Accent5 72" xfId="2205"/>
    <cellStyle name="40% - Accent5 73" xfId="2206"/>
    <cellStyle name="40% - Accent5 74" xfId="2207"/>
    <cellStyle name="40% - Accent5 75" xfId="2208"/>
    <cellStyle name="40% - Accent5 76" xfId="2209"/>
    <cellStyle name="40% - Accent5 77" xfId="2210"/>
    <cellStyle name="40% - Accent5 78" xfId="2211"/>
    <cellStyle name="40% - Accent5 79" xfId="2212"/>
    <cellStyle name="40% - Accent5 8" xfId="2213"/>
    <cellStyle name="40% - Accent5 8 2" xfId="2214"/>
    <cellStyle name="40% - Accent5 8 2 2" xfId="2215"/>
    <cellStyle name="40% - Accent5 8 2_draft transactions report_052009_rvsd" xfId="2216"/>
    <cellStyle name="40% - Accent5 8 3" xfId="2217"/>
    <cellStyle name="40% - Accent5 8_draft transactions report_052009_rvsd" xfId="2218"/>
    <cellStyle name="40% - Accent5 80" xfId="2219"/>
    <cellStyle name="40% - Accent5 81" xfId="2220"/>
    <cellStyle name="40% - Accent5 82" xfId="2221"/>
    <cellStyle name="40% - Accent5 83" xfId="2222"/>
    <cellStyle name="40% - Accent5 84" xfId="2223"/>
    <cellStyle name="40% - Accent5 85" xfId="2224"/>
    <cellStyle name="40% - Accent5 86" xfId="2225"/>
    <cellStyle name="40% - Accent5 87" xfId="2226"/>
    <cellStyle name="40% - Accent5 88" xfId="2227"/>
    <cellStyle name="40% - Accent5 89" xfId="2228"/>
    <cellStyle name="40% - Accent5 9" xfId="2229"/>
    <cellStyle name="40% - Accent5 9 2" xfId="2230"/>
    <cellStyle name="40% - Accent5 9 2 2" xfId="2231"/>
    <cellStyle name="40% - Accent5 9 2_draft transactions report_052009_rvsd" xfId="2232"/>
    <cellStyle name="40% - Accent5 9 3" xfId="2233"/>
    <cellStyle name="40% - Accent5 9_draft transactions report_052009_rvsd" xfId="2234"/>
    <cellStyle name="40% - Accent5 90" xfId="2235"/>
    <cellStyle name="40% - Accent5 91" xfId="2236"/>
    <cellStyle name="40% - Accent5 92" xfId="2237"/>
    <cellStyle name="40% - Accent5 93" xfId="2238"/>
    <cellStyle name="40% - Accent5 94" xfId="2239"/>
    <cellStyle name="40% - Accent5 95" xfId="2240"/>
    <cellStyle name="40% - Accent5 96" xfId="2241"/>
    <cellStyle name="40% - Accent5 97" xfId="2242"/>
    <cellStyle name="40% - Accent5 98" xfId="2243"/>
    <cellStyle name="40% - Accent5 99" xfId="2244"/>
    <cellStyle name="40% - Accent6" xfId="2245" builtinId="51" customBuiltin="1"/>
    <cellStyle name="40% - Accent6 10" xfId="2246"/>
    <cellStyle name="40% - Accent6 10 2" xfId="2247"/>
    <cellStyle name="40% - Accent6 10_draft transactions report_052009_rvsd" xfId="2248"/>
    <cellStyle name="40% - Accent6 100" xfId="2249"/>
    <cellStyle name="40% - Accent6 101" xfId="2250"/>
    <cellStyle name="40% - Accent6 102" xfId="2251"/>
    <cellStyle name="40% - Accent6 103" xfId="2252"/>
    <cellStyle name="40% - Accent6 104" xfId="2253"/>
    <cellStyle name="40% - Accent6 105" xfId="2254"/>
    <cellStyle name="40% - Accent6 106" xfId="2255"/>
    <cellStyle name="40% - Accent6 107" xfId="2256"/>
    <cellStyle name="40% - Accent6 108" xfId="2257"/>
    <cellStyle name="40% - Accent6 109" xfId="2258"/>
    <cellStyle name="40% - Accent6 11" xfId="2259"/>
    <cellStyle name="40% - Accent6 11 2" xfId="2260"/>
    <cellStyle name="40% - Accent6 11_draft transactions report_052009_rvsd" xfId="2261"/>
    <cellStyle name="40% - Accent6 110" xfId="2262"/>
    <cellStyle name="40% - Accent6 111" xfId="2263"/>
    <cellStyle name="40% - Accent6 112" xfId="2264"/>
    <cellStyle name="40% - Accent6 113" xfId="2265"/>
    <cellStyle name="40% - Accent6 114" xfId="2266"/>
    <cellStyle name="40% - Accent6 115" xfId="2267"/>
    <cellStyle name="40% - Accent6 116" xfId="2268"/>
    <cellStyle name="40% - Accent6 117" xfId="2269"/>
    <cellStyle name="40% - Accent6 118" xfId="2270"/>
    <cellStyle name="40% - Accent6 119" xfId="3119"/>
    <cellStyle name="40% - Accent6 12" xfId="2271"/>
    <cellStyle name="40% - Accent6 12 2" xfId="2272"/>
    <cellStyle name="40% - Accent6 12_draft transactions report_052009_rvsd" xfId="2273"/>
    <cellStyle name="40% - Accent6 120" xfId="3120"/>
    <cellStyle name="40% - Accent6 121" xfId="3133"/>
    <cellStyle name="40% - Accent6 122" xfId="3159"/>
    <cellStyle name="40% - Accent6 123" xfId="3201"/>
    <cellStyle name="40% - Accent6 124" xfId="3243"/>
    <cellStyle name="40% - Accent6 125" xfId="3285"/>
    <cellStyle name="40% - Accent6 126" xfId="3326"/>
    <cellStyle name="40% - Accent6 127" xfId="3368"/>
    <cellStyle name="40% - Accent6 128" xfId="3369"/>
    <cellStyle name="40% - Accent6 129" xfId="3382"/>
    <cellStyle name="40% - Accent6 13" xfId="2274"/>
    <cellStyle name="40% - Accent6 13 2" xfId="2275"/>
    <cellStyle name="40% - Accent6 13_draft transactions report_052009_rvsd" xfId="2276"/>
    <cellStyle name="40% - Accent6 130" xfId="3407"/>
    <cellStyle name="40% - Accent6 131" xfId="3408"/>
    <cellStyle name="40% - Accent6 132" xfId="3421"/>
    <cellStyle name="40% - Accent6 133" xfId="3434"/>
    <cellStyle name="40% - Accent6 134" xfId="3447"/>
    <cellStyle name="40% - Accent6 135" xfId="3473"/>
    <cellStyle name="40% - Accent6 136" xfId="3515"/>
    <cellStyle name="40% - Accent6 137" xfId="3556"/>
    <cellStyle name="40% - Accent6 138" xfId="3598"/>
    <cellStyle name="40% - Accent6 139" xfId="3613"/>
    <cellStyle name="40% - Accent6 14" xfId="2277"/>
    <cellStyle name="40% - Accent6 14 2" xfId="2278"/>
    <cellStyle name="40% - Accent6 14_draft transactions report_052009_rvsd" xfId="2279"/>
    <cellStyle name="40% - Accent6 140" xfId="3626"/>
    <cellStyle name="40% - Accent6 141" xfId="3639"/>
    <cellStyle name="40% - Accent6 142" xfId="3652"/>
    <cellStyle name="40% - Accent6 143" xfId="3665"/>
    <cellStyle name="40% - Accent6 144" xfId="3678"/>
    <cellStyle name="40% - Accent6 145" xfId="3691"/>
    <cellStyle name="40% - Accent6 146" xfId="3705"/>
    <cellStyle name="40% - Accent6 147" xfId="3600"/>
    <cellStyle name="40% - Accent6 148" xfId="3758"/>
    <cellStyle name="40% - Accent6 149" xfId="3799"/>
    <cellStyle name="40% - Accent6 15" xfId="2280"/>
    <cellStyle name="40% - Accent6 15 2" xfId="2281"/>
    <cellStyle name="40% - Accent6 15_draft transactions report_052009_rvsd" xfId="2282"/>
    <cellStyle name="40% - Accent6 150" xfId="3841"/>
    <cellStyle name="40% - Accent6 151" xfId="3883"/>
    <cellStyle name="40% - Accent6 16" xfId="2283"/>
    <cellStyle name="40% - Accent6 16 2" xfId="2284"/>
    <cellStyle name="40% - Accent6 16_draft transactions report_052009_rvsd" xfId="2285"/>
    <cellStyle name="40% - Accent6 17" xfId="2286"/>
    <cellStyle name="40% - Accent6 17 2" xfId="2287"/>
    <cellStyle name="40% - Accent6 17_draft transactions report_052009_rvsd" xfId="2288"/>
    <cellStyle name="40% - Accent6 18" xfId="2289"/>
    <cellStyle name="40% - Accent6 18 2" xfId="2290"/>
    <cellStyle name="40% - Accent6 18_draft transactions report_052009_rvsd" xfId="2291"/>
    <cellStyle name="40% - Accent6 19" xfId="2292"/>
    <cellStyle name="40% - Accent6 19 2" xfId="2293"/>
    <cellStyle name="40% - Accent6 19_draft transactions report_052009_rvsd" xfId="2294"/>
    <cellStyle name="40% - Accent6 2" xfId="2295"/>
    <cellStyle name="40% - Accent6 2 2" xfId="2296"/>
    <cellStyle name="40% - Accent6 2 2 2" xfId="2297"/>
    <cellStyle name="40% - Accent6 2 2_draft transactions report_052009_rvsd" xfId="2298"/>
    <cellStyle name="40% - Accent6 2 3" xfId="2299"/>
    <cellStyle name="40% - Accent6 2_draft transactions report_052009_rvsd" xfId="2300"/>
    <cellStyle name="40% - Accent6 20" xfId="2301"/>
    <cellStyle name="40% - Accent6 20 2" xfId="2302"/>
    <cellStyle name="40% - Accent6 20_draft transactions report_052009_rvsd" xfId="2303"/>
    <cellStyle name="40% - Accent6 21" xfId="2304"/>
    <cellStyle name="40% - Accent6 21 2" xfId="2305"/>
    <cellStyle name="40% - Accent6 21_draft transactions report_052009_rvsd" xfId="2306"/>
    <cellStyle name="40% - Accent6 22" xfId="2307"/>
    <cellStyle name="40% - Accent6 22 2" xfId="2308"/>
    <cellStyle name="40% - Accent6 22_draft transactions report_052009_rvsd" xfId="2309"/>
    <cellStyle name="40% - Accent6 23" xfId="2310"/>
    <cellStyle name="40% - Accent6 23 2" xfId="2311"/>
    <cellStyle name="40% - Accent6 23_draft transactions report_052009_rvsd" xfId="2312"/>
    <cellStyle name="40% - Accent6 24" xfId="2313"/>
    <cellStyle name="40% - Accent6 24 2" xfId="2314"/>
    <cellStyle name="40% - Accent6 24_draft transactions report_052009_rvsd" xfId="2315"/>
    <cellStyle name="40% - Accent6 25" xfId="2316"/>
    <cellStyle name="40% - Accent6 25 2" xfId="2317"/>
    <cellStyle name="40% - Accent6 25_draft transactions report_052009_rvsd" xfId="2318"/>
    <cellStyle name="40% - Accent6 26" xfId="2319"/>
    <cellStyle name="40% - Accent6 26 2" xfId="2320"/>
    <cellStyle name="40% - Accent6 26_draft transactions report_052009_rvsd" xfId="2321"/>
    <cellStyle name="40% - Accent6 27" xfId="2322"/>
    <cellStyle name="40% - Accent6 27 2" xfId="2323"/>
    <cellStyle name="40% - Accent6 27_draft transactions report_052009_rvsd" xfId="2324"/>
    <cellStyle name="40% - Accent6 28" xfId="2325"/>
    <cellStyle name="40% - Accent6 28 2" xfId="2326"/>
    <cellStyle name="40% - Accent6 28_draft transactions report_052009_rvsd" xfId="2327"/>
    <cellStyle name="40% - Accent6 29" xfId="2328"/>
    <cellStyle name="40% - Accent6 29 2" xfId="2329"/>
    <cellStyle name="40% - Accent6 29_draft transactions report_052009_rvsd" xfId="2330"/>
    <cellStyle name="40% - Accent6 3" xfId="2331"/>
    <cellStyle name="40% - Accent6 3 2" xfId="2332"/>
    <cellStyle name="40% - Accent6 3 2 2" xfId="2333"/>
    <cellStyle name="40% - Accent6 3 2_draft transactions report_052009_rvsd" xfId="2334"/>
    <cellStyle name="40% - Accent6 3 3" xfId="2335"/>
    <cellStyle name="40% - Accent6 3_draft transactions report_052009_rvsd" xfId="2336"/>
    <cellStyle name="40% - Accent6 30" xfId="2337"/>
    <cellStyle name="40% - Accent6 30 2" xfId="2338"/>
    <cellStyle name="40% - Accent6 30_draft transactions report_052009_rvsd" xfId="2339"/>
    <cellStyle name="40% - Accent6 31" xfId="2340"/>
    <cellStyle name="40% - Accent6 31 2" xfId="2341"/>
    <cellStyle name="40% - Accent6 31_draft transactions report_052009_rvsd" xfId="2342"/>
    <cellStyle name="40% - Accent6 32" xfId="2343"/>
    <cellStyle name="40% - Accent6 32 2" xfId="2344"/>
    <cellStyle name="40% - Accent6 32_draft transactions report_052009_rvsd" xfId="2345"/>
    <cellStyle name="40% - Accent6 33" xfId="2346"/>
    <cellStyle name="40% - Accent6 34" xfId="2347"/>
    <cellStyle name="40% - Accent6 35" xfId="2348"/>
    <cellStyle name="40% - Accent6 36" xfId="2349"/>
    <cellStyle name="40% - Accent6 37" xfId="2350"/>
    <cellStyle name="40% - Accent6 38" xfId="2351"/>
    <cellStyle name="40% - Accent6 39" xfId="2352"/>
    <cellStyle name="40% - Accent6 4" xfId="2353"/>
    <cellStyle name="40% - Accent6 4 2" xfId="2354"/>
    <cellStyle name="40% - Accent6 4 2 2" xfId="2355"/>
    <cellStyle name="40% - Accent6 4 2_draft transactions report_052009_rvsd" xfId="2356"/>
    <cellStyle name="40% - Accent6 4 3" xfId="2357"/>
    <cellStyle name="40% - Accent6 4_draft transactions report_052009_rvsd" xfId="2358"/>
    <cellStyle name="40% - Accent6 40" xfId="2359"/>
    <cellStyle name="40% - Accent6 41" xfId="2360"/>
    <cellStyle name="40% - Accent6 42" xfId="2361"/>
    <cellStyle name="40% - Accent6 43" xfId="2362"/>
    <cellStyle name="40% - Accent6 44" xfId="2363"/>
    <cellStyle name="40% - Accent6 45" xfId="2364"/>
    <cellStyle name="40% - Accent6 46" xfId="2365"/>
    <cellStyle name="40% - Accent6 47" xfId="2366"/>
    <cellStyle name="40% - Accent6 48" xfId="2367"/>
    <cellStyle name="40% - Accent6 49" xfId="2368"/>
    <cellStyle name="40% - Accent6 5" xfId="2369"/>
    <cellStyle name="40% - Accent6 5 2" xfId="2370"/>
    <cellStyle name="40% - Accent6 5 2 2" xfId="2371"/>
    <cellStyle name="40% - Accent6 5 2_draft transactions report_052009_rvsd" xfId="2372"/>
    <cellStyle name="40% - Accent6 5 3" xfId="2373"/>
    <cellStyle name="40% - Accent6 5_draft transactions report_052009_rvsd" xfId="2374"/>
    <cellStyle name="40% - Accent6 50" xfId="2375"/>
    <cellStyle name="40% - Accent6 51" xfId="2376"/>
    <cellStyle name="40% - Accent6 52" xfId="2377"/>
    <cellStyle name="40% - Accent6 53" xfId="2378"/>
    <cellStyle name="40% - Accent6 54" xfId="2379"/>
    <cellStyle name="40% - Accent6 55" xfId="2380"/>
    <cellStyle name="40% - Accent6 56" xfId="2381"/>
    <cellStyle name="40% - Accent6 57" xfId="2382"/>
    <cellStyle name="40% - Accent6 58" xfId="2383"/>
    <cellStyle name="40% - Accent6 59" xfId="2384"/>
    <cellStyle name="40% - Accent6 6" xfId="2385"/>
    <cellStyle name="40% - Accent6 6 2" xfId="2386"/>
    <cellStyle name="40% - Accent6 6 2 2" xfId="2387"/>
    <cellStyle name="40% - Accent6 6 2_draft transactions report_052009_rvsd" xfId="2388"/>
    <cellStyle name="40% - Accent6 6 3" xfId="2389"/>
    <cellStyle name="40% - Accent6 6_draft transactions report_052009_rvsd" xfId="2390"/>
    <cellStyle name="40% - Accent6 60" xfId="2391"/>
    <cellStyle name="40% - Accent6 61" xfId="2392"/>
    <cellStyle name="40% - Accent6 62" xfId="2393"/>
    <cellStyle name="40% - Accent6 63" xfId="2394"/>
    <cellStyle name="40% - Accent6 64" xfId="2395"/>
    <cellStyle name="40% - Accent6 65" xfId="2396"/>
    <cellStyle name="40% - Accent6 66" xfId="2397"/>
    <cellStyle name="40% - Accent6 67" xfId="2398"/>
    <cellStyle name="40% - Accent6 68" xfId="2399"/>
    <cellStyle name="40% - Accent6 69" xfId="2400"/>
    <cellStyle name="40% - Accent6 7" xfId="2401"/>
    <cellStyle name="40% - Accent6 7 2" xfId="2402"/>
    <cellStyle name="40% - Accent6 7 2 2" xfId="2403"/>
    <cellStyle name="40% - Accent6 7 2_draft transactions report_052009_rvsd" xfId="2404"/>
    <cellStyle name="40% - Accent6 7 3" xfId="2405"/>
    <cellStyle name="40% - Accent6 7_draft transactions report_052009_rvsd" xfId="2406"/>
    <cellStyle name="40% - Accent6 70" xfId="2407"/>
    <cellStyle name="40% - Accent6 71" xfId="2408"/>
    <cellStyle name="40% - Accent6 72" xfId="2409"/>
    <cellStyle name="40% - Accent6 73" xfId="2410"/>
    <cellStyle name="40% - Accent6 74" xfId="2411"/>
    <cellStyle name="40% - Accent6 75" xfId="2412"/>
    <cellStyle name="40% - Accent6 76" xfId="2413"/>
    <cellStyle name="40% - Accent6 77" xfId="2414"/>
    <cellStyle name="40% - Accent6 78" xfId="2415"/>
    <cellStyle name="40% - Accent6 79" xfId="2416"/>
    <cellStyle name="40% - Accent6 8" xfId="2417"/>
    <cellStyle name="40% - Accent6 8 2" xfId="2418"/>
    <cellStyle name="40% - Accent6 8 2 2" xfId="2419"/>
    <cellStyle name="40% - Accent6 8 2_draft transactions report_052009_rvsd" xfId="2420"/>
    <cellStyle name="40% - Accent6 8 3" xfId="2421"/>
    <cellStyle name="40% - Accent6 8_draft transactions report_052009_rvsd" xfId="2422"/>
    <cellStyle name="40% - Accent6 80" xfId="2423"/>
    <cellStyle name="40% - Accent6 81" xfId="2424"/>
    <cellStyle name="40% - Accent6 82" xfId="2425"/>
    <cellStyle name="40% - Accent6 83" xfId="2426"/>
    <cellStyle name="40% - Accent6 84" xfId="2427"/>
    <cellStyle name="40% - Accent6 85" xfId="2428"/>
    <cellStyle name="40% - Accent6 86" xfId="2429"/>
    <cellStyle name="40% - Accent6 87" xfId="2430"/>
    <cellStyle name="40% - Accent6 88" xfId="2431"/>
    <cellStyle name="40% - Accent6 89" xfId="2432"/>
    <cellStyle name="40% - Accent6 9" xfId="2433"/>
    <cellStyle name="40% - Accent6 9 2" xfId="2434"/>
    <cellStyle name="40% - Accent6 9 2 2" xfId="2435"/>
    <cellStyle name="40% - Accent6 9 2_draft transactions report_052009_rvsd" xfId="2436"/>
    <cellStyle name="40% - Accent6 9 3" xfId="2437"/>
    <cellStyle name="40% - Accent6 9_draft transactions report_052009_rvsd" xfId="2438"/>
    <cellStyle name="40% - Accent6 90" xfId="2439"/>
    <cellStyle name="40% - Accent6 91" xfId="2440"/>
    <cellStyle name="40% - Accent6 92" xfId="2441"/>
    <cellStyle name="40% - Accent6 93" xfId="2442"/>
    <cellStyle name="40% - Accent6 94" xfId="2443"/>
    <cellStyle name="40% - Accent6 95" xfId="2444"/>
    <cellStyle name="40% - Accent6 96" xfId="2445"/>
    <cellStyle name="40% - Accent6 97" xfId="2446"/>
    <cellStyle name="40% - Accent6 98" xfId="2447"/>
    <cellStyle name="40% - Accent6 99" xfId="2448"/>
    <cellStyle name="60% - Accent1" xfId="2449" builtinId="32" customBuiltin="1"/>
    <cellStyle name="60% - Accent1 10" xfId="2450"/>
    <cellStyle name="60% - Accent1 11" xfId="2451"/>
    <cellStyle name="60% - Accent1 12" xfId="2452"/>
    <cellStyle name="60% - Accent1 13" xfId="2453"/>
    <cellStyle name="60% - Accent1 14" xfId="2454"/>
    <cellStyle name="60% - Accent1 15" xfId="3160"/>
    <cellStyle name="60% - Accent1 16" xfId="3202"/>
    <cellStyle name="60% - Accent1 17" xfId="3244"/>
    <cellStyle name="60% - Accent1 18" xfId="3286"/>
    <cellStyle name="60% - Accent1 19" xfId="3327"/>
    <cellStyle name="60% - Accent1 2" xfId="2455"/>
    <cellStyle name="60% - Accent1 20" xfId="3474"/>
    <cellStyle name="60% - Accent1 21" xfId="3516"/>
    <cellStyle name="60% - Accent1 22" xfId="3557"/>
    <cellStyle name="60% - Accent1 23" xfId="3599"/>
    <cellStyle name="60% - Accent1 24" xfId="3759"/>
    <cellStyle name="60% - Accent1 25" xfId="3800"/>
    <cellStyle name="60% - Accent1 26" xfId="3842"/>
    <cellStyle name="60% - Accent1 27" xfId="3884"/>
    <cellStyle name="60% - Accent1 3" xfId="2456"/>
    <cellStyle name="60% - Accent1 4" xfId="2457"/>
    <cellStyle name="60% - Accent1 5" xfId="2458"/>
    <cellStyle name="60% - Accent1 6" xfId="2459"/>
    <cellStyle name="60% - Accent1 7" xfId="2460"/>
    <cellStyle name="60% - Accent1 8" xfId="2461"/>
    <cellStyle name="60% - Accent1 9" xfId="2462"/>
    <cellStyle name="60% - Accent2" xfId="2463" builtinId="36" customBuiltin="1"/>
    <cellStyle name="60% - Accent2 10" xfId="2464"/>
    <cellStyle name="60% - Accent2 11" xfId="2465"/>
    <cellStyle name="60% - Accent2 12" xfId="2466"/>
    <cellStyle name="60% - Accent2 13" xfId="2467"/>
    <cellStyle name="60% - Accent2 14" xfId="2468"/>
    <cellStyle name="60% - Accent2 15" xfId="3161"/>
    <cellStyle name="60% - Accent2 16" xfId="3203"/>
    <cellStyle name="60% - Accent2 17" xfId="3245"/>
    <cellStyle name="60% - Accent2 18" xfId="3287"/>
    <cellStyle name="60% - Accent2 19" xfId="3328"/>
    <cellStyle name="60% - Accent2 2" xfId="2469"/>
    <cellStyle name="60% - Accent2 20" xfId="3475"/>
    <cellStyle name="60% - Accent2 21" xfId="3517"/>
    <cellStyle name="60% - Accent2 22" xfId="3558"/>
    <cellStyle name="60% - Accent2 23" xfId="3704"/>
    <cellStyle name="60% - Accent2 24" xfId="3760"/>
    <cellStyle name="60% - Accent2 25" xfId="3801"/>
    <cellStyle name="60% - Accent2 26" xfId="3843"/>
    <cellStyle name="60% - Accent2 27" xfId="3885"/>
    <cellStyle name="60% - Accent2 3" xfId="2470"/>
    <cellStyle name="60% - Accent2 4" xfId="2471"/>
    <cellStyle name="60% - Accent2 5" xfId="2472"/>
    <cellStyle name="60% - Accent2 6" xfId="2473"/>
    <cellStyle name="60% - Accent2 7" xfId="2474"/>
    <cellStyle name="60% - Accent2 8" xfId="2475"/>
    <cellStyle name="60% - Accent2 9" xfId="2476"/>
    <cellStyle name="60% - Accent3" xfId="2477" builtinId="40" customBuiltin="1"/>
    <cellStyle name="60% - Accent3 10" xfId="2478"/>
    <cellStyle name="60% - Accent3 11" xfId="2479"/>
    <cellStyle name="60% - Accent3 12" xfId="2480"/>
    <cellStyle name="60% - Accent3 13" xfId="2481"/>
    <cellStyle name="60% - Accent3 14" xfId="2482"/>
    <cellStyle name="60% - Accent3 15" xfId="3162"/>
    <cellStyle name="60% - Accent3 16" xfId="3204"/>
    <cellStyle name="60% - Accent3 17" xfId="3246"/>
    <cellStyle name="60% - Accent3 18" xfId="3288"/>
    <cellStyle name="60% - Accent3 19" xfId="3329"/>
    <cellStyle name="60% - Accent3 2" xfId="2483"/>
    <cellStyle name="60% - Accent3 20" xfId="3476"/>
    <cellStyle name="60% - Accent3 21" xfId="3518"/>
    <cellStyle name="60% - Accent3 22" xfId="3559"/>
    <cellStyle name="60% - Accent3 23" xfId="3719"/>
    <cellStyle name="60% - Accent3 24" xfId="3761"/>
    <cellStyle name="60% - Accent3 25" xfId="3802"/>
    <cellStyle name="60% - Accent3 26" xfId="3844"/>
    <cellStyle name="60% - Accent3 27" xfId="3886"/>
    <cellStyle name="60% - Accent3 3" xfId="2484"/>
    <cellStyle name="60% - Accent3 4" xfId="2485"/>
    <cellStyle name="60% - Accent3 5" xfId="2486"/>
    <cellStyle name="60% - Accent3 6" xfId="2487"/>
    <cellStyle name="60% - Accent3 7" xfId="2488"/>
    <cellStyle name="60% - Accent3 8" xfId="2489"/>
    <cellStyle name="60% - Accent3 9" xfId="2490"/>
    <cellStyle name="60% - Accent4" xfId="2491" builtinId="44" customBuiltin="1"/>
    <cellStyle name="60% - Accent4 10" xfId="2492"/>
    <cellStyle name="60% - Accent4 11" xfId="2493"/>
    <cellStyle name="60% - Accent4 12" xfId="2494"/>
    <cellStyle name="60% - Accent4 13" xfId="2495"/>
    <cellStyle name="60% - Accent4 14" xfId="2496"/>
    <cellStyle name="60% - Accent4 15" xfId="3163"/>
    <cellStyle name="60% - Accent4 16" xfId="3205"/>
    <cellStyle name="60% - Accent4 17" xfId="3247"/>
    <cellStyle name="60% - Accent4 18" xfId="3289"/>
    <cellStyle name="60% - Accent4 19" xfId="3330"/>
    <cellStyle name="60% - Accent4 2" xfId="2497"/>
    <cellStyle name="60% - Accent4 20" xfId="3477"/>
    <cellStyle name="60% - Accent4 21" xfId="3519"/>
    <cellStyle name="60% - Accent4 22" xfId="3560"/>
    <cellStyle name="60% - Accent4 23" xfId="3720"/>
    <cellStyle name="60% - Accent4 24" xfId="3762"/>
    <cellStyle name="60% - Accent4 25" xfId="3803"/>
    <cellStyle name="60% - Accent4 26" xfId="3845"/>
    <cellStyle name="60% - Accent4 27" xfId="3887"/>
    <cellStyle name="60% - Accent4 3" xfId="2498"/>
    <cellStyle name="60% - Accent4 4" xfId="2499"/>
    <cellStyle name="60% - Accent4 5" xfId="2500"/>
    <cellStyle name="60% - Accent4 6" xfId="2501"/>
    <cellStyle name="60% - Accent4 7" xfId="2502"/>
    <cellStyle name="60% - Accent4 8" xfId="2503"/>
    <cellStyle name="60% - Accent4 9" xfId="2504"/>
    <cellStyle name="60% - Accent5" xfId="2505" builtinId="48" customBuiltin="1"/>
    <cellStyle name="60% - Accent5 10" xfId="2506"/>
    <cellStyle name="60% - Accent5 11" xfId="2507"/>
    <cellStyle name="60% - Accent5 12" xfId="2508"/>
    <cellStyle name="60% - Accent5 13" xfId="2509"/>
    <cellStyle name="60% - Accent5 14" xfId="2510"/>
    <cellStyle name="60% - Accent5 15" xfId="3164"/>
    <cellStyle name="60% - Accent5 16" xfId="3206"/>
    <cellStyle name="60% - Accent5 17" xfId="3248"/>
    <cellStyle name="60% - Accent5 18" xfId="3290"/>
    <cellStyle name="60% - Accent5 19" xfId="3331"/>
    <cellStyle name="60% - Accent5 2" xfId="2511"/>
    <cellStyle name="60% - Accent5 20" xfId="3478"/>
    <cellStyle name="60% - Accent5 21" xfId="3520"/>
    <cellStyle name="60% - Accent5 22" xfId="3561"/>
    <cellStyle name="60% - Accent5 23" xfId="3721"/>
    <cellStyle name="60% - Accent5 24" xfId="3763"/>
    <cellStyle name="60% - Accent5 25" xfId="3804"/>
    <cellStyle name="60% - Accent5 26" xfId="3846"/>
    <cellStyle name="60% - Accent5 27" xfId="3888"/>
    <cellStyle name="60% - Accent5 3" xfId="2512"/>
    <cellStyle name="60% - Accent5 4" xfId="2513"/>
    <cellStyle name="60% - Accent5 5" xfId="2514"/>
    <cellStyle name="60% - Accent5 6" xfId="2515"/>
    <cellStyle name="60% - Accent5 7" xfId="2516"/>
    <cellStyle name="60% - Accent5 8" xfId="2517"/>
    <cellStyle name="60% - Accent5 9" xfId="2518"/>
    <cellStyle name="60% - Accent6" xfId="2519" builtinId="52" customBuiltin="1"/>
    <cellStyle name="60% - Accent6 10" xfId="2520"/>
    <cellStyle name="60% - Accent6 11" xfId="2521"/>
    <cellStyle name="60% - Accent6 12" xfId="2522"/>
    <cellStyle name="60% - Accent6 13" xfId="2523"/>
    <cellStyle name="60% - Accent6 14" xfId="2524"/>
    <cellStyle name="60% - Accent6 15" xfId="3165"/>
    <cellStyle name="60% - Accent6 16" xfId="3207"/>
    <cellStyle name="60% - Accent6 17" xfId="3249"/>
    <cellStyle name="60% - Accent6 18" xfId="3291"/>
    <cellStyle name="60% - Accent6 19" xfId="3332"/>
    <cellStyle name="60% - Accent6 2" xfId="2525"/>
    <cellStyle name="60% - Accent6 20" xfId="3479"/>
    <cellStyle name="60% - Accent6 21" xfId="3521"/>
    <cellStyle name="60% - Accent6 22" xfId="3562"/>
    <cellStyle name="60% - Accent6 23" xfId="3722"/>
    <cellStyle name="60% - Accent6 24" xfId="3764"/>
    <cellStyle name="60% - Accent6 25" xfId="3805"/>
    <cellStyle name="60% - Accent6 26" xfId="3847"/>
    <cellStyle name="60% - Accent6 27" xfId="3889"/>
    <cellStyle name="60% - Accent6 3" xfId="2526"/>
    <cellStyle name="60% - Accent6 4" xfId="2527"/>
    <cellStyle name="60% - Accent6 5" xfId="2528"/>
    <cellStyle name="60% - Accent6 6" xfId="2529"/>
    <cellStyle name="60% - Accent6 7" xfId="2530"/>
    <cellStyle name="60% - Accent6 8" xfId="2531"/>
    <cellStyle name="60% - Accent6 9" xfId="2532"/>
    <cellStyle name="Accent1" xfId="2533" builtinId="29" customBuiltin="1"/>
    <cellStyle name="Accent1 10" xfId="2534"/>
    <cellStyle name="Accent1 11" xfId="2535"/>
    <cellStyle name="Accent1 12" xfId="2536"/>
    <cellStyle name="Accent1 13" xfId="2537"/>
    <cellStyle name="Accent1 14" xfId="2538"/>
    <cellStyle name="Accent1 15" xfId="3166"/>
    <cellStyle name="Accent1 16" xfId="3208"/>
    <cellStyle name="Accent1 17" xfId="3250"/>
    <cellStyle name="Accent1 18" xfId="3292"/>
    <cellStyle name="Accent1 19" xfId="3333"/>
    <cellStyle name="Accent1 2" xfId="2539"/>
    <cellStyle name="Accent1 20" xfId="3480"/>
    <cellStyle name="Accent1 21" xfId="3522"/>
    <cellStyle name="Accent1 22" xfId="3563"/>
    <cellStyle name="Accent1 23" xfId="3723"/>
    <cellStyle name="Accent1 24" xfId="3765"/>
    <cellStyle name="Accent1 25" xfId="3806"/>
    <cellStyle name="Accent1 26" xfId="3848"/>
    <cellStyle name="Accent1 27" xfId="3890"/>
    <cellStyle name="Accent1 3" xfId="2540"/>
    <cellStyle name="Accent1 4" xfId="2541"/>
    <cellStyle name="Accent1 5" xfId="2542"/>
    <cellStyle name="Accent1 6" xfId="2543"/>
    <cellStyle name="Accent1 7" xfId="2544"/>
    <cellStyle name="Accent1 8" xfId="2545"/>
    <cellStyle name="Accent1 9" xfId="2546"/>
    <cellStyle name="Accent2" xfId="2547" builtinId="33" customBuiltin="1"/>
    <cellStyle name="Accent2 10" xfId="2548"/>
    <cellStyle name="Accent2 11" xfId="2549"/>
    <cellStyle name="Accent2 12" xfId="2550"/>
    <cellStyle name="Accent2 13" xfId="2551"/>
    <cellStyle name="Accent2 14" xfId="2552"/>
    <cellStyle name="Accent2 15" xfId="3167"/>
    <cellStyle name="Accent2 16" xfId="3209"/>
    <cellStyle name="Accent2 17" xfId="3251"/>
    <cellStyle name="Accent2 18" xfId="3293"/>
    <cellStyle name="Accent2 19" xfId="3334"/>
    <cellStyle name="Accent2 2" xfId="2553"/>
    <cellStyle name="Accent2 20" xfId="3481"/>
    <cellStyle name="Accent2 21" xfId="3523"/>
    <cellStyle name="Accent2 22" xfId="3564"/>
    <cellStyle name="Accent2 23" xfId="3724"/>
    <cellStyle name="Accent2 24" xfId="3766"/>
    <cellStyle name="Accent2 25" xfId="3807"/>
    <cellStyle name="Accent2 26" xfId="3849"/>
    <cellStyle name="Accent2 27" xfId="3891"/>
    <cellStyle name="Accent2 3" xfId="2554"/>
    <cellStyle name="Accent2 4" xfId="2555"/>
    <cellStyle name="Accent2 5" xfId="2556"/>
    <cellStyle name="Accent2 6" xfId="2557"/>
    <cellStyle name="Accent2 7" xfId="2558"/>
    <cellStyle name="Accent2 8" xfId="2559"/>
    <cellStyle name="Accent2 9" xfId="2560"/>
    <cellStyle name="Accent3" xfId="2561" builtinId="37" customBuiltin="1"/>
    <cellStyle name="Accent3 10" xfId="2562"/>
    <cellStyle name="Accent3 11" xfId="2563"/>
    <cellStyle name="Accent3 12" xfId="2564"/>
    <cellStyle name="Accent3 13" xfId="2565"/>
    <cellStyle name="Accent3 14" xfId="2566"/>
    <cellStyle name="Accent3 15" xfId="3168"/>
    <cellStyle name="Accent3 16" xfId="3210"/>
    <cellStyle name="Accent3 17" xfId="3252"/>
    <cellStyle name="Accent3 18" xfId="3294"/>
    <cellStyle name="Accent3 19" xfId="3335"/>
    <cellStyle name="Accent3 2" xfId="2567"/>
    <cellStyle name="Accent3 20" xfId="3482"/>
    <cellStyle name="Accent3 21" xfId="3524"/>
    <cellStyle name="Accent3 22" xfId="3565"/>
    <cellStyle name="Accent3 23" xfId="3725"/>
    <cellStyle name="Accent3 24" xfId="3767"/>
    <cellStyle name="Accent3 25" xfId="3808"/>
    <cellStyle name="Accent3 26" xfId="3850"/>
    <cellStyle name="Accent3 27" xfId="3892"/>
    <cellStyle name="Accent3 3" xfId="2568"/>
    <cellStyle name="Accent3 4" xfId="2569"/>
    <cellStyle name="Accent3 5" xfId="2570"/>
    <cellStyle name="Accent3 6" xfId="2571"/>
    <cellStyle name="Accent3 7" xfId="2572"/>
    <cellStyle name="Accent3 8" xfId="2573"/>
    <cellStyle name="Accent3 9" xfId="2574"/>
    <cellStyle name="Accent4" xfId="2575" builtinId="41" customBuiltin="1"/>
    <cellStyle name="Accent4 10" xfId="2576"/>
    <cellStyle name="Accent4 11" xfId="2577"/>
    <cellStyle name="Accent4 12" xfId="2578"/>
    <cellStyle name="Accent4 13" xfId="2579"/>
    <cellStyle name="Accent4 14" xfId="2580"/>
    <cellStyle name="Accent4 15" xfId="3169"/>
    <cellStyle name="Accent4 16" xfId="3211"/>
    <cellStyle name="Accent4 17" xfId="3253"/>
    <cellStyle name="Accent4 18" xfId="3295"/>
    <cellStyle name="Accent4 19" xfId="3336"/>
    <cellStyle name="Accent4 2" xfId="2581"/>
    <cellStyle name="Accent4 20" xfId="3483"/>
    <cellStyle name="Accent4 21" xfId="3525"/>
    <cellStyle name="Accent4 22" xfId="3566"/>
    <cellStyle name="Accent4 23" xfId="3726"/>
    <cellStyle name="Accent4 24" xfId="3768"/>
    <cellStyle name="Accent4 25" xfId="3809"/>
    <cellStyle name="Accent4 26" xfId="3851"/>
    <cellStyle name="Accent4 27" xfId="3893"/>
    <cellStyle name="Accent4 3" xfId="2582"/>
    <cellStyle name="Accent4 4" xfId="2583"/>
    <cellStyle name="Accent4 5" xfId="2584"/>
    <cellStyle name="Accent4 6" xfId="2585"/>
    <cellStyle name="Accent4 7" xfId="2586"/>
    <cellStyle name="Accent4 8" xfId="2587"/>
    <cellStyle name="Accent4 9" xfId="2588"/>
    <cellStyle name="Accent5" xfId="2589" builtinId="45" customBuiltin="1"/>
    <cellStyle name="Accent5 10" xfId="2590"/>
    <cellStyle name="Accent5 11" xfId="2591"/>
    <cellStyle name="Accent5 12" xfId="2592"/>
    <cellStyle name="Accent5 13" xfId="2593"/>
    <cellStyle name="Accent5 14" xfId="2594"/>
    <cellStyle name="Accent5 15" xfId="3170"/>
    <cellStyle name="Accent5 16" xfId="3212"/>
    <cellStyle name="Accent5 17" xfId="3254"/>
    <cellStyle name="Accent5 18" xfId="3296"/>
    <cellStyle name="Accent5 19" xfId="3337"/>
    <cellStyle name="Accent5 2" xfId="2595"/>
    <cellStyle name="Accent5 20" xfId="3484"/>
    <cellStyle name="Accent5 21" xfId="3526"/>
    <cellStyle name="Accent5 22" xfId="3567"/>
    <cellStyle name="Accent5 23" xfId="3727"/>
    <cellStyle name="Accent5 24" xfId="3769"/>
    <cellStyle name="Accent5 25" xfId="3810"/>
    <cellStyle name="Accent5 26" xfId="3852"/>
    <cellStyle name="Accent5 27" xfId="3894"/>
    <cellStyle name="Accent5 3" xfId="2596"/>
    <cellStyle name="Accent5 4" xfId="2597"/>
    <cellStyle name="Accent5 5" xfId="2598"/>
    <cellStyle name="Accent5 6" xfId="2599"/>
    <cellStyle name="Accent5 7" xfId="2600"/>
    <cellStyle name="Accent5 8" xfId="2601"/>
    <cellStyle name="Accent5 9" xfId="2602"/>
    <cellStyle name="Accent6" xfId="2603" builtinId="49" customBuiltin="1"/>
    <cellStyle name="Accent6 10" xfId="2604"/>
    <cellStyle name="Accent6 11" xfId="2605"/>
    <cellStyle name="Accent6 12" xfId="2606"/>
    <cellStyle name="Accent6 13" xfId="2607"/>
    <cellStyle name="Accent6 14" xfId="2608"/>
    <cellStyle name="Accent6 15" xfId="3171"/>
    <cellStyle name="Accent6 16" xfId="3213"/>
    <cellStyle name="Accent6 17" xfId="3255"/>
    <cellStyle name="Accent6 18" xfId="3297"/>
    <cellStyle name="Accent6 19" xfId="3338"/>
    <cellStyle name="Accent6 2" xfId="2609"/>
    <cellStyle name="Accent6 20" xfId="3485"/>
    <cellStyle name="Accent6 21" xfId="3527"/>
    <cellStyle name="Accent6 22" xfId="3568"/>
    <cellStyle name="Accent6 23" xfId="3728"/>
    <cellStyle name="Accent6 24" xfId="3770"/>
    <cellStyle name="Accent6 25" xfId="3811"/>
    <cellStyle name="Accent6 26" xfId="3853"/>
    <cellStyle name="Accent6 27" xfId="3895"/>
    <cellStyle name="Accent6 3" xfId="2610"/>
    <cellStyle name="Accent6 4" xfId="2611"/>
    <cellStyle name="Accent6 5" xfId="2612"/>
    <cellStyle name="Accent6 6" xfId="2613"/>
    <cellStyle name="Accent6 7" xfId="2614"/>
    <cellStyle name="Accent6 8" xfId="2615"/>
    <cellStyle name="Accent6 9" xfId="2616"/>
    <cellStyle name="Bad" xfId="2617" builtinId="27" customBuiltin="1"/>
    <cellStyle name="Bad 10" xfId="2618"/>
    <cellStyle name="Bad 11" xfId="2619"/>
    <cellStyle name="Bad 12" xfId="2620"/>
    <cellStyle name="Bad 13" xfId="2621"/>
    <cellStyle name="Bad 14" xfId="2622"/>
    <cellStyle name="Bad 15" xfId="3172"/>
    <cellStyle name="Bad 16" xfId="3214"/>
    <cellStyle name="Bad 17" xfId="3256"/>
    <cellStyle name="Bad 18" xfId="3298"/>
    <cellStyle name="Bad 19" xfId="3339"/>
    <cellStyle name="Bad 2" xfId="2623"/>
    <cellStyle name="Bad 20" xfId="3486"/>
    <cellStyle name="Bad 21" xfId="3528"/>
    <cellStyle name="Bad 22" xfId="3569"/>
    <cellStyle name="Bad 23" xfId="3729"/>
    <cellStyle name="Bad 24" xfId="3771"/>
    <cellStyle name="Bad 25" xfId="3812"/>
    <cellStyle name="Bad 26" xfId="3854"/>
    <cellStyle name="Bad 27" xfId="3896"/>
    <cellStyle name="Bad 3" xfId="2624"/>
    <cellStyle name="Bad 4" xfId="2625"/>
    <cellStyle name="Bad 5" xfId="2626"/>
    <cellStyle name="Bad 6" xfId="2627"/>
    <cellStyle name="Bad 7" xfId="2628"/>
    <cellStyle name="Bad 8" xfId="2629"/>
    <cellStyle name="Bad 9" xfId="2630"/>
    <cellStyle name="Calculation" xfId="2631" builtinId="22" customBuiltin="1"/>
    <cellStyle name="Calculation 10" xfId="2632"/>
    <cellStyle name="Calculation 11" xfId="2633"/>
    <cellStyle name="Calculation 12" xfId="2634"/>
    <cellStyle name="Calculation 13" xfId="2635"/>
    <cellStyle name="Calculation 14" xfId="2636"/>
    <cellStyle name="Calculation 15" xfId="3173"/>
    <cellStyle name="Calculation 16" xfId="3215"/>
    <cellStyle name="Calculation 17" xfId="3257"/>
    <cellStyle name="Calculation 18" xfId="3299"/>
    <cellStyle name="Calculation 19" xfId="3340"/>
    <cellStyle name="Calculation 2" xfId="2637"/>
    <cellStyle name="Calculation 20" xfId="3487"/>
    <cellStyle name="Calculation 21" xfId="3529"/>
    <cellStyle name="Calculation 22" xfId="3570"/>
    <cellStyle name="Calculation 23" xfId="3730"/>
    <cellStyle name="Calculation 24" xfId="3772"/>
    <cellStyle name="Calculation 25" xfId="3813"/>
    <cellStyle name="Calculation 26" xfId="3855"/>
    <cellStyle name="Calculation 27" xfId="3897"/>
    <cellStyle name="Calculation 3" xfId="2638"/>
    <cellStyle name="Calculation 4" xfId="2639"/>
    <cellStyle name="Calculation 5" xfId="2640"/>
    <cellStyle name="Calculation 6" xfId="2641"/>
    <cellStyle name="Calculation 7" xfId="2642"/>
    <cellStyle name="Calculation 8" xfId="2643"/>
    <cellStyle name="Calculation 9" xfId="2644"/>
    <cellStyle name="Check Cell" xfId="2645" builtinId="23" customBuiltin="1"/>
    <cellStyle name="Check Cell 10" xfId="2646"/>
    <cellStyle name="Check Cell 11" xfId="2647"/>
    <cellStyle name="Check Cell 12" xfId="2648"/>
    <cellStyle name="Check Cell 13" xfId="2649"/>
    <cellStyle name="Check Cell 14" xfId="2650"/>
    <cellStyle name="Check Cell 15" xfId="3174"/>
    <cellStyle name="Check Cell 16" xfId="3216"/>
    <cellStyle name="Check Cell 17" xfId="3258"/>
    <cellStyle name="Check Cell 18" xfId="3300"/>
    <cellStyle name="Check Cell 19" xfId="3341"/>
    <cellStyle name="Check Cell 2" xfId="2651"/>
    <cellStyle name="Check Cell 20" xfId="3488"/>
    <cellStyle name="Check Cell 21" xfId="3530"/>
    <cellStyle name="Check Cell 22" xfId="3571"/>
    <cellStyle name="Check Cell 23" xfId="3731"/>
    <cellStyle name="Check Cell 24" xfId="3773"/>
    <cellStyle name="Check Cell 25" xfId="3814"/>
    <cellStyle name="Check Cell 26" xfId="3856"/>
    <cellStyle name="Check Cell 27" xfId="3898"/>
    <cellStyle name="Check Cell 3" xfId="2652"/>
    <cellStyle name="Check Cell 4" xfId="2653"/>
    <cellStyle name="Check Cell 5" xfId="2654"/>
    <cellStyle name="Check Cell 6" xfId="2655"/>
    <cellStyle name="Check Cell 7" xfId="2656"/>
    <cellStyle name="Check Cell 8" xfId="2657"/>
    <cellStyle name="Check Cell 9" xfId="2658"/>
    <cellStyle name="Comma 2" xfId="2659"/>
    <cellStyle name="Comma 3" xfId="3949"/>
    <cellStyle name="Comma 3 2" xfId="3966"/>
    <cellStyle name="Currency 2" xfId="2660"/>
    <cellStyle name="Currency 3" xfId="3964"/>
    <cellStyle name="Explanatory Text" xfId="2661" builtinId="53" customBuiltin="1"/>
    <cellStyle name="Explanatory Text 10" xfId="2662"/>
    <cellStyle name="Explanatory Text 11" xfId="2663"/>
    <cellStyle name="Explanatory Text 12" xfId="2664"/>
    <cellStyle name="Explanatory Text 13" xfId="2665"/>
    <cellStyle name="Explanatory Text 14" xfId="2666"/>
    <cellStyle name="Explanatory Text 15" xfId="3177"/>
    <cellStyle name="Explanatory Text 16" xfId="3219"/>
    <cellStyle name="Explanatory Text 17" xfId="3261"/>
    <cellStyle name="Explanatory Text 18" xfId="3303"/>
    <cellStyle name="Explanatory Text 19" xfId="3342"/>
    <cellStyle name="Explanatory Text 2" xfId="2667"/>
    <cellStyle name="Explanatory Text 20" xfId="3491"/>
    <cellStyle name="Explanatory Text 21" xfId="3533"/>
    <cellStyle name="Explanatory Text 22" xfId="3572"/>
    <cellStyle name="Explanatory Text 23" xfId="3734"/>
    <cellStyle name="Explanatory Text 24" xfId="3776"/>
    <cellStyle name="Explanatory Text 25" xfId="3815"/>
    <cellStyle name="Explanatory Text 26" xfId="3858"/>
    <cellStyle name="Explanatory Text 27" xfId="3899"/>
    <cellStyle name="Explanatory Text 3" xfId="2668"/>
    <cellStyle name="Explanatory Text 4" xfId="2669"/>
    <cellStyle name="Explanatory Text 5" xfId="2670"/>
    <cellStyle name="Explanatory Text 6" xfId="2671"/>
    <cellStyle name="Explanatory Text 7" xfId="2672"/>
    <cellStyle name="Explanatory Text 8" xfId="2673"/>
    <cellStyle name="Explanatory Text 9" xfId="2674"/>
    <cellStyle name="Followed Hyperlink" xfId="2675" builtinId="9" customBuiltin="1"/>
    <cellStyle name="Good" xfId="2676" builtinId="26" customBuiltin="1"/>
    <cellStyle name="Good 10" xfId="2677"/>
    <cellStyle name="Good 11" xfId="2678"/>
    <cellStyle name="Good 12" xfId="2679"/>
    <cellStyle name="Good 13" xfId="2680"/>
    <cellStyle name="Good 14" xfId="2681"/>
    <cellStyle name="Good 15" xfId="3178"/>
    <cellStyle name="Good 16" xfId="3220"/>
    <cellStyle name="Good 17" xfId="3262"/>
    <cellStyle name="Good 18" xfId="3304"/>
    <cellStyle name="Good 19" xfId="3343"/>
    <cellStyle name="Good 2" xfId="2682"/>
    <cellStyle name="Good 20" xfId="3492"/>
    <cellStyle name="Good 21" xfId="3534"/>
    <cellStyle name="Good 22" xfId="3573"/>
    <cellStyle name="Good 23" xfId="3735"/>
    <cellStyle name="Good 24" xfId="3777"/>
    <cellStyle name="Good 25" xfId="3816"/>
    <cellStyle name="Good 26" xfId="3859"/>
    <cellStyle name="Good 27" xfId="3900"/>
    <cellStyle name="Good 3" xfId="2683"/>
    <cellStyle name="Good 4" xfId="2684"/>
    <cellStyle name="Good 5" xfId="2685"/>
    <cellStyle name="Good 6" xfId="2686"/>
    <cellStyle name="Good 7" xfId="2687"/>
    <cellStyle name="Good 8" xfId="2688"/>
    <cellStyle name="Good 9" xfId="2689"/>
    <cellStyle name="Heading 1" xfId="2690" builtinId="16" customBuiltin="1"/>
    <cellStyle name="Heading 1 10" xfId="2691"/>
    <cellStyle name="Heading 1 11" xfId="2692"/>
    <cellStyle name="Heading 1 12" xfId="2693"/>
    <cellStyle name="Heading 1 13" xfId="2694"/>
    <cellStyle name="Heading 1 14" xfId="2695"/>
    <cellStyle name="Heading 1 15" xfId="3179"/>
    <cellStyle name="Heading 1 16" xfId="3221"/>
    <cellStyle name="Heading 1 17" xfId="3263"/>
    <cellStyle name="Heading 1 18" xfId="3305"/>
    <cellStyle name="Heading 1 19" xfId="3344"/>
    <cellStyle name="Heading 1 2" xfId="2696"/>
    <cellStyle name="Heading 1 20" xfId="3493"/>
    <cellStyle name="Heading 1 21" xfId="3535"/>
    <cellStyle name="Heading 1 22" xfId="3574"/>
    <cellStyle name="Heading 1 23" xfId="3736"/>
    <cellStyle name="Heading 1 24" xfId="3778"/>
    <cellStyle name="Heading 1 25" xfId="3817"/>
    <cellStyle name="Heading 1 26" xfId="3860"/>
    <cellStyle name="Heading 1 27" xfId="3901"/>
    <cellStyle name="Heading 1 3" xfId="2697"/>
    <cellStyle name="Heading 1 4" xfId="2698"/>
    <cellStyle name="Heading 1 5" xfId="2699"/>
    <cellStyle name="Heading 1 6" xfId="2700"/>
    <cellStyle name="Heading 1 7" xfId="2701"/>
    <cellStyle name="Heading 1 8" xfId="2702"/>
    <cellStyle name="Heading 1 9" xfId="2703"/>
    <cellStyle name="Heading 2" xfId="2704" builtinId="17" customBuiltin="1"/>
    <cellStyle name="Heading 2 10" xfId="2705"/>
    <cellStyle name="Heading 2 11" xfId="2706"/>
    <cellStyle name="Heading 2 12" xfId="2707"/>
    <cellStyle name="Heading 2 13" xfId="2708"/>
    <cellStyle name="Heading 2 14" xfId="2709"/>
    <cellStyle name="Heading 2 15" xfId="3180"/>
    <cellStyle name="Heading 2 16" xfId="3222"/>
    <cellStyle name="Heading 2 17" xfId="3264"/>
    <cellStyle name="Heading 2 18" xfId="3306"/>
    <cellStyle name="Heading 2 19" xfId="3345"/>
    <cellStyle name="Heading 2 2" xfId="2710"/>
    <cellStyle name="Heading 2 20" xfId="3494"/>
    <cellStyle name="Heading 2 21" xfId="3536"/>
    <cellStyle name="Heading 2 22" xfId="3575"/>
    <cellStyle name="Heading 2 23" xfId="3737"/>
    <cellStyle name="Heading 2 24" xfId="3779"/>
    <cellStyle name="Heading 2 25" xfId="3818"/>
    <cellStyle name="Heading 2 26" xfId="3861"/>
    <cellStyle name="Heading 2 27" xfId="3902"/>
    <cellStyle name="Heading 2 3" xfId="2711"/>
    <cellStyle name="Heading 2 4" xfId="2712"/>
    <cellStyle name="Heading 2 5" xfId="2713"/>
    <cellStyle name="Heading 2 6" xfId="2714"/>
    <cellStyle name="Heading 2 7" xfId="2715"/>
    <cellStyle name="Heading 2 8" xfId="2716"/>
    <cellStyle name="Heading 2 9" xfId="2717"/>
    <cellStyle name="Heading 3" xfId="2718" builtinId="18" customBuiltin="1"/>
    <cellStyle name="Heading 3 10" xfId="2719"/>
    <cellStyle name="Heading 3 11" xfId="2720"/>
    <cellStyle name="Heading 3 12" xfId="2721"/>
    <cellStyle name="Heading 3 13" xfId="2722"/>
    <cellStyle name="Heading 3 14" xfId="2723"/>
    <cellStyle name="Heading 3 15" xfId="3181"/>
    <cellStyle name="Heading 3 16" xfId="3223"/>
    <cellStyle name="Heading 3 17" xfId="3265"/>
    <cellStyle name="Heading 3 18" xfId="3307"/>
    <cellStyle name="Heading 3 19" xfId="3346"/>
    <cellStyle name="Heading 3 2" xfId="2724"/>
    <cellStyle name="Heading 3 20" xfId="3495"/>
    <cellStyle name="Heading 3 21" xfId="3537"/>
    <cellStyle name="Heading 3 22" xfId="3576"/>
    <cellStyle name="Heading 3 23" xfId="3738"/>
    <cellStyle name="Heading 3 24" xfId="3780"/>
    <cellStyle name="Heading 3 25" xfId="3819"/>
    <cellStyle name="Heading 3 26" xfId="3862"/>
    <cellStyle name="Heading 3 27" xfId="3903"/>
    <cellStyle name="Heading 3 3" xfId="2725"/>
    <cellStyle name="Heading 3 4" xfId="2726"/>
    <cellStyle name="Heading 3 5" xfId="2727"/>
    <cellStyle name="Heading 3 6" xfId="2728"/>
    <cellStyle name="Heading 3 7" xfId="2729"/>
    <cellStyle name="Heading 3 8" xfId="2730"/>
    <cellStyle name="Heading 3 9" xfId="2731"/>
    <cellStyle name="Heading 4" xfId="2732" builtinId="19" customBuiltin="1"/>
    <cellStyle name="Heading 4 10" xfId="2733"/>
    <cellStyle name="Heading 4 11" xfId="2734"/>
    <cellStyle name="Heading 4 12" xfId="2735"/>
    <cellStyle name="Heading 4 13" xfId="2736"/>
    <cellStyle name="Heading 4 14" xfId="2737"/>
    <cellStyle name="Heading 4 15" xfId="3182"/>
    <cellStyle name="Heading 4 16" xfId="3224"/>
    <cellStyle name="Heading 4 17" xfId="3266"/>
    <cellStyle name="Heading 4 18" xfId="3308"/>
    <cellStyle name="Heading 4 19" xfId="3347"/>
    <cellStyle name="Heading 4 2" xfId="2738"/>
    <cellStyle name="Heading 4 20" xfId="3496"/>
    <cellStyle name="Heading 4 21" xfId="3538"/>
    <cellStyle name="Heading 4 22" xfId="3577"/>
    <cellStyle name="Heading 4 23" xfId="3739"/>
    <cellStyle name="Heading 4 24" xfId="3781"/>
    <cellStyle name="Heading 4 25" xfId="3820"/>
    <cellStyle name="Heading 4 26" xfId="3863"/>
    <cellStyle name="Heading 4 27" xfId="3904"/>
    <cellStyle name="Heading 4 3" xfId="2739"/>
    <cellStyle name="Heading 4 4" xfId="2740"/>
    <cellStyle name="Heading 4 5" xfId="2741"/>
    <cellStyle name="Heading 4 6" xfId="2742"/>
    <cellStyle name="Heading 4 7" xfId="2743"/>
    <cellStyle name="Heading 4 8" xfId="2744"/>
    <cellStyle name="Heading 4 9" xfId="2745"/>
    <cellStyle name="Input" xfId="2746" builtinId="20" customBuiltin="1"/>
    <cellStyle name="Input 10" xfId="2747"/>
    <cellStyle name="Input 11" xfId="2748"/>
    <cellStyle name="Input 12" xfId="2749"/>
    <cellStyle name="Input 13" xfId="2750"/>
    <cellStyle name="Input 14" xfId="2751"/>
    <cellStyle name="Input 15" xfId="3183"/>
    <cellStyle name="Input 16" xfId="3227"/>
    <cellStyle name="Input 17" xfId="3269"/>
    <cellStyle name="Input 18" xfId="3311"/>
    <cellStyle name="Input 19" xfId="3348"/>
    <cellStyle name="Input 2" xfId="2752"/>
    <cellStyle name="Input 20" xfId="3497"/>
    <cellStyle name="Input 21" xfId="3541"/>
    <cellStyle name="Input 22" xfId="3578"/>
    <cellStyle name="Input 23" xfId="3740"/>
    <cellStyle name="Input 24" xfId="3784"/>
    <cellStyle name="Input 25" xfId="3821"/>
    <cellStyle name="Input 26" xfId="3864"/>
    <cellStyle name="Input 27" xfId="3905"/>
    <cellStyle name="Input 3" xfId="2753"/>
    <cellStyle name="Input 4" xfId="2754"/>
    <cellStyle name="Input 5" xfId="2755"/>
    <cellStyle name="Input 6" xfId="2756"/>
    <cellStyle name="Input 7" xfId="2757"/>
    <cellStyle name="Input 8" xfId="2758"/>
    <cellStyle name="Input 9" xfId="2759"/>
    <cellStyle name="Linked Cell" xfId="2760" builtinId="24" customBuiltin="1"/>
    <cellStyle name="Linked Cell 10" xfId="2761"/>
    <cellStyle name="Linked Cell 11" xfId="2762"/>
    <cellStyle name="Linked Cell 12" xfId="2763"/>
    <cellStyle name="Linked Cell 13" xfId="2764"/>
    <cellStyle name="Linked Cell 14" xfId="2765"/>
    <cellStyle name="Linked Cell 15" xfId="3184"/>
    <cellStyle name="Linked Cell 16" xfId="3228"/>
    <cellStyle name="Linked Cell 17" xfId="3270"/>
    <cellStyle name="Linked Cell 18" xfId="3312"/>
    <cellStyle name="Linked Cell 19" xfId="3349"/>
    <cellStyle name="Linked Cell 2" xfId="2766"/>
    <cellStyle name="Linked Cell 20" xfId="3498"/>
    <cellStyle name="Linked Cell 21" xfId="3542"/>
    <cellStyle name="Linked Cell 22" xfId="3579"/>
    <cellStyle name="Linked Cell 23" xfId="3741"/>
    <cellStyle name="Linked Cell 24" xfId="3785"/>
    <cellStyle name="Linked Cell 25" xfId="3822"/>
    <cellStyle name="Linked Cell 26" xfId="3865"/>
    <cellStyle name="Linked Cell 27" xfId="3906"/>
    <cellStyle name="Linked Cell 3" xfId="2767"/>
    <cellStyle name="Linked Cell 4" xfId="2768"/>
    <cellStyle name="Linked Cell 5" xfId="2769"/>
    <cellStyle name="Linked Cell 6" xfId="2770"/>
    <cellStyle name="Linked Cell 7" xfId="2771"/>
    <cellStyle name="Linked Cell 8" xfId="2772"/>
    <cellStyle name="Linked Cell 9" xfId="2773"/>
    <cellStyle name="Neutral" xfId="2774" builtinId="28" customBuiltin="1"/>
    <cellStyle name="Neutral 10" xfId="2775"/>
    <cellStyle name="Neutral 11" xfId="2776"/>
    <cellStyle name="Neutral 12" xfId="2777"/>
    <cellStyle name="Neutral 13" xfId="2778"/>
    <cellStyle name="Neutral 14" xfId="2779"/>
    <cellStyle name="Neutral 15" xfId="3185"/>
    <cellStyle name="Neutral 16" xfId="3229"/>
    <cellStyle name="Neutral 17" xfId="3271"/>
    <cellStyle name="Neutral 18" xfId="3313"/>
    <cellStyle name="Neutral 19" xfId="3350"/>
    <cellStyle name="Neutral 2" xfId="2780"/>
    <cellStyle name="Neutral 20" xfId="3499"/>
    <cellStyle name="Neutral 21" xfId="3543"/>
    <cellStyle name="Neutral 22" xfId="3580"/>
    <cellStyle name="Neutral 23" xfId="3742"/>
    <cellStyle name="Neutral 24" xfId="3786"/>
    <cellStyle name="Neutral 25" xfId="3823"/>
    <cellStyle name="Neutral 26" xfId="3866"/>
    <cellStyle name="Neutral 27" xfId="3907"/>
    <cellStyle name="Neutral 3" xfId="2781"/>
    <cellStyle name="Neutral 4" xfId="2782"/>
    <cellStyle name="Neutral 5" xfId="2783"/>
    <cellStyle name="Neutral 6" xfId="2784"/>
    <cellStyle name="Neutral 7" xfId="2785"/>
    <cellStyle name="Neutral 8" xfId="2786"/>
    <cellStyle name="Neutral 9" xfId="2787"/>
    <cellStyle name="Normal" xfId="0" builtinId="0"/>
    <cellStyle name="Normal 10" xfId="2788"/>
    <cellStyle name="Normal 10 2" xfId="2789"/>
    <cellStyle name="Normal 10 2 2" xfId="2790"/>
    <cellStyle name="Normal 10 2_draft transactions report_052009_rvsd" xfId="2791"/>
    <cellStyle name="Normal 10 3" xfId="2792"/>
    <cellStyle name="Normal 10 4" xfId="2793"/>
    <cellStyle name="Normal 10 4 2" xfId="2794"/>
    <cellStyle name="Normal 10 4 2 2" xfId="2795"/>
    <cellStyle name="Normal 10 4 2 2 2" xfId="2796"/>
    <cellStyle name="Normal 10 4 2 2 2 2" xfId="2797"/>
    <cellStyle name="Normal 10 4 2 2 2 2 2" xfId="2798"/>
    <cellStyle name="Normal 10 4 2 2 2 2 2 2" xfId="2799"/>
    <cellStyle name="Normal 10 4 2 2 2 2 2 2 2" xfId="3915"/>
    <cellStyle name="Normal 10 4 2 2 2 2 2 2 2 2" xfId="3921"/>
    <cellStyle name="Normal 10 4 2 2 2 2 2 2 2 2 2" xfId="3943"/>
    <cellStyle name="Normal 10 4 2 2 2_draft transactions report_052009_rvsd" xfId="2800"/>
    <cellStyle name="Normal 10 4 2 2 2_draft transactions report_052009_rvsd 2 2" xfId="3916"/>
    <cellStyle name="Normal 10 4 2 2_draft transactions report_052009_rvsd" xfId="2801"/>
    <cellStyle name="Normal 10 4 2_draft transactions report_052009_rvsd" xfId="2802"/>
    <cellStyle name="Normal 10 4_draft transactions report_052009_rvsd" xfId="2803"/>
    <cellStyle name="Normal 10_draft transactions report_052009_rvsd" xfId="2804"/>
    <cellStyle name="Normal 16" xfId="2805"/>
    <cellStyle name="Normal 16 2" xfId="2806"/>
    <cellStyle name="Normal 16 3" xfId="2807"/>
    <cellStyle name="Normal 16 3 2" xfId="2808"/>
    <cellStyle name="Normal 16 3 2 2" xfId="3954"/>
    <cellStyle name="Normal 16_draft transactions report_052009_rvsd" xfId="2809"/>
    <cellStyle name="Normal 17" xfId="2810"/>
    <cellStyle name="Normal 17 2" xfId="2811"/>
    <cellStyle name="Normal 17 3" xfId="2812"/>
    <cellStyle name="Normal 17 3 2" xfId="2813"/>
    <cellStyle name="Normal 17 3 2 2" xfId="3953"/>
    <cellStyle name="Normal 17_draft transactions report_052009_rvsd" xfId="2814"/>
    <cellStyle name="Normal 2" xfId="2815"/>
    <cellStyle name="Normal 2 10" xfId="2816"/>
    <cellStyle name="Normal 2 11" xfId="2817"/>
    <cellStyle name="Normal 2 11 2" xfId="2818"/>
    <cellStyle name="Normal 2 11 2 2" xfId="3922"/>
    <cellStyle name="Normal 2 11 2 2 2" xfId="3928"/>
    <cellStyle name="Normal 2 11 2 2 2 2" xfId="3931"/>
    <cellStyle name="Normal 2 11 2 2 2 3" xfId="3936"/>
    <cellStyle name="Normal 2 11 2 2 2 3 2" xfId="3938"/>
    <cellStyle name="Normal 2 11 2 2 2 3 2 2" xfId="3945"/>
    <cellStyle name="Normal 2 11 2 2 3" xfId="3935"/>
    <cellStyle name="Normal 2 11 2 2 3 2" xfId="3940"/>
    <cellStyle name="Normal 2 11 2 2 3 2 2" xfId="3947"/>
    <cellStyle name="Normal 2 11 2 2 4" xfId="3952"/>
    <cellStyle name="Normal 2 11 2 3" xfId="3926"/>
    <cellStyle name="Normal 2 11 2 4" xfId="3927"/>
    <cellStyle name="Normal 2 11 2 4 2" xfId="3930"/>
    <cellStyle name="Normal 2 11 2 4 3" xfId="3933"/>
    <cellStyle name="Normal 2 11 2 4 3 2" xfId="3937"/>
    <cellStyle name="Normal 2 11 2 4 3 2 2" xfId="3944"/>
    <cellStyle name="Normal 2 11 2 5" xfId="3948"/>
    <cellStyle name="Normal 2 11 2 5 2" xfId="3965"/>
    <cellStyle name="Normal 2 11 2 6" xfId="3951"/>
    <cellStyle name="Normal 2 11 3" xfId="2819"/>
    <cellStyle name="Normal 2 11 3 2" xfId="3917"/>
    <cellStyle name="Normal 2 11 3 2 2" xfId="3919"/>
    <cellStyle name="Normal 2 11 3 2 2 2" xfId="3942"/>
    <cellStyle name="Normal 2 12" xfId="2820"/>
    <cellStyle name="Normal 2 13" xfId="2821"/>
    <cellStyle name="Normal 2 14" xfId="2822"/>
    <cellStyle name="Normal 2 15" xfId="2823"/>
    <cellStyle name="Normal 2 15 2" xfId="3103"/>
    <cellStyle name="Normal 2 16" xfId="2824"/>
    <cellStyle name="Normal 2 16 2" xfId="3104"/>
    <cellStyle name="Normal 2 17" xfId="2825"/>
    <cellStyle name="Normal 2 17 2" xfId="3107"/>
    <cellStyle name="Normal 2 18" xfId="2826"/>
    <cellStyle name="Normal 2 19" xfId="2827"/>
    <cellStyle name="Normal 2 19 2" xfId="3105"/>
    <cellStyle name="Normal 2 2" xfId="2828"/>
    <cellStyle name="Normal 2 2 2" xfId="2829"/>
    <cellStyle name="Normal 2 2 3" xfId="2830"/>
    <cellStyle name="Normal 2 2 3 2" xfId="2831"/>
    <cellStyle name="Normal 2 2 3 2 2" xfId="3955"/>
    <cellStyle name="Normal 2 2_draft transactions report_052009_rvsd" xfId="2832"/>
    <cellStyle name="Normal 2 20" xfId="2833"/>
    <cellStyle name="Normal 2 20 2" xfId="3106"/>
    <cellStyle name="Normal 2 21" xfId="2834"/>
    <cellStyle name="Normal 2 22" xfId="2835"/>
    <cellStyle name="Normal 2 23" xfId="2836"/>
    <cellStyle name="Normal 2 24" xfId="2837"/>
    <cellStyle name="Normal 2 25" xfId="3186"/>
    <cellStyle name="Normal 2 26" xfId="3230"/>
    <cellStyle name="Normal 2 27" xfId="3272"/>
    <cellStyle name="Normal 2 28" xfId="3314"/>
    <cellStyle name="Normal 2 29" xfId="3351"/>
    <cellStyle name="Normal 2 3" xfId="2838"/>
    <cellStyle name="Normal 2 30" xfId="3500"/>
    <cellStyle name="Normal 2 31" xfId="3544"/>
    <cellStyle name="Normal 2 32" xfId="3581"/>
    <cellStyle name="Normal 2 33" xfId="3743"/>
    <cellStyle name="Normal 2 34" xfId="3787"/>
    <cellStyle name="Normal 2 35" xfId="3824"/>
    <cellStyle name="Normal 2 36" xfId="3867"/>
    <cellStyle name="Normal 2 37" xfId="3908"/>
    <cellStyle name="Normal 2 4" xfId="2839"/>
    <cellStyle name="Normal 2 5" xfId="2840"/>
    <cellStyle name="Normal 2 5 2" xfId="2841"/>
    <cellStyle name="Normal 2 5 2 2" xfId="2842"/>
    <cellStyle name="Normal 2 5 2 2 2" xfId="2843"/>
    <cellStyle name="Normal 2 5 2 2 2 2" xfId="2844"/>
    <cellStyle name="Normal 2 5 2 2 2 2 2" xfId="2845"/>
    <cellStyle name="Normal 2 5 2 2 2 2 2 2" xfId="2846"/>
    <cellStyle name="Normal 2 5 2 2 2 2 2 2 2" xfId="3914"/>
    <cellStyle name="Normal 2 5 2 2 2 2 2 2 2 2" xfId="3920"/>
    <cellStyle name="Normal 2 5 2 2 2 2 2 2 2 2 2" xfId="3941"/>
    <cellStyle name="Normal 2 5 2 2 2 2 2 2 3" xfId="3962"/>
    <cellStyle name="Normal 2 5 2 2_draft transactions report_052009_rvsd" xfId="2847"/>
    <cellStyle name="Normal 2 5 2_draft transactions report_052009_rvsd" xfId="2848"/>
    <cellStyle name="Normal 2 5_draft transactions report_052009_rvsd" xfId="2849"/>
    <cellStyle name="Normal 2 6" xfId="2850"/>
    <cellStyle name="Normal 2 6 2" xfId="2851"/>
    <cellStyle name="Normal 2 6 2 2" xfId="3102"/>
    <cellStyle name="Normal 2 6 2 2 2" xfId="3918"/>
    <cellStyle name="Normal 2 6 2 2 2 2" xfId="3923"/>
    <cellStyle name="Normal 2 6 2 2 2 2 2" xfId="3924"/>
    <cellStyle name="Normal 2 6 2 2 2 3" xfId="3925"/>
    <cellStyle name="Normal 2 6 2 2 2 3 2" xfId="3950"/>
    <cellStyle name="Normal 2 6 2 2 2 3 2 2" xfId="3963"/>
    <cellStyle name="Normal 2 6_draft transactions report_052009_rvsd" xfId="2852"/>
    <cellStyle name="Normal 2 7" xfId="2853"/>
    <cellStyle name="Normal 2 8" xfId="2854"/>
    <cellStyle name="Normal 2 9" xfId="2855"/>
    <cellStyle name="Normal 2_draft transactions report_052009_rvsd" xfId="2856"/>
    <cellStyle name="Normal 3" xfId="2857"/>
    <cellStyle name="Normal 3 2" xfId="2858"/>
    <cellStyle name="Normal 3 3" xfId="2859"/>
    <cellStyle name="Normal 3_draft transactions report_052009_rvsd" xfId="2860"/>
    <cellStyle name="Normal 4" xfId="3967"/>
    <cellStyle name="Normal 5" xfId="2861"/>
    <cellStyle name="Normal 5 2" xfId="2862"/>
    <cellStyle name="Normal 5 2 2" xfId="2863"/>
    <cellStyle name="Normal 5 2_draft transactions report_052009_rvsd" xfId="2864"/>
    <cellStyle name="Normal 5 3" xfId="2865"/>
    <cellStyle name="Normal 5 4" xfId="2866"/>
    <cellStyle name="Normal 5 4 2" xfId="2867"/>
    <cellStyle name="Normal 5 4 2 2" xfId="3929"/>
    <cellStyle name="Normal 5 4 2 2 2" xfId="3932"/>
    <cellStyle name="Normal 5 4 2 2 3" xfId="3934"/>
    <cellStyle name="Normal 5 4 2 2 3 2" xfId="3939"/>
    <cellStyle name="Normal 5 4 2 2 3 2 2" xfId="3946"/>
    <cellStyle name="Normal 5 4 2 3" xfId="3956"/>
    <cellStyle name="Normal 5_draft transactions report_052009_rvsd" xfId="2868"/>
    <cellStyle name="Normal 6" xfId="2869"/>
    <cellStyle name="Normal 6 2" xfId="2870"/>
    <cellStyle name="Normal 6 2 2" xfId="2871"/>
    <cellStyle name="Normal 6 2_draft transactions report_052009_rvsd" xfId="2872"/>
    <cellStyle name="Normal 6 3" xfId="2873"/>
    <cellStyle name="Normal 6 4" xfId="2874"/>
    <cellStyle name="Normal 6 4 2" xfId="2875"/>
    <cellStyle name="Normal 6 4 2 2" xfId="3957"/>
    <cellStyle name="Normal 6_draft transactions report_052009_rvsd" xfId="2876"/>
    <cellStyle name="Normal 7" xfId="2877"/>
    <cellStyle name="Normal 7 2" xfId="2878"/>
    <cellStyle name="Normal 7 2 2" xfId="2879"/>
    <cellStyle name="Normal 7 2 3" xfId="2880"/>
    <cellStyle name="Normal 7 2 3 2" xfId="2881"/>
    <cellStyle name="Normal 7 2 3 2 2" xfId="3958"/>
    <cellStyle name="Normal 7 2_draft transactions report_052009_rvsd" xfId="2882"/>
    <cellStyle name="Normal 7 3" xfId="2883"/>
    <cellStyle name="Normal 7 4" xfId="2884"/>
    <cellStyle name="Normal 7 4 2" xfId="2885"/>
    <cellStyle name="Normal 7 4 2 2" xfId="3959"/>
    <cellStyle name="Normal 7_draft transactions report_052009_rvsd" xfId="2886"/>
    <cellStyle name="Normal 8" xfId="2887"/>
    <cellStyle name="Normal 8 2" xfId="2888"/>
    <cellStyle name="Normal 8 2 2" xfId="2889"/>
    <cellStyle name="Normal 8 2_draft transactions report_052009_rvsd" xfId="2890"/>
    <cellStyle name="Normal 8 3" xfId="2891"/>
    <cellStyle name="Normal 8 4" xfId="2892"/>
    <cellStyle name="Normal 8 4 2" xfId="2893"/>
    <cellStyle name="Normal 8 4 2 2" xfId="3960"/>
    <cellStyle name="Normal 8_draft transactions report_052009_rvsd" xfId="2894"/>
    <cellStyle name="Normal 9" xfId="2895"/>
    <cellStyle name="Normal 9 2" xfId="2896"/>
    <cellStyle name="Normal 9 2 2" xfId="2897"/>
    <cellStyle name="Normal 9 2_draft transactions report_052009_rvsd" xfId="2898"/>
    <cellStyle name="Normal 9 3" xfId="2899"/>
    <cellStyle name="Normal 9 4" xfId="2900"/>
    <cellStyle name="Normal 9 4 2" xfId="2901"/>
    <cellStyle name="Normal 9 4 2 2" xfId="3961"/>
    <cellStyle name="Normal 9_draft transactions report_052009_rvsd" xfId="2902"/>
    <cellStyle name="Note 10" xfId="2903"/>
    <cellStyle name="Note 10 2" xfId="2904"/>
    <cellStyle name="Note 100" xfId="2905"/>
    <cellStyle name="Note 101" xfId="2906"/>
    <cellStyle name="Note 102" xfId="2907"/>
    <cellStyle name="Note 103" xfId="2908"/>
    <cellStyle name="Note 104" xfId="2909"/>
    <cellStyle name="Note 105" xfId="2910"/>
    <cellStyle name="Note 106" xfId="2911"/>
    <cellStyle name="Note 107" xfId="2912"/>
    <cellStyle name="Note 108" xfId="2913"/>
    <cellStyle name="Note 109" xfId="2914"/>
    <cellStyle name="Note 11" xfId="2915"/>
    <cellStyle name="Note 11 2" xfId="2916"/>
    <cellStyle name="Note 110" xfId="2917"/>
    <cellStyle name="Note 111" xfId="2918"/>
    <cellStyle name="Note 112" xfId="2919"/>
    <cellStyle name="Note 113" xfId="2920"/>
    <cellStyle name="Note 114" xfId="2921"/>
    <cellStyle name="Note 115" xfId="2922"/>
    <cellStyle name="Note 116" xfId="2923"/>
    <cellStyle name="Note 117" xfId="2924"/>
    <cellStyle name="Note 118" xfId="2925"/>
    <cellStyle name="Note 119" xfId="3129"/>
    <cellStyle name="Note 12" xfId="2926"/>
    <cellStyle name="Note 12 2" xfId="2927"/>
    <cellStyle name="Note 120" xfId="3142"/>
    <cellStyle name="Note 121" xfId="3146"/>
    <cellStyle name="Note 122" xfId="3187"/>
    <cellStyle name="Note 123" xfId="3233"/>
    <cellStyle name="Note 124" xfId="3275"/>
    <cellStyle name="Note 125" xfId="3316"/>
    <cellStyle name="Note 126" xfId="3352"/>
    <cellStyle name="Note 127" xfId="3378"/>
    <cellStyle name="Note 128" xfId="3391"/>
    <cellStyle name="Note 129" xfId="3395"/>
    <cellStyle name="Note 13" xfId="2928"/>
    <cellStyle name="Note 13 2" xfId="2929"/>
    <cellStyle name="Note 130" xfId="3417"/>
    <cellStyle name="Note 131" xfId="3430"/>
    <cellStyle name="Note 132" xfId="3443"/>
    <cellStyle name="Note 133" xfId="3456"/>
    <cellStyle name="Note 134" xfId="3460"/>
    <cellStyle name="Note 135" xfId="3501"/>
    <cellStyle name="Note 136" xfId="3546"/>
    <cellStyle name="Note 137" xfId="3582"/>
    <cellStyle name="Note 138" xfId="3622"/>
    <cellStyle name="Note 139" xfId="3635"/>
    <cellStyle name="Note 14" xfId="2930"/>
    <cellStyle name="Note 14 2" xfId="2931"/>
    <cellStyle name="Note 140" xfId="3648"/>
    <cellStyle name="Note 141" xfId="3661"/>
    <cellStyle name="Note 142" xfId="3674"/>
    <cellStyle name="Note 143" xfId="3687"/>
    <cellStyle name="Note 144" xfId="3700"/>
    <cellStyle name="Note 145" xfId="3714"/>
    <cellStyle name="Note 146" xfId="3718"/>
    <cellStyle name="Note 147" xfId="3744"/>
    <cellStyle name="Note 148" xfId="3789"/>
    <cellStyle name="Note 149" xfId="3825"/>
    <cellStyle name="Note 15" xfId="2932"/>
    <cellStyle name="Note 15 2" xfId="2933"/>
    <cellStyle name="Note 150" xfId="3868"/>
    <cellStyle name="Note 151" xfId="3909"/>
    <cellStyle name="Note 16" xfId="2934"/>
    <cellStyle name="Note 16 2" xfId="2935"/>
    <cellStyle name="Note 17" xfId="2936"/>
    <cellStyle name="Note 17 2" xfId="2937"/>
    <cellStyle name="Note 18" xfId="2938"/>
    <cellStyle name="Note 18 2" xfId="2939"/>
    <cellStyle name="Note 19" xfId="2940"/>
    <cellStyle name="Note 19 2" xfId="2941"/>
    <cellStyle name="Note 2" xfId="2942"/>
    <cellStyle name="Note 2 2" xfId="2943"/>
    <cellStyle name="Note 2 3" xfId="2944"/>
    <cellStyle name="Note 20" xfId="2945"/>
    <cellStyle name="Note 20 2" xfId="2946"/>
    <cellStyle name="Note 21" xfId="2947"/>
    <cellStyle name="Note 21 2" xfId="2948"/>
    <cellStyle name="Note 22" xfId="2949"/>
    <cellStyle name="Note 22 2" xfId="2950"/>
    <cellStyle name="Note 23" xfId="2951"/>
    <cellStyle name="Note 23 2" xfId="2952"/>
    <cellStyle name="Note 24" xfId="2953"/>
    <cellStyle name="Note 24 2" xfId="2954"/>
    <cellStyle name="Note 25" xfId="2955"/>
    <cellStyle name="Note 25 2" xfId="2956"/>
    <cellStyle name="Note 26" xfId="2957"/>
    <cellStyle name="Note 26 2" xfId="2958"/>
    <cellStyle name="Note 27" xfId="2959"/>
    <cellStyle name="Note 27 2" xfId="2960"/>
    <cellStyle name="Note 28" xfId="2961"/>
    <cellStyle name="Note 28 2" xfId="2962"/>
    <cellStyle name="Note 29" xfId="2963"/>
    <cellStyle name="Note 29 2" xfId="2964"/>
    <cellStyle name="Note 3" xfId="2965"/>
    <cellStyle name="Note 30" xfId="2966"/>
    <cellStyle name="Note 30 2" xfId="2967"/>
    <cellStyle name="Note 31" xfId="2968"/>
    <cellStyle name="Note 31 2" xfId="2969"/>
    <cellStyle name="Note 32" xfId="2970"/>
    <cellStyle name="Note 32 2" xfId="2971"/>
    <cellStyle name="Note 33" xfId="2972"/>
    <cellStyle name="Note 33 2" xfId="2973"/>
    <cellStyle name="Note 34" xfId="2974"/>
    <cellStyle name="Note 35" xfId="2975"/>
    <cellStyle name="Note 36" xfId="2976"/>
    <cellStyle name="Note 37" xfId="2977"/>
    <cellStyle name="Note 38" xfId="2978"/>
    <cellStyle name="Note 39" xfId="2979"/>
    <cellStyle name="Note 4" xfId="2980"/>
    <cellStyle name="Note 40" xfId="2981"/>
    <cellStyle name="Note 41" xfId="2982"/>
    <cellStyle name="Note 42" xfId="2983"/>
    <cellStyle name="Note 43" xfId="2984"/>
    <cellStyle name="Note 44" xfId="2985"/>
    <cellStyle name="Note 45" xfId="2986"/>
    <cellStyle name="Note 46" xfId="2987"/>
    <cellStyle name="Note 47" xfId="2988"/>
    <cellStyle name="Note 48" xfId="2989"/>
    <cellStyle name="Note 49" xfId="2990"/>
    <cellStyle name="Note 5" xfId="2991"/>
    <cellStyle name="Note 50" xfId="2992"/>
    <cellStyle name="Note 51" xfId="2993"/>
    <cellStyle name="Note 52" xfId="2994"/>
    <cellStyle name="Note 53" xfId="2995"/>
    <cellStyle name="Note 54" xfId="2996"/>
    <cellStyle name="Note 55" xfId="2997"/>
    <cellStyle name="Note 56" xfId="2998"/>
    <cellStyle name="Note 57" xfId="2999"/>
    <cellStyle name="Note 58" xfId="3000"/>
    <cellStyle name="Note 59" xfId="3001"/>
    <cellStyle name="Note 6" xfId="3002"/>
    <cellStyle name="Note 60" xfId="3003"/>
    <cellStyle name="Note 61" xfId="3004"/>
    <cellStyle name="Note 62" xfId="3005"/>
    <cellStyle name="Note 63" xfId="3006"/>
    <cellStyle name="Note 64" xfId="3007"/>
    <cellStyle name="Note 65" xfId="3008"/>
    <cellStyle name="Note 66" xfId="3009"/>
    <cellStyle name="Note 67" xfId="3010"/>
    <cellStyle name="Note 68" xfId="3011"/>
    <cellStyle name="Note 69" xfId="3012"/>
    <cellStyle name="Note 7" xfId="3013"/>
    <cellStyle name="Note 70" xfId="3014"/>
    <cellStyle name="Note 71" xfId="3015"/>
    <cellStyle name="Note 72" xfId="3016"/>
    <cellStyle name="Note 73" xfId="3017"/>
    <cellStyle name="Note 74" xfId="3018"/>
    <cellStyle name="Note 75" xfId="3019"/>
    <cellStyle name="Note 76" xfId="3020"/>
    <cellStyle name="Note 77" xfId="3021"/>
    <cellStyle name="Note 78" xfId="3022"/>
    <cellStyle name="Note 79" xfId="3023"/>
    <cellStyle name="Note 8" xfId="3024"/>
    <cellStyle name="Note 80" xfId="3025"/>
    <cellStyle name="Note 81" xfId="3026"/>
    <cellStyle name="Note 82" xfId="3027"/>
    <cellStyle name="Note 83" xfId="3028"/>
    <cellStyle name="Note 84" xfId="3029"/>
    <cellStyle name="Note 85" xfId="3030"/>
    <cellStyle name="Note 86" xfId="3031"/>
    <cellStyle name="Note 87" xfId="3032"/>
    <cellStyle name="Note 88" xfId="3033"/>
    <cellStyle name="Note 89" xfId="3034"/>
    <cellStyle name="Note 9" xfId="3035"/>
    <cellStyle name="Note 90" xfId="3036"/>
    <cellStyle name="Note 91" xfId="3037"/>
    <cellStyle name="Note 92" xfId="3038"/>
    <cellStyle name="Note 93" xfId="3039"/>
    <cellStyle name="Note 94" xfId="3040"/>
    <cellStyle name="Note 95" xfId="3041"/>
    <cellStyle name="Note 96" xfId="3042"/>
    <cellStyle name="Note 97" xfId="3043"/>
    <cellStyle name="Note 98" xfId="3044"/>
    <cellStyle name="Note 99" xfId="3045"/>
    <cellStyle name="Output" xfId="3046" builtinId="21" customBuiltin="1"/>
    <cellStyle name="Output 10" xfId="3047"/>
    <cellStyle name="Output 11" xfId="3048"/>
    <cellStyle name="Output 12" xfId="3049"/>
    <cellStyle name="Output 13" xfId="3050"/>
    <cellStyle name="Output 14" xfId="3051"/>
    <cellStyle name="Output 15" xfId="3188"/>
    <cellStyle name="Output 16" xfId="3234"/>
    <cellStyle name="Output 17" xfId="3276"/>
    <cellStyle name="Output 18" xfId="3317"/>
    <cellStyle name="Output 19" xfId="3353"/>
    <cellStyle name="Output 2" xfId="3052"/>
    <cellStyle name="Output 20" xfId="3502"/>
    <cellStyle name="Output 21" xfId="3547"/>
    <cellStyle name="Output 22" xfId="3583"/>
    <cellStyle name="Output 23" xfId="3745"/>
    <cellStyle name="Output 24" xfId="3790"/>
    <cellStyle name="Output 25" xfId="3826"/>
    <cellStyle name="Output 26" xfId="3869"/>
    <cellStyle name="Output 27" xfId="3910"/>
    <cellStyle name="Output 3" xfId="3053"/>
    <cellStyle name="Output 4" xfId="3054"/>
    <cellStyle name="Output 5" xfId="3055"/>
    <cellStyle name="Output 6" xfId="3056"/>
    <cellStyle name="Output 7" xfId="3057"/>
    <cellStyle name="Output 8" xfId="3058"/>
    <cellStyle name="Output 9" xfId="3059"/>
    <cellStyle name="Title" xfId="3060" builtinId="15" customBuiltin="1"/>
    <cellStyle name="Title 10" xfId="3061"/>
    <cellStyle name="Title 11" xfId="3062"/>
    <cellStyle name="Title 12" xfId="3063"/>
    <cellStyle name="Title 13" xfId="3064"/>
    <cellStyle name="Title 14" xfId="3065"/>
    <cellStyle name="Title 15" xfId="3189"/>
    <cellStyle name="Title 16" xfId="3235"/>
    <cellStyle name="Title 17" xfId="3277"/>
    <cellStyle name="Title 18" xfId="3318"/>
    <cellStyle name="Title 19" xfId="3354"/>
    <cellStyle name="Title 2" xfId="3066"/>
    <cellStyle name="Title 20" xfId="3503"/>
    <cellStyle name="Title 21" xfId="3548"/>
    <cellStyle name="Title 22" xfId="3584"/>
    <cellStyle name="Title 23" xfId="3746"/>
    <cellStyle name="Title 24" xfId="3791"/>
    <cellStyle name="Title 25" xfId="3827"/>
    <cellStyle name="Title 26" xfId="3870"/>
    <cellStyle name="Title 27" xfId="3911"/>
    <cellStyle name="Title 3" xfId="3067"/>
    <cellStyle name="Title 4" xfId="3068"/>
    <cellStyle name="Title 5" xfId="3069"/>
    <cellStyle name="Title 6" xfId="3070"/>
    <cellStyle name="Title 7" xfId="3071"/>
    <cellStyle name="Title 8" xfId="3072"/>
    <cellStyle name="Title 9" xfId="3073"/>
    <cellStyle name="Total" xfId="3074" builtinId="25" customBuiltin="1"/>
    <cellStyle name="Total 10" xfId="3075"/>
    <cellStyle name="Total 11" xfId="3076"/>
    <cellStyle name="Total 12" xfId="3077"/>
    <cellStyle name="Total 13" xfId="3078"/>
    <cellStyle name="Total 14" xfId="3079"/>
    <cellStyle name="Total 15" xfId="3190"/>
    <cellStyle name="Total 16" xfId="3236"/>
    <cellStyle name="Total 17" xfId="3278"/>
    <cellStyle name="Total 18" xfId="3319"/>
    <cellStyle name="Total 19" xfId="3355"/>
    <cellStyle name="Total 2" xfId="3080"/>
    <cellStyle name="Total 20" xfId="3504"/>
    <cellStyle name="Total 21" xfId="3549"/>
    <cellStyle name="Total 22" xfId="3585"/>
    <cellStyle name="Total 23" xfId="3747"/>
    <cellStyle name="Total 24" xfId="3792"/>
    <cellStyle name="Total 25" xfId="3828"/>
    <cellStyle name="Total 26" xfId="3871"/>
    <cellStyle name="Total 27" xfId="3912"/>
    <cellStyle name="Total 3" xfId="3081"/>
    <cellStyle name="Total 4" xfId="3082"/>
    <cellStyle name="Total 5" xfId="3083"/>
    <cellStyle name="Total 6" xfId="3084"/>
    <cellStyle name="Total 7" xfId="3085"/>
    <cellStyle name="Total 8" xfId="3086"/>
    <cellStyle name="Total 9" xfId="3087"/>
    <cellStyle name="Warning Text" xfId="3088" builtinId="11" customBuiltin="1"/>
    <cellStyle name="Warning Text 10" xfId="3089"/>
    <cellStyle name="Warning Text 11" xfId="3090"/>
    <cellStyle name="Warning Text 12" xfId="3091"/>
    <cellStyle name="Warning Text 13" xfId="3092"/>
    <cellStyle name="Warning Text 14" xfId="3093"/>
    <cellStyle name="Warning Text 15" xfId="3191"/>
    <cellStyle name="Warning Text 16" xfId="3237"/>
    <cellStyle name="Warning Text 17" xfId="3279"/>
    <cellStyle name="Warning Text 18" xfId="3320"/>
    <cellStyle name="Warning Text 19" xfId="3356"/>
    <cellStyle name="Warning Text 2" xfId="3094"/>
    <cellStyle name="Warning Text 20" xfId="3505"/>
    <cellStyle name="Warning Text 21" xfId="3550"/>
    <cellStyle name="Warning Text 22" xfId="3586"/>
    <cellStyle name="Warning Text 23" xfId="3748"/>
    <cellStyle name="Warning Text 24" xfId="3793"/>
    <cellStyle name="Warning Text 25" xfId="3829"/>
    <cellStyle name="Warning Text 26" xfId="3872"/>
    <cellStyle name="Warning Text 27" xfId="3913"/>
    <cellStyle name="Warning Text 3" xfId="3095"/>
    <cellStyle name="Warning Text 4" xfId="3096"/>
    <cellStyle name="Warning Text 5" xfId="3097"/>
    <cellStyle name="Warning Text 6" xfId="3098"/>
    <cellStyle name="Warning Text 7" xfId="3099"/>
    <cellStyle name="Warning Text 8" xfId="3100"/>
    <cellStyle name="Warning Text 9" xfId="3101"/>
  </cellStyles>
  <dxfs count="0"/>
  <tableStyles count="0" defaultTableStyle="TableStyleMedium9" defaultPivotStyle="PivotStyleLight16"/>
  <colors>
    <mruColors>
      <color rgb="FFFFFF99"/>
      <color rgb="FF99FF99"/>
    </mruColors>
  </colors>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alcChain" Target="calcChain.xml"/><Relationship Id="rId3" Type="http://schemas.openxmlformats.org/officeDocument/2006/relationships/worksheet" Target="worksheets/sheet3.xml"/><Relationship Id="rId21" Type="http://schemas.openxmlformats.org/officeDocument/2006/relationships/customXml" Target="../customXml/item3.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styles" Target="styles.xml"/><Relationship Id="rId20"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theme" Target="theme/theme1.xml"/><Relationship Id="rId10" Type="http://schemas.openxmlformats.org/officeDocument/2006/relationships/worksheet" Target="worksheets/sheet10.xml"/><Relationship Id="rId19"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externalLink" Target="externalLinks/externalLink1.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file:///K:\Documents%20and%20Settings\celossec\Local%20Settings\Temporary%20Internet%20Files\Content.Outlook\QTHGST8B\CIO\CIO-EQ\CURRENT%20TARP%20CPP%20STATUS%20REPORT\Official%20TARP%20CPP%20Data%20-%20Do%20Not%20Delete\TARP%20CPP%20Master.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INSTRUCTIONS"/>
      <sheetName val="TREASURY REPORTING MATRIX"/>
      <sheetName val="PIPELINE RPT CLOSG 16 JAN 2009"/>
      <sheetName val="PIPELINE RPT CLOSG 23 JAN 2009"/>
      <sheetName val="PIPELINE RPT CLOSG 30 Jan 2009"/>
      <sheetName val="PIPELINE RPT CLOSG 06 Feb 2009"/>
      <sheetName val="PIPELINE RPT CLOSG 13 Feb 2009"/>
      <sheetName val="PIPELINE RPT CLOSG 9 JAN 2009"/>
    </sheetNames>
    <sheetDataSet>
      <sheetData sheetId="0" refreshError="1"/>
      <sheetData sheetId="1" refreshError="1">
        <row r="3">
          <cell r="A3" t="str">
            <v>UST Seq No.</v>
          </cell>
          <cell r="B3" t="str">
            <v>Date of UST Receipt</v>
          </cell>
          <cell r="C3" t="str">
            <v>FBA</v>
          </cell>
          <cell r="D3" t="str">
            <v>FBA ID Type</v>
          </cell>
          <cell r="E3" t="str">
            <v>FBA ID</v>
          </cell>
          <cell r="F3" t="str">
            <v>Name of Institution</v>
          </cell>
          <cell r="G3" t="str">
            <v>Type of Institution</v>
          </cell>
          <cell r="H3" t="str">
            <v>Requested Value of Preferred Stock to be Issued
($)</v>
          </cell>
          <cell r="I3" t="str">
            <v>FBA recommendation</v>
          </cell>
          <cell r="J3" t="str">
            <v>Date of Council Action</v>
          </cell>
          <cell r="K3" t="str">
            <v>Council recommendation (if any)</v>
          </cell>
          <cell r="L3" t="str">
            <v>Decision Date (Investment Committee Date)</v>
          </cell>
          <cell r="M3" t="str">
            <v>Decision Date (Investment Committee Date &amp; Time)</v>
          </cell>
          <cell r="N3" t="str">
            <v>UST Preliminary Decision</v>
          </cell>
          <cell r="O3" t="str">
            <v>Decision Size</v>
          </cell>
          <cell r="P3" t="str">
            <v>Remarks</v>
          </cell>
          <cell r="Q3" t="str">
            <v>Oral notification of Preliminary Approval</v>
          </cell>
          <cell r="R3" t="str">
            <v>UST Notification Letter Date</v>
          </cell>
          <cell r="S3" t="str">
            <v>Closing: Waiver</v>
          </cell>
          <cell r="T3" t="str">
            <v>Primary Contact Information</v>
          </cell>
          <cell r="U3" t="str">
            <v>Primary Contact Telephone</v>
          </cell>
          <cell r="V3" t="str">
            <v>Secondary Contact</v>
          </cell>
          <cell r="W3" t="str">
            <v>Street Address</v>
          </cell>
          <cell r="X3" t="str">
            <v>City</v>
          </cell>
          <cell r="Y3" t="str">
            <v>State</v>
          </cell>
          <cell r="Z3" t="str">
            <v>Zip Code</v>
          </cell>
          <cell r="AA3" t="str">
            <v>Fax</v>
          </cell>
          <cell r="AB3" t="str">
            <v>Scheduled Closing Date</v>
          </cell>
          <cell r="AC3" t="str">
            <v>Disbursement Date</v>
          </cell>
          <cell r="AD3" t="str">
            <v>Disbursed Amount</v>
          </cell>
          <cell r="AE3" t="str">
            <v>UST Counsel</v>
          </cell>
          <cell r="AF3" t="str">
            <v>Ticker (if applicable)</v>
          </cell>
          <cell r="AG3" t="str">
            <v>Exchange</v>
          </cell>
          <cell r="AH3" t="str">
            <v>Warrant Strike Price</v>
          </cell>
          <cell r="AI3" t="str">
            <v>Number of Shares</v>
          </cell>
          <cell r="AJ3" t="str">
            <v>Application Withdrawn</v>
          </cell>
          <cell r="AY3" t="str">
            <v>Nasdaq</v>
          </cell>
          <cell r="AZ3" t="str">
            <v>OTC - Public</v>
          </cell>
          <cell r="BA3" t="str">
            <v>TBD</v>
          </cell>
        </row>
        <row r="4">
          <cell r="A4">
            <v>1</v>
          </cell>
          <cell r="B4" t="str">
            <v>October 22, 2008</v>
          </cell>
          <cell r="C4" t="str">
            <v>FDIC</v>
          </cell>
          <cell r="D4" t="str">
            <v>RSSD</v>
          </cell>
          <cell r="E4">
            <v>1030040</v>
          </cell>
          <cell r="F4" t="str">
            <v>Bank of Commerce Holdings</v>
          </cell>
          <cell r="G4" t="str">
            <v>Public</v>
          </cell>
          <cell r="H4">
            <v>17000000</v>
          </cell>
          <cell r="I4" t="str">
            <v>Approve</v>
          </cell>
          <cell r="L4" t="str">
            <v>October 23, 2008</v>
          </cell>
          <cell r="M4">
            <v>39744.666666666664</v>
          </cell>
          <cell r="N4" t="str">
            <v>Approve</v>
          </cell>
          <cell r="O4">
            <v>17000000</v>
          </cell>
          <cell r="Q4" t="str">
            <v xml:space="preserve"> </v>
          </cell>
          <cell r="R4">
            <v>39758</v>
          </cell>
          <cell r="T4" t="str">
            <v>Ms. Linda J. Miles</v>
          </cell>
          <cell r="U4" t="str">
            <v>530-722-3955</v>
          </cell>
          <cell r="V4" t="str">
            <v>Samuel D. Jimenez, 530-722-3952</v>
          </cell>
          <cell r="W4" t="str">
            <v>1951 Churn Creek Rd.</v>
          </cell>
          <cell r="X4" t="str">
            <v>Redding</v>
          </cell>
          <cell r="Y4" t="str">
            <v>CA</v>
          </cell>
          <cell r="Z4">
            <v>96002</v>
          </cell>
          <cell r="AB4">
            <v>39766</v>
          </cell>
          <cell r="AC4">
            <v>39766</v>
          </cell>
          <cell r="AD4">
            <v>17000000</v>
          </cell>
          <cell r="AE4" t="str">
            <v>Squire Sanders</v>
          </cell>
          <cell r="AF4" t="str">
            <v>BOCH</v>
          </cell>
          <cell r="AG4" t="str">
            <v>Nasdaq</v>
          </cell>
          <cell r="AH4">
            <v>6.29</v>
          </cell>
          <cell r="AI4">
            <v>405405</v>
          </cell>
          <cell r="AY4" t="str">
            <v>OTC</v>
          </cell>
          <cell r="AZ4" t="str">
            <v>OTC - Private</v>
          </cell>
        </row>
        <row r="5">
          <cell r="A5">
            <v>2</v>
          </cell>
          <cell r="B5" t="str">
            <v>October 22, 2008</v>
          </cell>
          <cell r="C5" t="str">
            <v>FDIC</v>
          </cell>
          <cell r="D5" t="str">
            <v>RSSD</v>
          </cell>
          <cell r="E5">
            <v>3715257</v>
          </cell>
          <cell r="F5" t="str">
            <v>1st FS Corporation/ Mountain 1st Bank &amp; Trust</v>
          </cell>
          <cell r="G5" t="str">
            <v xml:space="preserve">Public </v>
          </cell>
          <cell r="H5">
            <v>16369000</v>
          </cell>
          <cell r="I5" t="str">
            <v>Approve</v>
          </cell>
          <cell r="L5" t="str">
            <v>October 23, 2008</v>
          </cell>
          <cell r="M5">
            <v>39744.666666666664</v>
          </cell>
          <cell r="N5" t="str">
            <v>Approve</v>
          </cell>
          <cell r="O5">
            <v>16369000</v>
          </cell>
          <cell r="R5">
            <v>39758</v>
          </cell>
          <cell r="T5" t="str">
            <v xml:space="preserve">
Mr. Greg Gibson</v>
          </cell>
          <cell r="U5" t="str">
            <v>828-697-3101</v>
          </cell>
          <cell r="V5" t="str">
            <v>Roger Mobley 828-697-3106</v>
          </cell>
          <cell r="W5" t="str">
            <v>101 Jack St.</v>
          </cell>
          <cell r="X5" t="str">
            <v>Hendersonville</v>
          </cell>
          <cell r="Y5" t="str">
            <v>NC</v>
          </cell>
          <cell r="Z5">
            <v>28792</v>
          </cell>
          <cell r="AB5">
            <v>39766</v>
          </cell>
          <cell r="AC5">
            <v>39766</v>
          </cell>
          <cell r="AD5">
            <v>16369000</v>
          </cell>
          <cell r="AE5" t="str">
            <v>Squire Sanders</v>
          </cell>
          <cell r="AF5" t="str">
            <v>FFIS</v>
          </cell>
          <cell r="AG5" t="str">
            <v>OTC</v>
          </cell>
          <cell r="AH5">
            <v>8.8699999999999992</v>
          </cell>
          <cell r="AI5">
            <v>276815</v>
          </cell>
          <cell r="AY5" t="str">
            <v>AMEX</v>
          </cell>
          <cell r="AZ5" t="str">
            <v>Private</v>
          </cell>
        </row>
        <row r="6">
          <cell r="A6">
            <v>3</v>
          </cell>
          <cell r="B6" t="str">
            <v>October 22, 2008</v>
          </cell>
          <cell r="C6" t="str">
            <v>FDIC</v>
          </cell>
          <cell r="D6" t="str">
            <v>RSSD</v>
          </cell>
          <cell r="E6">
            <v>2694814</v>
          </cell>
          <cell r="F6" t="str">
            <v>UCBH Holdings, Inc.</v>
          </cell>
          <cell r="G6" t="str">
            <v xml:space="preserve">Public </v>
          </cell>
          <cell r="H6">
            <v>298737000</v>
          </cell>
          <cell r="I6" t="str">
            <v>Approve</v>
          </cell>
          <cell r="L6" t="str">
            <v>October 24, 2008</v>
          </cell>
          <cell r="M6">
            <v>39745.625</v>
          </cell>
          <cell r="N6" t="str">
            <v>Approve</v>
          </cell>
          <cell r="O6">
            <v>298737000</v>
          </cell>
          <cell r="P6" t="str">
            <v>held 10/23 pending more info re BSA/capital ownership. FDIC provided update/email</v>
          </cell>
          <cell r="R6">
            <v>39758</v>
          </cell>
          <cell r="T6" t="str">
            <v xml:space="preserve">Mr. Craig S. On  </v>
          </cell>
          <cell r="U6" t="str">
            <v>415-315-3171</v>
          </cell>
          <cell r="V6" t="str">
            <v>Howard H. Chen  415-315-2837</v>
          </cell>
          <cell r="W6" t="str">
            <v>555 Montgomery St.</v>
          </cell>
          <cell r="X6" t="str">
            <v>San Francisco</v>
          </cell>
          <cell r="Y6" t="str">
            <v>CA</v>
          </cell>
          <cell r="Z6">
            <v>94111</v>
          </cell>
          <cell r="AB6">
            <v>39766</v>
          </cell>
          <cell r="AC6">
            <v>39766</v>
          </cell>
          <cell r="AD6">
            <v>298737000</v>
          </cell>
          <cell r="AE6" t="str">
            <v>Hughes Hubbard</v>
          </cell>
          <cell r="AF6" t="str">
            <v>UCBH</v>
          </cell>
          <cell r="AG6" t="str">
            <v>Nasdaq</v>
          </cell>
          <cell r="AH6">
            <v>5.71</v>
          </cell>
          <cell r="AI6">
            <v>7847732</v>
          </cell>
          <cell r="AY6" t="str">
            <v>NYSE</v>
          </cell>
          <cell r="AZ6" t="str">
            <v>S-Corp</v>
          </cell>
        </row>
        <row r="7">
          <cell r="A7">
            <v>4</v>
          </cell>
          <cell r="B7" t="str">
            <v>October 22, 2008</v>
          </cell>
          <cell r="C7" t="str">
            <v>FRB</v>
          </cell>
          <cell r="D7" t="str">
            <v>RSSD</v>
          </cell>
          <cell r="E7">
            <v>1199611</v>
          </cell>
          <cell r="F7" t="str">
            <v>Northern Trust Corporation</v>
          </cell>
          <cell r="G7" t="str">
            <v xml:space="preserve">Public </v>
          </cell>
          <cell r="H7">
            <v>1576000000</v>
          </cell>
          <cell r="I7" t="str">
            <v>Approve</v>
          </cell>
          <cell r="L7" t="str">
            <v>October 23, 2008</v>
          </cell>
          <cell r="M7">
            <v>39744.895833333336</v>
          </cell>
          <cell r="N7" t="str">
            <v>Approve</v>
          </cell>
          <cell r="O7">
            <v>1576000000</v>
          </cell>
          <cell r="P7" t="str">
            <v>asked for lead bank information</v>
          </cell>
          <cell r="R7">
            <v>39758</v>
          </cell>
          <cell r="T7" t="str">
            <v xml:space="preserve">Mr. William R. Dodds  </v>
          </cell>
          <cell r="U7" t="str">
            <v>312-444-3679</v>
          </cell>
          <cell r="V7" t="str">
            <v>James Roselle  312-444-7565</v>
          </cell>
          <cell r="W7" t="str">
            <v>50 S. LaSalle St.</v>
          </cell>
          <cell r="X7" t="str">
            <v>Chicago</v>
          </cell>
          <cell r="Y7" t="str">
            <v>IL</v>
          </cell>
          <cell r="Z7">
            <v>60603</v>
          </cell>
          <cell r="AB7">
            <v>39766</v>
          </cell>
          <cell r="AC7">
            <v>39766</v>
          </cell>
          <cell r="AD7">
            <v>1576000000</v>
          </cell>
          <cell r="AE7" t="str">
            <v>Simpson Thatcher</v>
          </cell>
          <cell r="AF7" t="str">
            <v>NTRS</v>
          </cell>
          <cell r="AG7" t="str">
            <v>Nasdaq</v>
          </cell>
          <cell r="AH7">
            <v>61.81</v>
          </cell>
          <cell r="AI7">
            <v>3824624</v>
          </cell>
          <cell r="AY7" t="str">
            <v>N/A</v>
          </cell>
          <cell r="AZ7" t="str">
            <v>Mutual</v>
          </cell>
        </row>
        <row r="8">
          <cell r="A8">
            <v>5</v>
          </cell>
          <cell r="B8" t="str">
            <v>October 22, 2008</v>
          </cell>
          <cell r="C8" t="str">
            <v>FRB</v>
          </cell>
          <cell r="D8" t="str">
            <v>RSSD</v>
          </cell>
          <cell r="E8">
            <v>1131787</v>
          </cell>
          <cell r="F8" t="str">
            <v>SunTrust Banks, Inc.</v>
          </cell>
          <cell r="G8" t="str">
            <v xml:space="preserve">Public </v>
          </cell>
          <cell r="H8">
            <v>3500000000</v>
          </cell>
          <cell r="I8" t="str">
            <v>Approve</v>
          </cell>
          <cell r="L8" t="str">
            <v>October 23, 2008</v>
          </cell>
          <cell r="M8">
            <v>39744.666666666664</v>
          </cell>
          <cell r="N8" t="str">
            <v>Approve</v>
          </cell>
          <cell r="O8">
            <v>3500000000</v>
          </cell>
          <cell r="P8" t="str">
            <v>12/1/08: Amended their application to ask for the full 3% RWA (additional $1.35 billion) - approved by I/C on 12/1/08; preliminary approval letter was sent 12/3/08</v>
          </cell>
          <cell r="R8">
            <v>39758</v>
          </cell>
          <cell r="T8" t="str">
            <v xml:space="preserve">Mr. Mark A. Chancy  </v>
          </cell>
          <cell r="U8" t="str">
            <v>404-813-1281</v>
          </cell>
          <cell r="V8" t="str">
            <v>Raymond D. Fortin  404-588-7165</v>
          </cell>
          <cell r="W8" t="str">
            <v>803 Peachtree St., NE 30th Floor</v>
          </cell>
          <cell r="X8" t="str">
            <v>Atlanta</v>
          </cell>
          <cell r="Y8" t="str">
            <v>GA</v>
          </cell>
          <cell r="Z8">
            <v>30308</v>
          </cell>
          <cell r="AA8" t="str">
            <v>(404) 813-5440</v>
          </cell>
          <cell r="AB8">
            <v>39766</v>
          </cell>
          <cell r="AC8">
            <v>39766</v>
          </cell>
          <cell r="AD8">
            <v>3500000000</v>
          </cell>
          <cell r="AE8" t="str">
            <v>Simpson Thatcher</v>
          </cell>
          <cell r="AF8" t="str">
            <v>STI</v>
          </cell>
          <cell r="AG8" t="str">
            <v>NYSE</v>
          </cell>
          <cell r="AH8">
            <v>44.15</v>
          </cell>
          <cell r="AI8">
            <v>11891280</v>
          </cell>
          <cell r="AZ8" t="str">
            <v>CDFI - Private</v>
          </cell>
        </row>
        <row r="9">
          <cell r="A9">
            <v>5</v>
          </cell>
          <cell r="B9" t="str">
            <v>December 1, 2008</v>
          </cell>
          <cell r="C9" t="str">
            <v>FRB</v>
          </cell>
          <cell r="D9" t="str">
            <v>RSSD</v>
          </cell>
          <cell r="E9">
            <v>1131787</v>
          </cell>
          <cell r="F9" t="str">
            <v>SunTrust Banks, Inc.</v>
          </cell>
          <cell r="G9" t="str">
            <v xml:space="preserve">Public </v>
          </cell>
          <cell r="H9">
            <v>1350000000</v>
          </cell>
          <cell r="I9" t="str">
            <v>Approve</v>
          </cell>
          <cell r="L9" t="str">
            <v>December 1, 2008</v>
          </cell>
          <cell r="M9">
            <v>39783.708333333336</v>
          </cell>
          <cell r="N9" t="str">
            <v>Approve</v>
          </cell>
          <cell r="O9">
            <v>1350000000</v>
          </cell>
          <cell r="P9" t="str">
            <v>12/1/08: Amended their application to ask for the full 3% RWA (additional $1.35 billion) - approved by I/C on 12/1/08; preliminary approval letter was sent 12/3/08</v>
          </cell>
          <cell r="R9">
            <v>39785</v>
          </cell>
          <cell r="T9" t="str">
            <v xml:space="preserve">Mr. Mark A. Chancy  </v>
          </cell>
          <cell r="U9" t="str">
            <v>404-813-1281</v>
          </cell>
          <cell r="V9" t="str">
            <v>Raymond D. Fortin  404-588-7165</v>
          </cell>
          <cell r="W9" t="str">
            <v>803 Peachtree St., NE 30th Floor</v>
          </cell>
          <cell r="X9" t="str">
            <v>Atlanta</v>
          </cell>
          <cell r="Y9" t="str">
            <v>GA</v>
          </cell>
          <cell r="Z9">
            <v>30308</v>
          </cell>
          <cell r="AA9" t="str">
            <v>(404) 813-5440</v>
          </cell>
          <cell r="AB9">
            <v>39813</v>
          </cell>
          <cell r="AC9">
            <v>39813</v>
          </cell>
          <cell r="AD9">
            <v>1350000000</v>
          </cell>
          <cell r="AE9" t="str">
            <v>Simpson Thatcher</v>
          </cell>
          <cell r="AF9" t="str">
            <v>STI</v>
          </cell>
          <cell r="AG9" t="str">
            <v>NYSE</v>
          </cell>
          <cell r="AH9">
            <v>33.700000000000003</v>
          </cell>
          <cell r="AI9">
            <v>6008902</v>
          </cell>
          <cell r="AZ9" t="str">
            <v>CDFI - Public</v>
          </cell>
        </row>
        <row r="10">
          <cell r="A10">
            <v>6</v>
          </cell>
          <cell r="B10" t="str">
            <v>October 22, 2008</v>
          </cell>
          <cell r="C10" t="str">
            <v>FRB</v>
          </cell>
          <cell r="D10" t="str">
            <v>RSSD</v>
          </cell>
          <cell r="E10">
            <v>3356632</v>
          </cell>
          <cell r="F10" t="str">
            <v>Western Illinois Bancshares Inc.</v>
          </cell>
          <cell r="G10" t="str">
            <v>OTC - Private</v>
          </cell>
          <cell r="H10">
            <v>6875000</v>
          </cell>
          <cell r="I10" t="str">
            <v>Approve</v>
          </cell>
          <cell r="L10" t="str">
            <v>October 23, 2008</v>
          </cell>
          <cell r="M10">
            <v>39744.666666666664</v>
          </cell>
          <cell r="N10" t="str">
            <v>Approve</v>
          </cell>
          <cell r="O10">
            <v>6855000</v>
          </cell>
          <cell r="P10" t="str">
            <v>Private institution, amt lowered per 9/30 RWA (lhb)</v>
          </cell>
          <cell r="R10">
            <v>39797</v>
          </cell>
          <cell r="T10" t="str">
            <v xml:space="preserve">Mr. Christopher J. Gavin  </v>
          </cell>
          <cell r="U10" t="str">
            <v>309-734-2265</v>
          </cell>
          <cell r="V10" t="str">
            <v>Aaron D. Jensen  309-457-6226</v>
          </cell>
          <cell r="W10" t="str">
            <v>200 East Broadway</v>
          </cell>
          <cell r="X10" t="str">
            <v>Monmouth</v>
          </cell>
          <cell r="Y10" t="str">
            <v>IL</v>
          </cell>
          <cell r="Z10">
            <v>61462</v>
          </cell>
          <cell r="AA10" t="str">
            <v>(309) 457-6205</v>
          </cell>
          <cell r="AB10">
            <v>39805</v>
          </cell>
          <cell r="AC10">
            <v>39805</v>
          </cell>
          <cell r="AD10">
            <v>6855000</v>
          </cell>
          <cell r="AE10" t="str">
            <v>Squire Sanders</v>
          </cell>
          <cell r="AH10" t="str">
            <v>n/a</v>
          </cell>
          <cell r="AI10" t="str">
            <v>n/a</v>
          </cell>
        </row>
        <row r="11">
          <cell r="A11">
            <v>7</v>
          </cell>
          <cell r="B11" t="str">
            <v>October 22, 2008</v>
          </cell>
          <cell r="C11" t="str">
            <v>OTS</v>
          </cell>
          <cell r="D11" t="str">
            <v>Holding Co Docket</v>
          </cell>
          <cell r="E11" t="str">
            <v>H2589</v>
          </cell>
          <cell r="F11" t="str">
            <v>Broadway Financial Corporation/ Broadway Federal Bank</v>
          </cell>
          <cell r="G11" t="str">
            <v>CDFI - Private</v>
          </cell>
          <cell r="H11">
            <v>9000000</v>
          </cell>
          <cell r="I11" t="str">
            <v>Approve</v>
          </cell>
          <cell r="L11" t="str">
            <v>October 24, 2008</v>
          </cell>
          <cell r="M11">
            <v>39745.625</v>
          </cell>
          <cell r="N11" t="str">
            <v>Approve</v>
          </cell>
          <cell r="O11">
            <v>9000000</v>
          </cell>
          <cell r="P11" t="str">
            <v>held 10/23 pending info re no current exam.  FDIC provided update/email</v>
          </cell>
          <cell r="R11">
            <v>39758</v>
          </cell>
          <cell r="T11" t="str">
            <v xml:space="preserve">Mr. Sam Sarpong  </v>
          </cell>
          <cell r="U11" t="str">
            <v>323-634-1700 x224</v>
          </cell>
          <cell r="V11" t="str">
            <v>Paul C. Hudson  323-6341700 c222</v>
          </cell>
          <cell r="W11" t="str">
            <v>4800 Wilshire Blvd</v>
          </cell>
          <cell r="X11" t="str">
            <v>Los Angeles</v>
          </cell>
          <cell r="Y11" t="str">
            <v>CA</v>
          </cell>
          <cell r="Z11">
            <v>90010</v>
          </cell>
          <cell r="AB11">
            <v>39766</v>
          </cell>
          <cell r="AC11">
            <v>39766</v>
          </cell>
          <cell r="AD11">
            <v>9000000</v>
          </cell>
          <cell r="AE11" t="str">
            <v>Squire Sanders</v>
          </cell>
          <cell r="AF11" t="str">
            <v>BYFC</v>
          </cell>
          <cell r="AG11" t="str">
            <v>Nasdaq</v>
          </cell>
          <cell r="AH11">
            <v>7.37</v>
          </cell>
          <cell r="AI11">
            <v>183175</v>
          </cell>
        </row>
        <row r="12">
          <cell r="A12">
            <v>8</v>
          </cell>
          <cell r="B12" t="str">
            <v>October 22, 2008</v>
          </cell>
          <cell r="C12" t="str">
            <v>OTS</v>
          </cell>
          <cell r="D12" t="str">
            <v>Holding Co Docket</v>
          </cell>
          <cell r="E12" t="str">
            <v>H2092</v>
          </cell>
          <cell r="F12" t="str">
            <v>Crossroads Bank (FFW)</v>
          </cell>
          <cell r="G12" t="str">
            <v>Private</v>
          </cell>
          <cell r="H12">
            <v>7361940</v>
          </cell>
          <cell r="I12" t="str">
            <v>Approve</v>
          </cell>
          <cell r="L12" t="str">
            <v>October 23, 2008</v>
          </cell>
          <cell r="M12">
            <v>39744.666666666664</v>
          </cell>
          <cell r="N12" t="str">
            <v>Approve</v>
          </cell>
          <cell r="O12">
            <v>7289000</v>
          </cell>
          <cell r="P12" t="str">
            <v>OTC Traded; Wants to be considered under Private terms</v>
          </cell>
          <cell r="R12">
            <v>39797</v>
          </cell>
          <cell r="T12" t="str">
            <v xml:space="preserve">Mr. Roger Cromer </v>
          </cell>
          <cell r="U12" t="str">
            <v>260-563-3185</v>
          </cell>
          <cell r="V12" t="str">
            <v>Emily Boardman  260-563-3185</v>
          </cell>
          <cell r="W12" t="str">
            <v>1205 North Cass St.</v>
          </cell>
          <cell r="X12" t="str">
            <v>Wabash</v>
          </cell>
          <cell r="Y12" t="str">
            <v>IN</v>
          </cell>
          <cell r="Z12">
            <v>46992</v>
          </cell>
          <cell r="AA12" t="str">
            <v>(260) 563-4841</v>
          </cell>
          <cell r="AB12">
            <v>39801</v>
          </cell>
          <cell r="AC12">
            <v>39801</v>
          </cell>
          <cell r="AD12">
            <v>7289000</v>
          </cell>
          <cell r="AE12" t="str">
            <v>Squire Sanders</v>
          </cell>
          <cell r="AF12" t="str">
            <v>FFWC</v>
          </cell>
          <cell r="AG12" t="str">
            <v>OTC</v>
          </cell>
          <cell r="AH12" t="str">
            <v>n/a</v>
          </cell>
          <cell r="AI12" t="str">
            <v>n/a</v>
          </cell>
        </row>
        <row r="13">
          <cell r="A13">
            <v>9</v>
          </cell>
          <cell r="B13" t="str">
            <v>October 22, 2008</v>
          </cell>
          <cell r="C13" t="str">
            <v>OTS</v>
          </cell>
          <cell r="D13" t="str">
            <v>Holding Co Docket</v>
          </cell>
          <cell r="E13" t="str">
            <v>H3915</v>
          </cell>
          <cell r="F13" t="str">
            <v>First Niagara Financial Group</v>
          </cell>
          <cell r="G13" t="str">
            <v xml:space="preserve">Public </v>
          </cell>
          <cell r="H13">
            <v>185610000</v>
          </cell>
          <cell r="I13" t="str">
            <v>Approve</v>
          </cell>
          <cell r="L13" t="str">
            <v>October 23, 2008</v>
          </cell>
          <cell r="M13">
            <v>39744.666666666664</v>
          </cell>
          <cell r="N13" t="str">
            <v>Approve</v>
          </cell>
          <cell r="O13">
            <v>184011000</v>
          </cell>
          <cell r="P13" t="str">
            <v>revised to reflect 9/30 numbers</v>
          </cell>
          <cell r="R13">
            <v>39758</v>
          </cell>
          <cell r="T13" t="str">
            <v xml:space="preserve">Mr. John R. Kocleml  </v>
          </cell>
          <cell r="U13" t="str">
            <v>716-625-7737</v>
          </cell>
          <cell r="V13" t="str">
            <v>Michael W. Harrington  716-625-7701</v>
          </cell>
          <cell r="W13" t="str">
            <v>P.O. Box 514</v>
          </cell>
          <cell r="X13" t="str">
            <v>Lockport</v>
          </cell>
          <cell r="Y13" t="str">
            <v>NY</v>
          </cell>
          <cell r="Z13">
            <v>14095</v>
          </cell>
          <cell r="AB13">
            <v>39773</v>
          </cell>
          <cell r="AC13">
            <v>39773</v>
          </cell>
          <cell r="AD13">
            <v>184011000</v>
          </cell>
          <cell r="AE13" t="str">
            <v>Squire Sanders</v>
          </cell>
          <cell r="AF13" t="str">
            <v>FNFG</v>
          </cell>
          <cell r="AG13" t="str">
            <v>Nasdaq</v>
          </cell>
          <cell r="AH13">
            <v>14.48</v>
          </cell>
          <cell r="AI13">
            <v>1906191</v>
          </cell>
        </row>
        <row r="14">
          <cell r="A14">
            <v>10</v>
          </cell>
          <cell r="B14" t="str">
            <v>October 22, 2008</v>
          </cell>
          <cell r="C14" t="str">
            <v>OTS</v>
          </cell>
          <cell r="D14" t="str">
            <v>Holding Co Docket</v>
          </cell>
          <cell r="E14" t="str">
            <v>H1927</v>
          </cell>
          <cell r="F14" t="str">
            <v>HF Financial Corp</v>
          </cell>
          <cell r="G14" t="str">
            <v xml:space="preserve">Public </v>
          </cell>
          <cell r="H14">
            <v>25000000</v>
          </cell>
          <cell r="I14" t="str">
            <v>Approve</v>
          </cell>
          <cell r="L14" t="str">
            <v>October 23, 2008</v>
          </cell>
          <cell r="M14">
            <v>39744.666666666664</v>
          </cell>
          <cell r="N14" t="str">
            <v>Approve</v>
          </cell>
          <cell r="O14">
            <v>25000000</v>
          </cell>
          <cell r="R14">
            <v>39758</v>
          </cell>
          <cell r="T14" t="str">
            <v xml:space="preserve">Mr. Curtis L. Hage  </v>
          </cell>
          <cell r="U14" t="str">
            <v>605-333-7556</v>
          </cell>
          <cell r="V14" t="str">
            <v>Darrel L. Posegate  605-333-7530</v>
          </cell>
          <cell r="W14" t="str">
            <v>225 South Main Ave.</v>
          </cell>
          <cell r="X14" t="str">
            <v>Sioux Falls</v>
          </cell>
          <cell r="Y14" t="str">
            <v>SD</v>
          </cell>
          <cell r="Z14">
            <v>57104</v>
          </cell>
          <cell r="AB14">
            <v>39773</v>
          </cell>
          <cell r="AC14">
            <v>39773</v>
          </cell>
          <cell r="AD14">
            <v>25000000</v>
          </cell>
          <cell r="AE14" t="str">
            <v>Squire Sanders</v>
          </cell>
          <cell r="AF14" t="str">
            <v>HFFC</v>
          </cell>
          <cell r="AG14" t="str">
            <v>Nasdaq</v>
          </cell>
          <cell r="AH14">
            <v>12.4</v>
          </cell>
          <cell r="AI14">
            <v>302419</v>
          </cell>
        </row>
        <row r="15">
          <cell r="A15">
            <v>11</v>
          </cell>
          <cell r="B15" t="str">
            <v>October 22, 2008</v>
          </cell>
          <cell r="C15" t="str">
            <v>OTS</v>
          </cell>
          <cell r="D15" t="str">
            <v>Holding Co Docket</v>
          </cell>
          <cell r="E15" t="str">
            <v>H2427</v>
          </cell>
          <cell r="F15" t="str">
            <v>Washington Federal Inc./ Washington Federal Savings &amp; Loan Association</v>
          </cell>
          <cell r="G15" t="str">
            <v xml:space="preserve">Public </v>
          </cell>
          <cell r="H15">
            <v>200000000</v>
          </cell>
          <cell r="I15" t="str">
            <v>Approve</v>
          </cell>
          <cell r="L15" t="str">
            <v>October 23, 2008</v>
          </cell>
          <cell r="M15">
            <v>39744.666666666664</v>
          </cell>
          <cell r="N15" t="str">
            <v>Approve</v>
          </cell>
          <cell r="O15">
            <v>200000000</v>
          </cell>
          <cell r="R15">
            <v>39758</v>
          </cell>
          <cell r="T15" t="str">
            <v xml:space="preserve">Mr. Roy M. Whitehead  </v>
          </cell>
          <cell r="U15" t="str">
            <v>206-777-8210</v>
          </cell>
          <cell r="V15" t="str">
            <v>Brent J. Beardall  206-777-8331</v>
          </cell>
          <cell r="W15" t="str">
            <v>425 Pike St.</v>
          </cell>
          <cell r="X15" t="str">
            <v>Seattle</v>
          </cell>
          <cell r="Y15" t="str">
            <v>WA</v>
          </cell>
          <cell r="Z15">
            <v>98101</v>
          </cell>
          <cell r="AB15">
            <v>39766</v>
          </cell>
          <cell r="AC15">
            <v>39766</v>
          </cell>
          <cell r="AD15">
            <v>200000000</v>
          </cell>
          <cell r="AE15" t="str">
            <v>Squire Sanders</v>
          </cell>
          <cell r="AF15" t="str">
            <v>WFSL</v>
          </cell>
          <cell r="AG15" t="str">
            <v>Nasdaq</v>
          </cell>
          <cell r="AH15">
            <v>17.57</v>
          </cell>
          <cell r="AI15">
            <v>1707456</v>
          </cell>
        </row>
        <row r="16">
          <cell r="AB16" t="str">
            <v xml:space="preserve"> </v>
          </cell>
        </row>
        <row r="17">
          <cell r="A17">
            <v>12</v>
          </cell>
          <cell r="B17" t="str">
            <v>October 23, 2008</v>
          </cell>
          <cell r="C17" t="str">
            <v>FDIC</v>
          </cell>
          <cell r="D17" t="str">
            <v>RSSD</v>
          </cell>
          <cell r="E17">
            <v>1074156</v>
          </cell>
          <cell r="F17" t="str">
            <v>BB&amp;T Corp.</v>
          </cell>
          <cell r="G17" t="str">
            <v xml:space="preserve">Public </v>
          </cell>
          <cell r="H17">
            <v>3133640000</v>
          </cell>
          <cell r="I17" t="str">
            <v>Approve</v>
          </cell>
          <cell r="L17" t="str">
            <v>October 24, 2008</v>
          </cell>
          <cell r="M17">
            <v>39745.625</v>
          </cell>
          <cell r="N17" t="str">
            <v>Approve</v>
          </cell>
          <cell r="O17">
            <v>3133640000</v>
          </cell>
          <cell r="R17">
            <v>39758</v>
          </cell>
          <cell r="T17" t="str">
            <v xml:space="preserve">Mr. Christopher L. Henson  </v>
          </cell>
          <cell r="U17" t="str">
            <v>336-733-3008</v>
          </cell>
          <cell r="V17" t="str">
            <v>Hal S. Johnson  336-733-2871</v>
          </cell>
          <cell r="W17" t="str">
            <v>200 West 2nd St.</v>
          </cell>
          <cell r="X17" t="str">
            <v>Winston-Salem</v>
          </cell>
          <cell r="Y17" t="str">
            <v>NC</v>
          </cell>
          <cell r="Z17">
            <v>27101</v>
          </cell>
          <cell r="AB17">
            <v>39766</v>
          </cell>
          <cell r="AC17">
            <v>39766</v>
          </cell>
          <cell r="AD17">
            <v>3133640000</v>
          </cell>
          <cell r="AE17" t="str">
            <v>Hughes Hubbard</v>
          </cell>
          <cell r="AF17" t="str">
            <v>BBT</v>
          </cell>
          <cell r="AG17" t="str">
            <v>NYSE</v>
          </cell>
          <cell r="AH17">
            <v>33.81</v>
          </cell>
          <cell r="AI17">
            <v>13902573</v>
          </cell>
        </row>
        <row r="18">
          <cell r="A18">
            <v>13</v>
          </cell>
          <cell r="B18" t="str">
            <v>October 23, 2008</v>
          </cell>
          <cell r="C18" t="str">
            <v>FDIC</v>
          </cell>
          <cell r="D18" t="str">
            <v>RSSD</v>
          </cell>
          <cell r="E18">
            <v>1247633</v>
          </cell>
          <cell r="F18" t="str">
            <v>Provident Banshares Corp.</v>
          </cell>
          <cell r="G18" t="str">
            <v xml:space="preserve">Public </v>
          </cell>
          <cell r="H18">
            <v>151500000</v>
          </cell>
          <cell r="I18" t="str">
            <v>Approve</v>
          </cell>
          <cell r="L18" t="str">
            <v>October 24, 2008</v>
          </cell>
          <cell r="M18">
            <v>39745.625</v>
          </cell>
          <cell r="N18" t="str">
            <v>Approve</v>
          </cell>
          <cell r="O18">
            <v>151500000</v>
          </cell>
          <cell r="R18">
            <v>39758</v>
          </cell>
          <cell r="T18" t="str">
            <v xml:space="preserve">Mr. Robert L. Davis  </v>
          </cell>
          <cell r="U18" t="str">
            <v>410-277-2848</v>
          </cell>
          <cell r="V18" t="str">
            <v>Dennis A. Starliper  410-277-2705</v>
          </cell>
          <cell r="W18" t="str">
            <v>114 East Lexington St.</v>
          </cell>
          <cell r="X18" t="str">
            <v>Baltimore</v>
          </cell>
          <cell r="Y18" t="str">
            <v>MD</v>
          </cell>
          <cell r="Z18">
            <v>21201</v>
          </cell>
          <cell r="AB18">
            <v>39766</v>
          </cell>
          <cell r="AC18">
            <v>39766</v>
          </cell>
          <cell r="AD18">
            <v>151500000</v>
          </cell>
          <cell r="AE18" t="str">
            <v>Squire Sanders</v>
          </cell>
          <cell r="AF18" t="str">
            <v>PBKS</v>
          </cell>
          <cell r="AG18" t="str">
            <v>Nasdaq</v>
          </cell>
          <cell r="AH18">
            <v>9.57</v>
          </cell>
          <cell r="AI18">
            <v>2374608</v>
          </cell>
        </row>
        <row r="19">
          <cell r="A19">
            <v>14</v>
          </cell>
          <cell r="B19" t="str">
            <v>October 23, 2008</v>
          </cell>
          <cell r="C19" t="str">
            <v>FDIC</v>
          </cell>
          <cell r="D19" t="str">
            <v>RSSD</v>
          </cell>
          <cell r="E19">
            <v>2747644</v>
          </cell>
          <cell r="F19" t="str">
            <v>Umpqua Holdings Corp.</v>
          </cell>
          <cell r="G19" t="str">
            <v xml:space="preserve">Public </v>
          </cell>
          <cell r="H19">
            <v>214181000</v>
          </cell>
          <cell r="I19" t="str">
            <v>Approve</v>
          </cell>
          <cell r="L19" t="str">
            <v>October 24, 2008</v>
          </cell>
          <cell r="M19">
            <v>39745.625</v>
          </cell>
          <cell r="N19" t="str">
            <v>Approve</v>
          </cell>
          <cell r="O19">
            <v>214181000</v>
          </cell>
          <cell r="R19">
            <v>39758</v>
          </cell>
          <cell r="T19" t="str">
            <v xml:space="preserve">Mr. Ron Farnsworth  </v>
          </cell>
          <cell r="U19" t="str">
            <v>503-727-4108</v>
          </cell>
          <cell r="V19" t="str">
            <v>Neal McLaughlin  503-727-4224</v>
          </cell>
          <cell r="W19" t="str">
            <v>1 SW Columbia St., ste 1200</v>
          </cell>
          <cell r="X19" t="str">
            <v>Portland</v>
          </cell>
          <cell r="Y19" t="str">
            <v>OR</v>
          </cell>
          <cell r="Z19">
            <v>97258</v>
          </cell>
          <cell r="AB19">
            <v>39766</v>
          </cell>
          <cell r="AC19">
            <v>39766</v>
          </cell>
          <cell r="AD19">
            <v>214181000</v>
          </cell>
          <cell r="AE19" t="str">
            <v>Squire Sanders</v>
          </cell>
          <cell r="AF19" t="str">
            <v>UMPQ</v>
          </cell>
          <cell r="AG19" t="str">
            <v>Nasdaq</v>
          </cell>
          <cell r="AH19">
            <v>14.46</v>
          </cell>
          <cell r="AI19">
            <v>2221795</v>
          </cell>
        </row>
        <row r="20">
          <cell r="A20">
            <v>15</v>
          </cell>
          <cell r="B20" t="str">
            <v>October 23, 2008</v>
          </cell>
          <cell r="C20" t="str">
            <v>FRB</v>
          </cell>
          <cell r="D20" t="str">
            <v>RSSD</v>
          </cell>
          <cell r="E20">
            <v>3587146</v>
          </cell>
          <cell r="F20" t="str">
            <v>Bank of New York Mellon Corp</v>
          </cell>
          <cell r="G20" t="str">
            <v xml:space="preserve">Public </v>
          </cell>
          <cell r="H20">
            <v>3000000000</v>
          </cell>
          <cell r="I20" t="str">
            <v>Approve</v>
          </cell>
          <cell r="L20" t="str">
            <v>October 23, 2008</v>
          </cell>
          <cell r="M20">
            <v>39744.895833333336</v>
          </cell>
          <cell r="N20" t="str">
            <v>Ratified 13 Oct Approval</v>
          </cell>
          <cell r="O20">
            <v>3000000000</v>
          </cell>
          <cell r="P20" t="str">
            <v>Approved 10/13/08</v>
          </cell>
          <cell r="R20" t="str">
            <v>n/a</v>
          </cell>
          <cell r="X20" t="str">
            <v>New York</v>
          </cell>
          <cell r="Y20" t="str">
            <v>NY</v>
          </cell>
          <cell r="AB20">
            <v>39749</v>
          </cell>
          <cell r="AC20">
            <v>39749</v>
          </cell>
          <cell r="AD20">
            <v>3000000000</v>
          </cell>
          <cell r="AE20" t="str">
            <v>Simpson Thatcher</v>
          </cell>
          <cell r="AF20" t="str">
            <v>BK</v>
          </cell>
          <cell r="AG20" t="str">
            <v>NYSE</v>
          </cell>
          <cell r="AH20">
            <v>31</v>
          </cell>
          <cell r="AI20">
            <v>14516129</v>
          </cell>
        </row>
        <row r="21">
          <cell r="A21">
            <v>16</v>
          </cell>
          <cell r="B21" t="str">
            <v>October 23, 2008</v>
          </cell>
          <cell r="C21" t="str">
            <v>FRB</v>
          </cell>
          <cell r="D21" t="str">
            <v>RSSD</v>
          </cell>
          <cell r="E21">
            <v>1199844</v>
          </cell>
          <cell r="F21" t="str">
            <v>Comerica Inc.</v>
          </cell>
          <cell r="G21" t="str">
            <v xml:space="preserve">Public </v>
          </cell>
          <cell r="H21">
            <v>2250000000</v>
          </cell>
          <cell r="I21" t="str">
            <v>Approve</v>
          </cell>
          <cell r="L21" t="str">
            <v>October 24, 2008</v>
          </cell>
          <cell r="M21">
            <v>39745.625</v>
          </cell>
          <cell r="N21" t="str">
            <v>Approve</v>
          </cell>
          <cell r="O21">
            <v>2250000000</v>
          </cell>
          <cell r="P21" t="str">
            <v>Sent a revised application on 11/14/08 with a RWA as of 9/30/08 and an agreement to Investment Agreements and no issues with the conditions of compliance</v>
          </cell>
          <cell r="R21">
            <v>39758</v>
          </cell>
          <cell r="T21" t="str">
            <v xml:space="preserve">Mr. Ralph W. Babb, Jr.  </v>
          </cell>
          <cell r="U21" t="str">
            <v>214-462-4444</v>
          </cell>
          <cell r="V21" t="str">
            <v>Jon W. Bilstrom  214-462-4447</v>
          </cell>
          <cell r="W21" t="str">
            <v>1717 Main St.</v>
          </cell>
          <cell r="X21" t="str">
            <v>Dallas</v>
          </cell>
          <cell r="Y21" t="str">
            <v>TX</v>
          </cell>
          <cell r="Z21">
            <v>75201</v>
          </cell>
          <cell r="AB21">
            <v>39766</v>
          </cell>
          <cell r="AC21">
            <v>39766</v>
          </cell>
          <cell r="AD21">
            <v>2250000000</v>
          </cell>
          <cell r="AE21" t="str">
            <v>Simpson Thatcher</v>
          </cell>
          <cell r="AF21" t="str">
            <v>CMA</v>
          </cell>
          <cell r="AG21" t="str">
            <v>NYSE</v>
          </cell>
          <cell r="AH21">
            <v>29.4</v>
          </cell>
          <cell r="AI21">
            <v>11479592</v>
          </cell>
        </row>
        <row r="22">
          <cell r="A22">
            <v>17</v>
          </cell>
          <cell r="B22" t="str">
            <v>October 23, 2008</v>
          </cell>
          <cell r="C22" t="str">
            <v>FRB</v>
          </cell>
          <cell r="D22" t="str">
            <v>RSSD</v>
          </cell>
          <cell r="E22">
            <v>3820197</v>
          </cell>
          <cell r="F22" t="str">
            <v>Goldman Sachs &amp; Co.</v>
          </cell>
          <cell r="G22" t="str">
            <v xml:space="preserve">Public </v>
          </cell>
          <cell r="H22">
            <v>10000000000</v>
          </cell>
          <cell r="I22" t="str">
            <v>Approve</v>
          </cell>
          <cell r="L22" t="str">
            <v>October 23, 2008</v>
          </cell>
          <cell r="M22">
            <v>39744.895833333336</v>
          </cell>
          <cell r="N22" t="str">
            <v>Ratified 13 Oct Approval</v>
          </cell>
          <cell r="O22">
            <v>10000000000</v>
          </cell>
          <cell r="P22" t="str">
            <v>Approved 10/13/08</v>
          </cell>
          <cell r="R22" t="str">
            <v>n/a</v>
          </cell>
          <cell r="X22" t="str">
            <v>New York</v>
          </cell>
          <cell r="Y22" t="str">
            <v>NY</v>
          </cell>
          <cell r="AB22">
            <v>39749</v>
          </cell>
          <cell r="AC22">
            <v>39749</v>
          </cell>
          <cell r="AD22">
            <v>10000000000</v>
          </cell>
          <cell r="AE22" t="str">
            <v>Simpson Thatcher</v>
          </cell>
          <cell r="AF22" t="str">
            <v>GS</v>
          </cell>
          <cell r="AG22" t="str">
            <v>NYSE</v>
          </cell>
          <cell r="AH22">
            <v>122.9</v>
          </cell>
          <cell r="AI22">
            <v>12205045</v>
          </cell>
        </row>
        <row r="23">
          <cell r="A23">
            <v>18</v>
          </cell>
          <cell r="B23" t="str">
            <v>October 23, 2008</v>
          </cell>
          <cell r="C23" t="str">
            <v>FRB</v>
          </cell>
          <cell r="D23" t="str">
            <v>RSSD</v>
          </cell>
          <cell r="E23">
            <v>2162966</v>
          </cell>
          <cell r="F23" t="str">
            <v>Morgan Stanley</v>
          </cell>
          <cell r="G23" t="str">
            <v xml:space="preserve">Public </v>
          </cell>
          <cell r="H23">
            <v>10000000000</v>
          </cell>
          <cell r="I23" t="str">
            <v>Approve</v>
          </cell>
          <cell r="L23" t="str">
            <v>October 23, 2008</v>
          </cell>
          <cell r="M23">
            <v>39744.666666666664</v>
          </cell>
          <cell r="N23" t="str">
            <v>Ratified 13 Oct Approval</v>
          </cell>
          <cell r="O23">
            <v>10000000000</v>
          </cell>
          <cell r="P23" t="str">
            <v>Approved 10/13/08</v>
          </cell>
          <cell r="R23" t="str">
            <v>n/a</v>
          </cell>
          <cell r="X23" t="str">
            <v>New York</v>
          </cell>
          <cell r="Y23" t="str">
            <v>NY</v>
          </cell>
          <cell r="AB23">
            <v>39749</v>
          </cell>
          <cell r="AC23">
            <v>39749</v>
          </cell>
          <cell r="AD23">
            <v>10000000000</v>
          </cell>
          <cell r="AE23" t="str">
            <v>Simpson Thatcher</v>
          </cell>
          <cell r="AF23" t="str">
            <v>MS</v>
          </cell>
          <cell r="AG23" t="str">
            <v>NYSE</v>
          </cell>
          <cell r="AH23">
            <v>22.99</v>
          </cell>
          <cell r="AI23">
            <v>65245759</v>
          </cell>
        </row>
        <row r="24">
          <cell r="A24">
            <v>19</v>
          </cell>
          <cell r="B24" t="str">
            <v>October 23, 2008</v>
          </cell>
          <cell r="C24" t="str">
            <v>FRB</v>
          </cell>
          <cell r="D24" t="str">
            <v>RSSD</v>
          </cell>
          <cell r="E24">
            <v>3242838</v>
          </cell>
          <cell r="F24" t="str">
            <v>Regions Financial Corp./ Regions Bank</v>
          </cell>
          <cell r="G24" t="str">
            <v xml:space="preserve">Public </v>
          </cell>
          <cell r="H24">
            <v>3500000000</v>
          </cell>
          <cell r="I24" t="str">
            <v>Approve</v>
          </cell>
          <cell r="L24" t="str">
            <v>October 23, 2008</v>
          </cell>
          <cell r="M24">
            <v>39744.666666666664</v>
          </cell>
          <cell r="N24" t="str">
            <v>Approve</v>
          </cell>
          <cell r="O24">
            <v>3500000000</v>
          </cell>
          <cell r="P24" t="str">
            <v>11/14/08: accepted the terms</v>
          </cell>
          <cell r="R24">
            <v>39758</v>
          </cell>
          <cell r="T24" t="str">
            <v xml:space="preserve">Ms. Irene Esteves  </v>
          </cell>
          <cell r="U24" t="str">
            <v>205-264-4174</v>
          </cell>
          <cell r="V24" t="str">
            <v>John Buchanan  205-326-5319</v>
          </cell>
          <cell r="W24" t="str">
            <v>1900 5th Ave. North</v>
          </cell>
          <cell r="X24" t="str">
            <v>Birmingham</v>
          </cell>
          <cell r="Y24" t="str">
            <v>AL</v>
          </cell>
          <cell r="Z24">
            <v>35203</v>
          </cell>
          <cell r="AB24">
            <v>39766</v>
          </cell>
          <cell r="AC24">
            <v>39766</v>
          </cell>
          <cell r="AD24">
            <v>3500000000</v>
          </cell>
          <cell r="AE24" t="str">
            <v>Simpson Thatcher</v>
          </cell>
          <cell r="AF24" t="str">
            <v>RF</v>
          </cell>
          <cell r="AG24" t="str">
            <v>NYSE</v>
          </cell>
          <cell r="AH24">
            <v>10.88</v>
          </cell>
          <cell r="AI24">
            <v>48253677</v>
          </cell>
        </row>
        <row r="25">
          <cell r="A25">
            <v>20</v>
          </cell>
          <cell r="B25" t="str">
            <v>October 23, 2008</v>
          </cell>
          <cell r="C25" t="str">
            <v>FRB</v>
          </cell>
          <cell r="D25" t="str">
            <v>RSSD</v>
          </cell>
          <cell r="E25">
            <v>1111435</v>
          </cell>
          <cell r="F25" t="str">
            <v xml:space="preserve">State Street </v>
          </cell>
          <cell r="G25" t="str">
            <v xml:space="preserve">Public </v>
          </cell>
          <cell r="H25">
            <v>2000000000</v>
          </cell>
          <cell r="I25" t="str">
            <v>Approve</v>
          </cell>
          <cell r="L25" t="str">
            <v>October 23, 2008</v>
          </cell>
          <cell r="M25">
            <v>39744.895833333336</v>
          </cell>
          <cell r="N25" t="str">
            <v>Ratified 13 Oct Approval</v>
          </cell>
          <cell r="O25">
            <v>2000000000</v>
          </cell>
          <cell r="P25" t="str">
            <v>Approved 10/13/08</v>
          </cell>
          <cell r="R25" t="str">
            <v>n/a</v>
          </cell>
          <cell r="X25" t="str">
            <v>Boston</v>
          </cell>
          <cell r="Y25" t="str">
            <v>MA</v>
          </cell>
          <cell r="AB25">
            <v>39749</v>
          </cell>
          <cell r="AC25">
            <v>39749</v>
          </cell>
          <cell r="AD25">
            <v>2000000000</v>
          </cell>
          <cell r="AE25" t="str">
            <v>Simpson Thatcher</v>
          </cell>
          <cell r="AF25" t="str">
            <v>STT</v>
          </cell>
          <cell r="AG25" t="str">
            <v>NYSE</v>
          </cell>
          <cell r="AH25">
            <v>53.8</v>
          </cell>
          <cell r="AI25">
            <v>5576208</v>
          </cell>
        </row>
        <row r="26">
          <cell r="A26">
            <v>21</v>
          </cell>
          <cell r="B26" t="str">
            <v>October 23, 2008</v>
          </cell>
          <cell r="C26" t="str">
            <v>OCC</v>
          </cell>
          <cell r="D26" t="str">
            <v>RSSD</v>
          </cell>
          <cell r="E26">
            <v>1073757</v>
          </cell>
          <cell r="F26" t="str">
            <v>Bank of America</v>
          </cell>
          <cell r="G26" t="str">
            <v xml:space="preserve">Public </v>
          </cell>
          <cell r="H26">
            <v>15000000000</v>
          </cell>
          <cell r="I26" t="str">
            <v>Approve</v>
          </cell>
          <cell r="L26" t="str">
            <v>October 23, 2008</v>
          </cell>
          <cell r="M26">
            <v>39744.666666666664</v>
          </cell>
          <cell r="N26" t="str">
            <v>Ratified 13 Oct Approval</v>
          </cell>
          <cell r="O26">
            <v>15000000000</v>
          </cell>
          <cell r="P26" t="str">
            <v>Approved 10/13/08; Note, $10b more if ML closes</v>
          </cell>
          <cell r="R26" t="str">
            <v>n/a</v>
          </cell>
          <cell r="X26" t="str">
            <v>Charlotte</v>
          </cell>
          <cell r="Y26" t="str">
            <v>NC</v>
          </cell>
          <cell r="AB26">
            <v>39749</v>
          </cell>
          <cell r="AC26">
            <v>39749</v>
          </cell>
          <cell r="AD26">
            <v>15000000000</v>
          </cell>
          <cell r="AE26" t="str">
            <v>Simpson Thatcher</v>
          </cell>
          <cell r="AF26" t="str">
            <v>BAC</v>
          </cell>
          <cell r="AG26" t="str">
            <v>NYSE</v>
          </cell>
          <cell r="AH26">
            <v>30.79</v>
          </cell>
          <cell r="AI26">
            <v>73075674</v>
          </cell>
        </row>
        <row r="27">
          <cell r="A27">
            <v>22</v>
          </cell>
          <cell r="B27" t="str">
            <v>October 23, 2008</v>
          </cell>
          <cell r="C27" t="str">
            <v>OCC</v>
          </cell>
          <cell r="D27" t="str">
            <v>RSSD</v>
          </cell>
          <cell r="E27">
            <v>2270860</v>
          </cell>
          <cell r="F27" t="str">
            <v>Capital One Financial Corporation</v>
          </cell>
          <cell r="G27" t="str">
            <v xml:space="preserve">Public </v>
          </cell>
          <cell r="H27">
            <v>3555199000</v>
          </cell>
          <cell r="I27" t="str">
            <v>Approve</v>
          </cell>
          <cell r="L27" t="str">
            <v>October 23, 2008</v>
          </cell>
          <cell r="M27">
            <v>39744.666666666664</v>
          </cell>
          <cell r="N27" t="str">
            <v>Approve Lesser Amount</v>
          </cell>
          <cell r="O27">
            <v>3543586000</v>
          </cell>
          <cell r="P27" t="str">
            <v>3,543,586,000 is 3% of RWA based on Q2 Report; original request was 3,550,000,000</v>
          </cell>
          <cell r="R27">
            <v>39759</v>
          </cell>
          <cell r="T27" t="str">
            <v xml:space="preserve">Mr. Andres L. Navarrete  </v>
          </cell>
          <cell r="U27" t="str">
            <v>703-720-2266</v>
          </cell>
          <cell r="V27" t="str">
            <v>Kevin Murray  703-720-1974</v>
          </cell>
          <cell r="W27" t="str">
            <v>1680 Capital One Dr.</v>
          </cell>
          <cell r="X27" t="str">
            <v>McLean</v>
          </cell>
          <cell r="Y27" t="str">
            <v>VA</v>
          </cell>
          <cell r="Z27">
            <v>22102</v>
          </cell>
          <cell r="AB27">
            <v>39766</v>
          </cell>
          <cell r="AC27">
            <v>39766</v>
          </cell>
          <cell r="AD27">
            <v>3555199000</v>
          </cell>
          <cell r="AE27" t="str">
            <v>Simpson Thatcher</v>
          </cell>
          <cell r="AF27" t="str">
            <v>COF</v>
          </cell>
          <cell r="AG27" t="str">
            <v>NYSE</v>
          </cell>
          <cell r="AH27">
            <v>42.13</v>
          </cell>
          <cell r="AI27">
            <v>12657960</v>
          </cell>
        </row>
        <row r="28">
          <cell r="A28">
            <v>23</v>
          </cell>
          <cell r="B28" t="str">
            <v>October 23, 2008</v>
          </cell>
          <cell r="C28" t="str">
            <v>OCC</v>
          </cell>
          <cell r="D28" t="str">
            <v>RSSD</v>
          </cell>
          <cell r="E28">
            <v>2868129</v>
          </cell>
          <cell r="F28" t="str">
            <v>Centerstate Banks of Florida Inc.</v>
          </cell>
          <cell r="G28" t="str">
            <v xml:space="preserve">Public </v>
          </cell>
          <cell r="H28">
            <v>27875000</v>
          </cell>
          <cell r="I28" t="str">
            <v>Approve</v>
          </cell>
          <cell r="L28" t="str">
            <v>October 23, 2008</v>
          </cell>
          <cell r="M28">
            <v>39744.666666666664</v>
          </cell>
          <cell r="N28" t="str">
            <v>Approve</v>
          </cell>
          <cell r="O28">
            <v>27875000</v>
          </cell>
          <cell r="R28">
            <v>39758</v>
          </cell>
          <cell r="T28" t="str">
            <v xml:space="preserve">Mr. James J. Antal  </v>
          </cell>
          <cell r="U28" t="str">
            <v>863-419-7750</v>
          </cell>
          <cell r="V28" t="str">
            <v>Sara Gamez  863-419-7750</v>
          </cell>
          <cell r="W28" t="str">
            <v>42745 U.S. Highway 27</v>
          </cell>
          <cell r="X28" t="str">
            <v>Davenport</v>
          </cell>
          <cell r="Y28" t="str">
            <v>FL</v>
          </cell>
          <cell r="Z28">
            <v>33837</v>
          </cell>
          <cell r="AB28">
            <v>39773</v>
          </cell>
          <cell r="AC28">
            <v>39773</v>
          </cell>
          <cell r="AD28">
            <v>27875000</v>
          </cell>
          <cell r="AE28" t="str">
            <v>Squire Sanders</v>
          </cell>
          <cell r="AF28" t="str">
            <v>CSFL</v>
          </cell>
          <cell r="AG28" t="str">
            <v>Nasdaq</v>
          </cell>
          <cell r="AH28">
            <v>16.670000000000002</v>
          </cell>
          <cell r="AI28">
            <v>250825</v>
          </cell>
        </row>
        <row r="29">
          <cell r="A29">
            <v>24</v>
          </cell>
          <cell r="B29" t="str">
            <v>October 23, 2008</v>
          </cell>
          <cell r="C29" t="str">
            <v>OCC</v>
          </cell>
          <cell r="D29" t="str">
            <v>RSSD</v>
          </cell>
          <cell r="E29">
            <v>1951350</v>
          </cell>
          <cell r="F29" t="str">
            <v>Citigroup Inc./Citibank National Association</v>
          </cell>
          <cell r="G29" t="str">
            <v xml:space="preserve">Public </v>
          </cell>
          <cell r="H29">
            <v>25000000000</v>
          </cell>
          <cell r="I29" t="str">
            <v>Approve</v>
          </cell>
          <cell r="L29" t="str">
            <v>October 23, 2008</v>
          </cell>
          <cell r="M29">
            <v>39744.666666666664</v>
          </cell>
          <cell r="N29" t="str">
            <v>Ratified 13 Oct Approval</v>
          </cell>
          <cell r="O29">
            <v>25000000000</v>
          </cell>
          <cell r="P29" t="str">
            <v>Approved 10/13/08</v>
          </cell>
          <cell r="R29" t="str">
            <v>n/a</v>
          </cell>
          <cell r="X29" t="str">
            <v>New York</v>
          </cell>
          <cell r="Y29" t="str">
            <v>NY</v>
          </cell>
          <cell r="AB29">
            <v>39749</v>
          </cell>
          <cell r="AC29">
            <v>39749</v>
          </cell>
          <cell r="AD29">
            <v>25000000000</v>
          </cell>
          <cell r="AE29" t="str">
            <v>Simpson Thatcher</v>
          </cell>
          <cell r="AF29" t="str">
            <v>C</v>
          </cell>
          <cell r="AG29" t="str">
            <v>NYSE</v>
          </cell>
          <cell r="AH29">
            <v>17.850000000000001</v>
          </cell>
          <cell r="AI29">
            <v>210084034</v>
          </cell>
        </row>
        <row r="30">
          <cell r="A30">
            <v>25</v>
          </cell>
          <cell r="B30" t="str">
            <v>October 23, 2008</v>
          </cell>
          <cell r="C30" t="str">
            <v>OCC</v>
          </cell>
          <cell r="D30" t="str">
            <v>RSSD</v>
          </cell>
          <cell r="E30">
            <v>1069125</v>
          </cell>
          <cell r="F30" t="str">
            <v>City National Corporation</v>
          </cell>
          <cell r="G30" t="str">
            <v xml:space="preserve">Public </v>
          </cell>
          <cell r="H30">
            <v>400000000</v>
          </cell>
          <cell r="I30" t="str">
            <v>Approve</v>
          </cell>
          <cell r="L30" t="str">
            <v>October 23, 2008</v>
          </cell>
          <cell r="M30">
            <v>39744.666666666664</v>
          </cell>
          <cell r="N30" t="str">
            <v>Approve Lesser Amount</v>
          </cell>
          <cell r="O30">
            <v>400000000</v>
          </cell>
          <cell r="P30" t="str">
            <v>originally requested 400,000,000 which is consistent with 9/30 RWA; had exceeded 6/30 RWA and application was subsequently amended</v>
          </cell>
          <cell r="R30">
            <v>39765</v>
          </cell>
          <cell r="T30" t="str">
            <v xml:space="preserve">Mr. Russell Goldsmith  </v>
          </cell>
          <cell r="U30" t="str">
            <v>310-888-6080</v>
          </cell>
          <cell r="V30" t="str">
            <v>Michael Cahill 213-673-9515</v>
          </cell>
          <cell r="W30" t="str">
            <v>400 North Roxbury Dr.</v>
          </cell>
          <cell r="X30" t="str">
            <v>Beverly Hills</v>
          </cell>
          <cell r="Y30" t="str">
            <v>CA</v>
          </cell>
          <cell r="Z30">
            <v>90210</v>
          </cell>
          <cell r="AA30" t="str">
            <v>(310) 888-6095</v>
          </cell>
          <cell r="AB30">
            <v>39773</v>
          </cell>
          <cell r="AC30">
            <v>39773</v>
          </cell>
          <cell r="AD30">
            <v>400000000</v>
          </cell>
          <cell r="AE30" t="str">
            <v>Hughes Hubbard</v>
          </cell>
          <cell r="AF30" t="str">
            <v>CYN</v>
          </cell>
          <cell r="AG30" t="str">
            <v>NYSE</v>
          </cell>
          <cell r="AH30">
            <v>53.16</v>
          </cell>
          <cell r="AI30">
            <v>1128668</v>
          </cell>
        </row>
        <row r="31">
          <cell r="A31">
            <v>26</v>
          </cell>
          <cell r="B31" t="str">
            <v>October 23, 2008</v>
          </cell>
          <cell r="C31" t="str">
            <v>OCC</v>
          </cell>
          <cell r="D31" t="str">
            <v>RSSD</v>
          </cell>
          <cell r="E31">
            <v>1478017</v>
          </cell>
          <cell r="F31" t="str">
            <v>First Community Bancshares Inc.</v>
          </cell>
          <cell r="G31" t="str">
            <v xml:space="preserve">Public </v>
          </cell>
          <cell r="H31">
            <v>42500000</v>
          </cell>
          <cell r="I31" t="str">
            <v>Approve</v>
          </cell>
          <cell r="L31" t="str">
            <v>October 23, 2008</v>
          </cell>
          <cell r="M31">
            <v>39744.666666666664</v>
          </cell>
          <cell r="N31" t="str">
            <v>Approve</v>
          </cell>
          <cell r="O31">
            <v>41500000</v>
          </cell>
          <cell r="P31" t="str">
            <v>revised per 9/30 RWA</v>
          </cell>
          <cell r="R31">
            <v>39758</v>
          </cell>
          <cell r="T31" t="str">
            <v xml:space="preserve">Mr. David D. Brown  </v>
          </cell>
          <cell r="U31" t="str">
            <v>276-326-9000</v>
          </cell>
          <cell r="V31" t="str">
            <v>John C.Spracher  276-326-9000</v>
          </cell>
          <cell r="W31" t="str">
            <v>P.O. Box 989</v>
          </cell>
          <cell r="X31" t="str">
            <v>Bluefield</v>
          </cell>
          <cell r="Y31" t="str">
            <v>VA</v>
          </cell>
          <cell r="Z31" t="str">
            <v>24605-0989</v>
          </cell>
          <cell r="AB31">
            <v>39773</v>
          </cell>
          <cell r="AC31">
            <v>39773</v>
          </cell>
          <cell r="AD31">
            <v>41500000</v>
          </cell>
          <cell r="AE31" t="str">
            <v>Squire Sanders</v>
          </cell>
          <cell r="AF31" t="str">
            <v>FCBC</v>
          </cell>
          <cell r="AG31" t="str">
            <v>Nasdaq</v>
          </cell>
          <cell r="AH31">
            <v>35.26</v>
          </cell>
          <cell r="AI31">
            <v>176546</v>
          </cell>
        </row>
        <row r="32">
          <cell r="A32">
            <v>27</v>
          </cell>
          <cell r="B32" t="str">
            <v>October 23, 2008</v>
          </cell>
          <cell r="C32" t="str">
            <v>OCC</v>
          </cell>
          <cell r="D32" t="str">
            <v>RSSD</v>
          </cell>
          <cell r="E32">
            <v>1094640</v>
          </cell>
          <cell r="F32" t="str">
            <v>First Horizon National Corporation</v>
          </cell>
          <cell r="G32" t="str">
            <v xml:space="preserve">Public </v>
          </cell>
          <cell r="H32">
            <v>866540000</v>
          </cell>
          <cell r="I32" t="str">
            <v>Approve</v>
          </cell>
          <cell r="J32">
            <v>39745</v>
          </cell>
          <cell r="K32" t="str">
            <v>Approve</v>
          </cell>
          <cell r="L32" t="str">
            <v>October 24, 2008</v>
          </cell>
          <cell r="M32">
            <v>39745.625</v>
          </cell>
          <cell r="N32" t="str">
            <v>Approve</v>
          </cell>
          <cell r="O32">
            <v>866540000</v>
          </cell>
          <cell r="P32" t="str">
            <v>10/23/08: REMANDED to council; 10/24/08: Council approved.</v>
          </cell>
          <cell r="R32">
            <v>39758</v>
          </cell>
          <cell r="T32" t="str">
            <v xml:space="preserve">Mr. D. Bryan Jordan  </v>
          </cell>
          <cell r="U32" t="str">
            <v>901-523-4194</v>
          </cell>
          <cell r="V32" t="str">
            <v>Thomas C. Adams, Jr.  901-523-4281</v>
          </cell>
          <cell r="W32" t="str">
            <v>165 Madison Ave.</v>
          </cell>
          <cell r="X32" t="str">
            <v>Memphis</v>
          </cell>
          <cell r="Y32" t="str">
            <v>TN</v>
          </cell>
          <cell r="Z32">
            <v>38103</v>
          </cell>
          <cell r="AB32">
            <v>39766</v>
          </cell>
          <cell r="AC32">
            <v>39766</v>
          </cell>
          <cell r="AD32">
            <v>866540000</v>
          </cell>
          <cell r="AE32" t="str">
            <v>Hughes Hubbard</v>
          </cell>
          <cell r="AF32" t="str">
            <v>FHN</v>
          </cell>
          <cell r="AG32" t="str">
            <v>NYSE</v>
          </cell>
          <cell r="AH32">
            <v>10.199999999999999</v>
          </cell>
          <cell r="AI32">
            <v>12743235</v>
          </cell>
        </row>
        <row r="33">
          <cell r="A33">
            <v>28</v>
          </cell>
          <cell r="B33" t="str">
            <v>October 23, 2008</v>
          </cell>
          <cell r="C33" t="str">
            <v>OCC</v>
          </cell>
          <cell r="D33" t="str">
            <v>RSSD</v>
          </cell>
          <cell r="E33">
            <v>1068191</v>
          </cell>
          <cell r="F33" t="str">
            <v>Huntington Bancshares</v>
          </cell>
          <cell r="G33" t="str">
            <v xml:space="preserve">Public </v>
          </cell>
          <cell r="H33">
            <v>1398071000</v>
          </cell>
          <cell r="I33" t="str">
            <v>Approve</v>
          </cell>
          <cell r="J33">
            <v>39745</v>
          </cell>
          <cell r="K33" t="str">
            <v>Approve</v>
          </cell>
          <cell r="L33" t="str">
            <v>October 24, 2008</v>
          </cell>
          <cell r="M33">
            <v>39745.625</v>
          </cell>
          <cell r="N33" t="str">
            <v>Approve</v>
          </cell>
          <cell r="O33">
            <v>1398071000</v>
          </cell>
          <cell r="P33" t="str">
            <v>10/23/08: REMANDED to council; 10/24/08: Council approved.</v>
          </cell>
          <cell r="R33">
            <v>39758</v>
          </cell>
          <cell r="T33" t="str">
            <v xml:space="preserve">Mr. James W. Nelson  </v>
          </cell>
          <cell r="U33" t="str">
            <v>614-480-5240</v>
          </cell>
          <cell r="V33" t="str">
            <v>Donald R. Kimble  614-480-5240</v>
          </cell>
          <cell r="W33" t="str">
            <v>41 South High St.</v>
          </cell>
          <cell r="X33" t="str">
            <v>Columbus</v>
          </cell>
          <cell r="Y33" t="str">
            <v>OH</v>
          </cell>
          <cell r="Z33">
            <v>43287</v>
          </cell>
          <cell r="AB33">
            <v>39766</v>
          </cell>
          <cell r="AC33">
            <v>39766</v>
          </cell>
          <cell r="AD33">
            <v>1398071000</v>
          </cell>
          <cell r="AE33" t="str">
            <v>Hughes Hubbard</v>
          </cell>
          <cell r="AF33" t="str">
            <v>HBAN</v>
          </cell>
          <cell r="AG33" t="str">
            <v>Nasdaq</v>
          </cell>
          <cell r="AH33">
            <v>8.9</v>
          </cell>
          <cell r="AI33">
            <v>23562994</v>
          </cell>
        </row>
        <row r="34">
          <cell r="A34">
            <v>29</v>
          </cell>
          <cell r="B34" t="str">
            <v>October 23, 2008</v>
          </cell>
          <cell r="C34" t="str">
            <v>OCC</v>
          </cell>
          <cell r="D34" t="str">
            <v>RSSD</v>
          </cell>
          <cell r="E34">
            <v>1039502</v>
          </cell>
          <cell r="F34" t="str">
            <v>JP Morgan Chase &amp; Co.</v>
          </cell>
          <cell r="G34" t="str">
            <v xml:space="preserve">Public </v>
          </cell>
          <cell r="H34">
            <v>25000000000</v>
          </cell>
          <cell r="I34" t="str">
            <v>Approve</v>
          </cell>
          <cell r="L34" t="str">
            <v>October 23, 2008</v>
          </cell>
          <cell r="M34">
            <v>39744.666666666664</v>
          </cell>
          <cell r="N34" t="str">
            <v>Ratified 13 Oct Approval</v>
          </cell>
          <cell r="O34">
            <v>25000000000</v>
          </cell>
          <cell r="P34" t="str">
            <v>Approved 10/13/08</v>
          </cell>
          <cell r="R34" t="str">
            <v>n/a</v>
          </cell>
          <cell r="X34" t="str">
            <v>New York</v>
          </cell>
          <cell r="Y34" t="str">
            <v>NY</v>
          </cell>
          <cell r="AB34">
            <v>39749</v>
          </cell>
          <cell r="AC34">
            <v>39749</v>
          </cell>
          <cell r="AD34">
            <v>25000000000</v>
          </cell>
          <cell r="AE34" t="str">
            <v>Simpson Thatcher</v>
          </cell>
          <cell r="AF34" t="str">
            <v>JPM</v>
          </cell>
          <cell r="AG34" t="str">
            <v>NYSE</v>
          </cell>
          <cell r="AH34">
            <v>42.42</v>
          </cell>
          <cell r="AI34">
            <v>88401697</v>
          </cell>
        </row>
        <row r="35">
          <cell r="A35">
            <v>30</v>
          </cell>
          <cell r="B35" t="str">
            <v>October 23, 2008</v>
          </cell>
          <cell r="C35" t="str">
            <v>OCC</v>
          </cell>
          <cell r="D35" t="str">
            <v>RSSD</v>
          </cell>
          <cell r="E35">
            <v>1068025</v>
          </cell>
          <cell r="F35" t="str">
            <v>KeyCorp/Keybank National Association</v>
          </cell>
          <cell r="G35" t="str">
            <v xml:space="preserve">Public </v>
          </cell>
          <cell r="H35">
            <v>2500000000</v>
          </cell>
          <cell r="I35" t="str">
            <v>Approve</v>
          </cell>
          <cell r="J35">
            <v>39745</v>
          </cell>
          <cell r="K35" t="str">
            <v>Approve</v>
          </cell>
          <cell r="L35" t="str">
            <v>October 24, 2008</v>
          </cell>
          <cell r="M35">
            <v>39745.625</v>
          </cell>
          <cell r="N35" t="str">
            <v>Approve</v>
          </cell>
          <cell r="O35">
            <v>2500000000</v>
          </cell>
          <cell r="P35" t="str">
            <v>10/23/08: REMANDED to council; 10/24/08: Council approved.</v>
          </cell>
          <cell r="R35">
            <v>39758</v>
          </cell>
          <cell r="T35" t="str">
            <v xml:space="preserve">Mr. Henry L. Meyer  </v>
          </cell>
          <cell r="U35" t="str">
            <v>216-689-3196</v>
          </cell>
          <cell r="V35" t="str">
            <v>Thomas Stevens  216-689-3196</v>
          </cell>
          <cell r="W35" t="str">
            <v>127 Public Square</v>
          </cell>
          <cell r="X35" t="str">
            <v>Cleveland</v>
          </cell>
          <cell r="Y35" t="str">
            <v>OH</v>
          </cell>
          <cell r="Z35">
            <v>41114</v>
          </cell>
          <cell r="AB35">
            <v>39766</v>
          </cell>
          <cell r="AC35">
            <v>39766</v>
          </cell>
          <cell r="AD35">
            <v>2500000000</v>
          </cell>
          <cell r="AE35" t="str">
            <v>Simpson Thatcher</v>
          </cell>
          <cell r="AF35" t="str">
            <v>KEY</v>
          </cell>
          <cell r="AG35" t="str">
            <v>NYSE</v>
          </cell>
          <cell r="AH35">
            <v>10.64</v>
          </cell>
          <cell r="AI35">
            <v>35244361</v>
          </cell>
        </row>
        <row r="36">
          <cell r="A36">
            <v>31</v>
          </cell>
          <cell r="B36" t="str">
            <v>October 23, 2008</v>
          </cell>
          <cell r="C36" t="str">
            <v>OCC</v>
          </cell>
          <cell r="D36" t="str">
            <v>RSSD</v>
          </cell>
          <cell r="E36">
            <v>1098303</v>
          </cell>
          <cell r="F36" t="str">
            <v>Old National Bancorp</v>
          </cell>
          <cell r="G36" t="str">
            <v xml:space="preserve">Public </v>
          </cell>
          <cell r="H36">
            <v>150000000</v>
          </cell>
          <cell r="I36" t="str">
            <v>Approve</v>
          </cell>
          <cell r="L36" t="str">
            <v>October 23, 2008</v>
          </cell>
          <cell r="M36">
            <v>39744.666666666664</v>
          </cell>
          <cell r="N36" t="str">
            <v>Approve</v>
          </cell>
          <cell r="O36">
            <v>100000000</v>
          </cell>
          <cell r="P36" t="str">
            <v>Revised downward per 12/8 request</v>
          </cell>
          <cell r="R36">
            <v>39758</v>
          </cell>
          <cell r="T36" t="str">
            <v xml:space="preserve">Mr. Robert G. Jones  </v>
          </cell>
          <cell r="U36" t="str">
            <v>812-464-1280</v>
          </cell>
          <cell r="V36" t="str">
            <v>Christopher A. Wolking 812-464-12322</v>
          </cell>
          <cell r="W36" t="str">
            <v>One Main St.</v>
          </cell>
          <cell r="X36" t="str">
            <v>Evansville</v>
          </cell>
          <cell r="Y36" t="str">
            <v>IN</v>
          </cell>
          <cell r="Z36">
            <v>47708</v>
          </cell>
          <cell r="AB36">
            <v>39794</v>
          </cell>
          <cell r="AC36">
            <v>39794</v>
          </cell>
          <cell r="AD36">
            <v>100000000</v>
          </cell>
          <cell r="AE36" t="str">
            <v>Hughes Hubbard</v>
          </cell>
          <cell r="AF36" t="str">
            <v>ONB</v>
          </cell>
          <cell r="AG36" t="str">
            <v>NYSE</v>
          </cell>
          <cell r="AH36">
            <v>18.45</v>
          </cell>
          <cell r="AI36">
            <v>813008</v>
          </cell>
        </row>
        <row r="37">
          <cell r="A37">
            <v>32</v>
          </cell>
          <cell r="B37" t="str">
            <v>October 23, 2008</v>
          </cell>
          <cell r="C37" t="str">
            <v>OCC</v>
          </cell>
          <cell r="D37" t="str">
            <v>RSSD</v>
          </cell>
          <cell r="E37">
            <v>1069778</v>
          </cell>
          <cell r="F37" t="str">
            <v>PNC Financial Services Group Inc.</v>
          </cell>
          <cell r="G37" t="str">
            <v xml:space="preserve">Public </v>
          </cell>
          <cell r="H37">
            <v>7700000000</v>
          </cell>
          <cell r="I37" t="str">
            <v>Approve</v>
          </cell>
          <cell r="L37" t="str">
            <v>October 23, 2008</v>
          </cell>
          <cell r="M37">
            <v>39744.979166666664</v>
          </cell>
          <cell r="N37" t="str">
            <v>Approve</v>
          </cell>
          <cell r="O37">
            <v>7579200000</v>
          </cell>
          <cell r="P37" t="str">
            <v xml:space="preserve">To reflect acquisition; closing will be conditioned upon merger occurring; Note:  PNC must inform Treasury by December 16th if they choose to draw down 3.5 or await closing of merger (see approval letter); waiver given on 30 days; NOTE - REVISED IN 11:30 </v>
          </cell>
          <cell r="R37">
            <v>39770</v>
          </cell>
          <cell r="T37" t="str">
            <v xml:space="preserve">Mr. Randall C. King  </v>
          </cell>
          <cell r="U37" t="str">
            <v>412-762-2594</v>
          </cell>
          <cell r="V37" t="str">
            <v>James S. Keller  412-768-4251</v>
          </cell>
          <cell r="W37" t="str">
            <v>249 Fifth Ave.</v>
          </cell>
          <cell r="X37" t="str">
            <v>Pittsburgh</v>
          </cell>
          <cell r="Y37" t="str">
            <v>PA</v>
          </cell>
          <cell r="Z37" t="str">
            <v>15222-2707</v>
          </cell>
          <cell r="AA37" t="str">
            <v>(412) 705-0044</v>
          </cell>
          <cell r="AB37">
            <v>39813</v>
          </cell>
          <cell r="AC37">
            <v>39813</v>
          </cell>
          <cell r="AD37">
            <v>7579200000</v>
          </cell>
          <cell r="AE37" t="str">
            <v>Simpson Thatcher</v>
          </cell>
          <cell r="AF37" t="str">
            <v>PNC</v>
          </cell>
          <cell r="AG37" t="str">
            <v>NYSE</v>
          </cell>
          <cell r="AH37">
            <v>67.33</v>
          </cell>
          <cell r="AI37">
            <v>16885192</v>
          </cell>
        </row>
        <row r="38">
          <cell r="A38">
            <v>33</v>
          </cell>
          <cell r="B38" t="str">
            <v>October 23, 2008</v>
          </cell>
          <cell r="C38" t="str">
            <v>OCC</v>
          </cell>
          <cell r="D38" t="str">
            <v>RSSD</v>
          </cell>
          <cell r="E38">
            <v>3394380</v>
          </cell>
          <cell r="F38" t="str">
            <v>Saigon National Bank</v>
          </cell>
          <cell r="G38" t="str">
            <v>Private</v>
          </cell>
          <cell r="H38">
            <v>1549350</v>
          </cell>
          <cell r="I38" t="str">
            <v>Approve</v>
          </cell>
          <cell r="L38" t="str">
            <v>October 23, 2008</v>
          </cell>
          <cell r="M38">
            <v>39744.666666666664</v>
          </cell>
          <cell r="N38" t="str">
            <v>Approve Lesser Amount</v>
          </cell>
          <cell r="O38">
            <v>1549000</v>
          </cell>
          <cell r="P38" t="str">
            <v xml:space="preserve">Note that Saigon's third quarter numbers have been filed (don't know exactly when).  Bank may have made 3Q acquisition as the 9/30 assets are much higher than the 6/30 assets.  Actual 2nd Qtr cons RWA - $35.4 million (in thousands, $35,425) 3% of 2nd Qtr </v>
          </cell>
          <cell r="R38">
            <v>39764</v>
          </cell>
          <cell r="T38" t="str">
            <v xml:space="preserve">Mr. John J. Kennedy  </v>
          </cell>
          <cell r="U38" t="str">
            <v>714-338-8700</v>
          </cell>
          <cell r="V38" t="str">
            <v>Roy L. Painter 714-338-8700</v>
          </cell>
          <cell r="W38" t="str">
            <v>15606 Brookhurst St. Suite C&amp;D</v>
          </cell>
          <cell r="X38" t="str">
            <v>Westminster</v>
          </cell>
          <cell r="Y38" t="str">
            <v>CA</v>
          </cell>
          <cell r="Z38">
            <v>92683</v>
          </cell>
          <cell r="AA38" t="str">
            <v>(714) 338-8730</v>
          </cell>
          <cell r="AB38">
            <v>39805</v>
          </cell>
          <cell r="AC38">
            <v>39805</v>
          </cell>
          <cell r="AD38">
            <v>1549000</v>
          </cell>
          <cell r="AE38" t="str">
            <v>Squire Sanders</v>
          </cell>
          <cell r="AF38" t="str">
            <v>SAGN</v>
          </cell>
          <cell r="AG38" t="str">
            <v>OTC</v>
          </cell>
          <cell r="AH38" t="str">
            <v>n/a</v>
          </cell>
          <cell r="AI38" t="str">
            <v>n/a</v>
          </cell>
        </row>
        <row r="39">
          <cell r="A39">
            <v>34</v>
          </cell>
          <cell r="B39" t="str">
            <v>October 23, 2008</v>
          </cell>
          <cell r="C39" t="str">
            <v>OCC</v>
          </cell>
          <cell r="D39" t="str">
            <v>RSSD</v>
          </cell>
          <cell r="E39">
            <v>1048773</v>
          </cell>
          <cell r="F39" t="str">
            <v>Valley National Bancorp</v>
          </cell>
          <cell r="G39" t="str">
            <v xml:space="preserve">Public </v>
          </cell>
          <cell r="H39">
            <v>300000000</v>
          </cell>
          <cell r="I39" t="str">
            <v>Approve</v>
          </cell>
          <cell r="L39" t="str">
            <v>October 23, 2008</v>
          </cell>
          <cell r="M39">
            <v>39744.666666666664</v>
          </cell>
          <cell r="N39" t="str">
            <v>Approve</v>
          </cell>
          <cell r="O39">
            <v>300000000</v>
          </cell>
          <cell r="R39">
            <v>39758</v>
          </cell>
          <cell r="T39" t="str">
            <v xml:space="preserve">Mr. Alan Eskow  </v>
          </cell>
          <cell r="U39" t="str">
            <v>973-305-4003</v>
          </cell>
          <cell r="V39" t="str">
            <v>Ira Robbins  973-686-5418</v>
          </cell>
          <cell r="W39" t="str">
            <v>1455 Valley Rd.</v>
          </cell>
          <cell r="X39" t="str">
            <v>Wayne</v>
          </cell>
          <cell r="Y39" t="str">
            <v>NJ</v>
          </cell>
          <cell r="Z39" t="str">
            <v>07470</v>
          </cell>
          <cell r="AB39">
            <v>39766</v>
          </cell>
          <cell r="AC39">
            <v>39766</v>
          </cell>
          <cell r="AD39">
            <v>300000000</v>
          </cell>
          <cell r="AE39" t="str">
            <v>Squire Sanders</v>
          </cell>
          <cell r="AF39" t="str">
            <v>VLY</v>
          </cell>
          <cell r="AG39" t="str">
            <v>NYSE</v>
          </cell>
          <cell r="AH39">
            <v>19.59</v>
          </cell>
          <cell r="AI39">
            <v>2297090</v>
          </cell>
        </row>
        <row r="40">
          <cell r="A40">
            <v>35</v>
          </cell>
          <cell r="B40" t="str">
            <v>October 23, 2008</v>
          </cell>
          <cell r="C40" t="str">
            <v>OCC</v>
          </cell>
          <cell r="D40" t="str">
            <v>RSSD</v>
          </cell>
          <cell r="E40">
            <v>1073551</v>
          </cell>
          <cell r="F40" t="str">
            <v>Wachovia</v>
          </cell>
          <cell r="G40" t="str">
            <v xml:space="preserve">Public </v>
          </cell>
          <cell r="H40" t="str">
            <v>0</v>
          </cell>
          <cell r="I40" t="str">
            <v>Approve</v>
          </cell>
          <cell r="L40" t="str">
            <v>October 23, 2008</v>
          </cell>
          <cell r="M40">
            <v>39744.666666666664</v>
          </cell>
          <cell r="N40" t="str">
            <v>WF amount increased to 25b due to Wach merger</v>
          </cell>
          <cell r="O40">
            <v>0</v>
          </cell>
          <cell r="P40" t="str">
            <v>Approved 10/13/08. contingent on merger closing</v>
          </cell>
          <cell r="R40" t="str">
            <v>n/a</v>
          </cell>
          <cell r="X40" t="str">
            <v>Charlotte</v>
          </cell>
          <cell r="Y40" t="str">
            <v>NC</v>
          </cell>
          <cell r="AB40" t="str">
            <v>n/a</v>
          </cell>
          <cell r="AC40" t="str">
            <v>n/a</v>
          </cell>
          <cell r="AD40">
            <v>0</v>
          </cell>
          <cell r="AE40" t="str">
            <v>N/A</v>
          </cell>
          <cell r="AF40" t="str">
            <v>WB</v>
          </cell>
          <cell r="AG40" t="str">
            <v>NYSE</v>
          </cell>
        </row>
        <row r="41">
          <cell r="A41">
            <v>36</v>
          </cell>
          <cell r="B41" t="str">
            <v>October 23, 2008</v>
          </cell>
          <cell r="C41" t="str">
            <v>OCC</v>
          </cell>
          <cell r="D41" t="str">
            <v>RSSD</v>
          </cell>
          <cell r="E41">
            <v>1120754</v>
          </cell>
          <cell r="F41" t="str">
            <v>Wells Fargo Bank</v>
          </cell>
          <cell r="G41" t="str">
            <v xml:space="preserve">Public </v>
          </cell>
          <cell r="H41">
            <v>25000000000</v>
          </cell>
          <cell r="I41" t="str">
            <v>Approve</v>
          </cell>
          <cell r="L41" t="str">
            <v>October 23, 2008</v>
          </cell>
          <cell r="M41">
            <v>39744.666666666664</v>
          </cell>
          <cell r="N41" t="str">
            <v>Ratified 13 Oct Approval</v>
          </cell>
          <cell r="O41">
            <v>25000000000</v>
          </cell>
          <cell r="P41" t="str">
            <v>Approved 10/13/08;  increased to 25 due to WF/Wach merger</v>
          </cell>
          <cell r="R41" t="str">
            <v>n/a</v>
          </cell>
          <cell r="X41" t="str">
            <v>San Francisco</v>
          </cell>
          <cell r="Y41" t="str">
            <v>CA</v>
          </cell>
          <cell r="AB41">
            <v>39749</v>
          </cell>
          <cell r="AC41">
            <v>39749</v>
          </cell>
          <cell r="AD41">
            <v>25000000000</v>
          </cell>
          <cell r="AE41" t="str">
            <v>Simpson Thatcher</v>
          </cell>
          <cell r="AF41" t="str">
            <v>WFC</v>
          </cell>
          <cell r="AG41" t="str">
            <v>NYSE</v>
          </cell>
          <cell r="AH41">
            <v>34.01</v>
          </cell>
          <cell r="AI41">
            <v>110261688</v>
          </cell>
        </row>
        <row r="42">
          <cell r="A42">
            <v>37</v>
          </cell>
          <cell r="B42" t="str">
            <v>October 23, 2008</v>
          </cell>
          <cell r="C42" t="str">
            <v>OCC</v>
          </cell>
          <cell r="D42" t="str">
            <v>RSSD</v>
          </cell>
          <cell r="E42">
            <v>1027004</v>
          </cell>
          <cell r="F42" t="str">
            <v>Zions Bancorporation</v>
          </cell>
          <cell r="G42" t="str">
            <v xml:space="preserve">Public </v>
          </cell>
          <cell r="H42">
            <v>1400000000</v>
          </cell>
          <cell r="I42" t="str">
            <v>Approve</v>
          </cell>
          <cell r="L42" t="str">
            <v>October 27, 2008</v>
          </cell>
          <cell r="M42">
            <v>39748.729166666664</v>
          </cell>
          <cell r="N42" t="str">
            <v>Approve</v>
          </cell>
          <cell r="O42">
            <v>1400000000</v>
          </cell>
          <cell r="P42" t="str">
            <v>amended app after i/c meeting seeking $1.4bn</v>
          </cell>
          <cell r="R42">
            <v>39758</v>
          </cell>
          <cell r="T42" t="str">
            <v xml:space="preserve">Mr. Doyle L. Arnold </v>
          </cell>
          <cell r="U42" t="str">
            <v>801-844-7899</v>
          </cell>
          <cell r="V42" t="str">
            <v>Thomas Laursen  801-844-8502</v>
          </cell>
          <cell r="W42" t="str">
            <v>1 South Main St., Suite 1500</v>
          </cell>
          <cell r="X42" t="str">
            <v>Salt Lake City</v>
          </cell>
          <cell r="Y42" t="str">
            <v>UT</v>
          </cell>
          <cell r="Z42">
            <v>84133</v>
          </cell>
          <cell r="AB42">
            <v>39766</v>
          </cell>
          <cell r="AC42">
            <v>39766</v>
          </cell>
          <cell r="AD42">
            <v>1400000000</v>
          </cell>
          <cell r="AE42" t="str">
            <v>Hughes Hubbard</v>
          </cell>
          <cell r="AF42" t="str">
            <v>ZION</v>
          </cell>
          <cell r="AG42" t="str">
            <v>Nasdaq</v>
          </cell>
          <cell r="AH42">
            <v>36.270000000000003</v>
          </cell>
          <cell r="AI42">
            <v>5789909</v>
          </cell>
        </row>
        <row r="43">
          <cell r="AB43" t="str">
            <v xml:space="preserve"> </v>
          </cell>
        </row>
        <row r="44">
          <cell r="A44">
            <v>38</v>
          </cell>
          <cell r="B44" t="str">
            <v>October 24, 2008</v>
          </cell>
          <cell r="C44" t="str">
            <v>OCC</v>
          </cell>
          <cell r="D44" t="str">
            <v>RSSD</v>
          </cell>
          <cell r="E44">
            <v>2578754</v>
          </cell>
          <cell r="F44" t="str">
            <v>Bank of America (Merrill Lynch)</v>
          </cell>
          <cell r="G44" t="str">
            <v xml:space="preserve">Public </v>
          </cell>
          <cell r="H44">
            <v>10000000000</v>
          </cell>
          <cell r="I44" t="str">
            <v>Approve</v>
          </cell>
          <cell r="L44" t="str">
            <v>October 13, 2008</v>
          </cell>
          <cell r="M44">
            <v>39734.625</v>
          </cell>
          <cell r="N44" t="str">
            <v>Ratified 13 Oct Approval</v>
          </cell>
          <cell r="O44">
            <v>10000000000</v>
          </cell>
          <cell r="P44" t="str">
            <v>Approved 10/13/08.  contingent on merger closing</v>
          </cell>
          <cell r="R44" t="str">
            <v>n/a</v>
          </cell>
          <cell r="X44" t="str">
            <v>New York</v>
          </cell>
          <cell r="Y44" t="str">
            <v>NY</v>
          </cell>
          <cell r="AB44">
            <v>39822</v>
          </cell>
          <cell r="AC44">
            <v>39822</v>
          </cell>
          <cell r="AD44">
            <v>10000000000</v>
          </cell>
          <cell r="AE44" t="str">
            <v>Simpson Thatcher</v>
          </cell>
          <cell r="AF44" t="str">
            <v>MER</v>
          </cell>
          <cell r="AG44" t="str">
            <v>NYSE</v>
          </cell>
          <cell r="AH44">
            <v>30.79</v>
          </cell>
          <cell r="AI44" t="str">
            <v xml:space="preserve"> *48,717,116</v>
          </cell>
        </row>
        <row r="45">
          <cell r="A45" t="str">
            <v xml:space="preserve"> </v>
          </cell>
          <cell r="AB45" t="str">
            <v xml:space="preserve"> </v>
          </cell>
        </row>
        <row r="46">
          <cell r="A46">
            <v>39</v>
          </cell>
          <cell r="B46" t="str">
            <v>October 24, 2008</v>
          </cell>
          <cell r="C46" t="str">
            <v>FRB</v>
          </cell>
          <cell r="D46" t="str">
            <v>RSSD</v>
          </cell>
          <cell r="E46">
            <v>3594612</v>
          </cell>
          <cell r="F46" t="str">
            <v>Marshall &amp; Ilsley Corporation</v>
          </cell>
          <cell r="G46" t="str">
            <v xml:space="preserve">Public </v>
          </cell>
          <cell r="H46">
            <v>1715000000</v>
          </cell>
          <cell r="I46" t="str">
            <v>Approve</v>
          </cell>
          <cell r="L46" t="str">
            <v>October 27, 2008</v>
          </cell>
          <cell r="M46">
            <v>39748.729166666664</v>
          </cell>
          <cell r="N46" t="str">
            <v>Approve</v>
          </cell>
          <cell r="O46">
            <v>1715000000</v>
          </cell>
          <cell r="R46">
            <v>39758</v>
          </cell>
          <cell r="T46" t="str">
            <v xml:space="preserve">Mr. Randall J. Erickson </v>
          </cell>
          <cell r="U46" t="str">
            <v>414-765-7809</v>
          </cell>
          <cell r="V46" t="str">
            <v>Gregory A. Smith 414-765-7727</v>
          </cell>
          <cell r="W46" t="str">
            <v>770 North Water St.</v>
          </cell>
          <cell r="X46" t="str">
            <v>Milwaukee</v>
          </cell>
          <cell r="Y46" t="str">
            <v>WI</v>
          </cell>
          <cell r="Z46">
            <v>53202</v>
          </cell>
          <cell r="AB46">
            <v>39766</v>
          </cell>
          <cell r="AC46">
            <v>39766</v>
          </cell>
          <cell r="AD46">
            <v>1715000000</v>
          </cell>
          <cell r="AE46" t="str">
            <v>Hughes Hubbard</v>
          </cell>
          <cell r="AF46" t="str">
            <v>MI</v>
          </cell>
          <cell r="AG46" t="str">
            <v>NYSE</v>
          </cell>
          <cell r="AH46">
            <v>18.62</v>
          </cell>
          <cell r="AI46">
            <v>13815789</v>
          </cell>
        </row>
        <row r="47">
          <cell r="A47">
            <v>40</v>
          </cell>
          <cell r="B47" t="str">
            <v>October 24, 2008</v>
          </cell>
          <cell r="C47" t="str">
            <v>FRB</v>
          </cell>
          <cell r="D47" t="str">
            <v>RSSD</v>
          </cell>
          <cell r="E47">
            <v>1070345</v>
          </cell>
          <cell r="F47" t="str">
            <v>Fifth Third Bancorp</v>
          </cell>
          <cell r="G47" t="str">
            <v xml:space="preserve">Public </v>
          </cell>
          <cell r="H47">
            <v>3464431920</v>
          </cell>
          <cell r="I47" t="str">
            <v>Approve</v>
          </cell>
          <cell r="L47" t="str">
            <v>October 27, 2008</v>
          </cell>
          <cell r="M47">
            <v>39748.729166666664</v>
          </cell>
          <cell r="N47" t="str">
            <v>Approve</v>
          </cell>
          <cell r="O47">
            <v>3408000000</v>
          </cell>
          <cell r="P47" t="str">
            <v>Amount lowered per 9/30 RWA (lhb)</v>
          </cell>
          <cell r="R47">
            <v>39764</v>
          </cell>
          <cell r="T47" t="str">
            <v xml:space="preserve">Mr. Paul L. Reynolds </v>
          </cell>
          <cell r="U47" t="str">
            <v>513-579-4370</v>
          </cell>
          <cell r="V47" t="str">
            <v>Don Poston 513-534-0674</v>
          </cell>
          <cell r="W47" t="str">
            <v>38 Fountain Square Plaza</v>
          </cell>
          <cell r="X47" t="str">
            <v>Cincinnati</v>
          </cell>
          <cell r="Y47" t="str">
            <v>OH</v>
          </cell>
          <cell r="Z47">
            <v>45263</v>
          </cell>
          <cell r="AA47" t="str">
            <v>(513) 534-6757</v>
          </cell>
          <cell r="AB47">
            <v>39813</v>
          </cell>
          <cell r="AC47">
            <v>39813</v>
          </cell>
          <cell r="AD47">
            <v>3408000000</v>
          </cell>
          <cell r="AE47" t="str">
            <v>Hughes Hubbard</v>
          </cell>
          <cell r="AF47" t="str">
            <v>FITB</v>
          </cell>
          <cell r="AG47" t="str">
            <v>Nasdaq</v>
          </cell>
          <cell r="AH47">
            <v>11.72</v>
          </cell>
          <cell r="AI47">
            <v>43617747</v>
          </cell>
        </row>
        <row r="48">
          <cell r="A48" t="str">
            <v xml:space="preserve"> </v>
          </cell>
          <cell r="AB48" t="str">
            <v xml:space="preserve"> </v>
          </cell>
        </row>
        <row r="49">
          <cell r="A49">
            <v>41</v>
          </cell>
          <cell r="B49" t="str">
            <v>October 28, 2008</v>
          </cell>
          <cell r="C49" t="str">
            <v>FRB</v>
          </cell>
          <cell r="D49" t="str">
            <v>RSSD</v>
          </cell>
          <cell r="E49">
            <v>1247893</v>
          </cell>
          <cell r="F49" t="str">
            <v>Plains Capital Corporation</v>
          </cell>
          <cell r="G49" t="str">
            <v>Private</v>
          </cell>
          <cell r="H49">
            <v>87631710</v>
          </cell>
          <cell r="I49" t="str">
            <v>Approve</v>
          </cell>
          <cell r="L49" t="str">
            <v>October 29, 2008</v>
          </cell>
          <cell r="M49">
            <v>39750.791666666664</v>
          </cell>
          <cell r="N49" t="str">
            <v>Approve</v>
          </cell>
          <cell r="O49">
            <v>87631000</v>
          </cell>
          <cell r="Q49" t="str">
            <v>Yes</v>
          </cell>
          <cell r="R49">
            <v>39758</v>
          </cell>
          <cell r="T49" t="str">
            <v xml:space="preserve">Mr. Alan B. White </v>
          </cell>
          <cell r="U49" t="str">
            <v>214-252-4000</v>
          </cell>
          <cell r="V49" t="str">
            <v>Jeff Isom 214-252-4010</v>
          </cell>
          <cell r="W49" t="str">
            <v>2911 Turtle Creek Blvd, Ste 1700</v>
          </cell>
          <cell r="X49" t="str">
            <v>Dallas</v>
          </cell>
          <cell r="Y49" t="str">
            <v>TX</v>
          </cell>
          <cell r="Z49">
            <v>75219</v>
          </cell>
          <cell r="AB49">
            <v>39801</v>
          </cell>
          <cell r="AC49">
            <v>39801</v>
          </cell>
          <cell r="AD49">
            <v>87631000</v>
          </cell>
          <cell r="AE49" t="str">
            <v>Squire Sanders</v>
          </cell>
          <cell r="AH49" t="str">
            <v>n/a</v>
          </cell>
          <cell r="AI49" t="str">
            <v>n/a</v>
          </cell>
        </row>
        <row r="50">
          <cell r="A50">
            <v>42</v>
          </cell>
          <cell r="B50" t="str">
            <v>October 29, 2008</v>
          </cell>
          <cell r="C50" t="str">
            <v>OCC</v>
          </cell>
          <cell r="D50" t="str">
            <v>RSSD</v>
          </cell>
          <cell r="E50">
            <v>1130780</v>
          </cell>
          <cell r="F50" t="str">
            <v>FBOP Corporation/ California National Bank</v>
          </cell>
          <cell r="G50" t="str">
            <v>Private</v>
          </cell>
          <cell r="H50">
            <v>521000000</v>
          </cell>
          <cell r="I50" t="str">
            <v>Approve</v>
          </cell>
          <cell r="J50">
            <v>39799</v>
          </cell>
          <cell r="K50" t="str">
            <v>Deferred</v>
          </cell>
          <cell r="L50" t="str">
            <v>October 29, 2008</v>
          </cell>
          <cell r="M50">
            <v>39750.791666666664</v>
          </cell>
          <cell r="N50" t="str">
            <v>REAPPLY after private terms available</v>
          </cell>
          <cell r="P50" t="str">
            <v>12/17/08: Council deferred.</v>
          </cell>
          <cell r="T50" t="str">
            <v xml:space="preserve">Mr. Michael Dunning </v>
          </cell>
          <cell r="U50" t="str">
            <v>708-445-3173</v>
          </cell>
          <cell r="V50" t="str">
            <v>Edward Fitzpatrick 708-445-3213</v>
          </cell>
          <cell r="W50" t="str">
            <v>11 West Madison St.</v>
          </cell>
          <cell r="X50" t="str">
            <v>Oak Park</v>
          </cell>
          <cell r="Y50" t="str">
            <v>IL</v>
          </cell>
          <cell r="Z50">
            <v>60302</v>
          </cell>
          <cell r="AB50" t="str">
            <v xml:space="preserve"> </v>
          </cell>
          <cell r="AE50" t="str">
            <v>Hughes Hubbard</v>
          </cell>
        </row>
        <row r="51">
          <cell r="A51">
            <v>43</v>
          </cell>
          <cell r="B51" t="str">
            <v>October 29, 2008</v>
          </cell>
          <cell r="C51" t="str">
            <v>OCC</v>
          </cell>
          <cell r="D51" t="str">
            <v>RSSD</v>
          </cell>
          <cell r="E51">
            <v>1094828</v>
          </cell>
          <cell r="F51" t="str">
            <v>Simmons First National Corporation</v>
          </cell>
          <cell r="G51" t="str">
            <v xml:space="preserve">Public </v>
          </cell>
          <cell r="H51">
            <v>40000000</v>
          </cell>
          <cell r="I51" t="str">
            <v>Approve</v>
          </cell>
          <cell r="L51" t="str">
            <v>October 29, 2008</v>
          </cell>
          <cell r="M51">
            <v>39750.791666666664</v>
          </cell>
          <cell r="N51" t="str">
            <v>Approve</v>
          </cell>
          <cell r="O51">
            <v>60000000</v>
          </cell>
          <cell r="Q51" t="str">
            <v>Yes</v>
          </cell>
          <cell r="R51">
            <v>39758</v>
          </cell>
          <cell r="T51" t="str">
            <v xml:space="preserve">Mr. Robert Fehlman </v>
          </cell>
          <cell r="U51" t="str">
            <v>501-558-3141</v>
          </cell>
          <cell r="V51" t="str">
            <v>David Garner 870-541-1243</v>
          </cell>
          <cell r="W51" t="str">
            <v>501 Main St.</v>
          </cell>
          <cell r="X51" t="str">
            <v>Pine Bluff</v>
          </cell>
          <cell r="Y51" t="str">
            <v>AR</v>
          </cell>
          <cell r="Z51">
            <v>71601</v>
          </cell>
          <cell r="AB51" t="str">
            <v xml:space="preserve"> </v>
          </cell>
          <cell r="AE51" t="str">
            <v>Squire Sanders</v>
          </cell>
          <cell r="AF51" t="str">
            <v>SFNC</v>
          </cell>
          <cell r="AG51" t="str">
            <v>Nasdaq</v>
          </cell>
          <cell r="AH51">
            <v>29.24</v>
          </cell>
          <cell r="AI51">
            <v>307798</v>
          </cell>
        </row>
        <row r="52">
          <cell r="A52">
            <v>44</v>
          </cell>
          <cell r="B52" t="str">
            <v>October 29, 2008</v>
          </cell>
          <cell r="C52" t="str">
            <v>FRB</v>
          </cell>
          <cell r="D52" t="str">
            <v>RSSD</v>
          </cell>
          <cell r="E52">
            <v>2349815</v>
          </cell>
          <cell r="F52" t="str">
            <v>Western Alliance Bancorporation/Bank of Nevada</v>
          </cell>
          <cell r="G52" t="str">
            <v xml:space="preserve">Public </v>
          </cell>
          <cell r="H52">
            <v>140000000</v>
          </cell>
          <cell r="I52" t="str">
            <v>Approve</v>
          </cell>
          <cell r="J52">
            <v>39757</v>
          </cell>
          <cell r="K52" t="str">
            <v>Approve</v>
          </cell>
          <cell r="L52" t="str">
            <v>November 5, 2008</v>
          </cell>
          <cell r="M52">
            <v>39757.208333333336</v>
          </cell>
          <cell r="N52" t="str">
            <v>Approve</v>
          </cell>
          <cell r="O52">
            <v>140000000</v>
          </cell>
          <cell r="P52" t="str">
            <v>Updated 9/30 numbers received and FDIC joins in recommendation.  10/29/08: REMANDED to Council; need more info re Las Vegas market concentration; 11/5/08: Council approved; 11/10/08 added to I/C agenda, approved</v>
          </cell>
          <cell r="Q52" t="str">
            <v>Yes</v>
          </cell>
          <cell r="R52">
            <v>39764</v>
          </cell>
          <cell r="T52" t="str">
            <v xml:space="preserve">Mr. Dale Gibbons </v>
          </cell>
          <cell r="U52" t="str">
            <v>702-252-6236</v>
          </cell>
          <cell r="V52" t="str">
            <v>Randall Theisen 602-952-5404</v>
          </cell>
          <cell r="W52" t="str">
            <v>27 West Sahara Ave.</v>
          </cell>
          <cell r="X52" t="str">
            <v>Las Vegas</v>
          </cell>
          <cell r="Y52" t="str">
            <v>NV</v>
          </cell>
          <cell r="Z52">
            <v>89102</v>
          </cell>
          <cell r="AA52" t="str">
            <v>(702) 362-2279</v>
          </cell>
          <cell r="AB52">
            <v>39773</v>
          </cell>
          <cell r="AC52">
            <v>39773</v>
          </cell>
          <cell r="AD52">
            <v>140000000</v>
          </cell>
          <cell r="AE52" t="str">
            <v>Hughes Hubbard</v>
          </cell>
          <cell r="AF52" t="str">
            <v>WAL</v>
          </cell>
          <cell r="AG52" t="str">
            <v>NYSE</v>
          </cell>
          <cell r="AH52">
            <v>13.34</v>
          </cell>
          <cell r="AI52">
            <v>1574213</v>
          </cell>
        </row>
        <row r="53">
          <cell r="A53">
            <v>45</v>
          </cell>
          <cell r="B53" t="str">
            <v>October 29, 2008</v>
          </cell>
          <cell r="C53" t="str">
            <v>FRB</v>
          </cell>
          <cell r="D53" t="str">
            <v>RSSD</v>
          </cell>
          <cell r="E53">
            <v>1209828</v>
          </cell>
          <cell r="F53" t="str">
            <v>Midwest Banc Holdings, Inc.</v>
          </cell>
          <cell r="G53" t="str">
            <v xml:space="preserve">Public </v>
          </cell>
          <cell r="H53">
            <v>85503000</v>
          </cell>
          <cell r="I53" t="str">
            <v>Approve</v>
          </cell>
          <cell r="L53" t="str">
            <v>October 29, 2008</v>
          </cell>
          <cell r="M53">
            <v>39750.791666666664</v>
          </cell>
          <cell r="N53" t="str">
            <v>Approve</v>
          </cell>
          <cell r="O53">
            <v>84784000</v>
          </cell>
          <cell r="Q53" t="str">
            <v>Yes</v>
          </cell>
          <cell r="R53">
            <v>39758</v>
          </cell>
          <cell r="T53" t="str">
            <v xml:space="preserve">Mr. James Giancola </v>
          </cell>
          <cell r="U53" t="str">
            <v>708-865-0385</v>
          </cell>
          <cell r="V53" t="str">
            <v>JoAnn Sannasardo Lilek 708-498-2085</v>
          </cell>
          <cell r="W53" t="str">
            <v>501 West North Ave.</v>
          </cell>
          <cell r="X53" t="str">
            <v>Melrose Park</v>
          </cell>
          <cell r="Y53" t="str">
            <v>IL</v>
          </cell>
          <cell r="Z53">
            <v>60160</v>
          </cell>
          <cell r="AB53">
            <v>39787</v>
          </cell>
          <cell r="AC53">
            <v>39787</v>
          </cell>
          <cell r="AD53">
            <v>84784000</v>
          </cell>
          <cell r="AE53" t="str">
            <v>Squire Sanders</v>
          </cell>
          <cell r="AF53" t="str">
            <v>MBHI</v>
          </cell>
          <cell r="AG53" t="str">
            <v>Nasdaq</v>
          </cell>
          <cell r="AH53">
            <v>2.97</v>
          </cell>
          <cell r="AI53">
            <v>4282020</v>
          </cell>
        </row>
        <row r="54">
          <cell r="A54">
            <v>46</v>
          </cell>
          <cell r="B54" t="str">
            <v>October 29, 2008</v>
          </cell>
          <cell r="C54" t="str">
            <v>OCC</v>
          </cell>
          <cell r="D54" t="str">
            <v>RSSD</v>
          </cell>
          <cell r="E54">
            <v>1071276</v>
          </cell>
          <cell r="F54" t="str">
            <v>First Financial Bancorp</v>
          </cell>
          <cell r="G54" t="str">
            <v xml:space="preserve">Public </v>
          </cell>
          <cell r="H54">
            <v>80000000</v>
          </cell>
          <cell r="I54" t="str">
            <v>Approve</v>
          </cell>
          <cell r="L54" t="str">
            <v>October 29, 2008</v>
          </cell>
          <cell r="M54">
            <v>39750.791666666664</v>
          </cell>
          <cell r="N54" t="str">
            <v>Approve</v>
          </cell>
          <cell r="O54">
            <v>80000000</v>
          </cell>
          <cell r="Q54" t="str">
            <v>Yes</v>
          </cell>
          <cell r="R54">
            <v>39764</v>
          </cell>
          <cell r="T54" t="str">
            <v xml:space="preserve">Mr. Claude E. Davis </v>
          </cell>
          <cell r="U54" t="str">
            <v>513-867-5201</v>
          </cell>
          <cell r="V54" t="str">
            <v>J. Franklin Hall 513-979-5770</v>
          </cell>
          <cell r="W54" t="str">
            <v>400 Smith Rd. Suite 400</v>
          </cell>
          <cell r="X54" t="str">
            <v>Cincinnati</v>
          </cell>
          <cell r="Y54" t="str">
            <v>OH</v>
          </cell>
          <cell r="Z54">
            <v>45209</v>
          </cell>
          <cell r="AA54" t="str">
            <v>(513) 979-5780</v>
          </cell>
          <cell r="AB54">
            <v>39805</v>
          </cell>
          <cell r="AC54">
            <v>39805</v>
          </cell>
          <cell r="AD54">
            <v>80000000</v>
          </cell>
          <cell r="AE54" t="str">
            <v>Hughes Hubbard</v>
          </cell>
          <cell r="AF54" t="str">
            <v>FFBC</v>
          </cell>
          <cell r="AG54" t="str">
            <v>Nasdaq</v>
          </cell>
          <cell r="AH54">
            <v>12.9</v>
          </cell>
          <cell r="AI54">
            <v>930233</v>
          </cell>
        </row>
        <row r="55">
          <cell r="A55">
            <v>47</v>
          </cell>
          <cell r="B55" t="str">
            <v>October 29, 2008</v>
          </cell>
          <cell r="C55" t="str">
            <v>OCC</v>
          </cell>
          <cell r="D55" t="str">
            <v>RSSD</v>
          </cell>
          <cell r="E55">
            <v>1130904</v>
          </cell>
          <cell r="F55" t="str">
            <v>Queensborough Company, The</v>
          </cell>
          <cell r="G55" t="str">
            <v>Private</v>
          </cell>
          <cell r="H55">
            <v>12000000</v>
          </cell>
          <cell r="I55" t="str">
            <v>Approve</v>
          </cell>
          <cell r="L55" t="str">
            <v>December 11, 2008</v>
          </cell>
          <cell r="M55">
            <v>39793.583333333336</v>
          </cell>
          <cell r="N55" t="str">
            <v>Approve</v>
          </cell>
          <cell r="O55">
            <v>12000000</v>
          </cell>
          <cell r="P55" t="str">
            <v>10/29/08:  Held back pending private term sheet; 11/24/08: Sent in a revised application under private terms</v>
          </cell>
          <cell r="Q55" t="str">
            <v>Yes</v>
          </cell>
          <cell r="R55">
            <v>39797</v>
          </cell>
          <cell r="T55" t="str">
            <v>Mr. William F. Easterlin</v>
          </cell>
          <cell r="U55" t="str">
            <v>478-625-2000 ext. 257</v>
          </cell>
          <cell r="V55" t="str">
            <v>Phil Polhill 478-625-2000 ext. 259</v>
          </cell>
          <cell r="W55" t="str">
            <v>P.O. Box 467</v>
          </cell>
          <cell r="X55" t="str">
            <v>Louisville</v>
          </cell>
          <cell r="Y55" t="str">
            <v>GA</v>
          </cell>
          <cell r="Z55">
            <v>30434</v>
          </cell>
          <cell r="AA55" t="str">
            <v>(478) 625-2008</v>
          </cell>
          <cell r="AB55">
            <v>39822</v>
          </cell>
          <cell r="AC55">
            <v>39822</v>
          </cell>
          <cell r="AD55">
            <v>12000000</v>
          </cell>
          <cell r="AE55" t="str">
            <v>Hughes Hubbard</v>
          </cell>
          <cell r="AH55" t="str">
            <v>n/a</v>
          </cell>
          <cell r="AI55" t="str">
            <v>n/a</v>
          </cell>
        </row>
        <row r="56">
          <cell r="A56" t="str">
            <v xml:space="preserve"> </v>
          </cell>
          <cell r="AB56" t="str">
            <v xml:space="preserve"> </v>
          </cell>
        </row>
        <row r="57">
          <cell r="A57">
            <v>48</v>
          </cell>
          <cell r="B57" t="str">
            <v>October 29, 2008</v>
          </cell>
          <cell r="C57" t="str">
            <v>OCC</v>
          </cell>
          <cell r="D57" t="str">
            <v>RSSD</v>
          </cell>
          <cell r="E57">
            <v>1119794</v>
          </cell>
          <cell r="F57" t="str">
            <v>U.S. Bancorp</v>
          </cell>
          <cell r="G57" t="str">
            <v xml:space="preserve">Public </v>
          </cell>
          <cell r="H57">
            <v>6599000000</v>
          </cell>
          <cell r="I57" t="str">
            <v>Approve</v>
          </cell>
          <cell r="L57" t="str">
            <v>November 2, 2008</v>
          </cell>
          <cell r="M57">
            <v>39754.583333333336</v>
          </cell>
          <cell r="N57" t="str">
            <v>Approve</v>
          </cell>
          <cell r="O57">
            <v>6599000000</v>
          </cell>
          <cell r="R57">
            <v>39758</v>
          </cell>
          <cell r="T57" t="str">
            <v xml:space="preserve">Mr. Lee R. Mitau </v>
          </cell>
          <cell r="U57" t="str">
            <v>612-303-0890</v>
          </cell>
          <cell r="V57" t="str">
            <v>Karen J. Canon 612-303-7808</v>
          </cell>
          <cell r="W57" t="str">
            <v>800 Nicollet Mall</v>
          </cell>
          <cell r="X57" t="str">
            <v>Minneapolis</v>
          </cell>
          <cell r="Y57" t="str">
            <v>MN</v>
          </cell>
          <cell r="Z57">
            <v>55402</v>
          </cell>
          <cell r="AB57">
            <v>39766</v>
          </cell>
          <cell r="AC57">
            <v>39766</v>
          </cell>
          <cell r="AD57">
            <v>6599000000</v>
          </cell>
          <cell r="AE57" t="str">
            <v>Simpson Thatcher</v>
          </cell>
          <cell r="AF57" t="str">
            <v>USB</v>
          </cell>
          <cell r="AG57" t="str">
            <v>NYSE</v>
          </cell>
          <cell r="AH57">
            <v>30.29</v>
          </cell>
          <cell r="AI57">
            <v>32679102</v>
          </cell>
        </row>
        <row r="58">
          <cell r="A58">
            <v>49</v>
          </cell>
          <cell r="B58" t="str">
            <v>October 29, 2008</v>
          </cell>
          <cell r="C58" t="str">
            <v>OCC</v>
          </cell>
          <cell r="D58" t="str">
            <v>RSSD</v>
          </cell>
          <cell r="E58">
            <v>1090987</v>
          </cell>
          <cell r="F58" t="str">
            <v>MB Financial Inc.</v>
          </cell>
          <cell r="G58" t="str">
            <v xml:space="preserve">Public </v>
          </cell>
          <cell r="H58">
            <v>196000000</v>
          </cell>
          <cell r="I58" t="str">
            <v>Approve</v>
          </cell>
          <cell r="L58" t="str">
            <v>November 2, 2008</v>
          </cell>
          <cell r="M58">
            <v>39754.583333333336</v>
          </cell>
          <cell r="N58" t="str">
            <v>Approve</v>
          </cell>
          <cell r="O58">
            <v>196000000</v>
          </cell>
          <cell r="R58">
            <v>39758</v>
          </cell>
          <cell r="T58" t="str">
            <v xml:space="preserve">Mr. Mitchell Feiger  </v>
          </cell>
          <cell r="U58" t="str">
            <v>847-653-1990</v>
          </cell>
          <cell r="V58" t="str">
            <v>Jill York  847-653-1991</v>
          </cell>
          <cell r="W58" t="str">
            <v>800 West Madison St.</v>
          </cell>
          <cell r="X58" t="str">
            <v>Chicgo</v>
          </cell>
          <cell r="Y58" t="str">
            <v>IL</v>
          </cell>
          <cell r="Z58">
            <v>60607</v>
          </cell>
          <cell r="AB58">
            <v>39787</v>
          </cell>
          <cell r="AC58">
            <v>39787</v>
          </cell>
          <cell r="AD58">
            <v>196000000</v>
          </cell>
          <cell r="AE58" t="str">
            <v>Squire Sanders</v>
          </cell>
          <cell r="AF58" t="str">
            <v>MBFI</v>
          </cell>
          <cell r="AG58" t="str">
            <v>Nasdaq</v>
          </cell>
          <cell r="AH58">
            <v>29.05</v>
          </cell>
          <cell r="AI58">
            <v>1012048</v>
          </cell>
        </row>
        <row r="59">
          <cell r="A59">
            <v>50</v>
          </cell>
          <cell r="B59" t="str">
            <v>October 29, 2008</v>
          </cell>
          <cell r="C59" t="str">
            <v>OCC</v>
          </cell>
          <cell r="D59" t="str">
            <v>RSSD</v>
          </cell>
          <cell r="E59">
            <v>1145476</v>
          </cell>
          <cell r="F59" t="str">
            <v>Webster Financial Corporation</v>
          </cell>
          <cell r="G59" t="str">
            <v xml:space="preserve">Public </v>
          </cell>
          <cell r="H59">
            <v>400000000</v>
          </cell>
          <cell r="I59" t="str">
            <v>Approve</v>
          </cell>
          <cell r="L59" t="str">
            <v>November 5, 2008</v>
          </cell>
          <cell r="M59">
            <v>39757.708333333336</v>
          </cell>
          <cell r="N59" t="str">
            <v>Approve</v>
          </cell>
          <cell r="O59">
            <v>400000000</v>
          </cell>
          <cell r="P59" t="str">
            <v>11/2/08 2PM I/C MTG: more info required re compliance; OCC update 11/3/08; Resubmitted to I/C on 11/5/08 &amp; Approved; NOTE first letter recites 11/2 date of approval, 11/10/08: corrected letter sent referencing 11/5/08</v>
          </cell>
          <cell r="R59">
            <v>39758</v>
          </cell>
          <cell r="T59" t="str">
            <v xml:space="preserve">Mr. Gerald Plush  </v>
          </cell>
          <cell r="U59" t="str">
            <v>203-578-2277</v>
          </cell>
          <cell r="V59" t="str">
            <v>Bruce Wandelmaier 203-578-2265</v>
          </cell>
          <cell r="W59" t="str">
            <v>145 Bank St.</v>
          </cell>
          <cell r="X59" t="str">
            <v>Waterbury</v>
          </cell>
          <cell r="Y59" t="str">
            <v>CT</v>
          </cell>
          <cell r="Z59">
            <v>6702</v>
          </cell>
          <cell r="AB59">
            <v>39773</v>
          </cell>
          <cell r="AC59">
            <v>39773</v>
          </cell>
          <cell r="AD59">
            <v>400000000</v>
          </cell>
          <cell r="AE59" t="str">
            <v>Squire Sanders</v>
          </cell>
          <cell r="AF59" t="str">
            <v>WBS</v>
          </cell>
          <cell r="AG59" t="str">
            <v>Nasdaq</v>
          </cell>
          <cell r="AH59">
            <v>18.28</v>
          </cell>
          <cell r="AI59">
            <v>3282276</v>
          </cell>
        </row>
        <row r="60">
          <cell r="A60">
            <v>51</v>
          </cell>
          <cell r="B60" t="str">
            <v>October 29, 2008</v>
          </cell>
          <cell r="C60" t="str">
            <v>OCC</v>
          </cell>
          <cell r="D60" t="str">
            <v>RSSD</v>
          </cell>
          <cell r="E60">
            <v>1070804</v>
          </cell>
          <cell r="F60" t="str">
            <v>Firstmerit Corporation</v>
          </cell>
          <cell r="G60" t="str">
            <v xml:space="preserve">Public </v>
          </cell>
          <cell r="H60">
            <v>248159000</v>
          </cell>
          <cell r="I60" t="str">
            <v>Approve</v>
          </cell>
          <cell r="L60" t="str">
            <v>November 2, 2008</v>
          </cell>
          <cell r="M60">
            <v>39754.583333333336</v>
          </cell>
          <cell r="N60" t="str">
            <v>Approve</v>
          </cell>
          <cell r="O60">
            <v>125000000</v>
          </cell>
          <cell r="R60">
            <v>39764</v>
          </cell>
          <cell r="T60" t="str">
            <v xml:space="preserve">Ms. Judith A. Steiner </v>
          </cell>
          <cell r="U60" t="str">
            <v>330-384-7287</v>
          </cell>
          <cell r="V60" t="str">
            <v>Paul G. Grieg 330-849-8801</v>
          </cell>
          <cell r="W60" t="str">
            <v>111 Cascade Plaza 7th floor</v>
          </cell>
          <cell r="X60" t="str">
            <v>Akron</v>
          </cell>
          <cell r="Y60" t="str">
            <v>OH</v>
          </cell>
          <cell r="Z60">
            <v>44308</v>
          </cell>
          <cell r="AA60" t="str">
            <v>(330) 384-7271</v>
          </cell>
          <cell r="AB60">
            <v>39822</v>
          </cell>
          <cell r="AC60">
            <v>39822</v>
          </cell>
          <cell r="AD60">
            <v>125000000</v>
          </cell>
          <cell r="AE60" t="str">
            <v>Hughes Hubbard</v>
          </cell>
          <cell r="AF60" t="str">
            <v>FMER</v>
          </cell>
          <cell r="AG60" t="str">
            <v>Nasdaq</v>
          </cell>
          <cell r="AH60">
            <v>19.690000000000001</v>
          </cell>
          <cell r="AI60">
            <v>952260</v>
          </cell>
        </row>
        <row r="61">
          <cell r="A61">
            <v>52</v>
          </cell>
          <cell r="B61" t="str">
            <v>October 29, 2008</v>
          </cell>
          <cell r="C61" t="str">
            <v>OCC</v>
          </cell>
          <cell r="D61" t="str">
            <v>RSSD</v>
          </cell>
          <cell r="E61">
            <v>1252468</v>
          </cell>
          <cell r="F61" t="str">
            <v>TCF Financial Corporation</v>
          </cell>
          <cell r="G61" t="str">
            <v xml:space="preserve">Public </v>
          </cell>
          <cell r="H61">
            <v>361172000</v>
          </cell>
          <cell r="I61" t="str">
            <v>Approve</v>
          </cell>
          <cell r="L61" t="str">
            <v>November 2, 2008</v>
          </cell>
          <cell r="M61">
            <v>39754.583333333336</v>
          </cell>
          <cell r="N61" t="str">
            <v>Approve</v>
          </cell>
          <cell r="O61">
            <v>361172000</v>
          </cell>
          <cell r="P61" t="str">
            <v>1/19/09: changed RSSD from 1252468 to 2389941</v>
          </cell>
          <cell r="Q61" t="str">
            <v>Yes</v>
          </cell>
          <cell r="R61">
            <v>39759</v>
          </cell>
          <cell r="T61" t="str">
            <v xml:space="preserve">Mr. Jim Broucek </v>
          </cell>
          <cell r="U61" t="str">
            <v>952-249-7130</v>
          </cell>
          <cell r="V61" t="str">
            <v>Tom Jasper 952-475-6476</v>
          </cell>
          <cell r="W61" t="str">
            <v>200 Lake Street East</v>
          </cell>
          <cell r="X61" t="str">
            <v>Wayzata</v>
          </cell>
          <cell r="Y61" t="str">
            <v>MN</v>
          </cell>
          <cell r="Z61">
            <v>55391</v>
          </cell>
          <cell r="AB61">
            <v>39766</v>
          </cell>
          <cell r="AC61">
            <v>39766</v>
          </cell>
          <cell r="AD61">
            <v>361172000</v>
          </cell>
          <cell r="AE61" t="str">
            <v>Squire Sanders</v>
          </cell>
          <cell r="AF61" t="str">
            <v>TCB</v>
          </cell>
          <cell r="AG61" t="str">
            <v>NYSE</v>
          </cell>
          <cell r="AH61">
            <v>16.93</v>
          </cell>
          <cell r="AI61">
            <v>3199988</v>
          </cell>
        </row>
        <row r="62">
          <cell r="A62">
            <v>53</v>
          </cell>
          <cell r="B62" t="str">
            <v>October 29, 2008</v>
          </cell>
          <cell r="C62" t="str">
            <v>OCC</v>
          </cell>
          <cell r="D62" t="str">
            <v>RSSD</v>
          </cell>
          <cell r="E62">
            <v>1029884</v>
          </cell>
          <cell r="F62" t="str">
            <v>Pacific Capital Bancorp</v>
          </cell>
          <cell r="G62" t="str">
            <v xml:space="preserve">Public </v>
          </cell>
          <cell r="H62">
            <v>180634000</v>
          </cell>
          <cell r="I62" t="str">
            <v>Approve</v>
          </cell>
          <cell r="J62">
            <v>39757</v>
          </cell>
          <cell r="K62" t="str">
            <v>Approve</v>
          </cell>
          <cell r="L62" t="str">
            <v>November 5, 2008</v>
          </cell>
          <cell r="M62">
            <v>39757.708333333336</v>
          </cell>
          <cell r="N62" t="str">
            <v>Approve</v>
          </cell>
          <cell r="O62">
            <v>180634000</v>
          </cell>
          <cell r="P62" t="str">
            <v>11/2/08: REMANDED to Council; needs more explanation/analysis; 11/5/08: Council approved; 11/5/08: Added to I/C agenda, I/C Approved</v>
          </cell>
          <cell r="Q62" t="str">
            <v>Yes</v>
          </cell>
          <cell r="R62">
            <v>39764</v>
          </cell>
          <cell r="T62" t="str">
            <v xml:space="preserve">Mr. George Leis </v>
          </cell>
          <cell r="U62" t="str">
            <v>805-564-6271</v>
          </cell>
          <cell r="V62" t="str">
            <v>Stephen V. Masterson 805-884-8635</v>
          </cell>
          <cell r="W62" t="str">
            <v>1021 Anacapa St. 3rd floor</v>
          </cell>
          <cell r="X62" t="str">
            <v>Santa Barbara</v>
          </cell>
          <cell r="Y62" t="str">
            <v>CA</v>
          </cell>
          <cell r="Z62">
            <v>93101</v>
          </cell>
          <cell r="AA62" t="str">
            <v>(805) 882-3888</v>
          </cell>
          <cell r="AB62">
            <v>39773</v>
          </cell>
          <cell r="AC62">
            <v>39773</v>
          </cell>
          <cell r="AD62">
            <v>180634000</v>
          </cell>
          <cell r="AE62" t="str">
            <v>Hughes Hubbard</v>
          </cell>
          <cell r="AF62" t="str">
            <v>PCBC</v>
          </cell>
          <cell r="AG62" t="str">
            <v>Nasdaq</v>
          </cell>
          <cell r="AH62">
            <v>17.920000000000002</v>
          </cell>
          <cell r="AI62">
            <v>1512003</v>
          </cell>
        </row>
        <row r="63">
          <cell r="A63" t="str">
            <v xml:space="preserve"> </v>
          </cell>
          <cell r="AB63" t="str">
            <v xml:space="preserve"> </v>
          </cell>
        </row>
        <row r="64">
          <cell r="A64">
            <v>54</v>
          </cell>
          <cell r="B64" t="str">
            <v>October 30, 2008</v>
          </cell>
          <cell r="C64" t="str">
            <v>FRB</v>
          </cell>
          <cell r="D64" t="str">
            <v>RSSD</v>
          </cell>
          <cell r="E64">
            <v>1028184</v>
          </cell>
          <cell r="F64" t="str">
            <v>First Midwest Bancorp, Inc.</v>
          </cell>
          <cell r="G64" t="str">
            <v xml:space="preserve">Public </v>
          </cell>
          <cell r="H64">
            <v>193000000</v>
          </cell>
          <cell r="I64" t="str">
            <v>Approve</v>
          </cell>
          <cell r="L64" t="str">
            <v>November 2, 2008</v>
          </cell>
          <cell r="M64">
            <v>39754.583333333336</v>
          </cell>
          <cell r="N64" t="str">
            <v>Approve</v>
          </cell>
          <cell r="O64">
            <v>193000000</v>
          </cell>
          <cell r="P64" t="str">
            <v>1/16/09: changed RSSD from 1028184 to 1208184</v>
          </cell>
          <cell r="R64">
            <v>39758</v>
          </cell>
          <cell r="T64" t="str">
            <v xml:space="preserve">Mr. Michael L. Scudder </v>
          </cell>
          <cell r="U64" t="str">
            <v>630-875-7283</v>
          </cell>
          <cell r="V64" t="str">
            <v>Cynthia A. Lance 630-875-7345</v>
          </cell>
          <cell r="W64" t="str">
            <v>1 Pierce Plaza Suite 1500</v>
          </cell>
          <cell r="X64" t="str">
            <v>Itasca</v>
          </cell>
          <cell r="Y64" t="str">
            <v>IL</v>
          </cell>
          <cell r="Z64">
            <v>16143</v>
          </cell>
          <cell r="AB64">
            <v>39787</v>
          </cell>
          <cell r="AC64">
            <v>39787</v>
          </cell>
          <cell r="AD64">
            <v>193000000</v>
          </cell>
          <cell r="AE64" t="str">
            <v>Squire Sanders</v>
          </cell>
          <cell r="AF64" t="str">
            <v>FMBI</v>
          </cell>
          <cell r="AG64" t="str">
            <v>Nasdaq</v>
          </cell>
          <cell r="AH64">
            <v>22.18</v>
          </cell>
          <cell r="AI64">
            <v>1305230</v>
          </cell>
        </row>
        <row r="65">
          <cell r="A65">
            <v>55</v>
          </cell>
          <cell r="B65" t="str">
            <v>October 30, 2008</v>
          </cell>
          <cell r="C65" t="str">
            <v>FRB</v>
          </cell>
          <cell r="D65" t="str">
            <v>RSSD</v>
          </cell>
          <cell r="E65">
            <v>2634874</v>
          </cell>
          <cell r="F65" t="str">
            <v>Heritage Commerce Corp.</v>
          </cell>
          <cell r="G65" t="str">
            <v xml:space="preserve">Public </v>
          </cell>
          <cell r="H65">
            <v>40000000</v>
          </cell>
          <cell r="I65" t="str">
            <v>Approve</v>
          </cell>
          <cell r="L65" t="str">
            <v>November 2, 2008</v>
          </cell>
          <cell r="M65">
            <v>39754.583333333336</v>
          </cell>
          <cell r="N65" t="str">
            <v>Approve</v>
          </cell>
          <cell r="O65">
            <v>40000000</v>
          </cell>
          <cell r="R65">
            <v>39764</v>
          </cell>
          <cell r="T65" t="str">
            <v xml:space="preserve">Mr. Lawrence D. McGovern </v>
          </cell>
          <cell r="U65" t="str">
            <v>408-494-4562</v>
          </cell>
          <cell r="V65" t="str">
            <v>Walter Kaczmarek 408-494-4500</v>
          </cell>
          <cell r="W65" t="str">
            <v>150 Almaden Blvd.</v>
          </cell>
          <cell r="X65" t="str">
            <v>San Jose</v>
          </cell>
          <cell r="Y65" t="str">
            <v>CA</v>
          </cell>
          <cell r="Z65">
            <v>95113</v>
          </cell>
          <cell r="AA65" t="str">
            <v>(408) 947-6919</v>
          </cell>
          <cell r="AB65">
            <v>39773</v>
          </cell>
          <cell r="AC65">
            <v>39773</v>
          </cell>
          <cell r="AD65">
            <v>40000000</v>
          </cell>
          <cell r="AE65" t="str">
            <v>Hughes Hubbard</v>
          </cell>
          <cell r="AF65" t="str">
            <v>HTBK</v>
          </cell>
          <cell r="AG65" t="str">
            <v>Nasdaq</v>
          </cell>
          <cell r="AH65">
            <v>12.96</v>
          </cell>
          <cell r="AI65">
            <v>462963</v>
          </cell>
        </row>
        <row r="66">
          <cell r="A66">
            <v>56</v>
          </cell>
          <cell r="B66" t="str">
            <v>October 30, 2008</v>
          </cell>
          <cell r="C66" t="str">
            <v>FRB</v>
          </cell>
          <cell r="D66" t="str">
            <v>RSSD</v>
          </cell>
          <cell r="E66">
            <v>1095889</v>
          </cell>
          <cell r="F66" t="str">
            <v xml:space="preserve">First Illinois Bancorp, Inc. </v>
          </cell>
          <cell r="G66" t="str">
            <v>S-Corp</v>
          </cell>
          <cell r="H66">
            <v>5898060</v>
          </cell>
          <cell r="I66" t="str">
            <v>Approve</v>
          </cell>
          <cell r="N66" t="str">
            <v>REAPPLY after private terms available</v>
          </cell>
          <cell r="P66" t="str">
            <v>11/2/08:  noted applicant is private; note, does not want to issue warrants</v>
          </cell>
          <cell r="T66" t="str">
            <v xml:space="preserve">Mr. Melvin L. Hall </v>
          </cell>
          <cell r="U66" t="str">
            <v>314-645-7700</v>
          </cell>
          <cell r="W66" t="str">
            <v>P.O. Box 211</v>
          </cell>
          <cell r="X66" t="str">
            <v>St. Louis</v>
          </cell>
          <cell r="Y66" t="str">
            <v>MO</v>
          </cell>
          <cell r="Z66">
            <v>63166</v>
          </cell>
          <cell r="AB66" t="str">
            <v xml:space="preserve"> </v>
          </cell>
          <cell r="AE66" t="str">
            <v>Squire Sanders</v>
          </cell>
        </row>
        <row r="67">
          <cell r="A67">
            <v>57</v>
          </cell>
          <cell r="B67" t="str">
            <v>October 30, 2008</v>
          </cell>
          <cell r="C67" t="str">
            <v>FRB</v>
          </cell>
          <cell r="D67" t="str">
            <v>RSSD</v>
          </cell>
          <cell r="E67">
            <v>3337097</v>
          </cell>
          <cell r="F67" t="str">
            <v>Commonwealth Business Bank</v>
          </cell>
          <cell r="G67" t="str">
            <v>OTC - Private</v>
          </cell>
          <cell r="H67">
            <v>7701000</v>
          </cell>
          <cell r="I67" t="str">
            <v>Approve</v>
          </cell>
          <cell r="L67" t="str">
            <v>December 2, 2008</v>
          </cell>
          <cell r="M67">
            <v>39784.708333333336</v>
          </cell>
          <cell r="N67" t="str">
            <v>Approve</v>
          </cell>
          <cell r="O67">
            <v>7701000</v>
          </cell>
          <cell r="P67" t="str">
            <v>Considered 11/2/08; reapply after private terms; 12/02/08 approved by I/C</v>
          </cell>
          <cell r="Q67" t="str">
            <v>Yes</v>
          </cell>
          <cell r="R67">
            <v>39785</v>
          </cell>
          <cell r="T67" t="str">
            <v xml:space="preserve">Mr. Jack Choi </v>
          </cell>
          <cell r="U67" t="str">
            <v>323-988-3005</v>
          </cell>
          <cell r="V67" t="str">
            <v>Kaye Kim 323-988-3007</v>
          </cell>
          <cell r="W67" t="str">
            <v>5055 Wilshire Blvd. Suite 840</v>
          </cell>
          <cell r="X67" t="str">
            <v>Los Angeles</v>
          </cell>
          <cell r="Y67" t="str">
            <v>CA</v>
          </cell>
          <cell r="Z67">
            <v>90036</v>
          </cell>
          <cell r="AA67" t="str">
            <v>(323) 988-0037</v>
          </cell>
          <cell r="AB67">
            <v>39829</v>
          </cell>
          <cell r="AE67" t="str">
            <v>Hughes Hubbard</v>
          </cell>
          <cell r="AF67" t="str">
            <v>CWBB.OB</v>
          </cell>
          <cell r="AG67" t="str">
            <v>OTC</v>
          </cell>
        </row>
        <row r="68">
          <cell r="A68">
            <v>58</v>
          </cell>
          <cell r="B68" t="str">
            <v>October 30, 2008</v>
          </cell>
          <cell r="C68" t="str">
            <v>FDIC</v>
          </cell>
          <cell r="D68" t="str">
            <v>RSSD</v>
          </cell>
          <cell r="E68">
            <v>764030</v>
          </cell>
          <cell r="F68" t="str">
            <v>Ameris Bancorp/ Ameris Bank</v>
          </cell>
          <cell r="H68">
            <v>52000000</v>
          </cell>
          <cell r="I68" t="str">
            <v>Approve</v>
          </cell>
          <cell r="L68" t="str">
            <v>November 2, 2008</v>
          </cell>
          <cell r="M68">
            <v>39754.583333333336</v>
          </cell>
          <cell r="N68" t="str">
            <v>Approve</v>
          </cell>
          <cell r="O68">
            <v>52000000</v>
          </cell>
          <cell r="R68">
            <v>39758</v>
          </cell>
          <cell r="T68" t="str">
            <v xml:space="preserve">Mr. Edwin W. Hortman, Jr.  </v>
          </cell>
          <cell r="U68" t="str">
            <v>229-890-6313</v>
          </cell>
          <cell r="V68" t="str">
            <v>Dennios J. Zember, Jr. 229890-6383</v>
          </cell>
          <cell r="W68" t="str">
            <v>24 Second Ave. SE</v>
          </cell>
          <cell r="X68" t="str">
            <v>Moultrie</v>
          </cell>
          <cell r="Y68" t="str">
            <v>GA</v>
          </cell>
          <cell r="Z68">
            <v>31768</v>
          </cell>
          <cell r="AB68">
            <v>39773</v>
          </cell>
          <cell r="AC68">
            <v>39773</v>
          </cell>
          <cell r="AD68">
            <v>52000000</v>
          </cell>
          <cell r="AE68" t="str">
            <v>Squire Sanders</v>
          </cell>
          <cell r="AF68" t="str">
            <v>ABCB</v>
          </cell>
          <cell r="AG68" t="str">
            <v>OTC</v>
          </cell>
          <cell r="AH68">
            <v>11.48</v>
          </cell>
          <cell r="AI68">
            <v>679443</v>
          </cell>
        </row>
        <row r="69">
          <cell r="A69">
            <v>59</v>
          </cell>
          <cell r="B69" t="str">
            <v>October 30, 2008</v>
          </cell>
          <cell r="C69" t="str">
            <v>FDIC</v>
          </cell>
          <cell r="D69" t="str">
            <v>RSSD</v>
          </cell>
          <cell r="E69">
            <v>1249347</v>
          </cell>
          <cell r="F69" t="str">
            <v>United Community Banks, Inc.</v>
          </cell>
          <cell r="G69" t="str">
            <v xml:space="preserve">Public </v>
          </cell>
          <cell r="H69">
            <v>180000000</v>
          </cell>
          <cell r="I69" t="str">
            <v>Approve</v>
          </cell>
          <cell r="J69">
            <v>39757</v>
          </cell>
          <cell r="K69" t="str">
            <v>Approve</v>
          </cell>
          <cell r="L69" t="str">
            <v>November 17, 2008</v>
          </cell>
          <cell r="M69">
            <v>39769.708333333336</v>
          </cell>
          <cell r="N69" t="str">
            <v>Approve</v>
          </cell>
          <cell r="O69">
            <v>180000000</v>
          </cell>
          <cell r="P69" t="str">
            <v>11/2/08: REMANDED to Council; need more info re construction loans; 11/5/08: Council approved; 11/10/08 Added to I/C agenda, Hold for more info; 11/17/08: sent to I/C subsequent to receiving more information, I/C approved</v>
          </cell>
          <cell r="Q69" t="str">
            <v>Yes</v>
          </cell>
          <cell r="R69">
            <v>39770</v>
          </cell>
          <cell r="T69" t="str">
            <v xml:space="preserve">Mr. Jimmy C. Tallent </v>
          </cell>
          <cell r="U69" t="str">
            <v>706-745-0400</v>
          </cell>
          <cell r="V69" t="str">
            <v>Rex S. Schuette 706-781-2266</v>
          </cell>
          <cell r="W69" t="str">
            <v>63 Highway 515</v>
          </cell>
          <cell r="X69" t="str">
            <v>Blairsville</v>
          </cell>
          <cell r="Y69" t="str">
            <v>GA</v>
          </cell>
          <cell r="Z69">
            <v>30512</v>
          </cell>
          <cell r="AB69">
            <v>39787</v>
          </cell>
          <cell r="AC69">
            <v>39787</v>
          </cell>
          <cell r="AD69">
            <v>180000000</v>
          </cell>
          <cell r="AE69" t="str">
            <v>Hughes Hubbard</v>
          </cell>
          <cell r="AF69" t="str">
            <v>UCBI</v>
          </cell>
          <cell r="AG69" t="str">
            <v>Nasdaq</v>
          </cell>
          <cell r="AH69">
            <v>12.66</v>
          </cell>
          <cell r="AI69">
            <v>2132701</v>
          </cell>
        </row>
        <row r="70">
          <cell r="A70">
            <v>60</v>
          </cell>
          <cell r="B70" t="str">
            <v>October 30, 2008</v>
          </cell>
          <cell r="C70" t="str">
            <v>FDIC</v>
          </cell>
          <cell r="D70" t="str">
            <v>RSSD</v>
          </cell>
          <cell r="E70">
            <v>1249712</v>
          </cell>
          <cell r="F70" t="str">
            <v>Porter Bancorp, Inc.(PBI) Louisville, KY</v>
          </cell>
          <cell r="G70" t="str">
            <v xml:space="preserve">Public </v>
          </cell>
          <cell r="H70">
            <v>35000000</v>
          </cell>
          <cell r="I70" t="str">
            <v>Approve</v>
          </cell>
          <cell r="J70">
            <v>39757</v>
          </cell>
          <cell r="K70" t="str">
            <v>Approve</v>
          </cell>
          <cell r="L70" t="str">
            <v>November 10, 2008</v>
          </cell>
          <cell r="M70">
            <v>39762.708333333336</v>
          </cell>
          <cell r="N70" t="str">
            <v>Approve</v>
          </cell>
          <cell r="O70">
            <v>35000000</v>
          </cell>
          <cell r="P70" t="str">
            <v>11/2/08: REMANDED to Council; 11/5/08: Council approved; 11/10/08 Added to I/C agenda, approved</v>
          </cell>
          <cell r="R70">
            <v>39764</v>
          </cell>
          <cell r="T70" t="str">
            <v xml:space="preserve">Ms. Maria L. Bouvette </v>
          </cell>
          <cell r="U70" t="str">
            <v>502-543-2296</v>
          </cell>
          <cell r="V70" t="str">
            <v>C. Bradford Harris 502-499-4788</v>
          </cell>
          <cell r="W70" t="str">
            <v>2500 Eastpoint Parkway</v>
          </cell>
          <cell r="X70" t="str">
            <v>Louisville</v>
          </cell>
          <cell r="Y70" t="str">
            <v>KY</v>
          </cell>
          <cell r="Z70">
            <v>40223</v>
          </cell>
          <cell r="AA70" t="str">
            <v>(502) 543-1975</v>
          </cell>
          <cell r="AB70">
            <v>39773</v>
          </cell>
          <cell r="AC70">
            <v>39773</v>
          </cell>
          <cell r="AD70">
            <v>35000000</v>
          </cell>
          <cell r="AE70" t="str">
            <v>Squire Sanders</v>
          </cell>
          <cell r="AF70" t="str">
            <v>PBIB</v>
          </cell>
          <cell r="AG70" t="str">
            <v>Nasdaq</v>
          </cell>
          <cell r="AH70">
            <v>17.510000000000002</v>
          </cell>
          <cell r="AI70">
            <v>299829</v>
          </cell>
        </row>
        <row r="71">
          <cell r="A71">
            <v>61</v>
          </cell>
          <cell r="B71" t="str">
            <v>October 30, 2008</v>
          </cell>
          <cell r="C71" t="str">
            <v>FDIC</v>
          </cell>
          <cell r="D71" t="str">
            <v>RSSD</v>
          </cell>
          <cell r="E71">
            <v>2741156</v>
          </cell>
          <cell r="F71" t="str">
            <v>Capital Bank</v>
          </cell>
          <cell r="G71" t="str">
            <v xml:space="preserve">Public </v>
          </cell>
          <cell r="H71">
            <v>42900000</v>
          </cell>
          <cell r="I71" t="str">
            <v>Approve</v>
          </cell>
          <cell r="J71">
            <v>39757</v>
          </cell>
          <cell r="K71" t="str">
            <v>Approve</v>
          </cell>
          <cell r="L71" t="str">
            <v>November 17, 2008</v>
          </cell>
          <cell r="M71">
            <v>39769.708333333336</v>
          </cell>
          <cell r="N71" t="str">
            <v>Approve</v>
          </cell>
          <cell r="O71">
            <v>41279000</v>
          </cell>
          <cell r="P71" t="str">
            <v>11/2/08: REMANDED to Council; re viability; 11/5/08: Council approved; 11/10/08 Added to I/C agenda, hold for more info; 11/17/08: resent to I/C because more information was received</v>
          </cell>
          <cell r="R71">
            <v>39770</v>
          </cell>
          <cell r="T71" t="str">
            <v xml:space="preserve">Mr. B. Grant Yarber </v>
          </cell>
          <cell r="U71" t="str">
            <v>919-645-3494</v>
          </cell>
          <cell r="V71" t="str">
            <v>Michael C. Moore 919-645-6372</v>
          </cell>
          <cell r="W71" t="str">
            <v>333 Fayetteville Suite 700</v>
          </cell>
          <cell r="X71" t="str">
            <v>Raliegh</v>
          </cell>
          <cell r="Y71" t="str">
            <v>NC</v>
          </cell>
          <cell r="Z71">
            <v>27601</v>
          </cell>
          <cell r="AB71">
            <v>39794</v>
          </cell>
          <cell r="AC71">
            <v>39794</v>
          </cell>
          <cell r="AD71">
            <v>41279000</v>
          </cell>
          <cell r="AE71" t="str">
            <v>Hughes Hubbard</v>
          </cell>
          <cell r="AF71" t="str">
            <v>CBKN</v>
          </cell>
          <cell r="AG71" t="str">
            <v>Nasdaq</v>
          </cell>
          <cell r="AH71">
            <v>8.26</v>
          </cell>
          <cell r="AI71">
            <v>749619</v>
          </cell>
        </row>
        <row r="72">
          <cell r="A72">
            <v>62</v>
          </cell>
          <cell r="B72" t="str">
            <v>October 30, 2008</v>
          </cell>
          <cell r="C72" t="str">
            <v>FDIC</v>
          </cell>
          <cell r="D72" t="str">
            <v>RSSD</v>
          </cell>
          <cell r="E72">
            <v>2634490</v>
          </cell>
          <cell r="F72" t="str">
            <v>Intermountain Community Bancorp/Panhandle State Bank</v>
          </cell>
          <cell r="G72" t="str">
            <v xml:space="preserve">Public </v>
          </cell>
          <cell r="H72">
            <v>27000000</v>
          </cell>
          <cell r="I72" t="str">
            <v>Approve</v>
          </cell>
          <cell r="J72">
            <v>39757</v>
          </cell>
          <cell r="K72" t="str">
            <v>Approve</v>
          </cell>
          <cell r="L72" t="str">
            <v>November 5, 2008</v>
          </cell>
          <cell r="M72">
            <v>39757.708333333336</v>
          </cell>
          <cell r="N72" t="str">
            <v>Approve</v>
          </cell>
          <cell r="O72">
            <v>27000000</v>
          </cell>
          <cell r="P72" t="str">
            <v>11/2/08: REMANDED to Council; re MOU; 11/5/08: Council approved; 11/10/08 added to I/C agenda, approved</v>
          </cell>
          <cell r="Q72" t="str">
            <v>Yes</v>
          </cell>
          <cell r="R72">
            <v>39758</v>
          </cell>
          <cell r="T72" t="str">
            <v xml:space="preserve">Mr. Doug Wright </v>
          </cell>
          <cell r="U72" t="str">
            <v>509-363-2635</v>
          </cell>
          <cell r="V72" t="str">
            <v>Curt hecker 208-265-3300</v>
          </cell>
          <cell r="W72" t="str">
            <v>414 Church Street</v>
          </cell>
          <cell r="X72" t="str">
            <v>Sandpoint</v>
          </cell>
          <cell r="Y72" t="str">
            <v>ID</v>
          </cell>
          <cell r="Z72">
            <v>83864</v>
          </cell>
          <cell r="AB72">
            <v>39801</v>
          </cell>
          <cell r="AC72">
            <v>39801</v>
          </cell>
          <cell r="AD72">
            <v>27000000</v>
          </cell>
          <cell r="AE72" t="str">
            <v>Squire Sanders</v>
          </cell>
          <cell r="AH72">
            <v>6.2</v>
          </cell>
          <cell r="AI72">
            <v>653226</v>
          </cell>
        </row>
        <row r="73">
          <cell r="A73">
            <v>63</v>
          </cell>
          <cell r="B73" t="str">
            <v>October 30, 2008</v>
          </cell>
          <cell r="C73" t="str">
            <v>FRB</v>
          </cell>
          <cell r="D73" t="str">
            <v>RSSD</v>
          </cell>
          <cell r="E73">
            <v>2126977</v>
          </cell>
          <cell r="F73" t="str">
            <v>Banner Corporation/Banner Bank</v>
          </cell>
          <cell r="G73" t="str">
            <v xml:space="preserve">Public </v>
          </cell>
          <cell r="H73">
            <v>124000000</v>
          </cell>
          <cell r="I73" t="str">
            <v>Approve</v>
          </cell>
          <cell r="L73" t="str">
            <v>November 2, 2008</v>
          </cell>
          <cell r="M73">
            <v>39754.583333333336</v>
          </cell>
          <cell r="N73" t="str">
            <v>Approve</v>
          </cell>
          <cell r="O73">
            <v>124000000</v>
          </cell>
          <cell r="P73" t="str">
            <v>1/16/09: changed FBA to FDIC as requested by the FRB</v>
          </cell>
          <cell r="R73">
            <v>39758</v>
          </cell>
          <cell r="T73" t="str">
            <v xml:space="preserve">Mr. D. Michael Jones </v>
          </cell>
          <cell r="U73" t="str">
            <v>509-526-8874</v>
          </cell>
          <cell r="V73" t="str">
            <v>Lloyd W. Baker 509-526-8896</v>
          </cell>
          <cell r="W73" t="str">
            <v>10 S First Ave. P.O. Box 907</v>
          </cell>
          <cell r="X73" t="str">
            <v>Walla Walla</v>
          </cell>
          <cell r="Y73" t="str">
            <v>WA</v>
          </cell>
          <cell r="Z73">
            <v>99362</v>
          </cell>
          <cell r="AB73">
            <v>39773</v>
          </cell>
          <cell r="AC73">
            <v>39773</v>
          </cell>
          <cell r="AD73">
            <v>124000000</v>
          </cell>
          <cell r="AE73" t="str">
            <v>Hughes Hubbard</v>
          </cell>
          <cell r="AF73" t="str">
            <v>BANR</v>
          </cell>
          <cell r="AG73" t="str">
            <v>Nasdaq</v>
          </cell>
          <cell r="AH73">
            <v>10.89</v>
          </cell>
          <cell r="AI73">
            <v>1707989</v>
          </cell>
        </row>
        <row r="74">
          <cell r="A74">
            <v>64</v>
          </cell>
          <cell r="B74" t="str">
            <v>October 30, 2008</v>
          </cell>
          <cell r="C74" t="str">
            <v>FRB</v>
          </cell>
          <cell r="D74" t="str">
            <v>RSSD</v>
          </cell>
          <cell r="E74">
            <v>3589702</v>
          </cell>
          <cell r="F74" t="str">
            <v>Capital Pacific Bancorp</v>
          </cell>
          <cell r="G74" t="str">
            <v>Private</v>
          </cell>
          <cell r="H74">
            <v>4000000</v>
          </cell>
          <cell r="I74" t="str">
            <v>Approve</v>
          </cell>
          <cell r="L74" t="str">
            <v>November 2, 2008</v>
          </cell>
          <cell r="M74">
            <v>39754.583333333336</v>
          </cell>
          <cell r="N74" t="str">
            <v>Approve</v>
          </cell>
          <cell r="O74">
            <v>4000000</v>
          </cell>
          <cell r="P74" t="str">
            <v>1/16/09: changed FBA to FDIC as requested by the FRB</v>
          </cell>
          <cell r="R74">
            <v>39764</v>
          </cell>
          <cell r="T74" t="str">
            <v xml:space="preserve">Ms. Felice Belfiore </v>
          </cell>
          <cell r="U74" t="str">
            <v>503-542-8565</v>
          </cell>
          <cell r="V74" t="str">
            <v>Mark Stevenson 508-542-8565</v>
          </cell>
          <cell r="W74" t="str">
            <v>805 SW Broadway ste. 780</v>
          </cell>
          <cell r="X74" t="str">
            <v>Portland</v>
          </cell>
          <cell r="Y74" t="str">
            <v>OR</v>
          </cell>
          <cell r="Z74">
            <v>97205</v>
          </cell>
          <cell r="AA74" t="str">
            <v>(503) 542-8508</v>
          </cell>
          <cell r="AB74">
            <v>39805</v>
          </cell>
          <cell r="AC74">
            <v>39805</v>
          </cell>
          <cell r="AD74">
            <v>4000000</v>
          </cell>
          <cell r="AE74" t="str">
            <v>Squire Sanders</v>
          </cell>
          <cell r="AF74" t="str">
            <v>CPBO.OB</v>
          </cell>
          <cell r="AG74" t="str">
            <v>OTC</v>
          </cell>
          <cell r="AH74" t="str">
            <v>n/a</v>
          </cell>
          <cell r="AI74" t="str">
            <v>n/a</v>
          </cell>
        </row>
        <row r="75">
          <cell r="A75">
            <v>65</v>
          </cell>
          <cell r="B75" t="str">
            <v>October 30, 2008</v>
          </cell>
          <cell r="C75" t="str">
            <v>FRB</v>
          </cell>
          <cell r="D75" t="str">
            <v>RSSD</v>
          </cell>
          <cell r="E75">
            <v>2568362</v>
          </cell>
          <cell r="F75" t="str">
            <v>Cascade Financial Corporation</v>
          </cell>
          <cell r="G75" t="str">
            <v xml:space="preserve">Public </v>
          </cell>
          <cell r="H75">
            <v>38970000</v>
          </cell>
          <cell r="I75" t="str">
            <v>Approve</v>
          </cell>
          <cell r="L75" t="str">
            <v>November 2, 2008</v>
          </cell>
          <cell r="M75">
            <v>39754.583333333336</v>
          </cell>
          <cell r="N75" t="str">
            <v>Approve</v>
          </cell>
          <cell r="O75">
            <v>38970000</v>
          </cell>
          <cell r="P75" t="str">
            <v>1/16/09: changed FBA to FDIC as requested by the FRB</v>
          </cell>
          <cell r="R75">
            <v>39758</v>
          </cell>
          <cell r="T75" t="str">
            <v xml:space="preserve">Mr. Lars Johnson </v>
          </cell>
          <cell r="U75" t="str">
            <v>425-259-8533</v>
          </cell>
          <cell r="V75" t="str">
            <v>Terry Stull 425-259-8536</v>
          </cell>
          <cell r="W75" t="str">
            <v xml:space="preserve">2828 Colby </v>
          </cell>
          <cell r="X75" t="str">
            <v>Everett</v>
          </cell>
          <cell r="Y75" t="str">
            <v>WA</v>
          </cell>
          <cell r="Z75">
            <v>98201</v>
          </cell>
          <cell r="AB75">
            <v>39773</v>
          </cell>
          <cell r="AC75">
            <v>39773</v>
          </cell>
          <cell r="AD75">
            <v>38970000</v>
          </cell>
          <cell r="AE75" t="str">
            <v>Hughes Hubbard</v>
          </cell>
          <cell r="AF75" t="str">
            <v>CASB</v>
          </cell>
          <cell r="AG75" t="str">
            <v>Nasdaq</v>
          </cell>
          <cell r="AH75">
            <v>6.77</v>
          </cell>
          <cell r="AI75">
            <v>863442</v>
          </cell>
        </row>
        <row r="76">
          <cell r="A76">
            <v>66</v>
          </cell>
          <cell r="B76" t="str">
            <v>October 30, 2008</v>
          </cell>
          <cell r="C76" t="str">
            <v>FRB</v>
          </cell>
          <cell r="D76" t="str">
            <v>RSSD</v>
          </cell>
          <cell r="E76">
            <v>2078816</v>
          </cell>
          <cell r="F76" t="str">
            <v>Columbia Banking System Inc.</v>
          </cell>
          <cell r="G76" t="str">
            <v xml:space="preserve">Public </v>
          </cell>
          <cell r="H76">
            <v>76898000</v>
          </cell>
          <cell r="I76" t="str">
            <v>Approve</v>
          </cell>
          <cell r="L76" t="str">
            <v>November 2, 2008</v>
          </cell>
          <cell r="M76">
            <v>39754.583333333336</v>
          </cell>
          <cell r="N76" t="str">
            <v>Approve</v>
          </cell>
          <cell r="O76">
            <v>76898000</v>
          </cell>
          <cell r="P76" t="str">
            <v>1/16/09: changed FBA to FDIC as requested by the FRB</v>
          </cell>
          <cell r="R76">
            <v>39758</v>
          </cell>
          <cell r="T76" t="str">
            <v xml:space="preserve">Ms. Melanie J. Dressel </v>
          </cell>
          <cell r="U76" t="str">
            <v>253-305-1911</v>
          </cell>
          <cell r="V76" t="str">
            <v>Gary R. Schminkey 253-305-1966</v>
          </cell>
          <cell r="W76" t="str">
            <v>1301 A Street</v>
          </cell>
          <cell r="X76" t="str">
            <v>Tacoma</v>
          </cell>
          <cell r="Y76" t="str">
            <v>WA</v>
          </cell>
          <cell r="Z76">
            <v>98402</v>
          </cell>
          <cell r="AB76">
            <v>39773</v>
          </cell>
          <cell r="AC76">
            <v>39773</v>
          </cell>
          <cell r="AD76">
            <v>76898000</v>
          </cell>
          <cell r="AE76" t="str">
            <v>Squire Sanders</v>
          </cell>
          <cell r="AF76" t="str">
            <v>COLB</v>
          </cell>
          <cell r="AG76" t="str">
            <v>Nasdaq</v>
          </cell>
          <cell r="AH76">
            <v>14.49</v>
          </cell>
          <cell r="AI76">
            <v>796046</v>
          </cell>
        </row>
        <row r="77">
          <cell r="A77">
            <v>67</v>
          </cell>
          <cell r="B77" t="str">
            <v>October 30, 2008</v>
          </cell>
          <cell r="C77" t="str">
            <v>FDIC</v>
          </cell>
          <cell r="D77" t="str">
            <v>RSSD</v>
          </cell>
          <cell r="E77">
            <v>3272938</v>
          </cell>
          <cell r="F77" t="str">
            <v>Pacific International Bancorp</v>
          </cell>
          <cell r="H77">
            <v>6500000</v>
          </cell>
          <cell r="I77" t="str">
            <v>Approve</v>
          </cell>
          <cell r="J77">
            <v>39757</v>
          </cell>
          <cell r="K77" t="str">
            <v>Approve</v>
          </cell>
          <cell r="L77" t="str">
            <v>November 10, 2008</v>
          </cell>
          <cell r="M77">
            <v>39762.708333333336</v>
          </cell>
          <cell r="N77" t="str">
            <v>Approve</v>
          </cell>
          <cell r="O77">
            <v>6500000</v>
          </cell>
          <cell r="P77" t="str">
            <v>11/2/08: REMANDED to Council; 11/5/08: Council approved; 11/10/08 Added to I/C agenda, approved</v>
          </cell>
          <cell r="Q77" t="str">
            <v>Yes</v>
          </cell>
          <cell r="R77">
            <v>39764</v>
          </cell>
          <cell r="T77" t="str">
            <v xml:space="preserve">Mr. Andrew Kim </v>
          </cell>
          <cell r="U77" t="str">
            <v>206-267-0112</v>
          </cell>
          <cell r="V77" t="str">
            <v>Woosung Park 206-267-2728</v>
          </cell>
          <cell r="W77" t="str">
            <v>1155 N 130th Street</v>
          </cell>
          <cell r="X77" t="str">
            <v xml:space="preserve">Seattle </v>
          </cell>
          <cell r="Y77" t="str">
            <v>WA</v>
          </cell>
          <cell r="Z77">
            <v>98133</v>
          </cell>
          <cell r="AA77" t="str">
            <v>(206) 306-2360</v>
          </cell>
          <cell r="AB77">
            <v>39794</v>
          </cell>
          <cell r="AC77">
            <v>39794</v>
          </cell>
          <cell r="AD77">
            <v>6500000</v>
          </cell>
          <cell r="AE77" t="str">
            <v>Hughes Hubbard</v>
          </cell>
          <cell r="AH77">
            <v>7.63</v>
          </cell>
          <cell r="AI77">
            <v>127785</v>
          </cell>
        </row>
        <row r="78">
          <cell r="A78">
            <v>68</v>
          </cell>
          <cell r="B78" t="str">
            <v>October 30, 2008</v>
          </cell>
          <cell r="C78" t="str">
            <v>FDIC</v>
          </cell>
          <cell r="D78" t="str">
            <v>RSSD</v>
          </cell>
          <cell r="E78">
            <v>1070448</v>
          </cell>
          <cell r="F78" t="str">
            <v>Wesbanco Bank Inc.</v>
          </cell>
          <cell r="H78">
            <v>75000000</v>
          </cell>
          <cell r="I78" t="str">
            <v>Approve</v>
          </cell>
          <cell r="L78" t="str">
            <v>November 2, 2008</v>
          </cell>
          <cell r="M78">
            <v>39754.583333333336</v>
          </cell>
          <cell r="N78" t="str">
            <v>Approve on Terms</v>
          </cell>
          <cell r="O78">
            <v>75000000</v>
          </cell>
          <cell r="P78" t="str">
            <v>for inclusion on Treasury terms; fdic indicated applicant wishes to amend application to reflect 3% RWA; note wanted div increases/repurchases</v>
          </cell>
          <cell r="R78">
            <v>39764</v>
          </cell>
          <cell r="T78" t="str">
            <v xml:space="preserve">Mr. Paul M. Lambert </v>
          </cell>
          <cell r="U78" t="str">
            <v>304-234-9206</v>
          </cell>
          <cell r="V78" t="str">
            <v>Robert H. Young 304-234-0447</v>
          </cell>
          <cell r="W78" t="str">
            <v>1 Bank Plaza</v>
          </cell>
          <cell r="X78" t="str">
            <v xml:space="preserve">Wheelnig </v>
          </cell>
          <cell r="Y78" t="str">
            <v>WV</v>
          </cell>
          <cell r="Z78">
            <v>26003</v>
          </cell>
          <cell r="AA78" t="str">
            <v>(304) 234-9450</v>
          </cell>
          <cell r="AB78">
            <v>39787</v>
          </cell>
          <cell r="AC78">
            <v>39787</v>
          </cell>
          <cell r="AD78">
            <v>75000000</v>
          </cell>
          <cell r="AE78" t="str">
            <v>Hughes Hubbard</v>
          </cell>
          <cell r="AH78">
            <v>25.61</v>
          </cell>
          <cell r="AI78">
            <v>439282</v>
          </cell>
        </row>
        <row r="79">
          <cell r="A79">
            <v>69</v>
          </cell>
          <cell r="B79" t="str">
            <v>October 30, 2008</v>
          </cell>
          <cell r="C79" t="str">
            <v>FRB</v>
          </cell>
          <cell r="D79" t="str">
            <v>RSSD</v>
          </cell>
          <cell r="E79">
            <v>2166124</v>
          </cell>
          <cell r="F79" t="str">
            <v>Heritage Financial Corporation</v>
          </cell>
          <cell r="G79" t="str">
            <v xml:space="preserve">Public </v>
          </cell>
          <cell r="H79">
            <v>24000000</v>
          </cell>
          <cell r="I79" t="str">
            <v>Approve</v>
          </cell>
          <cell r="L79" t="str">
            <v>November 2, 2008</v>
          </cell>
          <cell r="M79">
            <v>39754.583333333336</v>
          </cell>
          <cell r="N79" t="str">
            <v>Approve</v>
          </cell>
          <cell r="O79">
            <v>24000000</v>
          </cell>
          <cell r="P79" t="str">
            <v>1/16/09: changed FBA to FDIC as requested by the FRB</v>
          </cell>
          <cell r="R79">
            <v>39764</v>
          </cell>
          <cell r="T79" t="str">
            <v xml:space="preserve">Mr. Brian Vance </v>
          </cell>
          <cell r="U79" t="str">
            <v>360-570-7341</v>
          </cell>
          <cell r="V79" t="str">
            <v>Don Hinson 360-570-7379</v>
          </cell>
          <cell r="W79" t="str">
            <v>201 5th Avenue SW</v>
          </cell>
          <cell r="X79" t="str">
            <v>Olympia</v>
          </cell>
          <cell r="Y79" t="str">
            <v>WA</v>
          </cell>
          <cell r="Z79">
            <v>98501</v>
          </cell>
          <cell r="AA79" t="str">
            <v>(360) 705-9163</v>
          </cell>
          <cell r="AB79">
            <v>39773</v>
          </cell>
          <cell r="AC79">
            <v>39773</v>
          </cell>
          <cell r="AD79">
            <v>24000000</v>
          </cell>
          <cell r="AE79" t="str">
            <v>Hughes Hubbard</v>
          </cell>
          <cell r="AF79" t="str">
            <v>HFWA</v>
          </cell>
          <cell r="AG79" t="str">
            <v>Nasdaq</v>
          </cell>
          <cell r="AH79">
            <v>13.04</v>
          </cell>
          <cell r="AI79">
            <v>276074</v>
          </cell>
        </row>
        <row r="80">
          <cell r="AB80" t="str">
            <v xml:space="preserve"> </v>
          </cell>
        </row>
        <row r="81">
          <cell r="A81">
            <v>70</v>
          </cell>
          <cell r="B81" t="str">
            <v>October 31, 2008</v>
          </cell>
          <cell r="C81" t="str">
            <v>OTS</v>
          </cell>
          <cell r="D81" t="str">
            <v>Holding Co Docket</v>
          </cell>
          <cell r="E81" t="str">
            <v>H3859</v>
          </cell>
          <cell r="F81" t="str">
            <v>First PacTrust Bancorp, Inc.</v>
          </cell>
          <cell r="G81" t="str">
            <v xml:space="preserve">Public </v>
          </cell>
          <cell r="H81">
            <v>19300000</v>
          </cell>
          <cell r="I81" t="str">
            <v>Approve</v>
          </cell>
          <cell r="L81" t="str">
            <v>November 2, 2008</v>
          </cell>
          <cell r="M81">
            <v>39754.583333333336</v>
          </cell>
          <cell r="N81" t="str">
            <v>Approve</v>
          </cell>
          <cell r="O81">
            <v>19300000</v>
          </cell>
          <cell r="R81">
            <v>39758</v>
          </cell>
          <cell r="T81" t="str">
            <v xml:space="preserve">Mr. James P. Sheehy </v>
          </cell>
          <cell r="U81" t="str">
            <v>619-691-6381</v>
          </cell>
          <cell r="V81" t="str">
            <v>Hans R. Ganz 619-691-1519 x4000</v>
          </cell>
          <cell r="W81" t="str">
            <v>610 Bay Boulevard</v>
          </cell>
          <cell r="X81" t="str">
            <v>Chula Vista</v>
          </cell>
          <cell r="Y81" t="str">
            <v>CA</v>
          </cell>
          <cell r="Z81">
            <v>91910</v>
          </cell>
          <cell r="AB81">
            <v>39773</v>
          </cell>
          <cell r="AC81">
            <v>39773</v>
          </cell>
          <cell r="AD81">
            <v>19300000</v>
          </cell>
          <cell r="AE81" t="str">
            <v>Squire Sanders</v>
          </cell>
          <cell r="AF81" t="str">
            <v>FPTB</v>
          </cell>
          <cell r="AG81" t="str">
            <v>Nasdaq</v>
          </cell>
          <cell r="AH81">
            <v>10.31</v>
          </cell>
          <cell r="AI81">
            <v>280795</v>
          </cell>
        </row>
        <row r="82">
          <cell r="A82">
            <v>71</v>
          </cell>
          <cell r="B82" t="str">
            <v>October 31, 2008</v>
          </cell>
          <cell r="C82" t="str">
            <v>OTS</v>
          </cell>
          <cell r="D82" t="str">
            <v>Holding Co Docket</v>
          </cell>
          <cell r="E82" t="str">
            <v>H1799</v>
          </cell>
          <cell r="F82" t="str">
            <v>Severn Bancorp, Inc.</v>
          </cell>
          <cell r="G82" t="str">
            <v xml:space="preserve">Public </v>
          </cell>
          <cell r="H82">
            <v>23500000</v>
          </cell>
          <cell r="I82" t="str">
            <v>Approve</v>
          </cell>
          <cell r="J82">
            <v>39764</v>
          </cell>
          <cell r="K82" t="str">
            <v>Approve</v>
          </cell>
          <cell r="L82" t="str">
            <v>November 13, 2008</v>
          </cell>
          <cell r="M82">
            <v>39765.708333333336</v>
          </cell>
          <cell r="N82" t="str">
            <v>Approve</v>
          </cell>
          <cell r="O82">
            <v>23393000</v>
          </cell>
          <cell r="P82" t="str">
            <v>Inititally held for more info: needed more info on holding company structure (L Schaffer); 11/12/08 Added to council agenda, ok to go to I/C; 11/13/08: sent to I/C, approval conditioned upon legal being ok with real estate issue on page 11., revised per 9</v>
          </cell>
          <cell r="R82">
            <v>39766</v>
          </cell>
          <cell r="T82" t="str">
            <v xml:space="preserve">Mr. Thomas G. Bevivino </v>
          </cell>
          <cell r="U82" t="str">
            <v>410-260-2025</v>
          </cell>
          <cell r="V82" t="str">
            <v>Alan J. Hyatt 410-260-6570</v>
          </cell>
          <cell r="W82" t="str">
            <v>200 Westgate Circle Suite 200</v>
          </cell>
          <cell r="X82" t="str">
            <v>Annapolis</v>
          </cell>
          <cell r="Y82" t="str">
            <v>MD</v>
          </cell>
          <cell r="Z82">
            <v>21401</v>
          </cell>
          <cell r="AB82">
            <v>39773</v>
          </cell>
          <cell r="AC82">
            <v>39773</v>
          </cell>
          <cell r="AD82">
            <v>23393000</v>
          </cell>
          <cell r="AE82" t="str">
            <v>Hughes Hubbard</v>
          </cell>
          <cell r="AF82" t="str">
            <v>SVBI</v>
          </cell>
          <cell r="AG82" t="str">
            <v>Nasdaq</v>
          </cell>
          <cell r="AH82">
            <v>6.3</v>
          </cell>
          <cell r="AI82">
            <v>556976</v>
          </cell>
        </row>
        <row r="83">
          <cell r="AB83" t="str">
            <v xml:space="preserve"> </v>
          </cell>
        </row>
        <row r="84">
          <cell r="A84">
            <v>72</v>
          </cell>
          <cell r="B84" t="str">
            <v>October 31, 2008</v>
          </cell>
          <cell r="C84" t="str">
            <v>FRB</v>
          </cell>
          <cell r="D84" t="str">
            <v>RSSD</v>
          </cell>
          <cell r="E84">
            <v>1248078</v>
          </cell>
          <cell r="F84" t="str">
            <v>Boston Private Financial Holdings Inc.</v>
          </cell>
          <cell r="G84" t="str">
            <v xml:space="preserve">Public </v>
          </cell>
          <cell r="H84">
            <v>155500000</v>
          </cell>
          <cell r="I84" t="str">
            <v>Approve</v>
          </cell>
          <cell r="J84">
            <v>39764</v>
          </cell>
          <cell r="K84" t="str">
            <v>Approve</v>
          </cell>
          <cell r="L84" t="str">
            <v>November 13, 2008</v>
          </cell>
          <cell r="M84">
            <v>39765.708333333336</v>
          </cell>
          <cell r="N84" t="str">
            <v>Approve</v>
          </cell>
          <cell r="O84">
            <v>154000000</v>
          </cell>
          <cell r="P84" t="str">
            <v>Composite "3"; 4 rated bank in group; 11/4/08: REMANDED to Council; 11/12/08 Added to council agenda, pass onto I/C; 11/13/08 sent to I/C, approved, amount amended to 154m per 9/30 filings, revised per 9/30 numbers</v>
          </cell>
          <cell r="Q84" t="str">
            <v>Yes</v>
          </cell>
          <cell r="R84">
            <v>39766</v>
          </cell>
          <cell r="T84" t="str">
            <v xml:space="preserve">Mr. David J. Kaye </v>
          </cell>
          <cell r="U84" t="str">
            <v>617-912-3949</v>
          </cell>
          <cell r="V84" t="str">
            <v>Margaret W. Chambers 617-646-4822</v>
          </cell>
          <cell r="W84" t="str">
            <v>Ten Post Office Square</v>
          </cell>
          <cell r="X84" t="str">
            <v>Boston</v>
          </cell>
          <cell r="Y84" t="str">
            <v>MA</v>
          </cell>
          <cell r="Z84">
            <v>2109</v>
          </cell>
          <cell r="AA84" t="str">
            <v>(617) 646-4820</v>
          </cell>
          <cell r="AB84">
            <v>39773</v>
          </cell>
          <cell r="AC84">
            <v>39773</v>
          </cell>
          <cell r="AD84">
            <v>154000000</v>
          </cell>
          <cell r="AE84" t="str">
            <v>Squire Sanders</v>
          </cell>
          <cell r="AF84" t="str">
            <v>BPFH</v>
          </cell>
          <cell r="AG84" t="str">
            <v>Nasdaq</v>
          </cell>
          <cell r="AH84">
            <v>8</v>
          </cell>
          <cell r="AI84">
            <v>2887500</v>
          </cell>
        </row>
        <row r="85">
          <cell r="A85">
            <v>73</v>
          </cell>
          <cell r="B85" t="str">
            <v>October 31, 2008</v>
          </cell>
          <cell r="C85" t="str">
            <v>FRB</v>
          </cell>
          <cell r="D85" t="str">
            <v>RSSD</v>
          </cell>
          <cell r="E85">
            <v>1057515</v>
          </cell>
          <cell r="F85" t="str">
            <v>Everest Bancshares, Inc.</v>
          </cell>
          <cell r="G85" t="str">
            <v>S-Corp</v>
          </cell>
          <cell r="H85">
            <v>2000000</v>
          </cell>
          <cell r="I85" t="str">
            <v>Approve</v>
          </cell>
          <cell r="N85" t="str">
            <v>REAPPLY after S-Corp terms available</v>
          </cell>
          <cell r="P85" t="str">
            <v>S-corporation</v>
          </cell>
          <cell r="T85" t="str">
            <v xml:space="preserve">Mr. Steven J. Handke </v>
          </cell>
          <cell r="U85" t="str">
            <v>785-548-7521</v>
          </cell>
          <cell r="V85" t="str">
            <v>Jane E. Bruning 785-548-7521</v>
          </cell>
          <cell r="W85" t="str">
            <v>1321 Main Street</v>
          </cell>
          <cell r="X85" t="str">
            <v>Great Bend</v>
          </cell>
          <cell r="Y85" t="str">
            <v>KS</v>
          </cell>
          <cell r="Z85">
            <v>67530</v>
          </cell>
          <cell r="AB85" t="str">
            <v xml:space="preserve"> </v>
          </cell>
          <cell r="AE85" t="str">
            <v>Hughes Hubbard</v>
          </cell>
        </row>
        <row r="86">
          <cell r="AB86" t="str">
            <v xml:space="preserve"> </v>
          </cell>
        </row>
        <row r="87">
          <cell r="A87">
            <v>74</v>
          </cell>
          <cell r="B87" t="str">
            <v>November 3, 2008</v>
          </cell>
          <cell r="C87" t="str">
            <v>FRB</v>
          </cell>
          <cell r="D87" t="str">
            <v>RSSD</v>
          </cell>
          <cell r="E87">
            <v>1066441</v>
          </cell>
          <cell r="F87" t="str">
            <v>American State Bancshares</v>
          </cell>
          <cell r="G87" t="str">
            <v>Private</v>
          </cell>
          <cell r="H87">
            <v>6382000</v>
          </cell>
          <cell r="I87" t="str">
            <v>Approve</v>
          </cell>
          <cell r="L87" t="str">
            <v>December 11, 2008</v>
          </cell>
          <cell r="M87">
            <v>39793.583333333336</v>
          </cell>
          <cell r="N87" t="str">
            <v>Approve</v>
          </cell>
          <cell r="O87">
            <v>6000000</v>
          </cell>
          <cell r="Q87" t="str">
            <v>Yes</v>
          </cell>
          <cell r="R87">
            <v>39797</v>
          </cell>
          <cell r="T87" t="str">
            <v xml:space="preserve">Mr. Donald R. LacKamp </v>
          </cell>
          <cell r="U87" t="str">
            <v>620-792-8360</v>
          </cell>
          <cell r="V87" t="str">
            <v>Lee Borck 620-793-9200</v>
          </cell>
          <cell r="W87" t="str">
            <v>1321 Main Street</v>
          </cell>
          <cell r="X87" t="str">
            <v>Great Bend</v>
          </cell>
          <cell r="Y87" t="str">
            <v>KS</v>
          </cell>
          <cell r="Z87">
            <v>67530</v>
          </cell>
          <cell r="AB87">
            <v>39822</v>
          </cell>
          <cell r="AC87">
            <v>39822</v>
          </cell>
          <cell r="AD87">
            <v>6000000</v>
          </cell>
          <cell r="AE87" t="str">
            <v>Squire Sanders</v>
          </cell>
          <cell r="AH87" t="str">
            <v>n/a</v>
          </cell>
          <cell r="AI87" t="str">
            <v>n/a</v>
          </cell>
        </row>
        <row r="88">
          <cell r="AB88" t="str">
            <v xml:space="preserve"> </v>
          </cell>
        </row>
        <row r="89">
          <cell r="A89">
            <v>75</v>
          </cell>
          <cell r="B89" t="str">
            <v>November 4, 2008</v>
          </cell>
          <cell r="C89" t="str">
            <v>FRB</v>
          </cell>
          <cell r="D89" t="str">
            <v>RSSD</v>
          </cell>
          <cell r="E89">
            <v>2523389</v>
          </cell>
          <cell r="F89" t="str">
            <v>Tri-County Financial Corporation</v>
          </cell>
          <cell r="G89" t="str">
            <v>OTC - Private</v>
          </cell>
          <cell r="H89">
            <v>15540750</v>
          </cell>
          <cell r="I89" t="str">
            <v>Approve</v>
          </cell>
          <cell r="L89" t="str">
            <v>November 5, 2008</v>
          </cell>
          <cell r="M89">
            <v>39757.708333333336</v>
          </cell>
          <cell r="N89" t="str">
            <v>Approve</v>
          </cell>
          <cell r="O89">
            <v>15540000</v>
          </cell>
          <cell r="R89">
            <v>39769</v>
          </cell>
          <cell r="T89" t="str">
            <v xml:space="preserve">Mr. Michael Middleton </v>
          </cell>
          <cell r="U89" t="str">
            <v>240-427-1030</v>
          </cell>
          <cell r="V89" t="str">
            <v>Bill Pasenelli 240-427-1033</v>
          </cell>
          <cell r="W89" t="str">
            <v>3035 Leonard Town Road</v>
          </cell>
          <cell r="X89" t="str">
            <v>Waldorf</v>
          </cell>
          <cell r="Y89" t="str">
            <v>MD</v>
          </cell>
          <cell r="Z89">
            <v>20601</v>
          </cell>
          <cell r="AB89">
            <v>39801</v>
          </cell>
          <cell r="AC89">
            <v>39801</v>
          </cell>
          <cell r="AD89">
            <v>15540000</v>
          </cell>
          <cell r="AE89" t="str">
            <v>Hughes Hubbard</v>
          </cell>
          <cell r="AF89" t="str">
            <v>TCFC.OB</v>
          </cell>
          <cell r="AG89" t="str">
            <v>Nasdaq</v>
          </cell>
          <cell r="AH89" t="str">
            <v>n/a</v>
          </cell>
          <cell r="AI89" t="str">
            <v>n/a</v>
          </cell>
        </row>
        <row r="90">
          <cell r="A90">
            <v>76</v>
          </cell>
          <cell r="B90" t="str">
            <v>November 4, 2008</v>
          </cell>
          <cell r="C90" t="str">
            <v>OCC</v>
          </cell>
          <cell r="D90" t="str">
            <v>RSSD</v>
          </cell>
          <cell r="E90">
            <v>1199563</v>
          </cell>
          <cell r="F90" t="str">
            <v>Associated Banc-Corp</v>
          </cell>
          <cell r="H90">
            <v>530000000</v>
          </cell>
          <cell r="I90" t="str">
            <v>Approve</v>
          </cell>
          <cell r="L90" t="str">
            <v>November 5, 2008</v>
          </cell>
          <cell r="M90">
            <v>39757.708333333336</v>
          </cell>
          <cell r="N90" t="str">
            <v>Approve</v>
          </cell>
          <cell r="O90">
            <v>525000000</v>
          </cell>
          <cell r="P90" t="str">
            <v>revised per 9/30 numbers</v>
          </cell>
          <cell r="R90">
            <v>39766</v>
          </cell>
          <cell r="T90" t="str">
            <v xml:space="preserve">Mr. Joseph B. Selner </v>
          </cell>
          <cell r="U90" t="str">
            <v>920-491-7120</v>
          </cell>
          <cell r="V90" t="str">
            <v>Brian R. Bodager 920-491-7055</v>
          </cell>
          <cell r="W90" t="str">
            <v>1200 Hansen Road</v>
          </cell>
          <cell r="X90" t="str">
            <v>Green Bay</v>
          </cell>
          <cell r="Y90" t="str">
            <v>WI</v>
          </cell>
          <cell r="Z90">
            <v>54304</v>
          </cell>
          <cell r="AB90">
            <v>39773</v>
          </cell>
          <cell r="AC90">
            <v>39773</v>
          </cell>
          <cell r="AD90">
            <v>525000000</v>
          </cell>
          <cell r="AE90" t="str">
            <v>Hughes Hubbard</v>
          </cell>
          <cell r="AF90" t="str">
            <v>ASBC</v>
          </cell>
          <cell r="AG90" t="str">
            <v>OTC</v>
          </cell>
          <cell r="AH90">
            <v>19.77</v>
          </cell>
          <cell r="AI90">
            <v>3983308</v>
          </cell>
        </row>
        <row r="91">
          <cell r="A91">
            <v>77</v>
          </cell>
          <cell r="B91" t="str">
            <v>November 4, 2008</v>
          </cell>
          <cell r="C91" t="str">
            <v>OCC</v>
          </cell>
          <cell r="D91" t="str">
            <v>RSSD</v>
          </cell>
          <cell r="E91">
            <v>1079562</v>
          </cell>
          <cell r="F91" t="str">
            <v>Trustmark Corporation</v>
          </cell>
          <cell r="G91" t="str">
            <v xml:space="preserve">Public </v>
          </cell>
          <cell r="H91">
            <v>215000000</v>
          </cell>
          <cell r="I91" t="str">
            <v>Approve</v>
          </cell>
          <cell r="L91" t="str">
            <v>November 5, 2008</v>
          </cell>
          <cell r="M91">
            <v>39757.708333333336</v>
          </cell>
          <cell r="N91" t="str">
            <v>Approve</v>
          </cell>
          <cell r="O91">
            <v>215000000</v>
          </cell>
          <cell r="R91">
            <v>39766</v>
          </cell>
          <cell r="T91" t="str">
            <v xml:space="preserve">Mr. Louis E. Greer </v>
          </cell>
          <cell r="U91" t="str">
            <v>601-208-2310</v>
          </cell>
          <cell r="V91" t="str">
            <v>T. Harris Collier III 601-208-5088</v>
          </cell>
          <cell r="W91" t="str">
            <v>248 E Capital Street</v>
          </cell>
          <cell r="X91" t="str">
            <v>Jackson</v>
          </cell>
          <cell r="Y91" t="str">
            <v>MS</v>
          </cell>
          <cell r="Z91">
            <v>39201</v>
          </cell>
          <cell r="AB91">
            <v>39773</v>
          </cell>
          <cell r="AC91">
            <v>39773</v>
          </cell>
          <cell r="AD91">
            <v>215000000</v>
          </cell>
          <cell r="AE91" t="str">
            <v>Hughes Hubbard</v>
          </cell>
          <cell r="AF91" t="str">
            <v>TRMK</v>
          </cell>
          <cell r="AG91" t="str">
            <v>Nasdaq</v>
          </cell>
          <cell r="AH91">
            <v>19.57</v>
          </cell>
          <cell r="AI91">
            <v>1647931</v>
          </cell>
        </row>
        <row r="92">
          <cell r="A92">
            <v>78</v>
          </cell>
          <cell r="B92" t="str">
            <v>November 4, 2008</v>
          </cell>
          <cell r="C92" t="str">
            <v>OCC</v>
          </cell>
          <cell r="D92" t="str">
            <v>RSSD</v>
          </cell>
          <cell r="E92">
            <v>2337401</v>
          </cell>
          <cell r="F92" t="str">
            <v>First Community Corporation</v>
          </cell>
          <cell r="G92" t="str">
            <v xml:space="preserve">Public </v>
          </cell>
          <cell r="H92">
            <v>11350000</v>
          </cell>
          <cell r="I92" t="str">
            <v>Approve</v>
          </cell>
          <cell r="L92" t="str">
            <v>November 5, 2008</v>
          </cell>
          <cell r="M92">
            <v>39757.708333333336</v>
          </cell>
          <cell r="N92" t="str">
            <v>Approve</v>
          </cell>
          <cell r="O92">
            <v>11350000</v>
          </cell>
          <cell r="R92">
            <v>39766</v>
          </cell>
          <cell r="T92" t="str">
            <v xml:space="preserve">Mr. Joseph G. Sawyer </v>
          </cell>
          <cell r="U92" t="str">
            <v>803-951-0508</v>
          </cell>
          <cell r="V92" t="str">
            <v>Michael C. Crapps 803-358-6999</v>
          </cell>
          <cell r="W92" t="str">
            <v>5455 Sunset Boulevard</v>
          </cell>
          <cell r="X92" t="str">
            <v>Lexington</v>
          </cell>
          <cell r="Y92" t="str">
            <v>SC</v>
          </cell>
          <cell r="Z92">
            <v>29072</v>
          </cell>
          <cell r="AB92">
            <v>39773</v>
          </cell>
          <cell r="AC92">
            <v>39773</v>
          </cell>
          <cell r="AD92">
            <v>11350000</v>
          </cell>
          <cell r="AE92" t="str">
            <v>Squire Sanders</v>
          </cell>
          <cell r="AF92" t="str">
            <v>FCCO</v>
          </cell>
          <cell r="AG92" t="str">
            <v>Nasdaq</v>
          </cell>
          <cell r="AH92">
            <v>8.69</v>
          </cell>
          <cell r="AI92">
            <v>195915</v>
          </cell>
        </row>
        <row r="93">
          <cell r="A93">
            <v>79</v>
          </cell>
          <cell r="B93" t="str">
            <v>November 4, 2008</v>
          </cell>
          <cell r="C93" t="str">
            <v>OCC</v>
          </cell>
          <cell r="D93" t="str">
            <v>RSSD</v>
          </cell>
          <cell r="E93">
            <v>3555341</v>
          </cell>
          <cell r="F93" t="str">
            <v>Encore Bancshares Inc.</v>
          </cell>
          <cell r="G93" t="str">
            <v xml:space="preserve">Public </v>
          </cell>
          <cell r="H93">
            <v>34000000</v>
          </cell>
          <cell r="I93" t="str">
            <v>Approve</v>
          </cell>
          <cell r="L93" t="str">
            <v>November 10, 2008</v>
          </cell>
          <cell r="M93">
            <v>39762.708333333336</v>
          </cell>
          <cell r="N93" t="str">
            <v>Approve</v>
          </cell>
          <cell r="O93">
            <v>34000000</v>
          </cell>
          <cell r="P93" t="str">
            <v>11/4/08: insufficient info re holding company; additional information obtained; to be considered 11/10/08; approved 11/10/08</v>
          </cell>
          <cell r="Q93" t="str">
            <v>Yes</v>
          </cell>
          <cell r="R93">
            <v>39766</v>
          </cell>
          <cell r="T93" t="str">
            <v xml:space="preserve">Mr. James S. D'Agostino Jr.  </v>
          </cell>
          <cell r="U93" t="str">
            <v>713-787-3103</v>
          </cell>
          <cell r="V93" t="str">
            <v>Rhonda L. Carroll</v>
          </cell>
          <cell r="W93" t="str">
            <v>Nine Greenway Plaza, Suite 1000</v>
          </cell>
          <cell r="X93" t="str">
            <v>Houston</v>
          </cell>
          <cell r="Y93" t="str">
            <v>TX</v>
          </cell>
          <cell r="Z93">
            <v>77046</v>
          </cell>
          <cell r="AA93" t="str">
            <v>(713) 267-7770</v>
          </cell>
          <cell r="AB93">
            <v>39787</v>
          </cell>
          <cell r="AC93">
            <v>39787</v>
          </cell>
          <cell r="AD93">
            <v>34000000</v>
          </cell>
          <cell r="AE93" t="str">
            <v>Hughes Hubbard</v>
          </cell>
          <cell r="AF93" t="str">
            <v>EBTX</v>
          </cell>
          <cell r="AG93" t="str">
            <v>Nasdaq</v>
          </cell>
          <cell r="AH93">
            <v>14.01</v>
          </cell>
          <cell r="AI93">
            <v>364026</v>
          </cell>
        </row>
        <row r="94">
          <cell r="A94">
            <v>80</v>
          </cell>
          <cell r="B94" t="str">
            <v>November 4, 2008</v>
          </cell>
          <cell r="C94" t="str">
            <v>OCC</v>
          </cell>
          <cell r="D94" t="str">
            <v>RSSD</v>
          </cell>
          <cell r="E94">
            <v>3596120</v>
          </cell>
          <cell r="F94" t="str">
            <v>Manhattan Bancorp</v>
          </cell>
          <cell r="H94">
            <v>1700000</v>
          </cell>
          <cell r="I94" t="str">
            <v>Approve</v>
          </cell>
          <cell r="L94" t="str">
            <v>November 25, 2008</v>
          </cell>
          <cell r="M94">
            <v>39777.708333333336</v>
          </cell>
          <cell r="N94" t="str">
            <v>Approve</v>
          </cell>
          <cell r="O94">
            <v>1700000</v>
          </cell>
          <cell r="P94" t="str">
            <v>confirm amounts; new bank</v>
          </cell>
          <cell r="Q94" t="str">
            <v>Yes</v>
          </cell>
          <cell r="R94">
            <v>39783</v>
          </cell>
          <cell r="T94" t="str">
            <v>Mr. Dean Fletcher</v>
          </cell>
          <cell r="U94" t="str">
            <v>310-606-8000</v>
          </cell>
          <cell r="V94" t="str">
            <v>Jeffrey M. Watson 310-606-8000</v>
          </cell>
          <cell r="W94" t="str">
            <v>2141 Rosecrans Ave, Suite 1160</v>
          </cell>
          <cell r="X94" t="str">
            <v>El Segundo</v>
          </cell>
          <cell r="Y94" t="str">
            <v>CA</v>
          </cell>
          <cell r="Z94">
            <v>90245</v>
          </cell>
          <cell r="AA94" t="str">
            <v>(310) 606-8090</v>
          </cell>
          <cell r="AB94">
            <v>39787</v>
          </cell>
          <cell r="AC94">
            <v>39787</v>
          </cell>
          <cell r="AD94">
            <v>1700000</v>
          </cell>
          <cell r="AE94" t="str">
            <v>Squire Sanders</v>
          </cell>
          <cell r="AF94" t="str">
            <v>MNHW.OB</v>
          </cell>
          <cell r="AG94" t="str">
            <v>OTC</v>
          </cell>
          <cell r="AH94">
            <v>8.65</v>
          </cell>
          <cell r="AI94">
            <v>29480</v>
          </cell>
        </row>
        <row r="95">
          <cell r="AB95" t="str">
            <v xml:space="preserve"> </v>
          </cell>
        </row>
        <row r="96">
          <cell r="A96">
            <v>81</v>
          </cell>
          <cell r="B96" t="str">
            <v>November 5, 2008</v>
          </cell>
          <cell r="C96" t="str">
            <v>FRB</v>
          </cell>
          <cell r="D96" t="str">
            <v>RSSD</v>
          </cell>
          <cell r="E96">
            <v>2291914</v>
          </cell>
          <cell r="F96" t="str">
            <v>Iberiabank Corporation</v>
          </cell>
          <cell r="G96" t="str">
            <v xml:space="preserve">Public </v>
          </cell>
          <cell r="H96">
            <v>115000000</v>
          </cell>
          <cell r="I96" t="str">
            <v>Approve</v>
          </cell>
          <cell r="L96" t="str">
            <v>November 6, 2008</v>
          </cell>
          <cell r="M96">
            <v>39758.708333333336</v>
          </cell>
          <cell r="N96" t="str">
            <v>Approve</v>
          </cell>
          <cell r="O96">
            <v>90000000</v>
          </cell>
          <cell r="P96" t="str">
            <v>Per bank's request on 11/26/08, amount was revised downward</v>
          </cell>
          <cell r="Q96" t="str">
            <v>Yes</v>
          </cell>
          <cell r="R96">
            <v>39766</v>
          </cell>
          <cell r="T96" t="str">
            <v xml:space="preserve">Mr. John Davis </v>
          </cell>
          <cell r="U96" t="str">
            <v>337-521-4005</v>
          </cell>
          <cell r="V96" t="str">
            <v>Anthony Restel 504-310-7317</v>
          </cell>
          <cell r="W96" t="str">
            <v>200 West Congress Street</v>
          </cell>
          <cell r="X96" t="str">
            <v>Lafayette</v>
          </cell>
          <cell r="Y96" t="str">
            <v>LA</v>
          </cell>
          <cell r="Z96">
            <v>70501</v>
          </cell>
          <cell r="AA96" t="str">
            <v>(337) 521-4006</v>
          </cell>
          <cell r="AB96">
            <v>39787</v>
          </cell>
          <cell r="AC96">
            <v>39787</v>
          </cell>
          <cell r="AD96">
            <v>90000000</v>
          </cell>
          <cell r="AE96" t="str">
            <v>Hughes Hubbard</v>
          </cell>
          <cell r="AF96" t="str">
            <v>IBKC</v>
          </cell>
          <cell r="AG96" t="str">
            <v>Nasdaq</v>
          </cell>
          <cell r="AH96">
            <v>48.74</v>
          </cell>
          <cell r="AI96">
            <v>276980</v>
          </cell>
        </row>
        <row r="97">
          <cell r="AB97" t="str">
            <v xml:space="preserve"> </v>
          </cell>
        </row>
        <row r="98">
          <cell r="A98">
            <v>82</v>
          </cell>
          <cell r="B98" t="str">
            <v>November 5, 2008</v>
          </cell>
          <cell r="C98" t="str">
            <v>OCC</v>
          </cell>
          <cell r="D98" t="str">
            <v>RSSD</v>
          </cell>
          <cell r="E98">
            <v>2626299</v>
          </cell>
          <cell r="F98" t="str">
            <v>Community West Bancshares</v>
          </cell>
          <cell r="G98" t="str">
            <v xml:space="preserve">Public </v>
          </cell>
          <cell r="H98">
            <v>15600000</v>
          </cell>
          <cell r="I98" t="str">
            <v>COUNCIL</v>
          </cell>
          <cell r="J98">
            <v>39757</v>
          </cell>
          <cell r="K98" t="str">
            <v>Approve</v>
          </cell>
          <cell r="L98" t="str">
            <v>November 10, 2008</v>
          </cell>
          <cell r="M98">
            <v>39762.708333333336</v>
          </cell>
          <cell r="N98" t="str">
            <v>Approve</v>
          </cell>
          <cell r="O98">
            <v>15600000</v>
          </cell>
          <cell r="P98" t="str">
            <v>Council approved 11/5/08; submitted to I/C for 11/10/08 mtg</v>
          </cell>
          <cell r="Q98" t="str">
            <v>Yes</v>
          </cell>
          <cell r="R98">
            <v>39766</v>
          </cell>
          <cell r="T98" t="str">
            <v xml:space="preserve">Ms. Lynda J. Nahra </v>
          </cell>
          <cell r="U98" t="str">
            <v>805-692-4381</v>
          </cell>
          <cell r="V98" t="str">
            <v>Charles G. Baltuskonis 805-692-4409</v>
          </cell>
          <cell r="W98" t="str">
            <v>445 Pine Avenue</v>
          </cell>
          <cell r="X98" t="str">
            <v>Goleta</v>
          </cell>
          <cell r="Y98" t="str">
            <v>CA</v>
          </cell>
          <cell r="Z98">
            <v>93117</v>
          </cell>
          <cell r="AB98">
            <v>39801</v>
          </cell>
          <cell r="AC98">
            <v>39801</v>
          </cell>
          <cell r="AD98">
            <v>15600000</v>
          </cell>
          <cell r="AE98" t="str">
            <v>Squire Sanders</v>
          </cell>
          <cell r="AF98" t="str">
            <v>CWBC</v>
          </cell>
          <cell r="AG98" t="str">
            <v>Nasdaq</v>
          </cell>
          <cell r="AH98">
            <v>4.49</v>
          </cell>
          <cell r="AI98">
            <v>521158</v>
          </cell>
        </row>
        <row r="99">
          <cell r="A99">
            <v>83</v>
          </cell>
          <cell r="B99" t="str">
            <v>November 5, 2008</v>
          </cell>
          <cell r="C99" t="str">
            <v>FRB</v>
          </cell>
          <cell r="D99" t="str">
            <v>RSSD</v>
          </cell>
          <cell r="E99">
            <v>2495039</v>
          </cell>
          <cell r="F99" t="str">
            <v>Taylor Capital Group</v>
          </cell>
          <cell r="G99" t="str">
            <v xml:space="preserve">Public </v>
          </cell>
          <cell r="H99">
            <v>105341000</v>
          </cell>
          <cell r="I99" t="str">
            <v>COUNCIL</v>
          </cell>
          <cell r="J99">
            <v>39757</v>
          </cell>
          <cell r="K99" t="str">
            <v>Approve</v>
          </cell>
          <cell r="L99" t="str">
            <v>November 10, 2008</v>
          </cell>
          <cell r="M99">
            <v>39762.708333333336</v>
          </cell>
          <cell r="N99" t="str">
            <v>Approve</v>
          </cell>
          <cell r="O99">
            <v>104823000</v>
          </cell>
          <cell r="P99" t="str">
            <v>Council approved 11/5/08; submitted to I/C for 11/10/08 mtg, revised per 9/30 numbers</v>
          </cell>
          <cell r="Q99" t="str">
            <v>Yes</v>
          </cell>
          <cell r="R99">
            <v>39766</v>
          </cell>
          <cell r="T99" t="str">
            <v xml:space="preserve">Mr. Mark Hoppe </v>
          </cell>
          <cell r="U99" t="str">
            <v>847-653-7700</v>
          </cell>
          <cell r="V99" t="str">
            <v>Robin VanCastle 847-653-7100</v>
          </cell>
          <cell r="W99" t="str">
            <v>9550 West Higgins Road</v>
          </cell>
          <cell r="X99" t="str">
            <v>Rosemont</v>
          </cell>
          <cell r="Y99" t="str">
            <v>IL</v>
          </cell>
          <cell r="Z99">
            <v>60018</v>
          </cell>
          <cell r="AB99">
            <v>39773</v>
          </cell>
          <cell r="AC99">
            <v>39773</v>
          </cell>
          <cell r="AD99">
            <v>104823000</v>
          </cell>
          <cell r="AE99" t="str">
            <v>Hughes Hubbard</v>
          </cell>
          <cell r="AF99" t="str">
            <v>TAYC</v>
          </cell>
          <cell r="AG99" t="str">
            <v>Nasdaq</v>
          </cell>
          <cell r="AH99">
            <v>10.75</v>
          </cell>
          <cell r="AI99">
            <v>1462647</v>
          </cell>
        </row>
        <row r="100">
          <cell r="A100">
            <v>84</v>
          </cell>
          <cell r="B100" t="str">
            <v>November 5, 2008</v>
          </cell>
          <cell r="C100" t="str">
            <v>FRB</v>
          </cell>
          <cell r="D100" t="str">
            <v>RSSD</v>
          </cell>
          <cell r="E100">
            <v>3802812</v>
          </cell>
          <cell r="F100" t="str">
            <v>Eagle Bancorp, Inc.</v>
          </cell>
          <cell r="G100" t="str">
            <v xml:space="preserve">Public </v>
          </cell>
          <cell r="H100">
            <v>38345000</v>
          </cell>
          <cell r="I100" t="str">
            <v>Approve</v>
          </cell>
          <cell r="L100" t="str">
            <v>November 19, 2008</v>
          </cell>
          <cell r="M100">
            <v>39771.708333333336</v>
          </cell>
          <cell r="N100" t="str">
            <v>Approve</v>
          </cell>
          <cell r="O100">
            <v>38235000</v>
          </cell>
          <cell r="P100" t="str">
            <v>Credit Review 11/7/08: Melissa requested more info, amount revised down per 9/30 RWA (lhb)</v>
          </cell>
          <cell r="Q100" t="str">
            <v>Yes</v>
          </cell>
          <cell r="R100">
            <v>39773</v>
          </cell>
          <cell r="T100" t="str">
            <v xml:space="preserve">Mr. Michael T. Flynn </v>
          </cell>
          <cell r="U100" t="str">
            <v>240-497-1678</v>
          </cell>
          <cell r="V100" t="str">
            <v>James H. Langmead 240-497-1678</v>
          </cell>
          <cell r="X100" t="str">
            <v>Bethesda</v>
          </cell>
          <cell r="Y100" t="str">
            <v>MD</v>
          </cell>
          <cell r="AB100">
            <v>39787</v>
          </cell>
          <cell r="AC100">
            <v>39787</v>
          </cell>
          <cell r="AD100">
            <v>38235000</v>
          </cell>
          <cell r="AE100" t="str">
            <v>Squire Sanders</v>
          </cell>
          <cell r="AF100" t="str">
            <v>EGBN</v>
          </cell>
          <cell r="AG100" t="str">
            <v>Nasdaq</v>
          </cell>
          <cell r="AH100">
            <v>7.44</v>
          </cell>
          <cell r="AI100">
            <v>770867</v>
          </cell>
        </row>
        <row r="101">
          <cell r="A101">
            <v>85</v>
          </cell>
          <cell r="B101" t="str">
            <v>November 5, 2008</v>
          </cell>
          <cell r="C101" t="str">
            <v>FRB</v>
          </cell>
          <cell r="D101" t="str">
            <v>RSSD</v>
          </cell>
          <cell r="E101">
            <v>1098732</v>
          </cell>
          <cell r="F101" t="str">
            <v>Farmers Capital Bank Corporation</v>
          </cell>
          <cell r="G101" t="str">
            <v xml:space="preserve">Public </v>
          </cell>
          <cell r="H101">
            <v>30000000</v>
          </cell>
          <cell r="I101" t="str">
            <v>Approve</v>
          </cell>
          <cell r="L101" t="str">
            <v>December 11, 2008</v>
          </cell>
          <cell r="M101">
            <v>39793.583333333336</v>
          </cell>
          <cell r="N101" t="str">
            <v>Approve</v>
          </cell>
          <cell r="O101">
            <v>30000000</v>
          </cell>
          <cell r="Q101" t="str">
            <v>Yes</v>
          </cell>
          <cell r="R101">
            <v>39797</v>
          </cell>
          <cell r="T101" t="str">
            <v xml:space="preserve">Mr. Doug Carpenter </v>
          </cell>
          <cell r="U101" t="str">
            <v>502-227-1686</v>
          </cell>
          <cell r="V101" t="str">
            <v>Mark Hampton 502-227-1668</v>
          </cell>
          <cell r="X101" t="str">
            <v>Frankfort</v>
          </cell>
          <cell r="Y101" t="str">
            <v>KY</v>
          </cell>
          <cell r="AB101">
            <v>39822</v>
          </cell>
          <cell r="AC101">
            <v>39822</v>
          </cell>
          <cell r="AD101">
            <v>30000000</v>
          </cell>
          <cell r="AE101" t="str">
            <v>Hughes Hubbard</v>
          </cell>
          <cell r="AF101" t="str">
            <v>FFKT</v>
          </cell>
          <cell r="AG101" t="str">
            <v>Nasdaq</v>
          </cell>
          <cell r="AH101">
            <v>20.09</v>
          </cell>
          <cell r="AI101">
            <v>223992.04</v>
          </cell>
        </row>
        <row r="102">
          <cell r="A102">
            <v>86</v>
          </cell>
          <cell r="B102" t="str">
            <v>November 5, 2008</v>
          </cell>
          <cell r="C102" t="str">
            <v>FRB</v>
          </cell>
          <cell r="D102" t="str">
            <v>RSSD</v>
          </cell>
          <cell r="E102">
            <v>1491409</v>
          </cell>
          <cell r="F102" t="str">
            <v>Home Bancshares, Inc.</v>
          </cell>
          <cell r="G102" t="str">
            <v xml:space="preserve">Public </v>
          </cell>
          <cell r="H102">
            <v>50000000</v>
          </cell>
          <cell r="I102" t="str">
            <v>Approve</v>
          </cell>
          <cell r="L102" t="str">
            <v>November 10, 2008</v>
          </cell>
          <cell r="M102">
            <v>39762.708333333336</v>
          </cell>
          <cell r="N102" t="str">
            <v>Approve</v>
          </cell>
          <cell r="O102">
            <v>50000000</v>
          </cell>
          <cell r="P102" t="str">
            <v>1/16/09: changed RSSD from 3186491 to 1491409</v>
          </cell>
          <cell r="Q102" t="str">
            <v>Yes</v>
          </cell>
          <cell r="R102">
            <v>39766</v>
          </cell>
          <cell r="T102" t="str">
            <v xml:space="preserve">Mr. Randy E. Myor </v>
          </cell>
          <cell r="U102" t="str">
            <v>501-328-4657</v>
          </cell>
          <cell r="V102" t="str">
            <v>Doug Buford 501-688-8866</v>
          </cell>
          <cell r="X102" t="str">
            <v>Conway</v>
          </cell>
          <cell r="Y102" t="str">
            <v>AR</v>
          </cell>
          <cell r="AB102">
            <v>39829</v>
          </cell>
          <cell r="AC102">
            <v>39829</v>
          </cell>
          <cell r="AD102">
            <v>50000000</v>
          </cell>
          <cell r="AE102" t="str">
            <v>Squire Sanders</v>
          </cell>
          <cell r="AF102" t="str">
            <v>HOMB</v>
          </cell>
          <cell r="AG102" t="str">
            <v>Nasdaq</v>
          </cell>
          <cell r="AH102">
            <v>26.03</v>
          </cell>
          <cell r="AI102">
            <v>288129</v>
          </cell>
        </row>
        <row r="103">
          <cell r="AB103" t="str">
            <v xml:space="preserve"> </v>
          </cell>
        </row>
        <row r="104">
          <cell r="A104">
            <v>87</v>
          </cell>
          <cell r="B104" t="str">
            <v>November 6, 2008</v>
          </cell>
          <cell r="C104" t="str">
            <v>FRB</v>
          </cell>
          <cell r="D104" t="str">
            <v>RSSD</v>
          </cell>
          <cell r="E104">
            <v>1031449</v>
          </cell>
          <cell r="F104" t="str">
            <v>SVB Financial Group</v>
          </cell>
          <cell r="G104" t="str">
            <v xml:space="preserve">Public </v>
          </cell>
          <cell r="H104">
            <v>235000000</v>
          </cell>
          <cell r="I104" t="str">
            <v>Approve</v>
          </cell>
          <cell r="L104" t="str">
            <v>November 10, 2008</v>
          </cell>
          <cell r="M104">
            <v>39762.708333333336</v>
          </cell>
          <cell r="N104" t="str">
            <v>Approve</v>
          </cell>
          <cell r="O104">
            <v>235000000</v>
          </cell>
          <cell r="Q104" t="str">
            <v>Yes</v>
          </cell>
          <cell r="R104">
            <v>39766</v>
          </cell>
          <cell r="T104" t="str">
            <v xml:space="preserve">Mr. Michael Descheneaux </v>
          </cell>
          <cell r="U104" t="str">
            <v>408-654-7437</v>
          </cell>
          <cell r="V104" t="str">
            <v>Annie Loo 408-654-7103</v>
          </cell>
          <cell r="X104" t="str">
            <v>Santa Clara</v>
          </cell>
          <cell r="Y104" t="str">
            <v>CA</v>
          </cell>
          <cell r="AB104">
            <v>39794</v>
          </cell>
          <cell r="AC104">
            <v>39794</v>
          </cell>
          <cell r="AD104">
            <v>235000000</v>
          </cell>
          <cell r="AE104" t="str">
            <v>Hughes Hubbard</v>
          </cell>
          <cell r="AF104" t="str">
            <v>SIVB</v>
          </cell>
          <cell r="AG104" t="str">
            <v>Nasdaq</v>
          </cell>
          <cell r="AH104">
            <v>49.78</v>
          </cell>
          <cell r="AI104">
            <v>708116</v>
          </cell>
        </row>
        <row r="105">
          <cell r="A105">
            <v>88</v>
          </cell>
          <cell r="B105" t="str">
            <v>November 6, 2008</v>
          </cell>
          <cell r="C105" t="str">
            <v>FRB</v>
          </cell>
          <cell r="D105" t="str">
            <v>RSSD</v>
          </cell>
          <cell r="E105">
            <v>2961879</v>
          </cell>
          <cell r="F105" t="str">
            <v>Nara Bancorp, Inc.</v>
          </cell>
          <cell r="G105" t="str">
            <v xml:space="preserve">Public </v>
          </cell>
          <cell r="H105">
            <v>67000000</v>
          </cell>
          <cell r="I105" t="str">
            <v>Approve</v>
          </cell>
          <cell r="L105" t="str">
            <v>November 10, 2008</v>
          </cell>
          <cell r="M105">
            <v>39762.708333333336</v>
          </cell>
          <cell r="N105" t="str">
            <v>Approve</v>
          </cell>
          <cell r="O105">
            <v>67000000</v>
          </cell>
          <cell r="Q105" t="str">
            <v>Yes</v>
          </cell>
          <cell r="R105">
            <v>39766</v>
          </cell>
          <cell r="T105" t="str">
            <v xml:space="preserve">Mr. Alvin D. King </v>
          </cell>
          <cell r="U105" t="str">
            <v>213-427-6322</v>
          </cell>
          <cell r="V105" t="str">
            <v>Min J. Kim 213-427-6350</v>
          </cell>
          <cell r="X105" t="str">
            <v>Los Angeles</v>
          </cell>
          <cell r="Y105" t="str">
            <v>CA</v>
          </cell>
          <cell r="AB105">
            <v>39773</v>
          </cell>
          <cell r="AC105">
            <v>39773</v>
          </cell>
          <cell r="AD105">
            <v>67000000</v>
          </cell>
          <cell r="AE105" t="str">
            <v>Squire Sanders</v>
          </cell>
          <cell r="AF105" t="str">
            <v>NARA</v>
          </cell>
          <cell r="AG105" t="str">
            <v>Nasdaq</v>
          </cell>
          <cell r="AH105">
            <v>9.64</v>
          </cell>
          <cell r="AI105">
            <v>1042531</v>
          </cell>
        </row>
        <row r="106">
          <cell r="A106">
            <v>89</v>
          </cell>
          <cell r="B106" t="str">
            <v>November 6, 2008</v>
          </cell>
          <cell r="C106" t="str">
            <v xml:space="preserve">FRB </v>
          </cell>
          <cell r="D106" t="str">
            <v>RSSD</v>
          </cell>
          <cell r="E106">
            <v>1248304</v>
          </cell>
          <cell r="F106" t="str">
            <v>Sandy Spring Bancorp, Inc.</v>
          </cell>
          <cell r="G106" t="str">
            <v xml:space="preserve">Public </v>
          </cell>
          <cell r="H106">
            <v>83095000</v>
          </cell>
          <cell r="I106" t="str">
            <v>Approve</v>
          </cell>
          <cell r="L106" t="str">
            <v>November 17, 2008</v>
          </cell>
          <cell r="M106">
            <v>39769.708333333336</v>
          </cell>
          <cell r="N106" t="str">
            <v>Approve</v>
          </cell>
          <cell r="O106">
            <v>83094000</v>
          </cell>
          <cell r="P106" t="str">
            <v>revised down per 9/30 RWA (lhb)</v>
          </cell>
          <cell r="Q106" t="str">
            <v>Yes</v>
          </cell>
          <cell r="R106">
            <v>39770</v>
          </cell>
          <cell r="T106" t="str">
            <v xml:space="preserve">Mr. Daniel J. Schrider </v>
          </cell>
          <cell r="U106" t="str">
            <v>301-774-8473</v>
          </cell>
          <cell r="V106" t="str">
            <v>Ronald E. Kuykendall 301-774-8498</v>
          </cell>
          <cell r="X106" t="str">
            <v>Olney</v>
          </cell>
          <cell r="Y106" t="str">
            <v>MD</v>
          </cell>
          <cell r="AB106">
            <v>39787</v>
          </cell>
          <cell r="AC106">
            <v>39787</v>
          </cell>
          <cell r="AD106">
            <v>83094000</v>
          </cell>
          <cell r="AE106" t="str">
            <v>Hughes Hubbard</v>
          </cell>
          <cell r="AF106" t="str">
            <v>SASR</v>
          </cell>
          <cell r="AG106" t="str">
            <v>Nasdaq</v>
          </cell>
          <cell r="AH106">
            <v>19.13</v>
          </cell>
          <cell r="AI106">
            <v>651547</v>
          </cell>
        </row>
        <row r="107">
          <cell r="AB107" t="str">
            <v xml:space="preserve"> </v>
          </cell>
        </row>
        <row r="108">
          <cell r="A108">
            <v>90</v>
          </cell>
          <cell r="B108" t="str">
            <v>November 7, 2008</v>
          </cell>
          <cell r="C108" t="str">
            <v>OCC</v>
          </cell>
          <cell r="D108" t="str">
            <v>RSSD</v>
          </cell>
          <cell r="E108">
            <v>2855194</v>
          </cell>
          <cell r="F108" t="str">
            <v>Coastal Banking Company, Inc.</v>
          </cell>
          <cell r="H108">
            <v>9950000</v>
          </cell>
          <cell r="I108" t="str">
            <v>Approve</v>
          </cell>
          <cell r="L108" t="str">
            <v>November 17, 2008</v>
          </cell>
          <cell r="M108">
            <v>39769.708333333336</v>
          </cell>
          <cell r="N108" t="str">
            <v>Approve</v>
          </cell>
          <cell r="O108">
            <v>9950000</v>
          </cell>
          <cell r="Q108" t="str">
            <v>Yes</v>
          </cell>
          <cell r="R108">
            <v>39770</v>
          </cell>
          <cell r="T108" t="str">
            <v xml:space="preserve">Mr. Mike Sanchez </v>
          </cell>
          <cell r="U108" t="str">
            <v>904-321-5601</v>
          </cell>
          <cell r="V108" t="str">
            <v>Paul Garrigues 904-491-9833</v>
          </cell>
          <cell r="X108" t="str">
            <v>Fernandina Beach</v>
          </cell>
          <cell r="Y108" t="str">
            <v>FL</v>
          </cell>
          <cell r="AB108">
            <v>39787</v>
          </cell>
          <cell r="AC108">
            <v>39787</v>
          </cell>
          <cell r="AD108">
            <v>9950000</v>
          </cell>
          <cell r="AE108" t="str">
            <v>Squire Sanders</v>
          </cell>
          <cell r="AF108" t="str">
            <v>CBCO.OB</v>
          </cell>
          <cell r="AG108" t="str">
            <v>OTC</v>
          </cell>
          <cell r="AH108">
            <v>7.26</v>
          </cell>
          <cell r="AI108">
            <v>205579</v>
          </cell>
        </row>
        <row r="109">
          <cell r="A109">
            <v>91</v>
          </cell>
          <cell r="B109" t="str">
            <v>November 7, 2008</v>
          </cell>
          <cell r="C109" t="str">
            <v>OCC</v>
          </cell>
          <cell r="D109" t="str">
            <v>RSSD</v>
          </cell>
          <cell r="E109">
            <v>1071669</v>
          </cell>
          <cell r="F109" t="str">
            <v>LNB Bancorp Inc.</v>
          </cell>
          <cell r="G109" t="str">
            <v xml:space="preserve">Public </v>
          </cell>
          <cell r="H109">
            <v>24740000</v>
          </cell>
          <cell r="I109" t="str">
            <v>Approve</v>
          </cell>
          <cell r="L109" t="str">
            <v>November 17, 2008</v>
          </cell>
          <cell r="M109">
            <v>39769.708333333336</v>
          </cell>
          <cell r="N109" t="str">
            <v>Approve</v>
          </cell>
          <cell r="O109">
            <v>25223000</v>
          </cell>
          <cell r="P109" t="str">
            <v>1/16/09: changed RSSD from 2855194 to 2855914</v>
          </cell>
          <cell r="Q109" t="str">
            <v>Yes</v>
          </cell>
          <cell r="R109">
            <v>39770</v>
          </cell>
          <cell r="T109" t="str">
            <v xml:space="preserve">Mr. Daniel E. Klimas </v>
          </cell>
          <cell r="U109" t="str">
            <v>440-244-2314</v>
          </cell>
          <cell r="V109" t="str">
            <v>Sharon Churchill 440-244-7104</v>
          </cell>
          <cell r="X109" t="str">
            <v>Lorain</v>
          </cell>
          <cell r="Y109" t="str">
            <v>OH</v>
          </cell>
          <cell r="AB109">
            <v>39794</v>
          </cell>
          <cell r="AC109">
            <v>39794</v>
          </cell>
          <cell r="AD109">
            <v>25223000</v>
          </cell>
          <cell r="AE109" t="str">
            <v>Hughes Hubbard</v>
          </cell>
          <cell r="AF109" t="str">
            <v>LNBB</v>
          </cell>
          <cell r="AG109" t="str">
            <v>Nasdaq</v>
          </cell>
          <cell r="AH109">
            <v>6.74</v>
          </cell>
          <cell r="AI109">
            <v>561343</v>
          </cell>
        </row>
        <row r="110">
          <cell r="A110">
            <v>92</v>
          </cell>
          <cell r="B110" t="str">
            <v>November 7, 2008</v>
          </cell>
          <cell r="C110" t="str">
            <v>OCC</v>
          </cell>
          <cell r="D110" t="str">
            <v>RSSD</v>
          </cell>
          <cell r="E110">
            <v>1070578</v>
          </cell>
          <cell r="F110" t="str">
            <v>Peoples Bancorp, Inc.</v>
          </cell>
          <cell r="G110" t="str">
            <v xml:space="preserve">Public </v>
          </cell>
          <cell r="H110">
            <v>39000000</v>
          </cell>
          <cell r="I110" t="str">
            <v>Approve</v>
          </cell>
          <cell r="L110" t="str">
            <v>November 12, 2008</v>
          </cell>
          <cell r="M110">
            <v>39764.708333333336</v>
          </cell>
          <cell r="N110" t="str">
            <v>Approve</v>
          </cell>
          <cell r="O110">
            <v>38991000</v>
          </cell>
          <cell r="P110" t="str">
            <v>11/14/08: sent us a letter requesting an extension of 30-day closing period by 14 days to allow to file request with SEC, the date would be December 26, 2008</v>
          </cell>
          <cell r="Q110" t="str">
            <v>Yes</v>
          </cell>
          <cell r="R110">
            <v>39769</v>
          </cell>
          <cell r="T110" t="str">
            <v xml:space="preserve">Mr. Edward Sloane </v>
          </cell>
          <cell r="U110" t="str">
            <v>740-376-7108</v>
          </cell>
          <cell r="V110" t="str">
            <v>Mark Bradley 740-374-6163</v>
          </cell>
          <cell r="X110" t="str">
            <v xml:space="preserve">Marietta </v>
          </cell>
          <cell r="Y110" t="str">
            <v>OH</v>
          </cell>
          <cell r="AB110">
            <v>39836</v>
          </cell>
          <cell r="AE110" t="str">
            <v>Squire Sanders</v>
          </cell>
          <cell r="AF110" t="str">
            <v>PEBO</v>
          </cell>
          <cell r="AG110" t="str">
            <v>Nasdaq</v>
          </cell>
          <cell r="AH110">
            <v>18.66</v>
          </cell>
        </row>
        <row r="111">
          <cell r="A111">
            <v>93</v>
          </cell>
          <cell r="B111" t="str">
            <v>November 7, 2008</v>
          </cell>
          <cell r="C111" t="str">
            <v>FRB</v>
          </cell>
          <cell r="D111" t="str">
            <v>RSSD</v>
          </cell>
          <cell r="E111">
            <v>2734233</v>
          </cell>
          <cell r="F111" t="str">
            <v>East West Bancorp</v>
          </cell>
          <cell r="G111" t="str">
            <v xml:space="preserve">Public </v>
          </cell>
          <cell r="H111">
            <v>315682000</v>
          </cell>
          <cell r="I111" t="str">
            <v>Approve</v>
          </cell>
          <cell r="L111" t="str">
            <v>November 12, 2008</v>
          </cell>
          <cell r="M111">
            <v>39764.708333333336</v>
          </cell>
          <cell r="N111" t="str">
            <v>Approve</v>
          </cell>
          <cell r="O111">
            <v>306546000</v>
          </cell>
          <cell r="Q111" t="str">
            <v>Yes</v>
          </cell>
          <cell r="R111">
            <v>39769</v>
          </cell>
          <cell r="T111" t="str">
            <v xml:space="preserve">Mr. Tom Tolda </v>
          </cell>
          <cell r="U111" t="str">
            <v>626-768-6788</v>
          </cell>
          <cell r="V111" t="str">
            <v>Doug Krause 626-768-6896</v>
          </cell>
          <cell r="W111" t="str">
            <v>135 North Los Robles Avenue</v>
          </cell>
          <cell r="X111" t="str">
            <v>Pasadena</v>
          </cell>
          <cell r="Y111" t="str">
            <v>CA</v>
          </cell>
          <cell r="Z111">
            <v>91101</v>
          </cell>
          <cell r="AA111" t="str">
            <v>(626) 243-1279</v>
          </cell>
          <cell r="AB111">
            <v>39787</v>
          </cell>
          <cell r="AC111">
            <v>39787</v>
          </cell>
          <cell r="AD111">
            <v>306546000</v>
          </cell>
          <cell r="AE111" t="str">
            <v>Hughes Hubbard</v>
          </cell>
          <cell r="AF111" t="str">
            <v>EWBC</v>
          </cell>
          <cell r="AG111" t="str">
            <v>Nasdaq</v>
          </cell>
          <cell r="AH111">
            <v>15.15</v>
          </cell>
          <cell r="AI111">
            <v>3035109</v>
          </cell>
        </row>
        <row r="112">
          <cell r="A112">
            <v>94</v>
          </cell>
          <cell r="B112" t="str">
            <v>November 7, 2008</v>
          </cell>
          <cell r="C112" t="str">
            <v>FRB</v>
          </cell>
          <cell r="D112" t="str">
            <v>RSSD</v>
          </cell>
          <cell r="E112">
            <v>1888193</v>
          </cell>
          <cell r="F112" t="str">
            <v>Wilmington Trust Corporation</v>
          </cell>
          <cell r="G112" t="str">
            <v xml:space="preserve">Public </v>
          </cell>
          <cell r="H112">
            <v>330000000</v>
          </cell>
          <cell r="I112" t="str">
            <v>Approve</v>
          </cell>
          <cell r="L112" t="str">
            <v>November 12, 2008</v>
          </cell>
          <cell r="M112">
            <v>39764.708333333336</v>
          </cell>
          <cell r="N112" t="str">
            <v>Approve</v>
          </cell>
          <cell r="O112">
            <v>330000000</v>
          </cell>
          <cell r="P112" t="str">
            <v>11/13 - Don advised the applicant that previously announced equity could not be equal to TARP investment</v>
          </cell>
          <cell r="R112">
            <v>39771</v>
          </cell>
          <cell r="T112" t="str">
            <v>Mr. David R. Gibson</v>
          </cell>
          <cell r="U112" t="str">
            <v>302-651-8013</v>
          </cell>
          <cell r="V112" t="str">
            <v>John W. Juers 302-651-1495</v>
          </cell>
          <cell r="W112" t="str">
            <v>1100 North Market Street</v>
          </cell>
          <cell r="X112" t="str">
            <v>Wilmington</v>
          </cell>
          <cell r="Y112" t="str">
            <v>DE</v>
          </cell>
          <cell r="Z112">
            <v>19890</v>
          </cell>
          <cell r="AA112" t="str">
            <v>(302) 427-4559</v>
          </cell>
          <cell r="AB112">
            <v>39794</v>
          </cell>
          <cell r="AC112">
            <v>39794</v>
          </cell>
          <cell r="AD112">
            <v>330000000</v>
          </cell>
          <cell r="AE112" t="str">
            <v>Simpson Thatcher</v>
          </cell>
          <cell r="AF112" t="str">
            <v>WL</v>
          </cell>
          <cell r="AG112" t="str">
            <v>NYSE</v>
          </cell>
          <cell r="AH112">
            <v>26.66</v>
          </cell>
          <cell r="AI112">
            <v>1856714</v>
          </cell>
        </row>
        <row r="113">
          <cell r="A113">
            <v>95</v>
          </cell>
          <cell r="B113" t="str">
            <v>November 7, 2008</v>
          </cell>
          <cell r="C113" t="str">
            <v>FRB</v>
          </cell>
          <cell r="D113" t="str">
            <v>RSSD</v>
          </cell>
          <cell r="E113">
            <v>1117156</v>
          </cell>
          <cell r="F113" t="str">
            <v>Susquehanna Bancshares, Inc</v>
          </cell>
          <cell r="G113" t="str">
            <v xml:space="preserve">Public </v>
          </cell>
          <cell r="H113">
            <v>300000000</v>
          </cell>
          <cell r="I113" t="str">
            <v>Approve</v>
          </cell>
          <cell r="L113" t="str">
            <v>November 12, 2008</v>
          </cell>
          <cell r="M113">
            <v>39764.708333333336</v>
          </cell>
          <cell r="N113" t="str">
            <v>Approve</v>
          </cell>
          <cell r="O113">
            <v>300000000</v>
          </cell>
          <cell r="P113" t="str">
            <v>Staff determined that parent company activities are consistent with approval</v>
          </cell>
          <cell r="Q113" t="str">
            <v>Yes</v>
          </cell>
          <cell r="R113">
            <v>39771</v>
          </cell>
          <cell r="T113" t="str">
            <v>Mr. Drew K. Hostetter</v>
          </cell>
          <cell r="U113" t="str">
            <v>717-625-6400</v>
          </cell>
          <cell r="V113" t="str">
            <v>Lisa M. Cavage 717-625-6453</v>
          </cell>
          <cell r="W113" t="str">
            <v>26 North Cedar Street</v>
          </cell>
          <cell r="X113" t="str">
            <v>Lititz</v>
          </cell>
          <cell r="Y113" t="str">
            <v>PA</v>
          </cell>
          <cell r="Z113">
            <v>17543</v>
          </cell>
          <cell r="AA113" t="str">
            <v>(717) 626-1874</v>
          </cell>
          <cell r="AB113">
            <v>39794</v>
          </cell>
          <cell r="AC113">
            <v>39794</v>
          </cell>
          <cell r="AD113">
            <v>300000000</v>
          </cell>
          <cell r="AE113" t="str">
            <v>Hughes Hubbard</v>
          </cell>
          <cell r="AF113" t="str">
            <v>SUSQ</v>
          </cell>
          <cell r="AG113" t="str">
            <v>Nasdaq</v>
          </cell>
          <cell r="AH113">
            <v>14.86</v>
          </cell>
          <cell r="AI113">
            <v>3028264</v>
          </cell>
        </row>
        <row r="114">
          <cell r="A114">
            <v>96</v>
          </cell>
          <cell r="B114" t="str">
            <v>November 7, 2008</v>
          </cell>
          <cell r="C114" t="str">
            <v>FDIC</v>
          </cell>
          <cell r="D114" t="str">
            <v>RSSD</v>
          </cell>
          <cell r="E114">
            <v>1080465</v>
          </cell>
          <cell r="F114" t="str">
            <v>Colonial BancGroup/ Colonial Bank</v>
          </cell>
          <cell r="G114" t="str">
            <v xml:space="preserve">Public </v>
          </cell>
          <cell r="H114">
            <v>570000000</v>
          </cell>
          <cell r="I114" t="str">
            <v>COUNCIL</v>
          </cell>
          <cell r="J114">
            <v>39776</v>
          </cell>
          <cell r="K114" t="str">
            <v>Approve - Conditional</v>
          </cell>
          <cell r="L114" t="str">
            <v>November 25, 2008</v>
          </cell>
          <cell r="M114">
            <v>39777.708333333336</v>
          </cell>
          <cell r="N114" t="str">
            <v>Approve - Conditional</v>
          </cell>
          <cell r="O114">
            <v>553730000</v>
          </cell>
          <cell r="P114" t="str">
            <v>11/7/08: received from council, 11/12/08: council to reconsider for more information; 11/19/08: council defers with approval subject to a capital infusion; 11/24/08 Approved condtionally on $300 million in additional regulatory capital; 12/3/08: letter mu</v>
          </cell>
          <cell r="Q114" t="str">
            <v>Yes</v>
          </cell>
          <cell r="R114">
            <v>39785</v>
          </cell>
          <cell r="T114" t="str">
            <v>Ms. Sarah H. Moore</v>
          </cell>
          <cell r="U114" t="str">
            <v>334-676-5062</v>
          </cell>
          <cell r="V114" t="str">
            <v>Kamal Hosein 334-676-5296</v>
          </cell>
          <cell r="W114" t="str">
            <v>100 Colonial Bank Boulevard</v>
          </cell>
          <cell r="X114" t="str">
            <v xml:space="preserve">Montgomery </v>
          </cell>
          <cell r="Y114" t="str">
            <v>AL</v>
          </cell>
          <cell r="Z114">
            <v>36117</v>
          </cell>
          <cell r="AA114" t="str">
            <v>(334) 676-5069</v>
          </cell>
          <cell r="AB114">
            <v>39836</v>
          </cell>
          <cell r="AE114" t="str">
            <v>Squire Sanders</v>
          </cell>
          <cell r="AF114" t="str">
            <v>CNB</v>
          </cell>
          <cell r="AG114" t="str">
            <v>NYSE</v>
          </cell>
        </row>
        <row r="115">
          <cell r="A115">
            <v>97</v>
          </cell>
          <cell r="B115" t="str">
            <v>November 7, 2008</v>
          </cell>
          <cell r="C115" t="str">
            <v>FDIC</v>
          </cell>
          <cell r="D115" t="str">
            <v>RSSD</v>
          </cell>
          <cell r="E115">
            <v>935308</v>
          </cell>
          <cell r="F115" t="str">
            <v>One United Bank</v>
          </cell>
          <cell r="G115" t="str">
            <v>CDFI - Private</v>
          </cell>
          <cell r="H115">
            <v>12063600</v>
          </cell>
          <cell r="I115" t="str">
            <v>COUNCIL</v>
          </cell>
          <cell r="J115">
            <v>39764</v>
          </cell>
          <cell r="K115" t="str">
            <v>Approve</v>
          </cell>
          <cell r="L115" t="str">
            <v>November 25, 2008</v>
          </cell>
          <cell r="M115" t="str">
            <v>11/25/08 5:00PM</v>
          </cell>
          <cell r="N115" t="str">
            <v>Approve</v>
          </cell>
          <cell r="O115">
            <v>12063000</v>
          </cell>
          <cell r="P115" t="str">
            <v>Sent directly to council from FBA; 11/7/08: remanded to council; 11/12/08: council approved; 11/13/08: sent to I/C but not considered because it is a private</v>
          </cell>
          <cell r="Q115" t="str">
            <v>Yes</v>
          </cell>
          <cell r="R115">
            <v>39785</v>
          </cell>
          <cell r="T115" t="str">
            <v>Mr. Kevin Cohee</v>
          </cell>
          <cell r="U115" t="str">
            <v>617-457-4417</v>
          </cell>
          <cell r="V115" t="str">
            <v>John Trotter 323-290-7561</v>
          </cell>
          <cell r="W115" t="str">
            <v>100 Franklin Street Suite 600</v>
          </cell>
          <cell r="X115" t="str">
            <v>Boston</v>
          </cell>
          <cell r="Y115" t="str">
            <v>MA</v>
          </cell>
          <cell r="Z115" t="str">
            <v>02110</v>
          </cell>
          <cell r="AA115" t="str">
            <v>(617) 457-4435</v>
          </cell>
          <cell r="AB115">
            <v>39801</v>
          </cell>
          <cell r="AC115">
            <v>39801</v>
          </cell>
          <cell r="AD115">
            <v>12063000</v>
          </cell>
          <cell r="AE115" t="str">
            <v>Hughes Hubbard</v>
          </cell>
          <cell r="AH115" t="str">
            <v>n/a</v>
          </cell>
          <cell r="AI115" t="str">
            <v>n/a</v>
          </cell>
        </row>
        <row r="116">
          <cell r="A116">
            <v>98</v>
          </cell>
          <cell r="B116" t="str">
            <v>November 7, 2008</v>
          </cell>
          <cell r="C116" t="str">
            <v>FDIC</v>
          </cell>
          <cell r="D116" t="str">
            <v>RSSD</v>
          </cell>
          <cell r="E116">
            <v>3390430</v>
          </cell>
          <cell r="F116" t="str">
            <v>Patriot Bancshares, Inc./ Patriot Bank</v>
          </cell>
          <cell r="G116" t="str">
            <v>Private</v>
          </cell>
          <cell r="H116">
            <v>26038950</v>
          </cell>
          <cell r="I116" t="str">
            <v>COUNCIL</v>
          </cell>
          <cell r="J116">
            <v>39764</v>
          </cell>
          <cell r="K116" t="str">
            <v>Approve</v>
          </cell>
          <cell r="L116" t="str">
            <v>November 13, 2008</v>
          </cell>
          <cell r="M116">
            <v>39765.708333333336</v>
          </cell>
          <cell r="N116" t="str">
            <v>Approve</v>
          </cell>
          <cell r="O116">
            <v>26038000</v>
          </cell>
          <cell r="P116" t="str">
            <v>Sent directly to council from FBA; 11/13/08: sent to I/C, PRIVATE but approved</v>
          </cell>
          <cell r="R116">
            <v>39785</v>
          </cell>
          <cell r="T116" t="str">
            <v>Mr. William D. Ellis</v>
          </cell>
          <cell r="U116" t="str">
            <v>713-400-7100</v>
          </cell>
          <cell r="V116" t="str">
            <v>T. Alan Harris 713-781-1156</v>
          </cell>
          <cell r="W116" t="str">
            <v>7500 San Felipe Suite 125</v>
          </cell>
          <cell r="X116" t="str">
            <v>Houston</v>
          </cell>
          <cell r="Y116" t="str">
            <v>TX</v>
          </cell>
          <cell r="Z116">
            <v>77063</v>
          </cell>
          <cell r="AA116" t="str">
            <v>(713) 400-7112</v>
          </cell>
          <cell r="AB116">
            <v>39801</v>
          </cell>
          <cell r="AC116">
            <v>39801</v>
          </cell>
          <cell r="AD116">
            <v>26038000</v>
          </cell>
          <cell r="AE116" t="str">
            <v>Squire Sanders</v>
          </cell>
          <cell r="AH116" t="str">
            <v>n/a</v>
          </cell>
          <cell r="AI116" t="str">
            <v>n/a</v>
          </cell>
        </row>
        <row r="117">
          <cell r="A117">
            <v>99</v>
          </cell>
          <cell r="B117" t="str">
            <v>November 7, 2008</v>
          </cell>
          <cell r="C117" t="str">
            <v>FDIC</v>
          </cell>
          <cell r="D117" t="str">
            <v>RSSD</v>
          </cell>
          <cell r="E117">
            <v>1141599</v>
          </cell>
          <cell r="F117" t="str">
            <v>South Financial Group, Inc./ Carolina First Bank</v>
          </cell>
          <cell r="G117" t="str">
            <v xml:space="preserve">Public </v>
          </cell>
          <cell r="H117">
            <v>347000000</v>
          </cell>
          <cell r="I117" t="str">
            <v>COUNCIL</v>
          </cell>
          <cell r="J117">
            <v>39764</v>
          </cell>
          <cell r="K117" t="str">
            <v>Approve</v>
          </cell>
          <cell r="L117" t="str">
            <v>November 13, 2008</v>
          </cell>
          <cell r="M117">
            <v>39765.708333333336</v>
          </cell>
          <cell r="N117" t="str">
            <v>Approve</v>
          </cell>
          <cell r="O117">
            <v>347000000</v>
          </cell>
          <cell r="P117" t="str">
            <v>Sent directly to council from FBA; 11/13/08: sent to I/C, approved; 11/12/08: seeking a wavier to express view that South Financial acted appropriately in seeking TARP $ despite South Carolina Governor Sanford's comments</v>
          </cell>
          <cell r="Q117" t="str">
            <v>Yes</v>
          </cell>
          <cell r="R117">
            <v>39769</v>
          </cell>
          <cell r="T117" t="str">
            <v>Mr. James R. Gordon</v>
          </cell>
          <cell r="U117" t="str">
            <v>864-552-9050</v>
          </cell>
          <cell r="V117" t="str">
            <v>William P. Crawford 864-255-4777</v>
          </cell>
          <cell r="W117" t="str">
            <v>102 South Main Street</v>
          </cell>
          <cell r="X117" t="str">
            <v>Greenville</v>
          </cell>
          <cell r="Y117" t="str">
            <v>SC</v>
          </cell>
          <cell r="Z117">
            <v>29601</v>
          </cell>
          <cell r="AA117" t="str">
            <v>(864) 239-6423</v>
          </cell>
          <cell r="AB117">
            <v>39787</v>
          </cell>
          <cell r="AC117">
            <v>39787</v>
          </cell>
          <cell r="AD117">
            <v>347000000</v>
          </cell>
          <cell r="AE117" t="str">
            <v>Hughes Hubbard</v>
          </cell>
          <cell r="AF117" t="str">
            <v>TSFG</v>
          </cell>
          <cell r="AG117" t="str">
            <v>Nasdaq</v>
          </cell>
          <cell r="AH117">
            <v>5.15</v>
          </cell>
          <cell r="AI117">
            <v>10106796</v>
          </cell>
        </row>
        <row r="118">
          <cell r="A118">
            <v>100</v>
          </cell>
          <cell r="B118" t="str">
            <v>November 7, 2008</v>
          </cell>
          <cell r="C118" t="str">
            <v>FDIC</v>
          </cell>
          <cell r="D118" t="str">
            <v>RSSD</v>
          </cell>
          <cell r="E118">
            <v>1078846</v>
          </cell>
          <cell r="F118" t="str">
            <v>Synovus Financial Corp./ Columbus Bank &amp; Trust Co.</v>
          </cell>
          <cell r="G118" t="str">
            <v xml:space="preserve">Public </v>
          </cell>
          <cell r="H118">
            <v>973350060</v>
          </cell>
          <cell r="I118" t="str">
            <v>COUNCIL</v>
          </cell>
          <cell r="J118">
            <v>39764</v>
          </cell>
          <cell r="K118" t="str">
            <v>Approve</v>
          </cell>
          <cell r="L118" t="str">
            <v>November 13, 2008</v>
          </cell>
          <cell r="M118">
            <v>39765.708333333336</v>
          </cell>
          <cell r="N118" t="str">
            <v>Approve</v>
          </cell>
          <cell r="O118">
            <v>967870000</v>
          </cell>
          <cell r="P118" t="str">
            <v>Need Amount; sent directly to council from FBA; 11/13/08: sent to I/C, approved, revised down per 9/30 RWA (lhb)</v>
          </cell>
          <cell r="Q118" t="str">
            <v>Yes</v>
          </cell>
          <cell r="R118">
            <v>39766</v>
          </cell>
          <cell r="T118" t="str">
            <v xml:space="preserve">Mr. Samuel F. Hatcher </v>
          </cell>
          <cell r="U118" t="str">
            <v>706-644-4982</v>
          </cell>
          <cell r="V118" t="str">
            <v>Thomas J. Prescott 706-649-2401</v>
          </cell>
          <cell r="W118" t="str">
            <v>1111 Bay Avenue Suite 500</v>
          </cell>
          <cell r="X118" t="str">
            <v>Colombus</v>
          </cell>
          <cell r="Y118" t="str">
            <v>GA</v>
          </cell>
          <cell r="Z118">
            <v>31901</v>
          </cell>
          <cell r="AA118" t="str">
            <v>(706) 649-4819</v>
          </cell>
          <cell r="AB118">
            <v>39801</v>
          </cell>
          <cell r="AC118">
            <v>39801</v>
          </cell>
          <cell r="AD118">
            <v>967870000</v>
          </cell>
          <cell r="AE118" t="str">
            <v>Hughes Hubbard</v>
          </cell>
          <cell r="AF118" t="str">
            <v>SNV</v>
          </cell>
          <cell r="AG118" t="str">
            <v>NYSE</v>
          </cell>
          <cell r="AH118">
            <v>9.36</v>
          </cell>
          <cell r="AI118">
            <v>15510737</v>
          </cell>
        </row>
        <row r="119">
          <cell r="A119">
            <v>101</v>
          </cell>
          <cell r="B119" t="str">
            <v>November 7, 2008</v>
          </cell>
          <cell r="C119" t="str">
            <v>FDIC</v>
          </cell>
          <cell r="D119" t="str">
            <v>RSSD</v>
          </cell>
          <cell r="E119">
            <v>2916169</v>
          </cell>
          <cell r="F119" t="str">
            <v>Tennessee Commerce Bancorp, Inc./ Tennessee Commerce Bank</v>
          </cell>
          <cell r="G119" t="str">
            <v xml:space="preserve">Public </v>
          </cell>
          <cell r="H119">
            <v>30000000</v>
          </cell>
          <cell r="I119" t="str">
            <v>Approve</v>
          </cell>
          <cell r="L119" t="str">
            <v>November 21, 2008</v>
          </cell>
          <cell r="M119">
            <v>39773.708333333336</v>
          </cell>
          <cell r="N119" t="str">
            <v>Approve</v>
          </cell>
          <cell r="O119">
            <v>30000000</v>
          </cell>
          <cell r="Q119" t="str">
            <v>Yes</v>
          </cell>
          <cell r="R119">
            <v>39777</v>
          </cell>
          <cell r="T119" t="str">
            <v>Mr. Frank Perez</v>
          </cell>
          <cell r="U119" t="str">
            <v>615-599-2274</v>
          </cell>
          <cell r="V119" t="str">
            <v>Mike Sapp 615-599-2274</v>
          </cell>
          <cell r="W119" t="str">
            <v>381 Mallory Station Road</v>
          </cell>
          <cell r="X119" t="str">
            <v>Franklin</v>
          </cell>
          <cell r="Y119" t="str">
            <v>TN</v>
          </cell>
          <cell r="Z119">
            <v>37067</v>
          </cell>
          <cell r="AA119" t="str">
            <v>(615) 468-2413</v>
          </cell>
          <cell r="AB119">
            <v>39801</v>
          </cell>
          <cell r="AC119">
            <v>39801</v>
          </cell>
          <cell r="AD119">
            <v>30000000</v>
          </cell>
          <cell r="AE119" t="str">
            <v>Hughes Hubbard</v>
          </cell>
          <cell r="AF119" t="str">
            <v>TNCC</v>
          </cell>
          <cell r="AG119" t="str">
            <v>Nasdaq</v>
          </cell>
          <cell r="AH119">
            <v>9.75</v>
          </cell>
          <cell r="AI119">
            <v>461538</v>
          </cell>
        </row>
        <row r="120">
          <cell r="A120">
            <v>102</v>
          </cell>
          <cell r="B120" t="str">
            <v>November 7, 2008</v>
          </cell>
          <cell r="C120" t="str">
            <v>FDIC</v>
          </cell>
          <cell r="D120" t="str">
            <v>RSSD</v>
          </cell>
          <cell r="E120">
            <v>2339133</v>
          </cell>
          <cell r="F120" t="str">
            <v>Great Southern Bancorp/ Great Southern Bank</v>
          </cell>
          <cell r="G120" t="str">
            <v xml:space="preserve">Public </v>
          </cell>
          <cell r="H120">
            <v>60000000</v>
          </cell>
          <cell r="I120" t="str">
            <v>Approve</v>
          </cell>
          <cell r="L120" t="str">
            <v>November 12, 2008</v>
          </cell>
          <cell r="M120">
            <v>39764.708333333336</v>
          </cell>
          <cell r="N120" t="str">
            <v>Approve</v>
          </cell>
          <cell r="O120">
            <v>58000000</v>
          </cell>
          <cell r="P120" t="str">
            <v>12/3/08; amount revised down per 9/30 RWA LHB</v>
          </cell>
          <cell r="Q120" t="str">
            <v>Yes</v>
          </cell>
          <cell r="R120">
            <v>39769</v>
          </cell>
          <cell r="T120" t="str">
            <v>Mr. Bryan S. Tiede</v>
          </cell>
          <cell r="U120" t="str">
            <v>417-895-4701</v>
          </cell>
          <cell r="V120" t="str">
            <v>Rex Copeland 417-895-4741</v>
          </cell>
          <cell r="W120" t="str">
            <v xml:space="preserve">218 S Glenstone </v>
          </cell>
          <cell r="X120" t="str">
            <v>Springfield</v>
          </cell>
          <cell r="Y120" t="str">
            <v>MO</v>
          </cell>
          <cell r="Z120">
            <v>65802</v>
          </cell>
          <cell r="AA120" t="str">
            <v>(417) 895-4533</v>
          </cell>
          <cell r="AB120">
            <v>39787</v>
          </cell>
          <cell r="AC120">
            <v>39787</v>
          </cell>
          <cell r="AD120">
            <v>58000000</v>
          </cell>
          <cell r="AE120" t="str">
            <v>Squire Sanders</v>
          </cell>
          <cell r="AF120" t="str">
            <v>GSBC</v>
          </cell>
          <cell r="AG120" t="str">
            <v>Nasdaq</v>
          </cell>
          <cell r="AH120">
            <v>9.57</v>
          </cell>
          <cell r="AI120">
            <v>909091</v>
          </cell>
        </row>
        <row r="121">
          <cell r="A121">
            <v>103</v>
          </cell>
          <cell r="B121" t="str">
            <v>November 7, 2008</v>
          </cell>
          <cell r="C121" t="str">
            <v>FDIC</v>
          </cell>
          <cell r="D121" t="str">
            <v>RSSD</v>
          </cell>
          <cell r="E121">
            <v>1843080</v>
          </cell>
          <cell r="F121" t="str">
            <v>Cathay General Bancorp/ Cathay Bank</v>
          </cell>
          <cell r="G121" t="str">
            <v xml:space="preserve">Public </v>
          </cell>
          <cell r="H121">
            <v>258000000</v>
          </cell>
          <cell r="I121" t="str">
            <v>Approve</v>
          </cell>
          <cell r="L121" t="str">
            <v>November 17, 2008</v>
          </cell>
          <cell r="M121">
            <v>39769.708333333336</v>
          </cell>
          <cell r="N121" t="str">
            <v>Approve</v>
          </cell>
          <cell r="O121">
            <v>258000000</v>
          </cell>
          <cell r="P121" t="str">
            <v>11/7/08: Melissa wants to hold for more info; Sent to investment committee and approved because FBA aconfirmed liability</v>
          </cell>
          <cell r="Q121" t="str">
            <v>Yes</v>
          </cell>
          <cell r="R121">
            <v>39770</v>
          </cell>
          <cell r="T121" t="str">
            <v>Mr. Perry Oei</v>
          </cell>
          <cell r="U121" t="str">
            <v>213-346-3788</v>
          </cell>
          <cell r="V121" t="str">
            <v>Heng W. Chen 213-625-4752</v>
          </cell>
          <cell r="W121" t="str">
            <v>777 North Broadway Street</v>
          </cell>
          <cell r="X121" t="str">
            <v xml:space="preserve">Los Angeles </v>
          </cell>
          <cell r="Y121" t="str">
            <v>CA</v>
          </cell>
          <cell r="Z121">
            <v>90012</v>
          </cell>
          <cell r="AA121" t="str">
            <v>(213) 617-0981</v>
          </cell>
          <cell r="AB121">
            <v>39787</v>
          </cell>
          <cell r="AC121">
            <v>39787</v>
          </cell>
          <cell r="AD121">
            <v>258000000</v>
          </cell>
          <cell r="AE121" t="str">
            <v>Hughes Hubbard</v>
          </cell>
          <cell r="AF121" t="str">
            <v>CATY</v>
          </cell>
          <cell r="AG121" t="str">
            <v>Nasdaq</v>
          </cell>
          <cell r="AH121">
            <v>20.96</v>
          </cell>
          <cell r="AI121">
            <v>1846374</v>
          </cell>
        </row>
        <row r="122">
          <cell r="A122">
            <v>104</v>
          </cell>
          <cell r="B122" t="str">
            <v>November 7, 2008</v>
          </cell>
          <cell r="C122" t="str">
            <v>FDIC</v>
          </cell>
          <cell r="D122" t="str">
            <v>RSSD</v>
          </cell>
          <cell r="E122">
            <v>2942690</v>
          </cell>
          <cell r="F122" t="str">
            <v>Signature Bank</v>
          </cell>
          <cell r="G122" t="str">
            <v xml:space="preserve">Public </v>
          </cell>
          <cell r="H122">
            <v>120000000</v>
          </cell>
          <cell r="I122" t="str">
            <v>Approve</v>
          </cell>
          <cell r="L122" t="str">
            <v>November 12, 2008</v>
          </cell>
          <cell r="M122">
            <v>39764.708333333336</v>
          </cell>
          <cell r="N122" t="str">
            <v>Approve</v>
          </cell>
          <cell r="O122">
            <v>120000000</v>
          </cell>
          <cell r="Q122" t="str">
            <v>Yes</v>
          </cell>
          <cell r="R122">
            <v>39769</v>
          </cell>
          <cell r="T122" t="str">
            <v xml:space="preserve">Mr. Eric Howell </v>
          </cell>
          <cell r="U122" t="str">
            <v>646-822-1402</v>
          </cell>
          <cell r="V122" t="str">
            <v>Joseph D. DePaolo (646) 822-1240</v>
          </cell>
          <cell r="W122" t="str">
            <v>565 Fifth Avenue</v>
          </cell>
          <cell r="X122" t="str">
            <v>New York</v>
          </cell>
          <cell r="Y122" t="str">
            <v>NY</v>
          </cell>
          <cell r="Z122">
            <v>10017</v>
          </cell>
          <cell r="AA122" t="str">
            <v>(646) 822-1464</v>
          </cell>
          <cell r="AB122">
            <v>39794</v>
          </cell>
          <cell r="AC122">
            <v>39794</v>
          </cell>
          <cell r="AD122">
            <v>120000000</v>
          </cell>
          <cell r="AE122" t="str">
            <v>Squire Sanders</v>
          </cell>
          <cell r="AF122" t="str">
            <v>SBNY</v>
          </cell>
          <cell r="AG122" t="str">
            <v>Nasdaq</v>
          </cell>
          <cell r="AH122">
            <v>30.21</v>
          </cell>
          <cell r="AI122">
            <v>595829</v>
          </cell>
        </row>
        <row r="123">
          <cell r="A123">
            <v>105</v>
          </cell>
          <cell r="B123" t="str">
            <v>November 7, 2008</v>
          </cell>
          <cell r="C123" t="str">
            <v>FDIC</v>
          </cell>
          <cell r="D123" t="str">
            <v>RSSD</v>
          </cell>
          <cell r="E123">
            <v>2981831</v>
          </cell>
          <cell r="F123" t="str">
            <v>Southern Community Financial Corp./ Southern Community Bank &amp; Trust</v>
          </cell>
          <cell r="G123" t="str">
            <v xml:space="preserve">Public </v>
          </cell>
          <cell r="H123">
            <v>42750000</v>
          </cell>
          <cell r="I123" t="str">
            <v>Approve</v>
          </cell>
          <cell r="L123" t="str">
            <v>November 12, 2008</v>
          </cell>
          <cell r="M123">
            <v>39764.708333333336</v>
          </cell>
          <cell r="N123" t="str">
            <v>Approve</v>
          </cell>
          <cell r="O123">
            <v>42750000</v>
          </cell>
          <cell r="Q123" t="str">
            <v>Yes</v>
          </cell>
          <cell r="R123">
            <v>39769</v>
          </cell>
          <cell r="T123" t="str">
            <v>Mr. F. Scott Bauer</v>
          </cell>
          <cell r="U123" t="str">
            <v>336-768-8500</v>
          </cell>
          <cell r="V123" t="str">
            <v>James Hastings 336-768-8500</v>
          </cell>
          <cell r="W123" t="str">
            <v>4605 Country Club Road</v>
          </cell>
          <cell r="X123" t="str">
            <v>Winston-Salem</v>
          </cell>
          <cell r="Y123" t="str">
            <v>NC</v>
          </cell>
          <cell r="Z123">
            <v>27104</v>
          </cell>
          <cell r="AA123" t="str">
            <v>(336) 768-2437</v>
          </cell>
          <cell r="AB123">
            <v>39787</v>
          </cell>
          <cell r="AC123">
            <v>39787</v>
          </cell>
          <cell r="AD123">
            <v>42750000</v>
          </cell>
          <cell r="AE123" t="str">
            <v>Hughes Hubbard</v>
          </cell>
          <cell r="AF123" t="str">
            <v>SCMF</v>
          </cell>
          <cell r="AG123" t="str">
            <v>Nasdaq</v>
          </cell>
          <cell r="AH123">
            <v>3.95</v>
          </cell>
          <cell r="AI123">
            <v>1623418</v>
          </cell>
        </row>
        <row r="124">
          <cell r="A124">
            <v>106</v>
          </cell>
          <cell r="B124" t="str">
            <v>November 7, 2008</v>
          </cell>
          <cell r="C124" t="str">
            <v>FDIC</v>
          </cell>
          <cell r="D124" t="str">
            <v>RSSD</v>
          </cell>
          <cell r="E124">
            <v>1029222</v>
          </cell>
          <cell r="F124" t="str">
            <v>CVB Financial Corp</v>
          </cell>
          <cell r="G124" t="str">
            <v xml:space="preserve">Public </v>
          </cell>
          <cell r="H124">
            <v>130000000</v>
          </cell>
          <cell r="I124" t="str">
            <v>Approve</v>
          </cell>
          <cell r="L124" t="str">
            <v>November 17, 2008</v>
          </cell>
          <cell r="M124">
            <v>39769.708333333336</v>
          </cell>
          <cell r="N124" t="str">
            <v>Approve</v>
          </cell>
          <cell r="O124">
            <v>130000000</v>
          </cell>
          <cell r="Q124" t="str">
            <v>Yes</v>
          </cell>
          <cell r="R124">
            <v>39770</v>
          </cell>
          <cell r="T124" t="str">
            <v>Mr. Edward J. Biebrich Jr.</v>
          </cell>
          <cell r="U124" t="str">
            <v>909-483-7149</v>
          </cell>
          <cell r="V124" t="str">
            <v>Christopher D. Meyers 909-483-7199</v>
          </cell>
          <cell r="W124" t="str">
            <v>701 North Haven Avenue suite 350</v>
          </cell>
          <cell r="X124" t="str">
            <v>Ontario</v>
          </cell>
          <cell r="Y124" t="str">
            <v>CA</v>
          </cell>
          <cell r="Z124">
            <v>91764</v>
          </cell>
          <cell r="AA124" t="str">
            <v>(909) 481-2120</v>
          </cell>
          <cell r="AB124">
            <v>39787</v>
          </cell>
          <cell r="AC124">
            <v>39787</v>
          </cell>
          <cell r="AD124">
            <v>130000000</v>
          </cell>
          <cell r="AE124" t="str">
            <v>Squire Sanders</v>
          </cell>
          <cell r="AF124" t="str">
            <v>CVBF</v>
          </cell>
          <cell r="AG124" t="str">
            <v>Nasdaq</v>
          </cell>
          <cell r="AH124">
            <v>11.68</v>
          </cell>
          <cell r="AI124">
            <v>1669521</v>
          </cell>
        </row>
        <row r="125">
          <cell r="A125">
            <v>107</v>
          </cell>
          <cell r="B125" t="str">
            <v>November 7, 2008</v>
          </cell>
          <cell r="C125" t="str">
            <v>FDIC</v>
          </cell>
          <cell r="D125" t="str">
            <v>RSSD</v>
          </cell>
          <cell r="E125">
            <v>3804469</v>
          </cell>
          <cell r="F125" t="str">
            <v>Security California Bancorp/ Security Bank of California</v>
          </cell>
          <cell r="G125" t="str">
            <v>Private</v>
          </cell>
          <cell r="H125">
            <v>6815000</v>
          </cell>
          <cell r="I125" t="str">
            <v>Approve</v>
          </cell>
          <cell r="L125" t="str">
            <v>November 12, 2008</v>
          </cell>
          <cell r="M125">
            <v>39764.708333333336</v>
          </cell>
          <cell r="N125" t="str">
            <v>Approve</v>
          </cell>
          <cell r="O125">
            <v>6815000</v>
          </cell>
          <cell r="Q125" t="str">
            <v>Yes</v>
          </cell>
          <cell r="R125">
            <v>39769</v>
          </cell>
          <cell r="T125" t="str">
            <v>Mr. Michael T. Vanderpool</v>
          </cell>
          <cell r="U125" t="str">
            <v>951-368-2267</v>
          </cell>
          <cell r="V125" t="str">
            <v>Thomas M. Ferrer 951-368-2268</v>
          </cell>
          <cell r="W125" t="str">
            <v>3403 Tenth St., Ste. 830</v>
          </cell>
          <cell r="X125" t="str">
            <v>Riverside</v>
          </cell>
          <cell r="Y125" t="str">
            <v>CA</v>
          </cell>
          <cell r="Z125">
            <v>92501</v>
          </cell>
          <cell r="AA125" t="str">
            <v>(951) 368-2271</v>
          </cell>
          <cell r="AB125">
            <v>39822</v>
          </cell>
          <cell r="AC125">
            <v>39822</v>
          </cell>
          <cell r="AD125">
            <v>6815000</v>
          </cell>
          <cell r="AE125" t="str">
            <v>Hughes Hubbard</v>
          </cell>
          <cell r="AF125" t="str">
            <v>SCAF</v>
          </cell>
          <cell r="AG125" t="str">
            <v>OTC</v>
          </cell>
          <cell r="AH125" t="str">
            <v>n/a</v>
          </cell>
          <cell r="AI125" t="str">
            <v>n/a</v>
          </cell>
        </row>
        <row r="126">
          <cell r="AB126" t="str">
            <v xml:space="preserve"> </v>
          </cell>
        </row>
        <row r="127">
          <cell r="A127">
            <v>108</v>
          </cell>
          <cell r="B127" t="str">
            <v>November 10, 2008</v>
          </cell>
          <cell r="C127" t="str">
            <v>OTS</v>
          </cell>
          <cell r="D127" t="str">
            <v>Holding Co Docket</v>
          </cell>
          <cell r="E127" t="str">
            <v>H2513</v>
          </cell>
          <cell r="F127" t="str">
            <v>First Defiance Financial Corp.</v>
          </cell>
          <cell r="G127" t="str">
            <v xml:space="preserve">Public </v>
          </cell>
          <cell r="H127">
            <v>37000000</v>
          </cell>
          <cell r="I127" t="str">
            <v>Approve</v>
          </cell>
          <cell r="L127" t="str">
            <v>November 12, 2008</v>
          </cell>
          <cell r="M127">
            <v>39764.708333333336</v>
          </cell>
          <cell r="N127" t="str">
            <v>Approve</v>
          </cell>
          <cell r="O127">
            <v>37000000</v>
          </cell>
          <cell r="P127" t="str">
            <v>Melissa wants to verify activities; 11/12/08 sent to I/C, approval conditioned upon no issues for holding company, CPP staff confirmed, approved</v>
          </cell>
          <cell r="Q127" t="str">
            <v>Yes</v>
          </cell>
          <cell r="R127">
            <v>39771</v>
          </cell>
          <cell r="T127" t="str">
            <v>Mr. Bill Small</v>
          </cell>
          <cell r="U127" t="str">
            <v>419-782-5172</v>
          </cell>
          <cell r="V127" t="str">
            <v>Don Hileman 419-782-5104</v>
          </cell>
          <cell r="W127" t="str">
            <v>601 Clinton Street</v>
          </cell>
          <cell r="X127" t="str">
            <v>Defiance</v>
          </cell>
          <cell r="Y127" t="str">
            <v>OH</v>
          </cell>
          <cell r="Z127">
            <v>43512</v>
          </cell>
          <cell r="AA127" t="str">
            <v>(419) 782-5145</v>
          </cell>
          <cell r="AB127">
            <v>39787</v>
          </cell>
          <cell r="AC127">
            <v>39787</v>
          </cell>
          <cell r="AD127">
            <v>37000000</v>
          </cell>
          <cell r="AE127" t="str">
            <v>Squire Sanders</v>
          </cell>
          <cell r="AF127" t="str">
            <v>FDEF</v>
          </cell>
          <cell r="AG127" t="str">
            <v>Nasdaq</v>
          </cell>
          <cell r="AH127">
            <v>10.08</v>
          </cell>
          <cell r="AI127">
            <v>550595</v>
          </cell>
        </row>
        <row r="128">
          <cell r="A128">
            <v>109</v>
          </cell>
          <cell r="B128" t="str">
            <v>November 10, 2008</v>
          </cell>
          <cell r="C128" t="str">
            <v>OTS</v>
          </cell>
          <cell r="D128" t="str">
            <v>Holding Co Docket</v>
          </cell>
          <cell r="E128" t="str">
            <v>H2913</v>
          </cell>
          <cell r="F128" t="str">
            <v>HopFed Bancorp</v>
          </cell>
          <cell r="G128" t="str">
            <v xml:space="preserve">Public </v>
          </cell>
          <cell r="H128">
            <v>18400000</v>
          </cell>
          <cell r="I128" t="str">
            <v>Approve</v>
          </cell>
          <cell r="L128" t="str">
            <v>November 12, 2008</v>
          </cell>
          <cell r="M128">
            <v>39764.708333333336</v>
          </cell>
          <cell r="N128" t="str">
            <v>Approve</v>
          </cell>
          <cell r="O128">
            <v>18400000</v>
          </cell>
          <cell r="P128" t="str">
            <v>Orginial request was for $18.4 million OR 3% of RWA; 11/12/08 I/C wants to verify activities, staff team confirmed no parent company activity issues, approved</v>
          </cell>
          <cell r="Q128" t="str">
            <v>Yes</v>
          </cell>
          <cell r="R128">
            <v>39771</v>
          </cell>
          <cell r="T128" t="str">
            <v>Mr. Billy Duvall</v>
          </cell>
          <cell r="U128" t="str">
            <v>270-887-8404</v>
          </cell>
          <cell r="V128" t="str">
            <v>John E. Peck 270-885-1171</v>
          </cell>
          <cell r="W128" t="str">
            <v>4155 Lafayette Road</v>
          </cell>
          <cell r="X128" t="str">
            <v>Hopkinsville</v>
          </cell>
          <cell r="Y128" t="str">
            <v>KY</v>
          </cell>
          <cell r="Z128">
            <v>42240</v>
          </cell>
          <cell r="AA128" t="str">
            <v>(270) 887-2950</v>
          </cell>
          <cell r="AB128">
            <v>39794</v>
          </cell>
          <cell r="AC128">
            <v>39794</v>
          </cell>
          <cell r="AD128">
            <v>18400000</v>
          </cell>
          <cell r="AE128" t="str">
            <v>Hughes Hubbard</v>
          </cell>
          <cell r="AF128" t="str">
            <v>HFBC</v>
          </cell>
          <cell r="AG128" t="str">
            <v>Nasdaq</v>
          </cell>
          <cell r="AH128">
            <v>11.32</v>
          </cell>
          <cell r="AI128">
            <v>243816</v>
          </cell>
        </row>
        <row r="129">
          <cell r="A129">
            <v>110</v>
          </cell>
          <cell r="B129" t="str">
            <v>November 10, 2008</v>
          </cell>
          <cell r="C129" t="str">
            <v>OTS</v>
          </cell>
          <cell r="D129" t="str">
            <v>Holding Co Docket</v>
          </cell>
          <cell r="E129" t="str">
            <v>H1214</v>
          </cell>
          <cell r="F129" t="str">
            <v>First Financial Holdings Inc.</v>
          </cell>
          <cell r="G129" t="str">
            <v xml:space="preserve">Public </v>
          </cell>
          <cell r="H129">
            <v>65000000</v>
          </cell>
          <cell r="I129" t="str">
            <v>Approve</v>
          </cell>
          <cell r="L129" t="str">
            <v>November 21, 2008</v>
          </cell>
          <cell r="M129">
            <v>39773.708333333336</v>
          </cell>
          <cell r="N129" t="str">
            <v>Approve</v>
          </cell>
          <cell r="O129">
            <v>65000000</v>
          </cell>
          <cell r="P129" t="str">
            <v>11/12/08: I/C met and wants to hold for more info in order to check for activities; 11/21/08: I/C approved</v>
          </cell>
          <cell r="Q129" t="str">
            <v>Yes</v>
          </cell>
          <cell r="R129">
            <v>39777</v>
          </cell>
          <cell r="T129" t="str">
            <v>Mr. R. Wayne Hall</v>
          </cell>
          <cell r="U129" t="str">
            <v>843-529-5907</v>
          </cell>
          <cell r="V129" t="str">
            <v>A. Thomas Hood 846-529-5612</v>
          </cell>
          <cell r="W129" t="str">
            <v>35 Broad Street</v>
          </cell>
          <cell r="X129" t="str">
            <v>Charleston</v>
          </cell>
          <cell r="Y129" t="str">
            <v>SC</v>
          </cell>
          <cell r="Z129">
            <v>29401</v>
          </cell>
          <cell r="AA129" t="str">
            <v>(843) 529-5883</v>
          </cell>
          <cell r="AB129">
            <v>39787</v>
          </cell>
          <cell r="AC129">
            <v>39787</v>
          </cell>
          <cell r="AD129">
            <v>65000000</v>
          </cell>
          <cell r="AE129" t="str">
            <v>Squire Sanders</v>
          </cell>
          <cell r="AF129" t="str">
            <v>FFCH</v>
          </cell>
          <cell r="AG129" t="str">
            <v>Nasdaq</v>
          </cell>
          <cell r="AH129">
            <v>20.170000000000002</v>
          </cell>
          <cell r="AI129">
            <v>483391</v>
          </cell>
        </row>
        <row r="130">
          <cell r="A130">
            <v>111</v>
          </cell>
          <cell r="B130" t="str">
            <v>November 10, 2008</v>
          </cell>
          <cell r="C130" t="str">
            <v>OTS</v>
          </cell>
          <cell r="D130" t="str">
            <v>Holding Co Docket</v>
          </cell>
          <cell r="E130" t="str">
            <v>H3282</v>
          </cell>
          <cell r="F130" t="str">
            <v>First Place Financial Corp.</v>
          </cell>
          <cell r="G130" t="str">
            <v xml:space="preserve">Public </v>
          </cell>
          <cell r="H130">
            <v>75350000</v>
          </cell>
          <cell r="I130" t="str">
            <v>Approve</v>
          </cell>
          <cell r="T130" t="str">
            <v>Mr. Steven R. Lewis</v>
          </cell>
          <cell r="U130" t="str">
            <v>330-373-1221</v>
          </cell>
          <cell r="V130" t="str">
            <v>David R. Gifford 330-373-1230</v>
          </cell>
          <cell r="W130" t="str">
            <v>185 East Market Street</v>
          </cell>
          <cell r="X130" t="str">
            <v>Warren</v>
          </cell>
          <cell r="Y130" t="str">
            <v>OH</v>
          </cell>
          <cell r="Z130" t="str">
            <v>44481-1135</v>
          </cell>
          <cell r="AA130" t="str">
            <v>(330) 394-8719</v>
          </cell>
          <cell r="AB130" t="str">
            <v xml:space="preserve"> </v>
          </cell>
          <cell r="AE130" t="str">
            <v>Hughes Hubbard</v>
          </cell>
          <cell r="AF130" t="str">
            <v>FPFC</v>
          </cell>
          <cell r="AG130" t="str">
            <v>Nasdaq</v>
          </cell>
        </row>
        <row r="131">
          <cell r="A131">
            <v>112</v>
          </cell>
          <cell r="B131" t="str">
            <v>November 10, 2008</v>
          </cell>
          <cell r="C131" t="str">
            <v>OTS</v>
          </cell>
          <cell r="D131" t="str">
            <v>Holding Co Docket</v>
          </cell>
          <cell r="E131" t="str">
            <v>H4235</v>
          </cell>
          <cell r="F131" t="str">
            <v xml:space="preserve">Superior Bancorp Inc. </v>
          </cell>
          <cell r="G131" t="str">
            <v xml:space="preserve">Public </v>
          </cell>
          <cell r="H131">
            <v>69000000</v>
          </cell>
          <cell r="I131" t="str">
            <v>Approve</v>
          </cell>
          <cell r="L131" t="str">
            <v>November 12, 2008</v>
          </cell>
          <cell r="M131">
            <v>39764.708333333336</v>
          </cell>
          <cell r="N131" t="str">
            <v>Approve</v>
          </cell>
          <cell r="O131">
            <v>69000000</v>
          </cell>
          <cell r="P131" t="str">
            <v>11/12/08: sent to I/C, approval conditioned upon no issues for holding company, CPP staff confirmed, approved</v>
          </cell>
          <cell r="Q131" t="str">
            <v>Yes</v>
          </cell>
          <cell r="R131">
            <v>39771</v>
          </cell>
          <cell r="T131" t="str">
            <v>Mr. James A. White</v>
          </cell>
          <cell r="U131" t="str">
            <v>205-327-3656</v>
          </cell>
          <cell r="V131" t="str">
            <v>William H. Caughran 205-327-3615</v>
          </cell>
          <cell r="W131" t="str">
            <v>17 20th Street North</v>
          </cell>
          <cell r="X131" t="str">
            <v>Birmingham</v>
          </cell>
          <cell r="Y131" t="str">
            <v>AL</v>
          </cell>
          <cell r="Z131">
            <v>35203</v>
          </cell>
          <cell r="AA131" t="str">
            <v>(205) 327-3537</v>
          </cell>
          <cell r="AB131">
            <v>39787</v>
          </cell>
          <cell r="AC131">
            <v>39787</v>
          </cell>
          <cell r="AD131">
            <v>69000000</v>
          </cell>
          <cell r="AE131" t="str">
            <v>Squire Sanders</v>
          </cell>
          <cell r="AF131" t="str">
            <v>SUPR</v>
          </cell>
          <cell r="AG131" t="str">
            <v>Nasdaq</v>
          </cell>
          <cell r="AH131">
            <v>5.38</v>
          </cell>
          <cell r="AI131">
            <v>1923792</v>
          </cell>
        </row>
        <row r="132">
          <cell r="AB132" t="str">
            <v xml:space="preserve"> </v>
          </cell>
        </row>
        <row r="133">
          <cell r="A133">
            <v>113</v>
          </cell>
          <cell r="B133" t="str">
            <v>November 12, 2008</v>
          </cell>
          <cell r="C133" t="str">
            <v>FRB</v>
          </cell>
          <cell r="D133" t="str">
            <v>RSSD</v>
          </cell>
          <cell r="E133">
            <v>3687046</v>
          </cell>
          <cell r="F133" t="str">
            <v>Community Bankers Trust Corporation</v>
          </cell>
          <cell r="G133" t="str">
            <v xml:space="preserve">Public </v>
          </cell>
          <cell r="H133">
            <v>16584300</v>
          </cell>
          <cell r="I133" t="str">
            <v>Approve</v>
          </cell>
          <cell r="L133" t="str">
            <v>November 17, 2008</v>
          </cell>
          <cell r="M133">
            <v>39769.708333333336</v>
          </cell>
          <cell r="N133" t="str">
            <v>Approve</v>
          </cell>
          <cell r="O133">
            <v>17680000</v>
          </cell>
          <cell r="P133" t="str">
            <v>amount increased at bank's request, per 9/30 RWA</v>
          </cell>
          <cell r="Q133" t="str">
            <v>Yes</v>
          </cell>
          <cell r="R133">
            <v>39773</v>
          </cell>
          <cell r="T133" t="str">
            <v>Mr. Bruce E. Thomas</v>
          </cell>
          <cell r="U133" t="str">
            <v>804-443-4343</v>
          </cell>
          <cell r="V133" t="str">
            <v>Gary A. Simanson 202-431-0507</v>
          </cell>
          <cell r="W133" t="str">
            <v>4235 Innslake Drive</v>
          </cell>
          <cell r="X133" t="str">
            <v>Glen Allen</v>
          </cell>
          <cell r="Y133" t="str">
            <v>VA</v>
          </cell>
          <cell r="Z133">
            <v>23060</v>
          </cell>
          <cell r="AA133" t="str">
            <v>(804) 443-9427</v>
          </cell>
          <cell r="AB133">
            <v>39801</v>
          </cell>
          <cell r="AC133">
            <v>39801</v>
          </cell>
          <cell r="AD133">
            <v>17680000</v>
          </cell>
          <cell r="AE133" t="str">
            <v>Hughes Hubbard</v>
          </cell>
          <cell r="AF133" t="str">
            <v>BTC</v>
          </cell>
          <cell r="AG133" t="str">
            <v>AMEX</v>
          </cell>
          <cell r="AH133">
            <v>3.4</v>
          </cell>
          <cell r="AI133">
            <v>780000</v>
          </cell>
        </row>
        <row r="134">
          <cell r="A134">
            <v>114</v>
          </cell>
          <cell r="B134" t="str">
            <v>November 12, 2008</v>
          </cell>
          <cell r="C134" t="str">
            <v>OCC</v>
          </cell>
          <cell r="D134" t="str">
            <v>RSSD</v>
          </cell>
          <cell r="E134">
            <v>1062621</v>
          </cell>
          <cell r="F134" t="str">
            <v>Southwest Bancorp, Inc.</v>
          </cell>
          <cell r="G134" t="str">
            <v xml:space="preserve">Public </v>
          </cell>
          <cell r="H134">
            <v>70000000</v>
          </cell>
          <cell r="I134" t="str">
            <v>COUNCIL</v>
          </cell>
          <cell r="J134">
            <v>39764</v>
          </cell>
          <cell r="K134" t="str">
            <v>Approve</v>
          </cell>
          <cell r="L134" t="str">
            <v>November 13, 2008</v>
          </cell>
          <cell r="M134">
            <v>39765.708333333336</v>
          </cell>
          <cell r="N134" t="str">
            <v>Approve</v>
          </cell>
          <cell r="O134">
            <v>70000000</v>
          </cell>
          <cell r="P134" t="str">
            <v>Sent directly to council from FBA; 11/13/08 sent to I/C, approved</v>
          </cell>
          <cell r="Q134" t="str">
            <v>Yes</v>
          </cell>
          <cell r="R134">
            <v>39777</v>
          </cell>
          <cell r="T134" t="str">
            <v>Mr. James I. Lundy</v>
          </cell>
          <cell r="U134" t="str">
            <v>202-318-4623</v>
          </cell>
          <cell r="V134" t="str">
            <v>Rick Green 405-742-1802</v>
          </cell>
          <cell r="W134" t="str">
            <v>608 South Main Street</v>
          </cell>
          <cell r="X134" t="str">
            <v>Stillwater</v>
          </cell>
          <cell r="Y134" t="str">
            <v>OK</v>
          </cell>
          <cell r="Z134">
            <v>74074</v>
          </cell>
          <cell r="AA134" t="str">
            <v>(202) 318-4623</v>
          </cell>
          <cell r="AB134">
            <v>39787</v>
          </cell>
          <cell r="AC134">
            <v>39787</v>
          </cell>
          <cell r="AD134">
            <v>70000000</v>
          </cell>
          <cell r="AE134" t="str">
            <v>Squire Sanders</v>
          </cell>
          <cell r="AF134" t="str">
            <v>OKSB</v>
          </cell>
          <cell r="AG134" t="str">
            <v>Nasdaq</v>
          </cell>
          <cell r="AH134">
            <v>14.92</v>
          </cell>
          <cell r="AI134">
            <v>703753</v>
          </cell>
        </row>
        <row r="135">
          <cell r="A135">
            <v>115</v>
          </cell>
          <cell r="B135" t="str">
            <v>November 12, 2008</v>
          </cell>
          <cell r="C135" t="str">
            <v>OCC</v>
          </cell>
          <cell r="D135" t="str">
            <v>RSSD</v>
          </cell>
          <cell r="E135">
            <v>3280988</v>
          </cell>
          <cell r="F135" t="str">
            <v>Bridge Capital Holdings</v>
          </cell>
          <cell r="G135" t="str">
            <v xml:space="preserve">Public </v>
          </cell>
          <cell r="H135">
            <v>24000000</v>
          </cell>
          <cell r="I135" t="str">
            <v>COUNCIL</v>
          </cell>
          <cell r="J135">
            <v>39764</v>
          </cell>
          <cell r="K135" t="str">
            <v>Approve</v>
          </cell>
          <cell r="L135" t="str">
            <v>November 13, 2008</v>
          </cell>
          <cell r="M135">
            <v>39765.708333333336</v>
          </cell>
          <cell r="N135" t="str">
            <v>Approve</v>
          </cell>
          <cell r="O135">
            <v>23864000</v>
          </cell>
          <cell r="P135" t="str">
            <v>Sent directly to council from FBA; 11/13/08 sent to I/C, approval conditioned upon new equity being subordinated to Treasury investment, amt lowered per 9/30 RWA (lhb)</v>
          </cell>
          <cell r="R135">
            <v>39777</v>
          </cell>
          <cell r="T135" t="str">
            <v>Mr. Thomas A. Sa</v>
          </cell>
          <cell r="U135" t="str">
            <v>408-556-8308</v>
          </cell>
          <cell r="V135" t="str">
            <v>Daniel P. Myers</v>
          </cell>
          <cell r="W135" t="str">
            <v>55 Almaden Blvd., Suite 100</v>
          </cell>
          <cell r="X135" t="str">
            <v>San Jose</v>
          </cell>
          <cell r="Y135" t="str">
            <v>CA</v>
          </cell>
          <cell r="Z135">
            <v>95113</v>
          </cell>
          <cell r="AA135" t="str">
            <v>(408) 423-8520</v>
          </cell>
          <cell r="AB135">
            <v>39805</v>
          </cell>
          <cell r="AC135">
            <v>39805</v>
          </cell>
          <cell r="AD135">
            <v>23864000</v>
          </cell>
          <cell r="AE135" t="str">
            <v>Hughes Hubbard</v>
          </cell>
          <cell r="AF135" t="str">
            <v>BBNK</v>
          </cell>
          <cell r="AG135" t="str">
            <v>Nasdaq</v>
          </cell>
          <cell r="AH135">
            <v>9.0299999999999994</v>
          </cell>
          <cell r="AI135">
            <v>396412</v>
          </cell>
        </row>
        <row r="136">
          <cell r="A136">
            <v>116</v>
          </cell>
          <cell r="B136" t="str">
            <v>November 12, 2008</v>
          </cell>
          <cell r="C136" t="str">
            <v>FRB</v>
          </cell>
          <cell r="D136" t="str">
            <v>RSSD</v>
          </cell>
          <cell r="E136">
            <v>1205688</v>
          </cell>
          <cell r="F136" t="str">
            <v>Citizens Republic Bancorp, Inc.</v>
          </cell>
          <cell r="G136" t="str">
            <v xml:space="preserve">Public </v>
          </cell>
          <cell r="H136">
            <v>300000000</v>
          </cell>
          <cell r="I136" t="str">
            <v>COUNCIL</v>
          </cell>
          <cell r="J136">
            <v>39764</v>
          </cell>
          <cell r="K136" t="str">
            <v>Approve</v>
          </cell>
          <cell r="L136" t="str">
            <v>November 13, 2008</v>
          </cell>
          <cell r="M136">
            <v>39765.708333333336</v>
          </cell>
          <cell r="N136" t="str">
            <v>Approve</v>
          </cell>
          <cell r="O136">
            <v>300000000</v>
          </cell>
          <cell r="P136" t="str">
            <v>Sent directly to council from FBA; 11/13/08 sent to I/C, approved</v>
          </cell>
          <cell r="Q136" t="str">
            <v>Yes</v>
          </cell>
          <cell r="R136">
            <v>39777</v>
          </cell>
          <cell r="T136" t="str">
            <v>Mr. Charles D. Christy</v>
          </cell>
          <cell r="U136" t="str">
            <v>810-237-4200</v>
          </cell>
          <cell r="V136" t="str">
            <v>Martin E. Grunst</v>
          </cell>
          <cell r="W136" t="str">
            <v>328 S. Saginaw Street</v>
          </cell>
          <cell r="X136" t="str">
            <v>Flint</v>
          </cell>
          <cell r="Y136" t="str">
            <v>MI</v>
          </cell>
          <cell r="Z136">
            <v>48502</v>
          </cell>
          <cell r="AA136" t="str">
            <v>(810) 766-6938</v>
          </cell>
          <cell r="AB136">
            <v>39794</v>
          </cell>
          <cell r="AC136">
            <v>39794</v>
          </cell>
          <cell r="AD136">
            <v>300000000</v>
          </cell>
          <cell r="AE136" t="str">
            <v>Simpson Thatcher</v>
          </cell>
          <cell r="AF136" t="str">
            <v>CRBC</v>
          </cell>
          <cell r="AG136" t="str">
            <v>Nasdaq</v>
          </cell>
          <cell r="AH136">
            <v>2.56</v>
          </cell>
          <cell r="AI136">
            <v>17578125</v>
          </cell>
        </row>
        <row r="137">
          <cell r="A137">
            <v>117</v>
          </cell>
          <cell r="B137" t="str">
            <v>November 12, 2008</v>
          </cell>
          <cell r="C137" t="str">
            <v>FRB</v>
          </cell>
          <cell r="D137" t="str">
            <v>RSSD</v>
          </cell>
          <cell r="E137">
            <v>1129382</v>
          </cell>
          <cell r="F137" t="str">
            <v>Popular, Inc.</v>
          </cell>
          <cell r="G137" t="str">
            <v xml:space="preserve">Public </v>
          </cell>
          <cell r="H137">
            <v>950000000</v>
          </cell>
          <cell r="I137" t="str">
            <v>COUNCIL</v>
          </cell>
          <cell r="J137">
            <v>39764</v>
          </cell>
          <cell r="K137" t="str">
            <v>Approve</v>
          </cell>
          <cell r="L137" t="str">
            <v>November 13, 2008</v>
          </cell>
          <cell r="M137">
            <v>39765.708333333336</v>
          </cell>
          <cell r="N137" t="str">
            <v>Approve</v>
          </cell>
          <cell r="O137">
            <v>935000000</v>
          </cell>
          <cell r="P137" t="str">
            <v>Sent directly to council from FBA; 11/13/08 sent to I/C, approved, amt revised down by bank per 9/30 numbers</v>
          </cell>
          <cell r="Q137" t="str">
            <v>Yes</v>
          </cell>
          <cell r="R137">
            <v>39771</v>
          </cell>
          <cell r="T137" t="str">
            <v>Mr. Richard L. Carrion</v>
          </cell>
          <cell r="U137" t="str">
            <v>787-765-9680 ext. 6701</v>
          </cell>
          <cell r="V137" t="str">
            <v>Jorge A. Junquera Diez 787-754-1685</v>
          </cell>
          <cell r="W137" t="str">
            <v>P.O. Box 362708</v>
          </cell>
          <cell r="X137" t="str">
            <v>San Juan</v>
          </cell>
          <cell r="Y137" t="str">
            <v>PR</v>
          </cell>
          <cell r="Z137" t="str">
            <v>936</v>
          </cell>
          <cell r="AA137" t="str">
            <v>(787) 756-0277</v>
          </cell>
          <cell r="AB137">
            <v>39787</v>
          </cell>
          <cell r="AC137">
            <v>39787</v>
          </cell>
          <cell r="AD137">
            <v>935000000</v>
          </cell>
          <cell r="AE137" t="str">
            <v>Simpson Thatcher</v>
          </cell>
          <cell r="AF137" t="str">
            <v>BPOP</v>
          </cell>
          <cell r="AG137" t="str">
            <v>Nasdaq</v>
          </cell>
          <cell r="AH137">
            <v>6.7</v>
          </cell>
          <cell r="AI137">
            <v>20932836</v>
          </cell>
        </row>
        <row r="138">
          <cell r="A138">
            <v>118</v>
          </cell>
          <cell r="B138" t="str">
            <v>November 12, 2008</v>
          </cell>
          <cell r="C138" t="str">
            <v>FRB</v>
          </cell>
          <cell r="D138" t="str">
            <v>RSSD</v>
          </cell>
          <cell r="E138">
            <v>1471849</v>
          </cell>
          <cell r="F138" t="str">
            <v>Blue Valley Ban Corp</v>
          </cell>
          <cell r="H138">
            <v>21750000</v>
          </cell>
          <cell r="I138" t="str">
            <v>COUNCIL</v>
          </cell>
          <cell r="J138">
            <v>39764</v>
          </cell>
          <cell r="K138" t="str">
            <v>Approve</v>
          </cell>
          <cell r="L138" t="str">
            <v>November 13, 2008</v>
          </cell>
          <cell r="M138">
            <v>39765.708333333336</v>
          </cell>
          <cell r="N138" t="str">
            <v>Approve</v>
          </cell>
          <cell r="O138">
            <v>21750000</v>
          </cell>
          <cell r="P138" t="str">
            <v>Sent directly to council from FBA, council chose not to condition on third party equity; 11/13/08: sent to I/C, approved</v>
          </cell>
          <cell r="Q138" t="str">
            <v>Yes</v>
          </cell>
          <cell r="R138">
            <v>39777</v>
          </cell>
          <cell r="T138" t="str">
            <v>Mr. Robert D. Regnier</v>
          </cell>
          <cell r="U138" t="str">
            <v>913-234-2240</v>
          </cell>
          <cell r="V138" t="str">
            <v>Mark A. Fortino 913-234-2345</v>
          </cell>
          <cell r="W138" t="str">
            <v>11935 Riley</v>
          </cell>
          <cell r="X138" t="str">
            <v>Overland Park</v>
          </cell>
          <cell r="Y138" t="str">
            <v>KS</v>
          </cell>
          <cell r="Z138">
            <v>66213</v>
          </cell>
          <cell r="AA138" t="str">
            <v>(913) 234-7040</v>
          </cell>
          <cell r="AB138">
            <v>39787</v>
          </cell>
          <cell r="AC138">
            <v>39787</v>
          </cell>
          <cell r="AD138">
            <v>21750000</v>
          </cell>
          <cell r="AE138" t="str">
            <v>Squire Sanders</v>
          </cell>
          <cell r="AF138" t="str">
            <v>BVBC</v>
          </cell>
          <cell r="AG138" t="str">
            <v>OTC</v>
          </cell>
          <cell r="AH138">
            <v>29.37</v>
          </cell>
          <cell r="AI138">
            <v>111083</v>
          </cell>
        </row>
        <row r="139">
          <cell r="A139">
            <v>119</v>
          </cell>
          <cell r="B139" t="str">
            <v>November 13, 2008</v>
          </cell>
          <cell r="C139" t="str">
            <v>FRB</v>
          </cell>
          <cell r="D139" t="str">
            <v>RSSD</v>
          </cell>
          <cell r="E139">
            <v>3059504</v>
          </cell>
          <cell r="F139" t="str">
            <v>Indiana Community Bancorp</v>
          </cell>
          <cell r="G139" t="str">
            <v xml:space="preserve">Public </v>
          </cell>
          <cell r="H139">
            <v>21500000</v>
          </cell>
          <cell r="I139" t="str">
            <v>Approve</v>
          </cell>
          <cell r="L139" t="str">
            <v>November 17, 2008</v>
          </cell>
          <cell r="M139">
            <v>39769.708333333336</v>
          </cell>
          <cell r="N139" t="str">
            <v>Approve</v>
          </cell>
          <cell r="O139">
            <v>21500000</v>
          </cell>
          <cell r="Q139" t="str">
            <v>Yes</v>
          </cell>
          <cell r="R139">
            <v>39773</v>
          </cell>
          <cell r="T139" t="str">
            <v>Mr. Mark T. Gorski</v>
          </cell>
          <cell r="U139" t="str">
            <v>812--373-7379</v>
          </cell>
          <cell r="V139" t="str">
            <v>John K. Keach, Jr. 812-373-7816</v>
          </cell>
          <cell r="W139" t="str">
            <v>501 Washington Street</v>
          </cell>
          <cell r="X139" t="str">
            <v>Columbus</v>
          </cell>
          <cell r="Y139" t="str">
            <v>IN</v>
          </cell>
          <cell r="Z139">
            <v>47201</v>
          </cell>
          <cell r="AA139" t="str">
            <v>(812) 373-7388</v>
          </cell>
          <cell r="AB139">
            <v>39794</v>
          </cell>
          <cell r="AC139">
            <v>39794</v>
          </cell>
          <cell r="AD139">
            <v>21500000</v>
          </cell>
          <cell r="AE139" t="str">
            <v>Hughes Hubbard</v>
          </cell>
          <cell r="AF139" t="str">
            <v>INCB</v>
          </cell>
          <cell r="AG139" t="str">
            <v>Nasdaq</v>
          </cell>
          <cell r="AH139">
            <v>17.09</v>
          </cell>
          <cell r="AI139">
            <v>188707</v>
          </cell>
        </row>
        <row r="140">
          <cell r="A140">
            <v>120</v>
          </cell>
          <cell r="B140" t="str">
            <v>November 12, 2008</v>
          </cell>
          <cell r="C140" t="str">
            <v>OTS</v>
          </cell>
          <cell r="D140" t="str">
            <v>Holding Co Docket</v>
          </cell>
          <cell r="E140" t="str">
            <v>H1072</v>
          </cell>
          <cell r="F140" t="str">
            <v>Guaranty Financial Group Inc.</v>
          </cell>
          <cell r="G140" t="str">
            <v xml:space="preserve">Public </v>
          </cell>
          <cell r="H140">
            <v>427836750</v>
          </cell>
          <cell r="I140" t="str">
            <v>COUNCIL</v>
          </cell>
          <cell r="J140">
            <v>39799</v>
          </cell>
          <cell r="K140" t="str">
            <v>Approve - Conditional</v>
          </cell>
          <cell r="L140" t="str">
            <v>January 5, 2009</v>
          </cell>
          <cell r="M140">
            <v>39818.666666666664</v>
          </cell>
          <cell r="N140" t="str">
            <v>Approve</v>
          </cell>
          <cell r="O140">
            <v>427836000</v>
          </cell>
          <cell r="P140" t="str">
            <v>11/12/08: Council deferred to week of 11/17/08; 11/24/08 Council deferred again; 12/17/08: council approved contingent upon capital infusion of $637 million ($400 new and $237 Debt to Equity Exchange); 12/18/08: I/C Held for more information from staff; 1</v>
          </cell>
          <cell r="Q140" t="str">
            <v>Yes</v>
          </cell>
          <cell r="R140">
            <v>39819</v>
          </cell>
          <cell r="T140" t="str">
            <v>Mr. Ronald D. Murff</v>
          </cell>
          <cell r="U140" t="str">
            <v>214-360-5902</v>
          </cell>
          <cell r="V140" t="str">
            <v>Scott A. Almy 214-360-1932</v>
          </cell>
          <cell r="W140" t="str">
            <v>8333 Douglas Avenue, Suite 1600</v>
          </cell>
          <cell r="X140" t="str">
            <v>Dallas</v>
          </cell>
          <cell r="Y140" t="str">
            <v>TX</v>
          </cell>
          <cell r="Z140">
            <v>75225</v>
          </cell>
          <cell r="AA140" t="str">
            <v>(214) 360-5930</v>
          </cell>
          <cell r="AB140" t="str">
            <v xml:space="preserve"> </v>
          </cell>
          <cell r="AE140" t="str">
            <v>Squire Sanders</v>
          </cell>
          <cell r="AF140" t="str">
            <v>GFG</v>
          </cell>
          <cell r="AG140" t="str">
            <v>NYSE</v>
          </cell>
        </row>
        <row r="141">
          <cell r="A141">
            <v>121</v>
          </cell>
          <cell r="B141" t="str">
            <v>November 12, 2008</v>
          </cell>
          <cell r="C141" t="str">
            <v>OTS</v>
          </cell>
          <cell r="D141" t="str">
            <v>Holding Co Docket</v>
          </cell>
          <cell r="E141" t="str">
            <v>H3483</v>
          </cell>
          <cell r="F141" t="str">
            <v>E*Trade Financial Corporation</v>
          </cell>
          <cell r="G141" t="str">
            <v xml:space="preserve">Public </v>
          </cell>
          <cell r="H141">
            <v>800000000</v>
          </cell>
          <cell r="I141" t="str">
            <v>COUNCIL</v>
          </cell>
          <cell r="J141">
            <v>39764</v>
          </cell>
          <cell r="K141" t="str">
            <v>Approve - Conditional</v>
          </cell>
          <cell r="P141" t="str">
            <v>11/12/08: Council deferred to week of 11/17/08; 11/24/08 Council approved it on the condition that Citadel conversion of $350 million in equity; 1/7/09 awaiting information from the OTS</v>
          </cell>
          <cell r="T141" t="str">
            <v>Mr. Donald H. Layton</v>
          </cell>
          <cell r="U141" t="str">
            <v>646-521-4322</v>
          </cell>
          <cell r="V141" t="str">
            <v>Bruce P. Nolop 646-521-4333</v>
          </cell>
          <cell r="W141" t="str">
            <v>135 East 57th Street, 31st Floor</v>
          </cell>
          <cell r="X141" t="str">
            <v xml:space="preserve">New York </v>
          </cell>
          <cell r="Y141" t="str">
            <v>NY</v>
          </cell>
          <cell r="Z141">
            <v>10022</v>
          </cell>
          <cell r="AA141" t="str">
            <v>(679) 624-6790</v>
          </cell>
          <cell r="AB141" t="str">
            <v xml:space="preserve"> </v>
          </cell>
          <cell r="AE141" t="str">
            <v>Squire Sanders</v>
          </cell>
          <cell r="AF141" t="str">
            <v>ETFC</v>
          </cell>
          <cell r="AG141" t="str">
            <v>Nasdaq</v>
          </cell>
        </row>
        <row r="142">
          <cell r="A142">
            <v>122</v>
          </cell>
          <cell r="B142" t="str">
            <v>November 12, 2008</v>
          </cell>
          <cell r="C142" t="str">
            <v>FRB</v>
          </cell>
          <cell r="D142" t="str">
            <v>RSSD</v>
          </cell>
          <cell r="E142">
            <v>2785459</v>
          </cell>
          <cell r="F142" t="str">
            <v>Asian Financial Corporation</v>
          </cell>
          <cell r="H142">
            <v>2023140</v>
          </cell>
          <cell r="I142" t="str">
            <v>COUNCIL</v>
          </cell>
          <cell r="J142">
            <v>39764</v>
          </cell>
          <cell r="K142" t="str">
            <v>Hold</v>
          </cell>
          <cell r="P142" t="str">
            <v>11/12/08: Council is holding to discuss</v>
          </cell>
          <cell r="T142" t="str">
            <v>Mr. Marc S. Winkler</v>
          </cell>
          <cell r="U142" t="str">
            <v>215-238-1388</v>
          </cell>
          <cell r="V142" t="str">
            <v>Linda M. Ackerman 215-238-0377</v>
          </cell>
          <cell r="W142" t="str">
            <v>913 Arch Street, 3rd Floor</v>
          </cell>
          <cell r="X142" t="str">
            <v>Philadelphia</v>
          </cell>
          <cell r="Y142" t="str">
            <v>PA</v>
          </cell>
          <cell r="Z142">
            <v>19107</v>
          </cell>
          <cell r="AA142" t="str">
            <v>(215) 592-1169</v>
          </cell>
          <cell r="AB142" t="str">
            <v xml:space="preserve"> </v>
          </cell>
          <cell r="AE142" t="str">
            <v>Hughes Hubbard</v>
          </cell>
        </row>
        <row r="143">
          <cell r="AB143" t="str">
            <v xml:space="preserve"> </v>
          </cell>
        </row>
        <row r="144">
          <cell r="A144">
            <v>123</v>
          </cell>
          <cell r="B144" t="str">
            <v>November 13, 2008</v>
          </cell>
          <cell r="C144" t="str">
            <v>OTS</v>
          </cell>
          <cell r="D144" t="str">
            <v>Holding Co Docket</v>
          </cell>
          <cell r="E144" t="str">
            <v>H3317</v>
          </cell>
          <cell r="F144" t="str">
            <v>Central Federal Corporation</v>
          </cell>
          <cell r="G144" t="str">
            <v xml:space="preserve">Public </v>
          </cell>
          <cell r="H144">
            <v>7225000</v>
          </cell>
          <cell r="I144" t="str">
            <v>Approve</v>
          </cell>
          <cell r="L144" t="str">
            <v>November 19, 2008</v>
          </cell>
          <cell r="M144">
            <v>39771.708333333336</v>
          </cell>
          <cell r="N144" t="str">
            <v>Approve</v>
          </cell>
          <cell r="O144">
            <v>7225000</v>
          </cell>
          <cell r="Q144" t="str">
            <v>Yes</v>
          </cell>
          <cell r="R144">
            <v>39773</v>
          </cell>
          <cell r="T144" t="str">
            <v xml:space="preserve">Mr. Mark S. Allio </v>
          </cell>
          <cell r="U144" t="str">
            <v>330-576-1334</v>
          </cell>
          <cell r="V144" t="str">
            <v>Therese Ann Liutkus 330-576-1209</v>
          </cell>
          <cell r="W144" t="str">
            <v>2923 Smith Road</v>
          </cell>
          <cell r="X144" t="str">
            <v>Fairlawn</v>
          </cell>
          <cell r="Y144" t="str">
            <v>OH</v>
          </cell>
          <cell r="Z144">
            <v>44333</v>
          </cell>
          <cell r="AA144" t="str">
            <v>(330) 666-7959</v>
          </cell>
          <cell r="AB144">
            <v>39787</v>
          </cell>
          <cell r="AC144">
            <v>39787</v>
          </cell>
          <cell r="AD144">
            <v>7225000</v>
          </cell>
          <cell r="AE144" t="str">
            <v>Squire Sanders</v>
          </cell>
          <cell r="AF144" t="str">
            <v>CFBK</v>
          </cell>
          <cell r="AG144" t="str">
            <v>Nasdaq</v>
          </cell>
          <cell r="AH144">
            <v>3.22</v>
          </cell>
          <cell r="AI144">
            <v>336568</v>
          </cell>
        </row>
        <row r="145">
          <cell r="A145">
            <v>124</v>
          </cell>
          <cell r="B145" t="str">
            <v>November 13, 2008</v>
          </cell>
          <cell r="C145" t="str">
            <v>FRB</v>
          </cell>
          <cell r="D145" t="str">
            <v>RSSD</v>
          </cell>
          <cell r="E145">
            <v>2945824</v>
          </cell>
          <cell r="F145" t="str">
            <v>MetLife, Inc</v>
          </cell>
          <cell r="G145" t="str">
            <v xml:space="preserve">Public </v>
          </cell>
          <cell r="H145">
            <v>9815254170</v>
          </cell>
          <cell r="I145" t="str">
            <v>Approve</v>
          </cell>
          <cell r="P145" t="str">
            <v>Under Review</v>
          </cell>
          <cell r="T145" t="str">
            <v>Mr. William J. Wheeler</v>
          </cell>
          <cell r="U145" t="str">
            <v>212-578-9214</v>
          </cell>
          <cell r="V145" t="str">
            <v>Eric T. Steigerwalt 212-578-3370</v>
          </cell>
          <cell r="W145" t="str">
            <v>One MetLife Plaza</v>
          </cell>
          <cell r="X145" t="str">
            <v>Long Island City</v>
          </cell>
          <cell r="Y145" t="str">
            <v>NY</v>
          </cell>
          <cell r="Z145">
            <v>11101</v>
          </cell>
          <cell r="AA145" t="str">
            <v>(212) 578-8048</v>
          </cell>
          <cell r="AB145" t="str">
            <v xml:space="preserve"> </v>
          </cell>
          <cell r="AE145" t="str">
            <v>Simpson Thatcher</v>
          </cell>
          <cell r="AF145" t="str">
            <v>MET</v>
          </cell>
          <cell r="AG145" t="str">
            <v>NYSE</v>
          </cell>
        </row>
        <row r="146">
          <cell r="AB146" t="str">
            <v xml:space="preserve"> </v>
          </cell>
        </row>
        <row r="147">
          <cell r="A147">
            <v>125</v>
          </cell>
          <cell r="B147" t="str">
            <v>November 14, 2008</v>
          </cell>
          <cell r="C147" t="str">
            <v>FRB</v>
          </cell>
          <cell r="D147" t="str">
            <v>RSSD</v>
          </cell>
          <cell r="E147">
            <v>2651590</v>
          </cell>
          <cell r="F147" t="str">
            <v>Peapack-Gladstone Financial Corporation</v>
          </cell>
          <cell r="G147" t="str">
            <v xml:space="preserve">Public </v>
          </cell>
          <cell r="H147">
            <v>28685388</v>
          </cell>
          <cell r="I147" t="str">
            <v>Approve</v>
          </cell>
          <cell r="L147" t="str">
            <v>November 17, 2008</v>
          </cell>
          <cell r="M147">
            <v>39769.708333333336</v>
          </cell>
          <cell r="N147" t="str">
            <v>Approve</v>
          </cell>
          <cell r="O147">
            <v>28685000</v>
          </cell>
          <cell r="Q147" t="str">
            <v>Yes</v>
          </cell>
          <cell r="R147">
            <v>39773</v>
          </cell>
          <cell r="T147" t="str">
            <v>Mr. Arthur F. Birmingham</v>
          </cell>
          <cell r="U147" t="str">
            <v>908-719-4308</v>
          </cell>
          <cell r="V147" t="str">
            <v>Robert M. Rogers 908-719-4302</v>
          </cell>
          <cell r="W147" t="str">
            <v>158 Route 206 North</v>
          </cell>
          <cell r="X147" t="str">
            <v>Gladstone</v>
          </cell>
          <cell r="Y147" t="str">
            <v>NJ</v>
          </cell>
          <cell r="Z147" t="str">
            <v>07934</v>
          </cell>
          <cell r="AA147" t="str">
            <v>(908) 781-2046</v>
          </cell>
          <cell r="AB147">
            <v>39822</v>
          </cell>
          <cell r="AC147">
            <v>39822</v>
          </cell>
          <cell r="AD147">
            <v>28685000</v>
          </cell>
          <cell r="AE147" t="str">
            <v>Squire Sanders</v>
          </cell>
          <cell r="AF147" t="str">
            <v>PGC</v>
          </cell>
          <cell r="AG147" t="str">
            <v>Nasdaq</v>
          </cell>
          <cell r="AH147">
            <v>30.06</v>
          </cell>
          <cell r="AI147">
            <v>143139</v>
          </cell>
        </row>
        <row r="148">
          <cell r="A148">
            <v>126</v>
          </cell>
          <cell r="B148" t="str">
            <v>November 14, 2008</v>
          </cell>
          <cell r="C148" t="str">
            <v>FDIC/FRB</v>
          </cell>
          <cell r="D148" t="str">
            <v>RSSD</v>
          </cell>
          <cell r="E148">
            <v>2312837</v>
          </cell>
          <cell r="F148" t="str">
            <v>American River Bankshares</v>
          </cell>
          <cell r="G148" t="str">
            <v xml:space="preserve">Public </v>
          </cell>
          <cell r="H148">
            <v>6000000</v>
          </cell>
          <cell r="I148" t="str">
            <v>Approve</v>
          </cell>
          <cell r="L148" t="str">
            <v>November 19, 2008</v>
          </cell>
          <cell r="M148">
            <v>39771.708333333336</v>
          </cell>
          <cell r="N148" t="str">
            <v>Approve</v>
          </cell>
          <cell r="O148">
            <v>6000000</v>
          </cell>
          <cell r="Q148" t="str">
            <v>Yes</v>
          </cell>
          <cell r="R148">
            <v>39773</v>
          </cell>
          <cell r="T148" t="str">
            <v>Mr. David T. Taber</v>
          </cell>
          <cell r="U148" t="str">
            <v>916-231-6714</v>
          </cell>
          <cell r="V148" t="str">
            <v>Mitchell A. Derenzo</v>
          </cell>
          <cell r="W148" t="str">
            <v>3100 Zinfandel Drive, Suite 450</v>
          </cell>
          <cell r="X148" t="str">
            <v>Rancho Cordova</v>
          </cell>
          <cell r="Y148" t="str">
            <v>CA</v>
          </cell>
          <cell r="Z148">
            <v>95670</v>
          </cell>
          <cell r="AA148" t="str">
            <v>(916) 854-4614</v>
          </cell>
          <cell r="AB148" t="str">
            <v xml:space="preserve"> </v>
          </cell>
          <cell r="AE148" t="str">
            <v>Hughes Hubbard</v>
          </cell>
          <cell r="AF148" t="str">
            <v>AMRB</v>
          </cell>
          <cell r="AG148" t="str">
            <v>Nasdaq</v>
          </cell>
          <cell r="AH148">
            <v>10.69</v>
          </cell>
        </row>
        <row r="149">
          <cell r="A149">
            <v>127</v>
          </cell>
          <cell r="B149" t="str">
            <v>November 14, 2008</v>
          </cell>
          <cell r="C149" t="str">
            <v>FDIC</v>
          </cell>
          <cell r="D149" t="str">
            <v>RSSD</v>
          </cell>
          <cell r="E149">
            <v>3590388</v>
          </cell>
          <cell r="F149" t="str">
            <v>Bank of Marin Bancorp</v>
          </cell>
          <cell r="G149" t="str">
            <v xml:space="preserve">Public </v>
          </cell>
          <cell r="H149">
            <v>28000000</v>
          </cell>
          <cell r="I149" t="str">
            <v>Approve</v>
          </cell>
          <cell r="L149" t="str">
            <v>November 19, 2008</v>
          </cell>
          <cell r="M149">
            <v>39771.708333333336</v>
          </cell>
          <cell r="N149" t="str">
            <v>Approve</v>
          </cell>
          <cell r="O149">
            <v>28000000</v>
          </cell>
          <cell r="Q149" t="str">
            <v>Yes</v>
          </cell>
          <cell r="R149">
            <v>39773</v>
          </cell>
          <cell r="T149" t="str">
            <v>Mr. Russell A. Colombo</v>
          </cell>
          <cell r="U149" t="str">
            <v>415-763-4521</v>
          </cell>
          <cell r="V149" t="str">
            <v>Christina Cook</v>
          </cell>
          <cell r="W149" t="str">
            <v>504 Redwood Boulevard, Suite 100</v>
          </cell>
          <cell r="X149" t="str">
            <v>Novato</v>
          </cell>
          <cell r="Y149" t="str">
            <v>CA</v>
          </cell>
          <cell r="Z149">
            <v>94947</v>
          </cell>
          <cell r="AA149" t="str">
            <v>(415) 884-9153</v>
          </cell>
          <cell r="AB149">
            <v>39787</v>
          </cell>
          <cell r="AC149">
            <v>39787</v>
          </cell>
          <cell r="AD149">
            <v>28000000</v>
          </cell>
          <cell r="AE149" t="str">
            <v>Squire Sanders</v>
          </cell>
          <cell r="AF149" t="str">
            <v>BMRC</v>
          </cell>
          <cell r="AG149" t="str">
            <v>Nasdaq</v>
          </cell>
          <cell r="AH149">
            <v>27.23</v>
          </cell>
          <cell r="AI149">
            <v>154242</v>
          </cell>
        </row>
        <row r="150">
          <cell r="A150">
            <v>128</v>
          </cell>
          <cell r="B150" t="str">
            <v>November 14, 2008</v>
          </cell>
          <cell r="C150" t="str">
            <v>FDIC</v>
          </cell>
          <cell r="D150" t="str">
            <v>RSSD</v>
          </cell>
          <cell r="E150">
            <v>1908082</v>
          </cell>
          <cell r="F150" t="str">
            <v>Bank of North Carolina</v>
          </cell>
          <cell r="H150">
            <v>31260000</v>
          </cell>
          <cell r="I150" t="str">
            <v>Approve</v>
          </cell>
          <cell r="L150" t="str">
            <v>November 19, 2008</v>
          </cell>
          <cell r="M150">
            <v>39771.708333333336</v>
          </cell>
          <cell r="N150" t="str">
            <v>Approve</v>
          </cell>
          <cell r="O150">
            <v>31260000</v>
          </cell>
          <cell r="Q150" t="str">
            <v>Yes</v>
          </cell>
          <cell r="R150">
            <v>39773</v>
          </cell>
          <cell r="T150" t="str">
            <v>Mr. W. Swope Montgomery, Jr.</v>
          </cell>
          <cell r="U150" t="str">
            <v>336-869-9200</v>
          </cell>
          <cell r="V150" t="str">
            <v>David B. Spencer</v>
          </cell>
          <cell r="W150" t="str">
            <v>831 Julian Avenue</v>
          </cell>
          <cell r="X150" t="str">
            <v>Thomasville</v>
          </cell>
          <cell r="Y150" t="str">
            <v>NC</v>
          </cell>
          <cell r="Z150">
            <v>27360</v>
          </cell>
          <cell r="AA150" t="str">
            <v>(336) 889-8451</v>
          </cell>
          <cell r="AB150">
            <v>39787</v>
          </cell>
          <cell r="AC150">
            <v>39787</v>
          </cell>
          <cell r="AD150">
            <v>31260000</v>
          </cell>
          <cell r="AE150" t="str">
            <v>Hughes Hubbard</v>
          </cell>
          <cell r="AH150">
            <v>8.6300000000000008</v>
          </cell>
          <cell r="AI150">
            <v>543337</v>
          </cell>
        </row>
        <row r="151">
          <cell r="A151">
            <v>129</v>
          </cell>
          <cell r="B151" t="str">
            <v>November 14, 2008</v>
          </cell>
          <cell r="C151" t="str">
            <v>FDIC</v>
          </cell>
          <cell r="D151" t="str">
            <v>RSSD</v>
          </cell>
          <cell r="E151">
            <v>2082532</v>
          </cell>
          <cell r="F151" t="str">
            <v>Uwharrie Capital Corp/Bank of Stanly</v>
          </cell>
          <cell r="G151" t="str">
            <v>Private</v>
          </cell>
          <cell r="H151">
            <v>10000000</v>
          </cell>
          <cell r="I151" t="str">
            <v>Approve</v>
          </cell>
          <cell r="L151" t="str">
            <v>November 21, 2008</v>
          </cell>
          <cell r="M151">
            <v>39773.708333333336</v>
          </cell>
          <cell r="N151" t="str">
            <v>Approve</v>
          </cell>
          <cell r="O151">
            <v>10000000</v>
          </cell>
          <cell r="Q151" t="str">
            <v>Yes</v>
          </cell>
          <cell r="R151">
            <v>39777</v>
          </cell>
          <cell r="T151" t="str">
            <v>Mr. David Beaver</v>
          </cell>
          <cell r="U151" t="str">
            <v>704-983-6181 ext. 1488</v>
          </cell>
          <cell r="V151" t="str">
            <v>Barbara Williams</v>
          </cell>
          <cell r="W151" t="str">
            <v>P.O. Box 338</v>
          </cell>
          <cell r="X151" t="str">
            <v>Albemarle</v>
          </cell>
          <cell r="Y151" t="str">
            <v>NC</v>
          </cell>
          <cell r="Z151">
            <v>28001</v>
          </cell>
          <cell r="AA151" t="str">
            <v>(704) 983-6462</v>
          </cell>
          <cell r="AB151">
            <v>39805</v>
          </cell>
          <cell r="AC151">
            <v>39805</v>
          </cell>
          <cell r="AD151">
            <v>10000000</v>
          </cell>
          <cell r="AE151" t="str">
            <v>Squire Sanders</v>
          </cell>
          <cell r="AF151" t="str">
            <v>UWHR.OB</v>
          </cell>
          <cell r="AG151" t="str">
            <v>OTC</v>
          </cell>
          <cell r="AH151" t="str">
            <v>n/a</v>
          </cell>
          <cell r="AI151" t="str">
            <v>n/a</v>
          </cell>
        </row>
        <row r="152">
          <cell r="A152">
            <v>130</v>
          </cell>
          <cell r="B152" t="str">
            <v>November 14, 2008</v>
          </cell>
          <cell r="C152" t="str">
            <v>FDIC</v>
          </cell>
          <cell r="D152" t="str">
            <v>RSSD</v>
          </cell>
          <cell r="E152">
            <v>1097089</v>
          </cell>
          <cell r="F152" t="str">
            <v>Bank of the Ozarks, Inc.</v>
          </cell>
          <cell r="G152" t="str">
            <v xml:space="preserve">Public </v>
          </cell>
          <cell r="H152">
            <v>75000000</v>
          </cell>
          <cell r="I152" t="str">
            <v>Approve</v>
          </cell>
          <cell r="L152" t="str">
            <v>November 19, 2008</v>
          </cell>
          <cell r="M152">
            <v>39771.708333333336</v>
          </cell>
          <cell r="N152" t="str">
            <v>Approve</v>
          </cell>
          <cell r="O152">
            <v>75000000</v>
          </cell>
          <cell r="Q152" t="str">
            <v>Yes</v>
          </cell>
          <cell r="R152">
            <v>39773</v>
          </cell>
          <cell r="T152" t="str">
            <v>Mr. George G. Gleason</v>
          </cell>
          <cell r="U152" t="str">
            <v>501-978-2200</v>
          </cell>
          <cell r="V152" t="str">
            <v>Paul E. Moore</v>
          </cell>
          <cell r="W152" t="str">
            <v>12615 Chenal Parkway</v>
          </cell>
          <cell r="X152" t="str">
            <v>Little Rock</v>
          </cell>
          <cell r="Y152" t="str">
            <v>AR</v>
          </cell>
          <cell r="Z152">
            <v>72211</v>
          </cell>
          <cell r="AA152" t="str">
            <v>(501) 978-2205</v>
          </cell>
          <cell r="AB152">
            <v>39794</v>
          </cell>
          <cell r="AC152">
            <v>39794</v>
          </cell>
          <cell r="AD152">
            <v>75000000</v>
          </cell>
          <cell r="AE152" t="str">
            <v>Hughes Hubbard</v>
          </cell>
          <cell r="AF152" t="str">
            <v>OZRK</v>
          </cell>
          <cell r="AG152" t="str">
            <v>Nasdaq</v>
          </cell>
          <cell r="AH152">
            <v>29.62</v>
          </cell>
          <cell r="AI152">
            <v>379811</v>
          </cell>
        </row>
        <row r="153">
          <cell r="A153">
            <v>131</v>
          </cell>
          <cell r="B153" t="str">
            <v>November 14, 2008</v>
          </cell>
          <cell r="C153" t="str">
            <v>FDIC</v>
          </cell>
          <cell r="D153" t="str">
            <v>RSSD</v>
          </cell>
          <cell r="E153">
            <v>1138012</v>
          </cell>
          <cell r="F153" t="str">
            <v>BancTrust Financial Group, Inc./Bank Trust</v>
          </cell>
          <cell r="G153" t="str">
            <v xml:space="preserve">Public </v>
          </cell>
          <cell r="H153">
            <v>50000000</v>
          </cell>
          <cell r="I153" t="str">
            <v>Approve</v>
          </cell>
          <cell r="L153" t="str">
            <v>December 11, 2008</v>
          </cell>
          <cell r="M153">
            <v>39793.583333333336</v>
          </cell>
          <cell r="N153" t="str">
            <v>Approve</v>
          </cell>
          <cell r="O153">
            <v>50000000</v>
          </cell>
          <cell r="Q153" t="str">
            <v>Yes</v>
          </cell>
          <cell r="R153">
            <v>39797</v>
          </cell>
          <cell r="T153" t="str">
            <v>Mr. F. Michael Johnson</v>
          </cell>
          <cell r="U153" t="str">
            <v>251-431-7813</v>
          </cell>
          <cell r="V153" t="str">
            <v>Leigh Thompson</v>
          </cell>
          <cell r="W153" t="str">
            <v>100 Saint Joseph Street</v>
          </cell>
          <cell r="X153" t="str">
            <v>Mobile</v>
          </cell>
          <cell r="Y153" t="str">
            <v>AL</v>
          </cell>
          <cell r="Z153">
            <v>36602</v>
          </cell>
          <cell r="AA153" t="str">
            <v>(251) 431-7851</v>
          </cell>
          <cell r="AB153">
            <v>39801</v>
          </cell>
          <cell r="AC153">
            <v>39801</v>
          </cell>
          <cell r="AD153">
            <v>50000000</v>
          </cell>
          <cell r="AE153" t="str">
            <v>Squire Sanders</v>
          </cell>
          <cell r="AF153" t="str">
            <v>BTFG</v>
          </cell>
          <cell r="AG153" t="str">
            <v>Nasdaq</v>
          </cell>
          <cell r="AH153">
            <v>10.26</v>
          </cell>
          <cell r="AI153">
            <v>730994</v>
          </cell>
        </row>
        <row r="154">
          <cell r="A154">
            <v>132</v>
          </cell>
          <cell r="B154" t="str">
            <v>November 14, 2008</v>
          </cell>
          <cell r="C154" t="str">
            <v>FDIC/FRB</v>
          </cell>
          <cell r="D154" t="str">
            <v>RSSD</v>
          </cell>
          <cell r="E154">
            <v>3003178</v>
          </cell>
          <cell r="F154" t="str">
            <v>Center Financial Corporation/Center Bank</v>
          </cell>
          <cell r="G154" t="str">
            <v xml:space="preserve">Public </v>
          </cell>
          <cell r="H154">
            <v>55000000</v>
          </cell>
          <cell r="I154" t="str">
            <v>Approve</v>
          </cell>
          <cell r="L154" t="str">
            <v>November 21, 2008</v>
          </cell>
          <cell r="M154">
            <v>39773.708333333336</v>
          </cell>
          <cell r="N154" t="str">
            <v>Approve</v>
          </cell>
          <cell r="O154">
            <v>55000000</v>
          </cell>
          <cell r="Q154" t="str">
            <v>Yes</v>
          </cell>
          <cell r="R154">
            <v>39777</v>
          </cell>
          <cell r="T154" t="str">
            <v>Mr. Jae Whan (J.W.) Yoo</v>
          </cell>
          <cell r="U154" t="str">
            <v>213-251-2201</v>
          </cell>
          <cell r="V154" t="str">
            <v>Lonny D. Robinson</v>
          </cell>
          <cell r="W154" t="str">
            <v>3435 Wilshire Boulevard, Suite 700</v>
          </cell>
          <cell r="X154" t="str">
            <v>Los Angeles</v>
          </cell>
          <cell r="Y154" t="str">
            <v>CA</v>
          </cell>
          <cell r="Z154">
            <v>90010</v>
          </cell>
          <cell r="AA154" t="str">
            <v>(213) 251-2202</v>
          </cell>
          <cell r="AB154">
            <v>39794</v>
          </cell>
          <cell r="AC154">
            <v>39794</v>
          </cell>
          <cell r="AD154">
            <v>55000000</v>
          </cell>
          <cell r="AE154" t="str">
            <v>Hughes Hubbard</v>
          </cell>
          <cell r="AF154" t="str">
            <v>CLFC</v>
          </cell>
          <cell r="AG154" t="str">
            <v>Nasdaq</v>
          </cell>
          <cell r="AH154">
            <v>9.5399999999999991</v>
          </cell>
          <cell r="AI154">
            <v>864780</v>
          </cell>
        </row>
        <row r="155">
          <cell r="A155">
            <v>133</v>
          </cell>
          <cell r="B155" t="str">
            <v>November 14, 2008</v>
          </cell>
          <cell r="C155" t="str">
            <v>FDIC</v>
          </cell>
          <cell r="D155" t="str">
            <v>RSSD</v>
          </cell>
          <cell r="E155">
            <v>2746049</v>
          </cell>
          <cell r="F155" t="str">
            <v>Central Bancorp, Inc./Central Co-operative Bank</v>
          </cell>
          <cell r="G155" t="str">
            <v xml:space="preserve">Public </v>
          </cell>
          <cell r="H155">
            <v>10000000</v>
          </cell>
          <cell r="I155" t="str">
            <v>Approve</v>
          </cell>
          <cell r="L155" t="str">
            <v>November 25, 2008</v>
          </cell>
          <cell r="M155">
            <v>39777.708333333336</v>
          </cell>
          <cell r="N155" t="str">
            <v>Approve</v>
          </cell>
          <cell r="O155">
            <v>10000000</v>
          </cell>
          <cell r="Q155" t="str">
            <v>Yes</v>
          </cell>
          <cell r="R155">
            <v>39783</v>
          </cell>
          <cell r="T155" t="str">
            <v>Mr. John D. Doherty</v>
          </cell>
          <cell r="U155" t="str">
            <v>617-629-4222</v>
          </cell>
          <cell r="V155" t="str">
            <v>Paul S. Feeley</v>
          </cell>
          <cell r="W155" t="str">
            <v>399 Highland Ave.</v>
          </cell>
          <cell r="X155" t="str">
            <v>Somerville</v>
          </cell>
          <cell r="Y155" t="str">
            <v>MA</v>
          </cell>
          <cell r="Z155">
            <v>2144</v>
          </cell>
          <cell r="AA155" t="str">
            <v>(617) 629-4247</v>
          </cell>
          <cell r="AB155">
            <v>39787</v>
          </cell>
          <cell r="AC155">
            <v>39787</v>
          </cell>
          <cell r="AD155">
            <v>10000000</v>
          </cell>
          <cell r="AE155" t="str">
            <v>Squire Sanders</v>
          </cell>
          <cell r="AF155" t="str">
            <v>CEBK</v>
          </cell>
          <cell r="AG155" t="str">
            <v>Nasdaq</v>
          </cell>
          <cell r="AH155">
            <v>6.39</v>
          </cell>
          <cell r="AI155">
            <v>234742</v>
          </cell>
        </row>
        <row r="156">
          <cell r="A156">
            <v>134</v>
          </cell>
          <cell r="B156" t="str">
            <v>November 14, 2008</v>
          </cell>
          <cell r="C156" t="str">
            <v>FDIC</v>
          </cell>
          <cell r="D156" t="str">
            <v>RSSD</v>
          </cell>
          <cell r="E156">
            <v>3409462</v>
          </cell>
          <cell r="F156" t="str">
            <v>Community 1st Bank</v>
          </cell>
          <cell r="G156" t="str">
            <v>Private</v>
          </cell>
          <cell r="H156">
            <v>2550000</v>
          </cell>
          <cell r="I156" t="str">
            <v>Approve</v>
          </cell>
          <cell r="L156" t="str">
            <v>November 19, 2008</v>
          </cell>
          <cell r="M156">
            <v>39771.708333333336</v>
          </cell>
          <cell r="N156" t="str">
            <v>Approve</v>
          </cell>
          <cell r="O156">
            <v>2550000</v>
          </cell>
          <cell r="Q156" t="str">
            <v>Yes</v>
          </cell>
          <cell r="R156">
            <v>39773</v>
          </cell>
          <cell r="T156" t="str">
            <v>Mr. Mark A. Lund</v>
          </cell>
          <cell r="U156" t="str">
            <v>916-724-2423</v>
          </cell>
          <cell r="V156" t="str">
            <v>James J. Kim</v>
          </cell>
          <cell r="W156" t="str">
            <v>2250 Douglas Boulevard, Suite 100</v>
          </cell>
          <cell r="X156" t="str">
            <v>Roseville</v>
          </cell>
          <cell r="Y156" t="str">
            <v>CA</v>
          </cell>
          <cell r="Z156">
            <v>95661</v>
          </cell>
          <cell r="AA156" t="str">
            <v>(916) 724-2422</v>
          </cell>
          <cell r="AB156">
            <v>39829</v>
          </cell>
          <cell r="AC156">
            <v>39829</v>
          </cell>
          <cell r="AD156">
            <v>2550000</v>
          </cell>
          <cell r="AE156" t="str">
            <v>Hughes Hubbard</v>
          </cell>
          <cell r="AH156" t="str">
            <v>n/a</v>
          </cell>
          <cell r="AI156" t="str">
            <v>n/a</v>
          </cell>
        </row>
        <row r="157">
          <cell r="A157">
            <v>135</v>
          </cell>
          <cell r="B157" t="str">
            <v>November 14, 2008</v>
          </cell>
          <cell r="C157" t="str">
            <v>FDIC</v>
          </cell>
          <cell r="D157" t="str">
            <v>RSSD</v>
          </cell>
          <cell r="E157">
            <v>2303910</v>
          </cell>
          <cell r="F157" t="str">
            <v>Enterprise Financial Services Corp./ Enterprise Bank &amp; Trust</v>
          </cell>
          <cell r="G157" t="str">
            <v xml:space="preserve">Public </v>
          </cell>
          <cell r="H157">
            <v>62000000</v>
          </cell>
          <cell r="I157" t="str">
            <v>Approve</v>
          </cell>
          <cell r="L157" t="str">
            <v>November 21, 2008</v>
          </cell>
          <cell r="M157">
            <v>39773.708333333336</v>
          </cell>
          <cell r="N157" t="str">
            <v>Approve</v>
          </cell>
          <cell r="O157">
            <v>35000000</v>
          </cell>
          <cell r="P157" t="str">
            <v>amount lowered per 12/16 bank request</v>
          </cell>
          <cell r="Q157" t="str">
            <v>Yes</v>
          </cell>
          <cell r="R157">
            <v>39777</v>
          </cell>
          <cell r="T157" t="str">
            <v>Mr. Frank Sanfilippo</v>
          </cell>
          <cell r="U157" t="str">
            <v>314-512-7214</v>
          </cell>
          <cell r="V157" t="str">
            <v>Jerry Mueller</v>
          </cell>
          <cell r="W157" t="str">
            <v>150 N. Meramec</v>
          </cell>
          <cell r="X157" t="str">
            <v>St. Louis</v>
          </cell>
          <cell r="Y157" t="str">
            <v>MO</v>
          </cell>
          <cell r="Z157">
            <v>63105</v>
          </cell>
          <cell r="AA157" t="str">
            <v>(314) 812-1576</v>
          </cell>
          <cell r="AB157">
            <v>39801</v>
          </cell>
          <cell r="AC157">
            <v>39801</v>
          </cell>
          <cell r="AD157">
            <v>35000000</v>
          </cell>
          <cell r="AE157" t="str">
            <v>Squire Sanders</v>
          </cell>
          <cell r="AH157">
            <v>16.2</v>
          </cell>
          <cell r="AI157">
            <v>324074</v>
          </cell>
        </row>
        <row r="158">
          <cell r="A158">
            <v>136</v>
          </cell>
          <cell r="B158" t="str">
            <v>November 14, 2008</v>
          </cell>
          <cell r="C158" t="str">
            <v>FDIC</v>
          </cell>
          <cell r="D158" t="str">
            <v>RSSD</v>
          </cell>
          <cell r="E158">
            <v>1104231</v>
          </cell>
          <cell r="F158" t="str">
            <v>International Bancshares Corporation/ International Bank of Commerce</v>
          </cell>
          <cell r="G158" t="str">
            <v xml:space="preserve">Public </v>
          </cell>
          <cell r="H158">
            <v>216000000</v>
          </cell>
          <cell r="I158" t="str">
            <v>Approve</v>
          </cell>
          <cell r="L158" t="str">
            <v>November 19, 2008</v>
          </cell>
          <cell r="M158">
            <v>39771.708333333336</v>
          </cell>
          <cell r="N158" t="str">
            <v>Approve</v>
          </cell>
          <cell r="O158">
            <v>216000000</v>
          </cell>
          <cell r="Q158" t="str">
            <v>Yes</v>
          </cell>
          <cell r="R158">
            <v>39773</v>
          </cell>
          <cell r="T158" t="str">
            <v>Mr. Cary Plotkin Kavy</v>
          </cell>
          <cell r="U158" t="str">
            <v>210-554-5250</v>
          </cell>
          <cell r="V158" t="str">
            <v>Dennis E. Nixon</v>
          </cell>
          <cell r="W158" t="str">
            <v>1200 San Bernardo Ave.</v>
          </cell>
          <cell r="X158" t="str">
            <v>Laredo</v>
          </cell>
          <cell r="Y158" t="str">
            <v>TX</v>
          </cell>
          <cell r="Z158">
            <v>78240</v>
          </cell>
          <cell r="AA158" t="str">
            <v>(956) 726-6616</v>
          </cell>
          <cell r="AB158">
            <v>39805</v>
          </cell>
          <cell r="AC158">
            <v>39805</v>
          </cell>
          <cell r="AD158">
            <v>216000000</v>
          </cell>
          <cell r="AE158" t="str">
            <v>Hughes Hubbard</v>
          </cell>
          <cell r="AF158" t="str">
            <v>IBOC</v>
          </cell>
          <cell r="AG158" t="str">
            <v>Nasdaq</v>
          </cell>
          <cell r="AH158">
            <v>24.43</v>
          </cell>
          <cell r="AI158">
            <v>1326238</v>
          </cell>
        </row>
        <row r="159">
          <cell r="A159">
            <v>137</v>
          </cell>
          <cell r="B159" t="str">
            <v>November 14, 2008</v>
          </cell>
          <cell r="C159" t="str">
            <v>FDIC</v>
          </cell>
          <cell r="D159" t="str">
            <v>RSSD</v>
          </cell>
          <cell r="E159">
            <v>3282692</v>
          </cell>
          <cell r="F159" t="str">
            <v>First Sound Bank</v>
          </cell>
          <cell r="G159" t="str">
            <v xml:space="preserve">Public </v>
          </cell>
          <cell r="H159">
            <v>7400000</v>
          </cell>
          <cell r="I159" t="str">
            <v>Approve</v>
          </cell>
          <cell r="L159" t="str">
            <v>November 19, 2008</v>
          </cell>
          <cell r="M159">
            <v>39771.708333333336</v>
          </cell>
          <cell r="N159" t="str">
            <v>Approve</v>
          </cell>
          <cell r="O159">
            <v>7400000</v>
          </cell>
          <cell r="Q159" t="str">
            <v>Yes</v>
          </cell>
          <cell r="R159">
            <v>39773</v>
          </cell>
          <cell r="T159" t="str">
            <v>Ms. Jan Gould</v>
          </cell>
          <cell r="U159" t="str">
            <v>206-436-2002</v>
          </cell>
          <cell r="V159" t="str">
            <v>Steve Shaughnessy</v>
          </cell>
          <cell r="W159" t="str">
            <v>925 Fourth Avenue, Suite 2350</v>
          </cell>
          <cell r="X159" t="str">
            <v>Seattle</v>
          </cell>
          <cell r="Y159" t="str">
            <v>WA</v>
          </cell>
          <cell r="Z159">
            <v>98104</v>
          </cell>
          <cell r="AA159" t="str">
            <v>(206) 515-2005</v>
          </cell>
          <cell r="AB159">
            <v>39805</v>
          </cell>
          <cell r="AC159">
            <v>39805</v>
          </cell>
          <cell r="AD159">
            <v>7400000</v>
          </cell>
          <cell r="AE159" t="str">
            <v>Squire Sanders</v>
          </cell>
          <cell r="AH159">
            <v>9.73</v>
          </cell>
          <cell r="AI159">
            <v>114080</v>
          </cell>
        </row>
        <row r="160">
          <cell r="A160">
            <v>138</v>
          </cell>
          <cell r="B160" t="str">
            <v>November 14, 2008</v>
          </cell>
          <cell r="C160" t="str">
            <v>FDIC</v>
          </cell>
          <cell r="D160" t="str">
            <v>RSSD</v>
          </cell>
          <cell r="E160">
            <v>1944204</v>
          </cell>
          <cell r="F160" t="str">
            <v>Mid Penn Bancorp, Inc./Mid Penn Bank</v>
          </cell>
          <cell r="G160" t="str">
            <v xml:space="preserve">Public </v>
          </cell>
          <cell r="H160">
            <v>10000000</v>
          </cell>
          <cell r="I160" t="str">
            <v>Approve</v>
          </cell>
          <cell r="L160" t="str">
            <v>November 19, 2008</v>
          </cell>
          <cell r="M160">
            <v>39771.708333333336</v>
          </cell>
          <cell r="N160" t="str">
            <v xml:space="preserve">Approve </v>
          </cell>
          <cell r="O160">
            <v>10000000</v>
          </cell>
          <cell r="P160" t="str">
            <v>11/19 Approved by IC, but hold off on the letter for verification by Melissa; 11/20 Karl called and they said they would email verified amount; originally requested $12.9 million, but changed request with their FBA to $10 million</v>
          </cell>
          <cell r="Q160" t="str">
            <v>Yes</v>
          </cell>
          <cell r="R160">
            <v>39783</v>
          </cell>
          <cell r="T160" t="str">
            <v>Mr. Kevin W. Laudenslager</v>
          </cell>
          <cell r="U160" t="str">
            <v>717-692-2133 Ext. 107</v>
          </cell>
          <cell r="V160" t="str">
            <v>Edward P. Williams</v>
          </cell>
          <cell r="W160" t="str">
            <v>349 Union Street</v>
          </cell>
          <cell r="X160" t="str">
            <v>Millersburg</v>
          </cell>
          <cell r="Y160" t="str">
            <v>PA</v>
          </cell>
          <cell r="Z160">
            <v>17061</v>
          </cell>
          <cell r="AA160" t="str">
            <v>(717) 692-4861</v>
          </cell>
          <cell r="AB160">
            <v>39801</v>
          </cell>
          <cell r="AC160">
            <v>39801</v>
          </cell>
          <cell r="AD160">
            <v>10000000</v>
          </cell>
          <cell r="AE160" t="str">
            <v>Hughes Hubbard</v>
          </cell>
          <cell r="AF160" t="str">
            <v>MPB</v>
          </cell>
          <cell r="AG160" t="str">
            <v>Nasdaq</v>
          </cell>
          <cell r="AH160">
            <v>20.52</v>
          </cell>
          <cell r="AI160">
            <v>73099</v>
          </cell>
        </row>
        <row r="161">
          <cell r="A161">
            <v>139</v>
          </cell>
          <cell r="B161" t="str">
            <v>November 14, 2008</v>
          </cell>
          <cell r="C161" t="str">
            <v>FDIC</v>
          </cell>
          <cell r="D161" t="str">
            <v>RSSD</v>
          </cell>
          <cell r="E161">
            <v>3364600</v>
          </cell>
          <cell r="F161" t="str">
            <v>Mission Valley Bancorp/ Mission Valley Bank</v>
          </cell>
          <cell r="G161" t="str">
            <v>CDFI - Private</v>
          </cell>
          <cell r="H161">
            <v>5500000</v>
          </cell>
          <cell r="I161" t="str">
            <v>Approve</v>
          </cell>
          <cell r="L161" t="str">
            <v>November 19, 2008</v>
          </cell>
          <cell r="M161">
            <v>39771.708333333336</v>
          </cell>
          <cell r="N161" t="str">
            <v>Approve</v>
          </cell>
          <cell r="O161">
            <v>5500000</v>
          </cell>
          <cell r="Q161" t="str">
            <v>Yes</v>
          </cell>
          <cell r="R161">
            <v>39773</v>
          </cell>
          <cell r="T161" t="str">
            <v>Ms. Tamara Gurney</v>
          </cell>
          <cell r="U161" t="str">
            <v>818-394-2330</v>
          </cell>
          <cell r="V161" t="str">
            <v>Jane Chen</v>
          </cell>
          <cell r="W161" t="str">
            <v>9116 Sunland Blvd</v>
          </cell>
          <cell r="X161" t="str">
            <v>Sun Valley</v>
          </cell>
          <cell r="Y161" t="str">
            <v>CA</v>
          </cell>
          <cell r="Z161" t="str">
            <v>91352</v>
          </cell>
          <cell r="AA161" t="str">
            <v>(818) 394-2380</v>
          </cell>
          <cell r="AB161">
            <v>39805</v>
          </cell>
          <cell r="AC161">
            <v>39805</v>
          </cell>
          <cell r="AD161">
            <v>5500000</v>
          </cell>
          <cell r="AE161" t="str">
            <v>Squire Sanders</v>
          </cell>
          <cell r="AF161" t="str">
            <v>MVLY.OB</v>
          </cell>
          <cell r="AG161" t="str">
            <v>OTC</v>
          </cell>
          <cell r="AH161" t="str">
            <v>n/a</v>
          </cell>
          <cell r="AI161" t="str">
            <v>n/a</v>
          </cell>
        </row>
        <row r="162">
          <cell r="A162">
            <v>140</v>
          </cell>
          <cell r="B162" t="str">
            <v>November 14, 2008</v>
          </cell>
          <cell r="C162" t="str">
            <v>FDIC</v>
          </cell>
          <cell r="D162" t="str">
            <v>RSSD</v>
          </cell>
          <cell r="E162">
            <v>3471209</v>
          </cell>
          <cell r="F162" t="str">
            <v>New Resource Bank</v>
          </cell>
          <cell r="H162">
            <v>4000000</v>
          </cell>
          <cell r="I162" t="str">
            <v>Approve</v>
          </cell>
          <cell r="L162" t="str">
            <v>November 25, 2008</v>
          </cell>
          <cell r="M162">
            <v>39777.708333333336</v>
          </cell>
          <cell r="N162" t="str">
            <v>Approve</v>
          </cell>
          <cell r="O162">
            <v>3972000</v>
          </cell>
          <cell r="P162" t="str">
            <v>IC held this application at the 11/19 meeting; Approved 11/25/08; 12/03/08 Brent Hoyer asked for it to be placed on HOLD due to a material change in the bank's condition</v>
          </cell>
          <cell r="Q162" t="str">
            <v>Yes</v>
          </cell>
          <cell r="R162">
            <v>39783</v>
          </cell>
          <cell r="T162" t="str">
            <v>Mr. Clay Jones</v>
          </cell>
          <cell r="U162" t="str">
            <v>415-995-8101</v>
          </cell>
          <cell r="V162" t="str">
            <v>Peter Liu</v>
          </cell>
          <cell r="W162" t="str">
            <v>405 Howard Street, Suite 110</v>
          </cell>
          <cell r="X162" t="str">
            <v>San Francisco</v>
          </cell>
          <cell r="Y162" t="str">
            <v>CA</v>
          </cell>
          <cell r="Z162">
            <v>94105</v>
          </cell>
          <cell r="AA162" t="str">
            <v>(415) 947-0482</v>
          </cell>
          <cell r="AB162" t="str">
            <v xml:space="preserve"> </v>
          </cell>
          <cell r="AE162" t="str">
            <v>Hughes Hubbard</v>
          </cell>
          <cell r="AF162" t="str">
            <v>NWBN.OB</v>
          </cell>
          <cell r="AG162" t="str">
            <v>OTC</v>
          </cell>
        </row>
        <row r="163">
          <cell r="A163">
            <v>141</v>
          </cell>
          <cell r="B163" t="str">
            <v>November 14, 2008</v>
          </cell>
          <cell r="C163" t="str">
            <v>FDIC</v>
          </cell>
          <cell r="D163" t="str">
            <v>RSSD</v>
          </cell>
          <cell r="E163">
            <v>1076002</v>
          </cell>
          <cell r="F163" t="str">
            <v>NewBridge Bancorp/New Bridge Bank</v>
          </cell>
          <cell r="G163" t="str">
            <v xml:space="preserve">Public </v>
          </cell>
          <cell r="H163">
            <v>52372000</v>
          </cell>
          <cell r="I163" t="str">
            <v>Approve</v>
          </cell>
          <cell r="L163" t="str">
            <v>November 21, 2008</v>
          </cell>
          <cell r="M163">
            <v>39773.708333333336</v>
          </cell>
          <cell r="N163" t="str">
            <v>Approve</v>
          </cell>
          <cell r="O163">
            <v>52372000</v>
          </cell>
          <cell r="P163" t="str">
            <v xml:space="preserve">Increased amount at bank's request to 3% of 9/30 RWA - application was made based on 6/30 RWA </v>
          </cell>
          <cell r="Q163" t="str">
            <v>Yes</v>
          </cell>
          <cell r="R163">
            <v>39777</v>
          </cell>
          <cell r="T163" t="str">
            <v>Mr. Pressley A. Ridgill</v>
          </cell>
          <cell r="U163" t="str">
            <v>336-369-0903</v>
          </cell>
          <cell r="V163" t="str">
            <v>Michael W. Shelton</v>
          </cell>
          <cell r="W163" t="str">
            <v>1501 Highwoods Boulevard, Suite 400</v>
          </cell>
          <cell r="X163" t="str">
            <v>Greensboro</v>
          </cell>
          <cell r="Y163" t="str">
            <v>NC</v>
          </cell>
          <cell r="Z163">
            <v>27410</v>
          </cell>
          <cell r="AA163" t="str">
            <v>(336) 369-0935</v>
          </cell>
          <cell r="AB163">
            <v>39794</v>
          </cell>
          <cell r="AC163">
            <v>39794</v>
          </cell>
          <cell r="AD163">
            <v>52372000</v>
          </cell>
          <cell r="AE163" t="str">
            <v>Squire Sanders</v>
          </cell>
          <cell r="AF163" t="str">
            <v>NBBC</v>
          </cell>
          <cell r="AG163" t="str">
            <v>Nasdaq</v>
          </cell>
          <cell r="AH163">
            <v>3.06</v>
          </cell>
          <cell r="AI163">
            <v>2567255</v>
          </cell>
        </row>
        <row r="164">
          <cell r="A164">
            <v>142</v>
          </cell>
          <cell r="B164" t="str">
            <v>November 14, 2008</v>
          </cell>
          <cell r="C164" t="str">
            <v>FDIC</v>
          </cell>
          <cell r="D164" t="str">
            <v>RSSD</v>
          </cell>
          <cell r="E164">
            <v>3595084</v>
          </cell>
          <cell r="F164" t="str">
            <v>Pacific City Finacial Corporation/ Pacific City Bank</v>
          </cell>
          <cell r="G164" t="str">
            <v>Private</v>
          </cell>
          <cell r="H164">
            <v>16200000</v>
          </cell>
          <cell r="I164" t="str">
            <v>Approve</v>
          </cell>
          <cell r="L164" t="str">
            <v>November 21, 2008</v>
          </cell>
          <cell r="M164">
            <v>39773.708333333336</v>
          </cell>
          <cell r="N164" t="str">
            <v>Approve</v>
          </cell>
          <cell r="O164">
            <v>16200000</v>
          </cell>
          <cell r="Q164" t="str">
            <v>Yes</v>
          </cell>
          <cell r="R164">
            <v>39777</v>
          </cell>
          <cell r="T164" t="str">
            <v>Mr. Andrew H. Chung</v>
          </cell>
          <cell r="U164" t="str">
            <v>213-210-2020</v>
          </cell>
          <cell r="V164" t="str">
            <v>Henry Kim</v>
          </cell>
          <cell r="W164" t="str">
            <v>3701 Wilshire Blvd, Suite 402</v>
          </cell>
          <cell r="X164" t="str">
            <v>Los Angeles</v>
          </cell>
          <cell r="Y164" t="str">
            <v>CA</v>
          </cell>
          <cell r="Z164">
            <v>90010</v>
          </cell>
          <cell r="AA164" t="str">
            <v>(213) 210-2032</v>
          </cell>
          <cell r="AB164">
            <v>39801</v>
          </cell>
          <cell r="AC164">
            <v>39801</v>
          </cell>
          <cell r="AD164">
            <v>16200000</v>
          </cell>
          <cell r="AE164" t="str">
            <v>Hughes Hubbard</v>
          </cell>
          <cell r="AF164" t="str">
            <v>PFCF.OB</v>
          </cell>
          <cell r="AG164" t="str">
            <v>OTC</v>
          </cell>
          <cell r="AH164" t="str">
            <v>n/a</v>
          </cell>
          <cell r="AI164" t="str">
            <v>n/a</v>
          </cell>
        </row>
        <row r="165">
          <cell r="A165">
            <v>143</v>
          </cell>
          <cell r="B165" t="str">
            <v>November 14, 2008</v>
          </cell>
          <cell r="C165" t="str">
            <v>FDIC/FRB</v>
          </cell>
          <cell r="D165" t="str">
            <v>RSSD</v>
          </cell>
          <cell r="E165">
            <v>3637863</v>
          </cell>
          <cell r="F165" t="str">
            <v>Security Business Bancorp/Security Business Bank of San Diego</v>
          </cell>
          <cell r="G165" t="str">
            <v>Private</v>
          </cell>
          <cell r="H165">
            <v>5803350</v>
          </cell>
          <cell r="I165" t="str">
            <v>Approve</v>
          </cell>
          <cell r="L165" t="str">
            <v>November 19, 2008</v>
          </cell>
          <cell r="M165">
            <v>39771.708333333336</v>
          </cell>
          <cell r="N165" t="str">
            <v>Approve</v>
          </cell>
          <cell r="O165">
            <v>5803000</v>
          </cell>
          <cell r="Q165" t="str">
            <v>Yes</v>
          </cell>
          <cell r="R165">
            <v>39773</v>
          </cell>
          <cell r="T165" t="str">
            <v>Mr. Paul F. Rodeno</v>
          </cell>
          <cell r="U165" t="str">
            <v>619-237-4801</v>
          </cell>
          <cell r="V165" t="str">
            <v>Pamela Schock</v>
          </cell>
          <cell r="W165" t="str">
            <v>701 B Street, Suite 100</v>
          </cell>
          <cell r="X165" t="str">
            <v>San Diego</v>
          </cell>
          <cell r="Y165" t="str">
            <v>CA</v>
          </cell>
          <cell r="Z165">
            <v>92101</v>
          </cell>
          <cell r="AA165" t="str">
            <v>(619) 230-8829</v>
          </cell>
          <cell r="AB165">
            <v>39822</v>
          </cell>
          <cell r="AC165">
            <v>39822</v>
          </cell>
          <cell r="AD165">
            <v>5803000</v>
          </cell>
          <cell r="AE165" t="str">
            <v>Squire Sanders</v>
          </cell>
          <cell r="AF165" t="str">
            <v>SBBC.OB</v>
          </cell>
          <cell r="AG165" t="str">
            <v>OTC</v>
          </cell>
          <cell r="AH165" t="str">
            <v>n/a</v>
          </cell>
          <cell r="AI165" t="str">
            <v>n/a</v>
          </cell>
        </row>
        <row r="166">
          <cell r="A166">
            <v>144</v>
          </cell>
          <cell r="B166" t="str">
            <v>November 14, 2008</v>
          </cell>
          <cell r="C166" t="str">
            <v>FDIC</v>
          </cell>
          <cell r="D166" t="str">
            <v>RSSD</v>
          </cell>
          <cell r="E166">
            <v>3047659</v>
          </cell>
          <cell r="F166" t="str">
            <v>Sound Banking Company</v>
          </cell>
          <cell r="G166" t="str">
            <v>Private</v>
          </cell>
          <cell r="H166">
            <v>3070000</v>
          </cell>
          <cell r="I166" t="str">
            <v>Approve</v>
          </cell>
          <cell r="L166" t="str">
            <v>November 19, 2008</v>
          </cell>
          <cell r="M166">
            <v>39771.708333333336</v>
          </cell>
          <cell r="N166" t="str">
            <v>Approve</v>
          </cell>
          <cell r="O166">
            <v>3070000</v>
          </cell>
          <cell r="Q166" t="str">
            <v>Yes</v>
          </cell>
          <cell r="R166">
            <v>39773</v>
          </cell>
          <cell r="T166" t="str">
            <v>Mr. Allen Nelson</v>
          </cell>
          <cell r="U166" t="str">
            <v>919-616-2067</v>
          </cell>
          <cell r="V166" t="str">
            <v>Phillip Collins</v>
          </cell>
          <cell r="W166" t="str">
            <v>5039 Executive Drive</v>
          </cell>
          <cell r="X166" t="str">
            <v>Morehead City</v>
          </cell>
          <cell r="Y166" t="str">
            <v>NC</v>
          </cell>
          <cell r="Z166">
            <v>28557</v>
          </cell>
          <cell r="AA166" t="str">
            <v>(919) 388-8311</v>
          </cell>
          <cell r="AB166">
            <v>39822</v>
          </cell>
          <cell r="AC166">
            <v>39822</v>
          </cell>
          <cell r="AD166">
            <v>3070000</v>
          </cell>
          <cell r="AE166" t="str">
            <v>Hughes Hubbard</v>
          </cell>
          <cell r="AF166" t="str">
            <v>SNBN.OB</v>
          </cell>
          <cell r="AG166" t="str">
            <v>OTC</v>
          </cell>
          <cell r="AH166" t="str">
            <v>n/a</v>
          </cell>
          <cell r="AI166" t="str">
            <v>n/a</v>
          </cell>
        </row>
        <row r="167">
          <cell r="A167">
            <v>145</v>
          </cell>
          <cell r="B167" t="str">
            <v>November 14, 2008</v>
          </cell>
          <cell r="C167" t="str">
            <v>FDIC</v>
          </cell>
          <cell r="D167" t="str">
            <v>RSSD</v>
          </cell>
          <cell r="E167">
            <v>3266227</v>
          </cell>
          <cell r="F167" t="str">
            <v>Southern Missouri Bancorp, Inc./ Southern Missouri Bank &amp; Trust Co.</v>
          </cell>
          <cell r="G167" t="str">
            <v xml:space="preserve">Public </v>
          </cell>
          <cell r="H167">
            <v>9555000</v>
          </cell>
          <cell r="I167" t="str">
            <v>Approve</v>
          </cell>
          <cell r="L167" t="str">
            <v>November 19, 2008</v>
          </cell>
          <cell r="M167">
            <v>39771.708333333336</v>
          </cell>
          <cell r="N167" t="str">
            <v>Approve</v>
          </cell>
          <cell r="O167">
            <v>9550000</v>
          </cell>
          <cell r="Q167" t="str">
            <v>Yes</v>
          </cell>
          <cell r="R167">
            <v>39773</v>
          </cell>
          <cell r="T167" t="str">
            <v>Mr. Greg A. Steffens</v>
          </cell>
          <cell r="U167" t="str">
            <v>573-778-1800</v>
          </cell>
          <cell r="V167" t="str">
            <v>Matt Funke</v>
          </cell>
          <cell r="W167" t="str">
            <v>531 Vine Street</v>
          </cell>
          <cell r="X167" t="str">
            <v>Poplar Bluff</v>
          </cell>
          <cell r="Y167" t="str">
            <v>MO</v>
          </cell>
          <cell r="Z167">
            <v>63901</v>
          </cell>
          <cell r="AA167" t="str">
            <v>(573) 686-2920</v>
          </cell>
          <cell r="AB167">
            <v>39787</v>
          </cell>
          <cell r="AC167">
            <v>39787</v>
          </cell>
          <cell r="AD167">
            <v>9550000</v>
          </cell>
          <cell r="AE167" t="str">
            <v>Squire Sanders</v>
          </cell>
          <cell r="AF167" t="str">
            <v>SMBC</v>
          </cell>
          <cell r="AG167" t="str">
            <v>Nasdaq</v>
          </cell>
          <cell r="AH167">
            <v>12.53</v>
          </cell>
          <cell r="AI167">
            <v>114326</v>
          </cell>
        </row>
        <row r="168">
          <cell r="A168">
            <v>146</v>
          </cell>
          <cell r="B168" t="str">
            <v>November 14, 2008</v>
          </cell>
          <cell r="C168" t="str">
            <v>FDIC</v>
          </cell>
          <cell r="D168" t="str">
            <v>RSSD</v>
          </cell>
          <cell r="E168">
            <v>138861</v>
          </cell>
          <cell r="F168" t="str">
            <v>State Bancorp, Inc./State Bank of Long Island</v>
          </cell>
          <cell r="H168">
            <v>36842000</v>
          </cell>
          <cell r="I168" t="str">
            <v>Approve</v>
          </cell>
          <cell r="L168" t="str">
            <v>November 19, 2008</v>
          </cell>
          <cell r="M168">
            <v>39771.708333333336</v>
          </cell>
          <cell r="N168" t="str">
            <v>Approve</v>
          </cell>
          <cell r="O168">
            <v>36842000</v>
          </cell>
          <cell r="Q168" t="str">
            <v>Yes</v>
          </cell>
          <cell r="R168">
            <v>39773</v>
          </cell>
          <cell r="T168" t="str">
            <v>Mr. Thomas M. O'Brien</v>
          </cell>
          <cell r="U168" t="str">
            <v>516-495-5103</v>
          </cell>
          <cell r="V168" t="str">
            <v>Patricia M. Schaubeck</v>
          </cell>
          <cell r="W168" t="str">
            <v>Two Jericho Plaza, Wing C</v>
          </cell>
          <cell r="X168" t="str">
            <v>Jericho</v>
          </cell>
          <cell r="Y168" t="str">
            <v>NY</v>
          </cell>
          <cell r="Z168">
            <v>11753</v>
          </cell>
          <cell r="AA168" t="str">
            <v>(516) 465-6700</v>
          </cell>
          <cell r="AB168">
            <v>39787</v>
          </cell>
          <cell r="AC168">
            <v>39787</v>
          </cell>
          <cell r="AD168">
            <v>36842000</v>
          </cell>
          <cell r="AE168" t="str">
            <v>Squire Sanders</v>
          </cell>
          <cell r="AH168">
            <v>11.87</v>
          </cell>
          <cell r="AI168">
            <v>465569</v>
          </cell>
        </row>
        <row r="169">
          <cell r="A169">
            <v>147</v>
          </cell>
          <cell r="B169" t="str">
            <v>November 14, 2008</v>
          </cell>
          <cell r="C169" t="str">
            <v>FDIC</v>
          </cell>
          <cell r="D169" t="str">
            <v>RSSD</v>
          </cell>
          <cell r="E169">
            <v>1105425</v>
          </cell>
          <cell r="F169" t="str">
            <v>Sterling Bancshares, Inc./Sterling Bank</v>
          </cell>
          <cell r="G169" t="str">
            <v xml:space="preserve">Public </v>
          </cell>
          <cell r="H169">
            <v>125198340</v>
          </cell>
          <cell r="I169" t="str">
            <v>Approve</v>
          </cell>
          <cell r="L169" t="str">
            <v>November 21, 2008</v>
          </cell>
          <cell r="M169">
            <v>39773.708333333336</v>
          </cell>
          <cell r="N169" t="str">
            <v>Approve</v>
          </cell>
          <cell r="O169">
            <v>125198000</v>
          </cell>
          <cell r="Q169" t="str">
            <v>Yes</v>
          </cell>
          <cell r="R169">
            <v>39777</v>
          </cell>
          <cell r="T169" t="str">
            <v>Mr. J. Downey Bridgwater</v>
          </cell>
          <cell r="U169" t="str">
            <v>713-507-2670</v>
          </cell>
          <cell r="V169" t="str">
            <v>Zach L. Wasson</v>
          </cell>
          <cell r="W169" t="str">
            <v>2550 North Loop West, Suite 600</v>
          </cell>
          <cell r="X169" t="str">
            <v>Houston</v>
          </cell>
          <cell r="Y169" t="str">
            <v>TX</v>
          </cell>
          <cell r="Z169">
            <v>77092</v>
          </cell>
          <cell r="AA169" t="str">
            <v>(713) 339-1459</v>
          </cell>
          <cell r="AB169">
            <v>39794</v>
          </cell>
          <cell r="AC169">
            <v>39794</v>
          </cell>
          <cell r="AD169">
            <v>125198000</v>
          </cell>
          <cell r="AE169" t="str">
            <v>Squire Sanders</v>
          </cell>
          <cell r="AF169" t="str">
            <v>SBIB</v>
          </cell>
          <cell r="AG169" t="str">
            <v>Nasdaq</v>
          </cell>
          <cell r="AH169">
            <v>7.18</v>
          </cell>
          <cell r="AI169">
            <v>2615557</v>
          </cell>
        </row>
        <row r="170">
          <cell r="A170">
            <v>148</v>
          </cell>
          <cell r="B170" t="str">
            <v>November 14, 2008</v>
          </cell>
          <cell r="C170" t="str">
            <v>FDIC</v>
          </cell>
          <cell r="D170" t="str">
            <v>RSSD</v>
          </cell>
          <cell r="E170">
            <v>561574</v>
          </cell>
          <cell r="F170" t="str">
            <v>Summit State Bank</v>
          </cell>
          <cell r="G170" t="str">
            <v xml:space="preserve">Public </v>
          </cell>
          <cell r="H170">
            <v>8500000</v>
          </cell>
          <cell r="I170" t="str">
            <v>Approve</v>
          </cell>
          <cell r="L170" t="str">
            <v>November 19, 2008</v>
          </cell>
          <cell r="M170">
            <v>39771.708333333336</v>
          </cell>
          <cell r="N170" t="str">
            <v>Approve</v>
          </cell>
          <cell r="O170">
            <v>8500000</v>
          </cell>
          <cell r="Q170" t="str">
            <v>Yes</v>
          </cell>
          <cell r="R170">
            <v>39773</v>
          </cell>
          <cell r="T170" t="str">
            <v>Mr. Thomas Duryea</v>
          </cell>
          <cell r="U170" t="str">
            <v>707-568-4920</v>
          </cell>
          <cell r="V170" t="str">
            <v>Dennis Kelley</v>
          </cell>
          <cell r="W170" t="str">
            <v>500 Bicentennial Way</v>
          </cell>
          <cell r="X170" t="str">
            <v>Santa Rosa</v>
          </cell>
          <cell r="Y170" t="str">
            <v>CA</v>
          </cell>
          <cell r="Z170">
            <v>95403</v>
          </cell>
          <cell r="AA170" t="str">
            <v>(707) 573-4620</v>
          </cell>
          <cell r="AB170">
            <v>39801</v>
          </cell>
          <cell r="AC170">
            <v>39801</v>
          </cell>
          <cell r="AD170">
            <v>8500000</v>
          </cell>
          <cell r="AE170" t="str">
            <v>Squire Sanders</v>
          </cell>
          <cell r="AF170" t="str">
            <v>SSBI</v>
          </cell>
          <cell r="AG170" t="str">
            <v>Nasdaq</v>
          </cell>
          <cell r="AH170">
            <v>5.33</v>
          </cell>
          <cell r="AI170">
            <v>239212</v>
          </cell>
        </row>
        <row r="171">
          <cell r="A171">
            <v>149</v>
          </cell>
          <cell r="B171" t="str">
            <v>November 14, 2008</v>
          </cell>
          <cell r="C171" t="str">
            <v>FDIC</v>
          </cell>
          <cell r="D171" t="str">
            <v>RSSD</v>
          </cell>
          <cell r="E171">
            <v>2858951</v>
          </cell>
          <cell r="F171" t="str">
            <v>The Bancorp, Inc./The Bancorp Bank</v>
          </cell>
          <cell r="G171" t="str">
            <v xml:space="preserve">Public </v>
          </cell>
          <cell r="H171">
            <v>45220000</v>
          </cell>
          <cell r="I171" t="str">
            <v>Approve</v>
          </cell>
          <cell r="L171" t="str">
            <v>November 21, 2008</v>
          </cell>
          <cell r="M171">
            <v>39773.708333333336</v>
          </cell>
          <cell r="N171" t="str">
            <v>Approve</v>
          </cell>
          <cell r="O171">
            <v>45220000</v>
          </cell>
          <cell r="Q171" t="str">
            <v>Yes</v>
          </cell>
          <cell r="R171">
            <v>39777</v>
          </cell>
          <cell r="T171" t="str">
            <v>Mr. Martin F. Egan</v>
          </cell>
          <cell r="U171" t="str">
            <v>302-385-5009</v>
          </cell>
          <cell r="V171" t="str">
            <v>Frank M. Mastrangelo</v>
          </cell>
          <cell r="W171" t="str">
            <v>409 Silverside Road, Suite 105</v>
          </cell>
          <cell r="X171" t="str">
            <v>Wilmington</v>
          </cell>
          <cell r="Y171" t="str">
            <v>DE</v>
          </cell>
          <cell r="Z171">
            <v>19809</v>
          </cell>
          <cell r="AA171" t="str">
            <v>(302) 791-5609</v>
          </cell>
          <cell r="AB171">
            <v>39794</v>
          </cell>
          <cell r="AC171">
            <v>39794</v>
          </cell>
          <cell r="AD171">
            <v>45220000</v>
          </cell>
          <cell r="AE171" t="str">
            <v>Squire Sanders</v>
          </cell>
          <cell r="AF171" t="str">
            <v>TBBK</v>
          </cell>
          <cell r="AG171" t="str">
            <v>Nasdaq</v>
          </cell>
          <cell r="AH171">
            <v>3.46</v>
          </cell>
          <cell r="AI171">
            <v>1960405</v>
          </cell>
        </row>
        <row r="172">
          <cell r="A172">
            <v>150</v>
          </cell>
          <cell r="B172" t="str">
            <v>November 14, 2008</v>
          </cell>
          <cell r="C172" t="str">
            <v>FDIC</v>
          </cell>
          <cell r="D172" t="str">
            <v>RSSD</v>
          </cell>
          <cell r="E172">
            <v>2744782</v>
          </cell>
          <cell r="F172" t="str">
            <v>The Little Bank, Incorporated</v>
          </cell>
          <cell r="G172" t="str">
            <v>Private</v>
          </cell>
          <cell r="H172">
            <v>7500000</v>
          </cell>
          <cell r="I172" t="str">
            <v>Approve</v>
          </cell>
          <cell r="L172" t="str">
            <v>November 19, 2008</v>
          </cell>
          <cell r="M172">
            <v>39771.708333333336</v>
          </cell>
          <cell r="N172" t="str">
            <v>Approve</v>
          </cell>
          <cell r="O172">
            <v>7500000</v>
          </cell>
          <cell r="Q172" t="str">
            <v>Yes</v>
          </cell>
          <cell r="R172">
            <v>39773</v>
          </cell>
          <cell r="T172" t="str">
            <v>Mr. Doyle Thigpen</v>
          </cell>
          <cell r="U172" t="str">
            <v>252-317-2804</v>
          </cell>
          <cell r="V172" t="str">
            <v>Rob Joness</v>
          </cell>
          <cell r="W172" t="str">
            <v>1101 Vernon Ave.</v>
          </cell>
          <cell r="X172" t="str">
            <v>Kinston</v>
          </cell>
          <cell r="Y172" t="str">
            <v>NC</v>
          </cell>
          <cell r="Z172">
            <v>28501</v>
          </cell>
          <cell r="AA172" t="str">
            <v>(252) 317-2837</v>
          </cell>
          <cell r="AB172">
            <v>39805</v>
          </cell>
          <cell r="AC172">
            <v>39805</v>
          </cell>
          <cell r="AD172">
            <v>7500000</v>
          </cell>
          <cell r="AE172" t="str">
            <v>Hughes Hubbard</v>
          </cell>
          <cell r="AH172" t="str">
            <v>n/a</v>
          </cell>
          <cell r="AI172" t="str">
            <v>n/a</v>
          </cell>
        </row>
        <row r="173">
          <cell r="A173">
            <v>151</v>
          </cell>
          <cell r="B173" t="str">
            <v>November 14, 2008</v>
          </cell>
          <cell r="C173" t="str">
            <v>FDIC</v>
          </cell>
          <cell r="D173" t="str">
            <v>RSSD</v>
          </cell>
          <cell r="E173">
            <v>3385100</v>
          </cell>
          <cell r="F173" t="str">
            <v>SBT Bancorp, Inc./The Simsbury Bank &amp; Trust Company</v>
          </cell>
          <cell r="G173" t="str">
            <v xml:space="preserve">Public </v>
          </cell>
          <cell r="H173">
            <v>4000000</v>
          </cell>
          <cell r="I173" t="str">
            <v>Approve</v>
          </cell>
          <cell r="L173" t="str">
            <v>November 19, 2008</v>
          </cell>
          <cell r="M173">
            <v>39771.708333333336</v>
          </cell>
          <cell r="N173" t="str">
            <v>Approve</v>
          </cell>
          <cell r="O173">
            <v>4000000</v>
          </cell>
          <cell r="Q173" t="str">
            <v>Yes</v>
          </cell>
          <cell r="R173">
            <v>39773</v>
          </cell>
          <cell r="T173" t="str">
            <v>Mr. Anthony Bisceglio</v>
          </cell>
          <cell r="U173" t="str">
            <v>860-651-2077</v>
          </cell>
          <cell r="V173" t="str">
            <v>Martin Geitz</v>
          </cell>
          <cell r="W173" t="str">
            <v>760 Hopmeadow Street</v>
          </cell>
          <cell r="X173" t="str">
            <v>Simsbury</v>
          </cell>
          <cell r="Y173" t="str">
            <v>CT</v>
          </cell>
          <cell r="Z173" t="str">
            <v>06070</v>
          </cell>
          <cell r="AA173" t="str">
            <v>(860) 408-4679</v>
          </cell>
          <cell r="AB173" t="str">
            <v xml:space="preserve"> </v>
          </cell>
          <cell r="AE173" t="str">
            <v>Squire Sanders</v>
          </cell>
          <cell r="AF173" t="str">
            <v>SBTB.OB</v>
          </cell>
          <cell r="AG173" t="str">
            <v>OTC</v>
          </cell>
          <cell r="AH173">
            <v>20.05</v>
          </cell>
        </row>
        <row r="174">
          <cell r="A174">
            <v>152</v>
          </cell>
          <cell r="B174" t="str">
            <v>November 14, 2008</v>
          </cell>
          <cell r="C174" t="str">
            <v>FDIC</v>
          </cell>
          <cell r="D174" t="str">
            <v>RSSD</v>
          </cell>
          <cell r="E174">
            <v>2457943</v>
          </cell>
          <cell r="F174" t="str">
            <v>TIB Financial Corp/TIB Bank</v>
          </cell>
          <cell r="G174" t="str">
            <v xml:space="preserve">Public </v>
          </cell>
          <cell r="H174">
            <v>37000000</v>
          </cell>
          <cell r="I174" t="str">
            <v>Approve</v>
          </cell>
          <cell r="L174" t="str">
            <v>November 19, 2008</v>
          </cell>
          <cell r="M174">
            <v>39771.708333333336</v>
          </cell>
          <cell r="N174" t="str">
            <v>Approve</v>
          </cell>
          <cell r="O174">
            <v>37000000</v>
          </cell>
          <cell r="Q174" t="str">
            <v>Yes</v>
          </cell>
          <cell r="R174">
            <v>39773</v>
          </cell>
          <cell r="T174" t="str">
            <v>Mr. Thomas Longe</v>
          </cell>
          <cell r="U174" t="str">
            <v>239-659-5857</v>
          </cell>
          <cell r="V174" t="str">
            <v>Stephen Gilhooly</v>
          </cell>
          <cell r="W174" t="str">
            <v>599 9th Street N</v>
          </cell>
          <cell r="X174" t="str">
            <v>Naples</v>
          </cell>
          <cell r="Y174" t="str">
            <v>FL</v>
          </cell>
          <cell r="Z174">
            <v>34102</v>
          </cell>
          <cell r="AA174" t="str">
            <v>(239) 263-4543</v>
          </cell>
          <cell r="AB174">
            <v>39787</v>
          </cell>
          <cell r="AC174">
            <v>39787</v>
          </cell>
          <cell r="AD174">
            <v>37000000</v>
          </cell>
          <cell r="AE174" t="str">
            <v>Hughes Hubbard</v>
          </cell>
          <cell r="AF174" t="str">
            <v>TIBB</v>
          </cell>
          <cell r="AG174" t="str">
            <v>Nasdaq</v>
          </cell>
          <cell r="AH174">
            <v>5.22</v>
          </cell>
          <cell r="AI174">
            <v>1063218</v>
          </cell>
        </row>
        <row r="175">
          <cell r="A175">
            <v>153</v>
          </cell>
          <cell r="B175" t="str">
            <v>November 14, 2008</v>
          </cell>
          <cell r="C175" t="str">
            <v>FDIC</v>
          </cell>
          <cell r="D175" t="str">
            <v>RSSD</v>
          </cell>
          <cell r="E175">
            <v>2797724</v>
          </cell>
          <cell r="F175" t="str">
            <v>TowneBank</v>
          </cell>
          <cell r="G175" t="str">
            <v xml:space="preserve">Public </v>
          </cell>
          <cell r="H175">
            <v>76458000</v>
          </cell>
          <cell r="I175" t="str">
            <v>Approve</v>
          </cell>
          <cell r="L175" t="str">
            <v>November 19, 2008</v>
          </cell>
          <cell r="M175">
            <v>39771.708333333336</v>
          </cell>
          <cell r="N175" t="str">
            <v>Approve</v>
          </cell>
          <cell r="O175">
            <v>76458000</v>
          </cell>
          <cell r="Q175" t="str">
            <v>Yes</v>
          </cell>
          <cell r="R175">
            <v>39773</v>
          </cell>
          <cell r="T175" t="str">
            <v>Mr. Clyde E. McFarland, Jr.</v>
          </cell>
          <cell r="U175" t="str">
            <v>757-638-6801</v>
          </cell>
          <cell r="V175" t="str">
            <v>Cindy Daluisio</v>
          </cell>
          <cell r="W175" t="str">
            <v>5716 High Street</v>
          </cell>
          <cell r="X175" t="str">
            <v>Portsmouth</v>
          </cell>
          <cell r="Y175" t="str">
            <v>VA</v>
          </cell>
          <cell r="Z175">
            <v>23703</v>
          </cell>
          <cell r="AA175" t="str">
            <v>(757) 484-7231</v>
          </cell>
          <cell r="AB175">
            <v>39794</v>
          </cell>
          <cell r="AC175">
            <v>39794</v>
          </cell>
          <cell r="AD175">
            <v>76458000</v>
          </cell>
          <cell r="AE175" t="str">
            <v>Squire Sanders</v>
          </cell>
          <cell r="AF175" t="str">
            <v>TOWN</v>
          </cell>
          <cell r="AG175" t="str">
            <v>Nasdaq</v>
          </cell>
          <cell r="AH175">
            <v>21.31</v>
          </cell>
          <cell r="AI175">
            <v>538184</v>
          </cell>
        </row>
        <row r="176">
          <cell r="A176">
            <v>154</v>
          </cell>
          <cell r="B176" t="str">
            <v>November 14, 2008</v>
          </cell>
          <cell r="C176" t="str">
            <v>FDIC</v>
          </cell>
          <cell r="D176" t="str">
            <v>RSSD</v>
          </cell>
          <cell r="E176">
            <v>2181426</v>
          </cell>
          <cell r="F176" t="str">
            <v>Unity Bancorp, Inc./Unity Bank</v>
          </cell>
          <cell r="G176" t="str">
            <v xml:space="preserve">Public </v>
          </cell>
          <cell r="H176">
            <v>20649000</v>
          </cell>
          <cell r="I176" t="str">
            <v>Approve</v>
          </cell>
          <cell r="L176" t="str">
            <v>November 19, 2008</v>
          </cell>
          <cell r="M176">
            <v>39771.708333333336</v>
          </cell>
          <cell r="N176" t="str">
            <v>Approve</v>
          </cell>
          <cell r="O176">
            <v>20649000</v>
          </cell>
          <cell r="Q176" t="str">
            <v>Yes</v>
          </cell>
          <cell r="R176">
            <v>39773</v>
          </cell>
          <cell r="T176" t="str">
            <v>Mr. James A. Hughes</v>
          </cell>
          <cell r="U176" t="str">
            <v>908-713-4306</v>
          </cell>
          <cell r="V176" t="str">
            <v>Alan J. Bedner</v>
          </cell>
          <cell r="W176" t="str">
            <v>64 Old Highway 22</v>
          </cell>
          <cell r="X176" t="str">
            <v>Clinton</v>
          </cell>
          <cell r="Y176" t="str">
            <v>NJ</v>
          </cell>
          <cell r="Z176" t="str">
            <v>08809</v>
          </cell>
          <cell r="AA176" t="str">
            <v>(908) 713-4351</v>
          </cell>
          <cell r="AB176">
            <v>39787</v>
          </cell>
          <cell r="AC176">
            <v>39787</v>
          </cell>
          <cell r="AD176">
            <v>20649000</v>
          </cell>
          <cell r="AE176" t="str">
            <v>Hughes Hubbard</v>
          </cell>
          <cell r="AF176" t="str">
            <v>UNTY</v>
          </cell>
          <cell r="AG176" t="str">
            <v>Nasdaq</v>
          </cell>
          <cell r="AH176">
            <v>4.05</v>
          </cell>
          <cell r="AI176">
            <v>764778</v>
          </cell>
        </row>
        <row r="177">
          <cell r="A177">
            <v>155</v>
          </cell>
          <cell r="B177" t="str">
            <v>November 14, 2008</v>
          </cell>
          <cell r="C177" t="str">
            <v>FDIC</v>
          </cell>
          <cell r="D177" t="str">
            <v>RSSD</v>
          </cell>
          <cell r="E177">
            <v>1136139</v>
          </cell>
          <cell r="F177" t="str">
            <v>VIST Financial Corp./VIST Bank</v>
          </cell>
          <cell r="G177" t="str">
            <v xml:space="preserve">Public </v>
          </cell>
          <cell r="H177">
            <v>25000000</v>
          </cell>
          <cell r="I177" t="str">
            <v>Approve</v>
          </cell>
          <cell r="L177" t="str">
            <v>November 19, 2008</v>
          </cell>
          <cell r="M177">
            <v>39771.708333333336</v>
          </cell>
          <cell r="N177" t="str">
            <v>Approve</v>
          </cell>
          <cell r="O177">
            <v>25000000</v>
          </cell>
          <cell r="Q177" t="str">
            <v>Yes</v>
          </cell>
          <cell r="R177">
            <v>39773</v>
          </cell>
          <cell r="T177" t="str">
            <v>Mr. Robert D. Davis</v>
          </cell>
          <cell r="U177" t="str">
            <v>610-603-7212</v>
          </cell>
          <cell r="V177" t="str">
            <v>Edward C. Barrett</v>
          </cell>
          <cell r="W177" t="str">
            <v>P.O. Box 6219</v>
          </cell>
          <cell r="X177" t="str">
            <v>Wyomissing</v>
          </cell>
          <cell r="Y177" t="str">
            <v>PA</v>
          </cell>
          <cell r="Z177" t="str">
            <v>19610-0219</v>
          </cell>
          <cell r="AA177" t="str">
            <v>(610) 603-2050</v>
          </cell>
          <cell r="AB177">
            <v>39801</v>
          </cell>
          <cell r="AC177">
            <v>39801</v>
          </cell>
          <cell r="AD177">
            <v>25000000</v>
          </cell>
          <cell r="AE177" t="str">
            <v>Squire Sanders</v>
          </cell>
          <cell r="AF177" t="str">
            <v>VIST</v>
          </cell>
          <cell r="AG177" t="str">
            <v>Nasdaq</v>
          </cell>
          <cell r="AH177">
            <v>10.3</v>
          </cell>
          <cell r="AI177">
            <v>364078</v>
          </cell>
        </row>
        <row r="178">
          <cell r="A178">
            <v>156</v>
          </cell>
          <cell r="B178" t="str">
            <v>November 14, 2008</v>
          </cell>
          <cell r="C178" t="str">
            <v>FDIC</v>
          </cell>
          <cell r="D178" t="str">
            <v>RSSD</v>
          </cell>
          <cell r="E178">
            <v>689302</v>
          </cell>
          <cell r="F178" t="str">
            <v>Wainwright Bank &amp; Trust Company</v>
          </cell>
          <cell r="G178" t="str">
            <v xml:space="preserve">Public </v>
          </cell>
          <cell r="H178">
            <v>22000000</v>
          </cell>
          <cell r="I178" t="str">
            <v>Approve</v>
          </cell>
          <cell r="L178" t="str">
            <v>November 19, 2008</v>
          </cell>
          <cell r="M178">
            <v>39771.708333333336</v>
          </cell>
          <cell r="N178" t="str">
            <v>Approve</v>
          </cell>
          <cell r="O178">
            <v>22000000</v>
          </cell>
          <cell r="Q178" t="str">
            <v>Yes</v>
          </cell>
          <cell r="R178">
            <v>39773</v>
          </cell>
          <cell r="T178" t="str">
            <v>Ms. Jan A. Miller</v>
          </cell>
          <cell r="U178" t="str">
            <v>617-478-4000</v>
          </cell>
          <cell r="V178" t="str">
            <v>James J. Barrett</v>
          </cell>
          <cell r="W178" t="str">
            <v>63 Franklin Street</v>
          </cell>
          <cell r="X178" t="str">
            <v>Boston</v>
          </cell>
          <cell r="Y178" t="str">
            <v>MA</v>
          </cell>
          <cell r="Z178">
            <v>2110</v>
          </cell>
          <cell r="AA178" t="str">
            <v>(617) 478-4010</v>
          </cell>
          <cell r="AB178">
            <v>39801</v>
          </cell>
          <cell r="AC178">
            <v>39801</v>
          </cell>
          <cell r="AD178">
            <v>22000000</v>
          </cell>
          <cell r="AE178" t="str">
            <v>Hughes Hubbard</v>
          </cell>
          <cell r="AF178" t="str">
            <v>WAIN</v>
          </cell>
          <cell r="AG178" t="str">
            <v>Nasdaq</v>
          </cell>
          <cell r="AH178">
            <v>8.4600000000000009</v>
          </cell>
          <cell r="AI178">
            <v>390071</v>
          </cell>
        </row>
        <row r="179">
          <cell r="A179">
            <v>157</v>
          </cell>
          <cell r="B179" t="str">
            <v>November 14, 2008</v>
          </cell>
          <cell r="C179" t="str">
            <v>FDIC/FRB</v>
          </cell>
          <cell r="D179" t="str">
            <v>RSSD</v>
          </cell>
          <cell r="E179">
            <v>2406174</v>
          </cell>
          <cell r="F179" t="str">
            <v>Washington Banking Company/ Whidbey Island Bank</v>
          </cell>
          <cell r="G179" t="str">
            <v xml:space="preserve">Public </v>
          </cell>
          <cell r="H179">
            <v>26400000</v>
          </cell>
          <cell r="I179" t="str">
            <v>Approve</v>
          </cell>
          <cell r="L179" t="str">
            <v>November 25, 2008</v>
          </cell>
          <cell r="M179">
            <v>39777.708333333336</v>
          </cell>
          <cell r="N179" t="str">
            <v>Approve</v>
          </cell>
          <cell r="O179">
            <v>26380000</v>
          </cell>
          <cell r="Q179" t="str">
            <v>Yes</v>
          </cell>
          <cell r="R179">
            <v>39783</v>
          </cell>
          <cell r="T179" t="str">
            <v>Mr. Richard A. Shields</v>
          </cell>
          <cell r="U179" t="str">
            <v>360-240-5160</v>
          </cell>
          <cell r="V179" t="str">
            <v>John L. Wagner</v>
          </cell>
          <cell r="W179" t="str">
            <v>450 SW Bayshore Drive</v>
          </cell>
          <cell r="X179" t="str">
            <v>Oak Harbor</v>
          </cell>
          <cell r="Y179" t="str">
            <v>WA</v>
          </cell>
          <cell r="Z179" t="str">
            <v>98277-7003</v>
          </cell>
          <cell r="AA179" t="str">
            <v>(360) 240-5046</v>
          </cell>
          <cell r="AB179">
            <v>39829</v>
          </cell>
          <cell r="AC179">
            <v>39829</v>
          </cell>
          <cell r="AD179">
            <v>26380000</v>
          </cell>
          <cell r="AE179" t="str">
            <v>Squire Sanders</v>
          </cell>
          <cell r="AF179" t="str">
            <v>WBCO</v>
          </cell>
          <cell r="AG179" t="str">
            <v>Nasdaq</v>
          </cell>
          <cell r="AH179">
            <v>8.0399999999999991</v>
          </cell>
          <cell r="AI179">
            <v>492164</v>
          </cell>
        </row>
        <row r="180">
          <cell r="A180">
            <v>158</v>
          </cell>
          <cell r="B180" t="str">
            <v>November 14, 2008</v>
          </cell>
          <cell r="C180" t="str">
            <v>FDIC</v>
          </cell>
          <cell r="D180" t="str">
            <v>RSSD</v>
          </cell>
          <cell r="E180">
            <v>3248513</v>
          </cell>
          <cell r="F180" t="str">
            <v>Wilshire Bancorp, Inc.</v>
          </cell>
          <cell r="G180" t="str">
            <v xml:space="preserve">Public </v>
          </cell>
          <cell r="H180">
            <v>62158000</v>
          </cell>
          <cell r="I180" t="str">
            <v>Approve</v>
          </cell>
          <cell r="L180" t="str">
            <v>November 19, 2008</v>
          </cell>
          <cell r="M180">
            <v>39771.708333333336</v>
          </cell>
          <cell r="N180" t="str">
            <v>Approve</v>
          </cell>
          <cell r="O180">
            <v>62158000</v>
          </cell>
          <cell r="Q180" t="str">
            <v>Yes</v>
          </cell>
          <cell r="R180">
            <v>39773</v>
          </cell>
          <cell r="T180" t="str">
            <v>Mr. Alex Ko</v>
          </cell>
          <cell r="U180" t="str">
            <v>213-427-6560</v>
          </cell>
          <cell r="V180" t="str">
            <v>Elaine Jeon</v>
          </cell>
          <cell r="W180" t="str">
            <v>3200 Wilshire Blvd., Suite 1400</v>
          </cell>
          <cell r="X180" t="str">
            <v>Los Angeles</v>
          </cell>
          <cell r="Y180" t="str">
            <v>CA</v>
          </cell>
          <cell r="Z180">
            <v>90010</v>
          </cell>
          <cell r="AA180" t="str">
            <v>(213) 427-6584</v>
          </cell>
          <cell r="AB180">
            <v>39794</v>
          </cell>
          <cell r="AC180">
            <v>39794</v>
          </cell>
          <cell r="AD180">
            <v>62158000</v>
          </cell>
          <cell r="AE180" t="str">
            <v>Hughes Hubbard</v>
          </cell>
          <cell r="AF180" t="str">
            <v>WIBC</v>
          </cell>
          <cell r="AG180" t="str">
            <v>Nasdaq</v>
          </cell>
          <cell r="AH180">
            <v>9.82</v>
          </cell>
          <cell r="AI180">
            <v>949460</v>
          </cell>
        </row>
        <row r="181">
          <cell r="A181">
            <v>159</v>
          </cell>
          <cell r="B181" t="str">
            <v>November 14, 2008</v>
          </cell>
          <cell r="C181" t="str">
            <v>FRB</v>
          </cell>
          <cell r="D181" t="str">
            <v>RSSD</v>
          </cell>
          <cell r="E181">
            <v>3200221</v>
          </cell>
          <cell r="F181" t="str">
            <v>Old Line Bancshares, Inc.</v>
          </cell>
          <cell r="G181" t="str">
            <v xml:space="preserve">Public </v>
          </cell>
          <cell r="H181">
            <v>7000000</v>
          </cell>
          <cell r="I181" t="str">
            <v>Approve</v>
          </cell>
          <cell r="L181" t="str">
            <v>November 19, 2008</v>
          </cell>
          <cell r="M181">
            <v>39771.708333333336</v>
          </cell>
          <cell r="N181" t="str">
            <v>Approve</v>
          </cell>
          <cell r="O181">
            <v>7000000</v>
          </cell>
          <cell r="Q181" t="str">
            <v>Yes</v>
          </cell>
          <cell r="R181">
            <v>39773</v>
          </cell>
          <cell r="T181" t="str">
            <v>Ms. Christine M. Rush</v>
          </cell>
          <cell r="U181" t="str">
            <v>301-430-2544</v>
          </cell>
          <cell r="V181" t="str">
            <v>James W. Cornelsen</v>
          </cell>
          <cell r="W181" t="str">
            <v>1525 Pointer Ridge Place</v>
          </cell>
          <cell r="X181" t="str">
            <v>Bowie</v>
          </cell>
          <cell r="Y181" t="str">
            <v>MD</v>
          </cell>
          <cell r="Z181">
            <v>20716</v>
          </cell>
          <cell r="AA181" t="str">
            <v>(301) 430-2445</v>
          </cell>
          <cell r="AB181">
            <v>39787</v>
          </cell>
          <cell r="AC181">
            <v>39787</v>
          </cell>
          <cell r="AD181">
            <v>7000000</v>
          </cell>
          <cell r="AE181" t="str">
            <v>Squire Sanders</v>
          </cell>
          <cell r="AF181" t="str">
            <v>OLBK</v>
          </cell>
          <cell r="AG181" t="str">
            <v>Nasdaq</v>
          </cell>
          <cell r="AH181">
            <v>7.4</v>
          </cell>
          <cell r="AI181">
            <v>141892</v>
          </cell>
        </row>
        <row r="182">
          <cell r="A182">
            <v>160</v>
          </cell>
          <cell r="B182" t="str">
            <v>November 14, 2008</v>
          </cell>
          <cell r="C182" t="str">
            <v>FRB</v>
          </cell>
          <cell r="D182" t="str">
            <v>RSSD</v>
          </cell>
          <cell r="E182">
            <v>1037003</v>
          </cell>
          <cell r="F182" t="str">
            <v>M&amp;T Bank Corporation</v>
          </cell>
          <cell r="G182" t="str">
            <v xml:space="preserve">Public </v>
          </cell>
          <cell r="H182">
            <v>600000000</v>
          </cell>
          <cell r="I182" t="str">
            <v>Approve</v>
          </cell>
          <cell r="L182" t="str">
            <v>November 19, 2008</v>
          </cell>
          <cell r="M182">
            <v>39771.708333333336</v>
          </cell>
          <cell r="N182" t="str">
            <v>Approve</v>
          </cell>
          <cell r="O182">
            <v>600000000</v>
          </cell>
          <cell r="P182" t="str">
            <v>12/10/08: Laurie Schaffer cleared the hold on this bank</v>
          </cell>
          <cell r="Q182" t="str">
            <v>Yes</v>
          </cell>
          <cell r="R182">
            <v>39777</v>
          </cell>
          <cell r="T182" t="str">
            <v>Mr. René F. Jones</v>
          </cell>
          <cell r="U182" t="str">
            <v>716-842-5844</v>
          </cell>
          <cell r="V182" t="str">
            <v>Michael R. Spychala</v>
          </cell>
          <cell r="W182" t="str">
            <v>One M&amp;T Plaza</v>
          </cell>
          <cell r="X182" t="str">
            <v>Buffalo</v>
          </cell>
          <cell r="Y182" t="str">
            <v>NY</v>
          </cell>
          <cell r="Z182">
            <v>14203</v>
          </cell>
          <cell r="AA182" t="str">
            <v>(716) 842-5220</v>
          </cell>
          <cell r="AB182">
            <v>39805</v>
          </cell>
          <cell r="AC182">
            <v>39805</v>
          </cell>
          <cell r="AD182">
            <v>600000000</v>
          </cell>
          <cell r="AE182" t="str">
            <v>Simpson Thatcher</v>
          </cell>
          <cell r="AF182" t="str">
            <v>MTB</v>
          </cell>
          <cell r="AG182" t="str">
            <v>NYSE</v>
          </cell>
          <cell r="AH182">
            <v>73.86</v>
          </cell>
          <cell r="AI182">
            <v>1218522</v>
          </cell>
        </row>
        <row r="183">
          <cell r="A183">
            <v>161</v>
          </cell>
          <cell r="B183" t="str">
            <v>November 14, 2008</v>
          </cell>
          <cell r="C183" t="str">
            <v>OCC</v>
          </cell>
          <cell r="D183" t="str">
            <v>RSSD</v>
          </cell>
          <cell r="E183">
            <v>1079740</v>
          </cell>
          <cell r="F183" t="str">
            <v>Whitney Holding Corporation</v>
          </cell>
          <cell r="G183" t="str">
            <v xml:space="preserve">Public </v>
          </cell>
          <cell r="H183">
            <v>300858000</v>
          </cell>
          <cell r="I183" t="str">
            <v>Approve</v>
          </cell>
          <cell r="L183" t="str">
            <v>November 25, 2008</v>
          </cell>
          <cell r="M183">
            <v>39777.708333333336</v>
          </cell>
          <cell r="N183" t="str">
            <v>Approve</v>
          </cell>
          <cell r="O183">
            <v>300000000</v>
          </cell>
          <cell r="P183" t="str">
            <v>11/14/08: Whitney is acquiring Parish National (application for Parish Nat. is included in Whitney's file), amt revised per 12/18 request</v>
          </cell>
          <cell r="Q183" t="str">
            <v>Yes</v>
          </cell>
          <cell r="R183">
            <v>39783</v>
          </cell>
          <cell r="T183" t="str">
            <v>Mr. Thomas L. Callicutt, Jr.</v>
          </cell>
          <cell r="U183" t="str">
            <v>504-552-4591</v>
          </cell>
          <cell r="V183" t="str">
            <v>Joseph S. Schwertz, Jr. 504-586-3596</v>
          </cell>
          <cell r="W183" t="str">
            <v>228 St. Charles Avenue</v>
          </cell>
          <cell r="X183" t="str">
            <v>New Orleans</v>
          </cell>
          <cell r="Y183" t="str">
            <v>LA</v>
          </cell>
          <cell r="Z183">
            <v>70130</v>
          </cell>
          <cell r="AA183" t="str">
            <v>(504) 552-4851</v>
          </cell>
          <cell r="AB183">
            <v>39801</v>
          </cell>
          <cell r="AC183">
            <v>39801</v>
          </cell>
          <cell r="AD183">
            <v>300000000</v>
          </cell>
          <cell r="AE183" t="str">
            <v>Squire Sanders</v>
          </cell>
          <cell r="AF183" t="str">
            <v>WTNY</v>
          </cell>
          <cell r="AG183" t="str">
            <v>Nasdaq</v>
          </cell>
          <cell r="AH183">
            <v>17.100000000000001</v>
          </cell>
          <cell r="AI183">
            <v>2631579</v>
          </cell>
        </row>
        <row r="184">
          <cell r="AB184" t="str">
            <v xml:space="preserve"> </v>
          </cell>
        </row>
        <row r="185">
          <cell r="A185">
            <v>162</v>
          </cell>
          <cell r="B185" t="str">
            <v>November 17, 2008</v>
          </cell>
          <cell r="C185" t="str">
            <v>FRB</v>
          </cell>
          <cell r="D185" t="str">
            <v>RSSD</v>
          </cell>
          <cell r="E185">
            <v>3143805</v>
          </cell>
          <cell r="F185" t="str">
            <v>Pacific Commerce Bank</v>
          </cell>
          <cell r="G185" t="str">
            <v>OTC - Private</v>
          </cell>
          <cell r="H185">
            <v>4060000</v>
          </cell>
          <cell r="I185" t="str">
            <v>Approve</v>
          </cell>
          <cell r="L185" t="str">
            <v>December 4, 2008</v>
          </cell>
          <cell r="M185">
            <v>39786.770833333336</v>
          </cell>
          <cell r="N185" t="str">
            <v>Approve</v>
          </cell>
          <cell r="O185">
            <v>4060000</v>
          </cell>
          <cell r="R185">
            <v>39790</v>
          </cell>
          <cell r="T185" t="str">
            <v>Mr. Brian H. Kelley</v>
          </cell>
          <cell r="U185" t="str">
            <v>213-617-8961</v>
          </cell>
          <cell r="V185" t="str">
            <v>Richard Koh</v>
          </cell>
          <cell r="W185" t="str">
            <v>420 E. 3rd Street</v>
          </cell>
          <cell r="X185" t="str">
            <v>Los Angeles</v>
          </cell>
          <cell r="Y185" t="str">
            <v>CA</v>
          </cell>
          <cell r="Z185">
            <v>90013</v>
          </cell>
          <cell r="AA185" t="str">
            <v>(213) 617-8326</v>
          </cell>
          <cell r="AB185">
            <v>39805</v>
          </cell>
          <cell r="AC185">
            <v>39805</v>
          </cell>
          <cell r="AD185">
            <v>4060000</v>
          </cell>
          <cell r="AE185" t="str">
            <v>Hughes Hubbard</v>
          </cell>
          <cell r="AF185" t="str">
            <v>PFCI.OB</v>
          </cell>
          <cell r="AG185" t="str">
            <v>OTC</v>
          </cell>
          <cell r="AH185" t="str">
            <v>n/a</v>
          </cell>
          <cell r="AI185" t="str">
            <v>n/a</v>
          </cell>
        </row>
        <row r="186">
          <cell r="AB186" t="str">
            <v xml:space="preserve"> </v>
          </cell>
        </row>
        <row r="187">
          <cell r="A187">
            <v>163</v>
          </cell>
          <cell r="B187" t="str">
            <v>November 18, 2008</v>
          </cell>
          <cell r="C187" t="str">
            <v>FRB</v>
          </cell>
          <cell r="D187" t="str">
            <v>RSSD</v>
          </cell>
          <cell r="E187">
            <v>3251081</v>
          </cell>
          <cell r="F187" t="str">
            <v>The Connecticut Bank and Trust Company</v>
          </cell>
          <cell r="G187" t="str">
            <v xml:space="preserve">Public </v>
          </cell>
          <cell r="H187">
            <v>5448000</v>
          </cell>
          <cell r="I187" t="str">
            <v>Approve</v>
          </cell>
          <cell r="L187" t="str">
            <v>November 25, 2008</v>
          </cell>
          <cell r="M187">
            <v>39777.708333333336</v>
          </cell>
          <cell r="N187" t="str">
            <v>Approve</v>
          </cell>
          <cell r="O187">
            <v>5448000</v>
          </cell>
          <cell r="Q187" t="str">
            <v>Yes</v>
          </cell>
          <cell r="R187">
            <v>39783</v>
          </cell>
          <cell r="T187" t="str">
            <v>Mr. David A. Lentini</v>
          </cell>
          <cell r="U187" t="str">
            <v>860-748-4250</v>
          </cell>
          <cell r="V187" t="str">
            <v>Anson C. Hall 860-748-4251</v>
          </cell>
          <cell r="W187" t="str">
            <v>58 State House Square</v>
          </cell>
          <cell r="X187" t="str">
            <v>Hartford</v>
          </cell>
          <cell r="Y187" t="str">
            <v>CT</v>
          </cell>
          <cell r="Z187" t="str">
            <v>06103-3902</v>
          </cell>
          <cell r="AA187" t="str">
            <v>(860) 722-9983</v>
          </cell>
          <cell r="AB187">
            <v>39801</v>
          </cell>
          <cell r="AC187">
            <v>39801</v>
          </cell>
          <cell r="AD187">
            <v>5448000</v>
          </cell>
          <cell r="AE187" t="str">
            <v>Squire Sanders</v>
          </cell>
          <cell r="AF187" t="str">
            <v>CTBC</v>
          </cell>
          <cell r="AG187" t="str">
            <v>Nasdaq</v>
          </cell>
          <cell r="AH187">
            <v>4.6500000000000004</v>
          </cell>
          <cell r="AI187">
            <v>175742</v>
          </cell>
        </row>
        <row r="188">
          <cell r="A188">
            <v>164</v>
          </cell>
          <cell r="B188" t="str">
            <v>November 18, 2008</v>
          </cell>
          <cell r="C188" t="str">
            <v>FRB</v>
          </cell>
          <cell r="D188" t="str">
            <v>RSSD</v>
          </cell>
          <cell r="E188">
            <v>2847432</v>
          </cell>
          <cell r="F188" t="str">
            <v>Citizens Community Bank</v>
          </cell>
          <cell r="G188" t="str">
            <v>OTC - Private</v>
          </cell>
          <cell r="H188">
            <v>3000000</v>
          </cell>
          <cell r="I188" t="str">
            <v>Approve</v>
          </cell>
          <cell r="L188" t="str">
            <v>November 21, 2008</v>
          </cell>
          <cell r="M188">
            <v>39773.708333333336</v>
          </cell>
          <cell r="N188" t="str">
            <v>Approve</v>
          </cell>
          <cell r="O188">
            <v>3000000</v>
          </cell>
          <cell r="Q188" t="str">
            <v>Yes</v>
          </cell>
          <cell r="R188">
            <v>39777</v>
          </cell>
          <cell r="T188" t="str">
            <v>Mr. James R. Black</v>
          </cell>
          <cell r="U188" t="str">
            <v>434-447-2265</v>
          </cell>
          <cell r="V188" t="str">
            <v>Thomas C. Nanson 434-447-2265</v>
          </cell>
          <cell r="W188" t="str">
            <v>800 N. Mecklenburg Ave.</v>
          </cell>
          <cell r="X188" t="str">
            <v>South Hill</v>
          </cell>
          <cell r="Y188" t="str">
            <v>VA</v>
          </cell>
          <cell r="Z188">
            <v>23970</v>
          </cell>
          <cell r="AA188" t="str">
            <v>(434) 955-2401</v>
          </cell>
          <cell r="AB188">
            <v>39805</v>
          </cell>
          <cell r="AC188">
            <v>39805</v>
          </cell>
          <cell r="AD188">
            <v>3000000</v>
          </cell>
          <cell r="AE188" t="str">
            <v>Hughes Hubbard</v>
          </cell>
          <cell r="AH188" t="str">
            <v>n/a</v>
          </cell>
          <cell r="AI188" t="str">
            <v>n/a</v>
          </cell>
        </row>
        <row r="189">
          <cell r="A189">
            <v>165</v>
          </cell>
          <cell r="B189" t="str">
            <v>November 18, 2008</v>
          </cell>
          <cell r="C189" t="str">
            <v>FRB</v>
          </cell>
          <cell r="D189" t="str">
            <v xml:space="preserve">RSSD </v>
          </cell>
          <cell r="E189">
            <v>3398100</v>
          </cell>
          <cell r="F189" t="str">
            <v>Presidio Bank</v>
          </cell>
          <cell r="H189">
            <v>6250000</v>
          </cell>
          <cell r="I189" t="str">
            <v>Approve</v>
          </cell>
          <cell r="T189" t="str">
            <v>Mr. Edward J. Murphy</v>
          </cell>
          <cell r="U189" t="str">
            <v>415-229-8403</v>
          </cell>
          <cell r="V189" t="str">
            <v>James R. Woolwine 415-229-8401</v>
          </cell>
          <cell r="W189" t="str">
            <v>1 Montgomery Street, Suite 2300</v>
          </cell>
          <cell r="X189" t="str">
            <v>San Francisco</v>
          </cell>
          <cell r="Y189" t="str">
            <v>CA</v>
          </cell>
          <cell r="Z189">
            <v>94104</v>
          </cell>
          <cell r="AA189" t="str">
            <v>(415) 398-3111</v>
          </cell>
          <cell r="AB189" t="str">
            <v xml:space="preserve"> </v>
          </cell>
          <cell r="AE189" t="str">
            <v>Squire Sanders</v>
          </cell>
          <cell r="AF189" t="str">
            <v>PDOB.OB</v>
          </cell>
          <cell r="AG189" t="str">
            <v>OTC</v>
          </cell>
        </row>
        <row r="190">
          <cell r="A190">
            <v>166</v>
          </cell>
          <cell r="B190" t="str">
            <v>November 18, 2008</v>
          </cell>
          <cell r="C190" t="str">
            <v>FRB</v>
          </cell>
          <cell r="D190" t="str">
            <v>RSSD</v>
          </cell>
          <cell r="E190">
            <v>1060328</v>
          </cell>
          <cell r="F190" t="str">
            <v>CoBiz Financial Inc.</v>
          </cell>
          <cell r="G190" t="str">
            <v xml:space="preserve">Public </v>
          </cell>
          <cell r="H190">
            <v>64450000</v>
          </cell>
          <cell r="I190" t="str">
            <v>Approve</v>
          </cell>
          <cell r="L190" t="str">
            <v>November 21, 2008</v>
          </cell>
          <cell r="M190">
            <v>39773.708333333336</v>
          </cell>
          <cell r="N190" t="str">
            <v>Approve</v>
          </cell>
          <cell r="O190">
            <v>64450000</v>
          </cell>
          <cell r="Q190" t="str">
            <v>Yes</v>
          </cell>
          <cell r="R190">
            <v>39777</v>
          </cell>
          <cell r="T190" t="str">
            <v>Ms. Lyne Andrich</v>
          </cell>
          <cell r="U190" t="str">
            <v>303-312-3458</v>
          </cell>
          <cell r="V190" t="str">
            <v>Troy Dumlao 303-383-1262</v>
          </cell>
          <cell r="W190" t="str">
            <v>821 17th Street</v>
          </cell>
          <cell r="X190" t="str">
            <v>Denver</v>
          </cell>
          <cell r="Y190" t="str">
            <v>CO</v>
          </cell>
          <cell r="Z190">
            <v>80202</v>
          </cell>
          <cell r="AA190" t="str">
            <v>(720) 264-1958</v>
          </cell>
          <cell r="AB190">
            <v>39801</v>
          </cell>
          <cell r="AC190">
            <v>39801</v>
          </cell>
          <cell r="AD190">
            <v>64450000</v>
          </cell>
          <cell r="AE190" t="str">
            <v>Hughes Hubbard</v>
          </cell>
          <cell r="AF190" t="str">
            <v>COBZ</v>
          </cell>
          <cell r="AG190" t="str">
            <v>Nasdaq</v>
          </cell>
          <cell r="AH190">
            <v>10.79</v>
          </cell>
          <cell r="AI190">
            <v>895968</v>
          </cell>
        </row>
        <row r="191">
          <cell r="A191">
            <v>167</v>
          </cell>
          <cell r="B191" t="str">
            <v>November 18, 2008</v>
          </cell>
          <cell r="C191" t="str">
            <v>FRB</v>
          </cell>
          <cell r="D191" t="str">
            <v>RSSD</v>
          </cell>
          <cell r="E191">
            <v>1207486</v>
          </cell>
          <cell r="F191" t="str">
            <v>Marquette National Corporation</v>
          </cell>
          <cell r="G191" t="str">
            <v>OTC - Private</v>
          </cell>
          <cell r="H191">
            <v>35541750</v>
          </cell>
          <cell r="I191" t="str">
            <v>Approve</v>
          </cell>
          <cell r="L191" t="str">
            <v>November 21, 2008</v>
          </cell>
          <cell r="M191">
            <v>39773.708333333336</v>
          </cell>
          <cell r="N191" t="str">
            <v>Approve</v>
          </cell>
          <cell r="O191">
            <v>35500000</v>
          </cell>
          <cell r="P191" t="str">
            <v>revised per 12/16 request by QFI</v>
          </cell>
          <cell r="Q191" t="str">
            <v>Yes</v>
          </cell>
          <cell r="R191">
            <v>39777</v>
          </cell>
          <cell r="T191" t="str">
            <v>Mr. George Moncada</v>
          </cell>
          <cell r="U191" t="str">
            <v>708-364-9003</v>
          </cell>
          <cell r="V191" t="str">
            <v>Paul Eckroth 708-364-9011</v>
          </cell>
          <cell r="W191" t="str">
            <v>6316 South Western</v>
          </cell>
          <cell r="X191" t="str">
            <v>Chicago</v>
          </cell>
          <cell r="Y191" t="str">
            <v>IL</v>
          </cell>
          <cell r="Z191">
            <v>60636</v>
          </cell>
          <cell r="AA191" t="str">
            <v>(708) 226-6801</v>
          </cell>
          <cell r="AB191">
            <v>39801</v>
          </cell>
          <cell r="AC191">
            <v>39801</v>
          </cell>
          <cell r="AD191">
            <v>35500000</v>
          </cell>
          <cell r="AE191" t="str">
            <v>Squire Sanders</v>
          </cell>
          <cell r="AH191" t="str">
            <v>n/a</v>
          </cell>
          <cell r="AI191" t="str">
            <v>n/a</v>
          </cell>
        </row>
        <row r="192">
          <cell r="A192">
            <v>168</v>
          </cell>
          <cell r="B192" t="str">
            <v>November 18, 2008</v>
          </cell>
          <cell r="C192" t="str">
            <v>FRB</v>
          </cell>
          <cell r="D192" t="str">
            <v>RSSD</v>
          </cell>
          <cell r="E192">
            <v>3403778</v>
          </cell>
          <cell r="F192" t="str">
            <v>Santa Lucia Bancorp</v>
          </cell>
          <cell r="G192" t="str">
            <v xml:space="preserve">Public </v>
          </cell>
          <cell r="H192">
            <v>4000000</v>
          </cell>
          <cell r="I192" t="str">
            <v>Approve</v>
          </cell>
          <cell r="L192" t="str">
            <v>November 21, 2008</v>
          </cell>
          <cell r="M192">
            <v>39773.708333333336</v>
          </cell>
          <cell r="N192" t="str">
            <v>Approve</v>
          </cell>
          <cell r="O192">
            <v>4000000</v>
          </cell>
          <cell r="Q192" t="str">
            <v>Yes</v>
          </cell>
          <cell r="R192">
            <v>39777</v>
          </cell>
          <cell r="T192" t="str">
            <v>Mr. Larry H. Putnam</v>
          </cell>
          <cell r="U192" t="str">
            <v>805-466-7087</v>
          </cell>
          <cell r="V192" t="str">
            <v>John C. Hansen 805-466-7087</v>
          </cell>
          <cell r="W192" t="str">
            <v>7480 El Camino Real</v>
          </cell>
          <cell r="X192" t="str">
            <v>Atascadero</v>
          </cell>
          <cell r="Y192" t="str">
            <v>CA</v>
          </cell>
          <cell r="Z192">
            <v>93422</v>
          </cell>
          <cell r="AA192" t="str">
            <v>(805) 466-0402</v>
          </cell>
          <cell r="AB192">
            <v>39801</v>
          </cell>
          <cell r="AC192">
            <v>39801</v>
          </cell>
          <cell r="AD192">
            <v>4000000</v>
          </cell>
          <cell r="AE192" t="str">
            <v>Hughes Hubbard</v>
          </cell>
          <cell r="AF192" t="str">
            <v>SLBA.OB</v>
          </cell>
          <cell r="AG192" t="str">
            <v>OTC</v>
          </cell>
          <cell r="AH192">
            <v>16.059999999999999</v>
          </cell>
          <cell r="AI192">
            <v>37360</v>
          </cell>
        </row>
        <row r="193">
          <cell r="A193">
            <v>169</v>
          </cell>
          <cell r="B193" t="str">
            <v>November 18, 2008</v>
          </cell>
          <cell r="C193" t="str">
            <v>FRB</v>
          </cell>
          <cell r="D193" t="str">
            <v>RSSD</v>
          </cell>
          <cell r="E193">
            <v>2314327</v>
          </cell>
          <cell r="F193" t="str">
            <v>Valley Financial Corporation</v>
          </cell>
          <cell r="H193">
            <v>16019000</v>
          </cell>
          <cell r="I193" t="str">
            <v>Approve</v>
          </cell>
          <cell r="L193" t="str">
            <v>November 21, 2008</v>
          </cell>
          <cell r="M193">
            <v>39773.708333333336</v>
          </cell>
          <cell r="N193" t="str">
            <v>Approve</v>
          </cell>
          <cell r="O193">
            <v>16019000</v>
          </cell>
          <cell r="Q193" t="str">
            <v>Yes</v>
          </cell>
          <cell r="R193">
            <v>39777</v>
          </cell>
          <cell r="T193" t="str">
            <v>Mr. Ellis L. Gutshall</v>
          </cell>
          <cell r="U193" t="str">
            <v>540-769-8500</v>
          </cell>
          <cell r="V193" t="str">
            <v>Kimberly B. Snyder 540-769-8542</v>
          </cell>
          <cell r="W193" t="str">
            <v>36 Church Avenue, SW</v>
          </cell>
          <cell r="X193" t="str">
            <v>Roanoke</v>
          </cell>
          <cell r="Y193" t="str">
            <v>VA</v>
          </cell>
          <cell r="Z193">
            <v>24011</v>
          </cell>
          <cell r="AA193" t="str">
            <v>(540) 342-4514</v>
          </cell>
          <cell r="AB193">
            <v>39794</v>
          </cell>
          <cell r="AC193">
            <v>39794</v>
          </cell>
          <cell r="AD193">
            <v>16019000</v>
          </cell>
          <cell r="AE193" t="str">
            <v>Squire Sanders</v>
          </cell>
          <cell r="AH193">
            <v>6.97</v>
          </cell>
          <cell r="AI193">
            <v>344742</v>
          </cell>
        </row>
        <row r="194">
          <cell r="AB194" t="str">
            <v xml:space="preserve"> </v>
          </cell>
        </row>
        <row r="195">
          <cell r="A195">
            <v>170</v>
          </cell>
          <cell r="B195" t="str">
            <v>November 19, 2008</v>
          </cell>
          <cell r="C195" t="str">
            <v>FRB</v>
          </cell>
          <cell r="D195" t="str">
            <v>RSSD</v>
          </cell>
          <cell r="E195">
            <v>2948366</v>
          </cell>
          <cell r="F195" t="str">
            <v>Mission Community Bancorp/Mission Community Bank</v>
          </cell>
          <cell r="G195" t="str">
            <v>CDFI - Public</v>
          </cell>
          <cell r="H195">
            <v>5116680</v>
          </cell>
          <cell r="I195" t="str">
            <v>Approve</v>
          </cell>
          <cell r="L195" t="str">
            <v>December 2, 2008</v>
          </cell>
          <cell r="M195">
            <v>39784.708333333336</v>
          </cell>
          <cell r="N195" t="str">
            <v>Approve</v>
          </cell>
          <cell r="O195">
            <v>5116000</v>
          </cell>
          <cell r="P195" t="str">
            <v>Application says "$5,116,680 or 3% RWA</v>
          </cell>
          <cell r="Q195" t="str">
            <v>Yes</v>
          </cell>
          <cell r="R195">
            <v>39785</v>
          </cell>
          <cell r="T195" t="str">
            <v>Ms. Anita M. Robinson</v>
          </cell>
          <cell r="U195" t="str">
            <v>805-782-5011</v>
          </cell>
          <cell r="V195" t="str">
            <v>Ron Pigeon 805-269-0012</v>
          </cell>
          <cell r="W195" t="str">
            <v>581 Higuera Street</v>
          </cell>
          <cell r="X195" t="str">
            <v>San Luis Obispo</v>
          </cell>
          <cell r="Y195" t="str">
            <v>CA</v>
          </cell>
          <cell r="Z195">
            <v>93401</v>
          </cell>
          <cell r="AA195" t="str">
            <v>(805) 269-0117</v>
          </cell>
          <cell r="AB195">
            <v>39822</v>
          </cell>
          <cell r="AC195">
            <v>39822</v>
          </cell>
          <cell r="AD195">
            <v>5116000</v>
          </cell>
          <cell r="AE195" t="str">
            <v>Hughes Hubbard</v>
          </cell>
          <cell r="AF195" t="str">
            <v>MISS.OB</v>
          </cell>
          <cell r="AG195" t="str">
            <v>OTC</v>
          </cell>
          <cell r="AH195" t="str">
            <v>n/a</v>
          </cell>
          <cell r="AI195" t="str">
            <v>n/a</v>
          </cell>
        </row>
        <row r="196">
          <cell r="A196">
            <v>171</v>
          </cell>
          <cell r="B196" t="str">
            <v>November 19, 2008</v>
          </cell>
          <cell r="C196" t="str">
            <v>OCC</v>
          </cell>
          <cell r="D196" t="str">
            <v>RSSD</v>
          </cell>
          <cell r="E196">
            <v>3227442</v>
          </cell>
          <cell r="F196" t="str">
            <v>Commerce National Bank</v>
          </cell>
          <cell r="G196" t="str">
            <v xml:space="preserve">Public </v>
          </cell>
          <cell r="H196">
            <v>5000000</v>
          </cell>
          <cell r="I196" t="str">
            <v>Approve</v>
          </cell>
          <cell r="L196" t="str">
            <v>November 21, 2008</v>
          </cell>
          <cell r="M196">
            <v>39773.708333333336</v>
          </cell>
          <cell r="N196" t="str">
            <v>Approve</v>
          </cell>
          <cell r="O196">
            <v>5000000</v>
          </cell>
          <cell r="Q196" t="str">
            <v>Yes</v>
          </cell>
          <cell r="R196">
            <v>39777</v>
          </cell>
          <cell r="T196" t="str">
            <v>Mr. Mark E. Simmons</v>
          </cell>
          <cell r="U196" t="str">
            <v>949-870-3860</v>
          </cell>
          <cell r="V196" t="str">
            <v>Reginald R. Prout 949-870-3862</v>
          </cell>
          <cell r="W196" t="str">
            <v>4040 MacArthur Blvd., Suite 100</v>
          </cell>
          <cell r="X196" t="str">
            <v>Newport Beach</v>
          </cell>
          <cell r="Y196" t="str">
            <v>CA</v>
          </cell>
          <cell r="Z196">
            <v>92660</v>
          </cell>
          <cell r="AA196" t="str">
            <v>(949) 870-4499</v>
          </cell>
          <cell r="AB196">
            <v>39822</v>
          </cell>
          <cell r="AC196">
            <v>39822</v>
          </cell>
          <cell r="AD196">
            <v>5000000</v>
          </cell>
          <cell r="AE196" t="str">
            <v>Squire Sanders</v>
          </cell>
          <cell r="AH196">
            <v>8.6</v>
          </cell>
          <cell r="AI196">
            <v>87209</v>
          </cell>
        </row>
        <row r="197">
          <cell r="A197">
            <v>172</v>
          </cell>
          <cell r="B197" t="str">
            <v>November 19, 2008</v>
          </cell>
          <cell r="C197" t="str">
            <v>OCC</v>
          </cell>
          <cell r="D197" t="str">
            <v>RSSD</v>
          </cell>
          <cell r="E197">
            <v>1115433</v>
          </cell>
          <cell r="F197" t="str">
            <v>Beverly National Corporation</v>
          </cell>
          <cell r="G197" t="str">
            <v xml:space="preserve">Public </v>
          </cell>
          <cell r="H197">
            <v>10600000</v>
          </cell>
          <cell r="I197" t="str">
            <v>Approve</v>
          </cell>
          <cell r="L197" t="str">
            <v>November 21, 2008</v>
          </cell>
          <cell r="M197">
            <v>39773.708333333336</v>
          </cell>
          <cell r="N197" t="str">
            <v>Approve</v>
          </cell>
          <cell r="O197">
            <v>10600000</v>
          </cell>
          <cell r="Q197" t="str">
            <v>Yes</v>
          </cell>
          <cell r="R197">
            <v>39777</v>
          </cell>
          <cell r="T197" t="str">
            <v>Mr. Donat A. Fournier</v>
          </cell>
          <cell r="U197" t="str">
            <v>978-922-2100</v>
          </cell>
          <cell r="V197" t="str">
            <v>Michael O. Gilles 978-922-2100</v>
          </cell>
          <cell r="W197" t="str">
            <v>240 Cabot St.</v>
          </cell>
          <cell r="X197" t="str">
            <v>Beverly</v>
          </cell>
          <cell r="Y197" t="str">
            <v>MA</v>
          </cell>
          <cell r="Z197">
            <v>1915</v>
          </cell>
          <cell r="AA197" t="str">
            <v>(978) 921-6317</v>
          </cell>
          <cell r="AB197" t="str">
            <v xml:space="preserve"> </v>
          </cell>
          <cell r="AE197" t="str">
            <v>Hughes Hubbard</v>
          </cell>
          <cell r="AF197" t="str">
            <v>BNV</v>
          </cell>
          <cell r="AG197" t="str">
            <v>AMEX</v>
          </cell>
          <cell r="AH197">
            <v>17.350000000000001</v>
          </cell>
        </row>
        <row r="198">
          <cell r="A198">
            <v>173</v>
          </cell>
          <cell r="B198" t="str">
            <v>November 19, 2008</v>
          </cell>
          <cell r="C198" t="str">
            <v>OCC</v>
          </cell>
          <cell r="D198" t="str">
            <v>RSSD</v>
          </cell>
          <cell r="E198">
            <v>1480944</v>
          </cell>
          <cell r="F198" t="str">
            <v>Emclaire Financial Corp./The Farmers National Bank of Emlenton</v>
          </cell>
          <cell r="G198" t="str">
            <v xml:space="preserve">Public </v>
          </cell>
          <cell r="H198">
            <v>7500000</v>
          </cell>
          <cell r="I198" t="str">
            <v>Approve</v>
          </cell>
          <cell r="L198" t="str">
            <v>November 21, 2008</v>
          </cell>
          <cell r="M198">
            <v>39773.708333333336</v>
          </cell>
          <cell r="N198" t="str">
            <v>Approve</v>
          </cell>
          <cell r="O198">
            <v>7500000</v>
          </cell>
          <cell r="Q198" t="str">
            <v>Yes</v>
          </cell>
          <cell r="R198">
            <v>39777</v>
          </cell>
          <cell r="T198" t="str">
            <v>Mr. William C. Marsh</v>
          </cell>
          <cell r="U198" t="str">
            <v>724-867-2311 ext. 118</v>
          </cell>
          <cell r="V198" t="str">
            <v>Amanda L. Engles 724-867-2311</v>
          </cell>
          <cell r="W198" t="str">
            <v>P.O. Drawer D</v>
          </cell>
          <cell r="X198" t="str">
            <v>Emlenton</v>
          </cell>
          <cell r="Y198" t="str">
            <v>PA</v>
          </cell>
          <cell r="Z198">
            <v>16373</v>
          </cell>
          <cell r="AA198" t="str">
            <v>(724) 867-9326</v>
          </cell>
          <cell r="AB198">
            <v>39805</v>
          </cell>
          <cell r="AC198">
            <v>39805</v>
          </cell>
          <cell r="AD198">
            <v>7500000</v>
          </cell>
          <cell r="AE198" t="str">
            <v>Squire Sanders</v>
          </cell>
          <cell r="AF198" t="str">
            <v>EMCF.OB</v>
          </cell>
          <cell r="AG198" t="str">
            <v>OTC</v>
          </cell>
          <cell r="AH198">
            <v>22.45</v>
          </cell>
          <cell r="AI198">
            <v>50111</v>
          </cell>
        </row>
        <row r="199">
          <cell r="A199">
            <v>174</v>
          </cell>
          <cell r="B199" t="str">
            <v>November 19, 2008</v>
          </cell>
          <cell r="C199" t="str">
            <v>OCC</v>
          </cell>
          <cell r="D199" t="str">
            <v>RSSD</v>
          </cell>
          <cell r="E199">
            <v>1142336</v>
          </cell>
          <cell r="F199" t="str">
            <v>Park National Corporation</v>
          </cell>
          <cell r="G199" t="str">
            <v xml:space="preserve">Public </v>
          </cell>
          <cell r="H199">
            <v>100000000</v>
          </cell>
          <cell r="I199" t="str">
            <v>Approve</v>
          </cell>
          <cell r="L199" t="str">
            <v>December 1, 2008</v>
          </cell>
          <cell r="M199">
            <v>39783.708333333336</v>
          </cell>
          <cell r="N199" t="str">
            <v>Approve</v>
          </cell>
          <cell r="O199">
            <v>100000000</v>
          </cell>
          <cell r="Q199" t="str">
            <v>Yes</v>
          </cell>
          <cell r="R199">
            <v>39785</v>
          </cell>
          <cell r="T199" t="str">
            <v>Mr. John W. Kozak</v>
          </cell>
          <cell r="U199" t="str">
            <v>740-349-3792</v>
          </cell>
          <cell r="V199" t="str">
            <v>David L. Trautman 740-349-3927</v>
          </cell>
          <cell r="W199" t="str">
            <v>50 North Third Street</v>
          </cell>
          <cell r="X199" t="str">
            <v>Newark</v>
          </cell>
          <cell r="Y199" t="str">
            <v>OH</v>
          </cell>
          <cell r="Z199">
            <v>43055</v>
          </cell>
          <cell r="AA199" t="str">
            <v>(740) 349-3709</v>
          </cell>
          <cell r="AB199">
            <v>39805</v>
          </cell>
          <cell r="AC199">
            <v>39805</v>
          </cell>
          <cell r="AD199">
            <v>100000000</v>
          </cell>
          <cell r="AE199" t="str">
            <v>Hughes Hubbard</v>
          </cell>
          <cell r="AF199" t="str">
            <v>PRK</v>
          </cell>
          <cell r="AG199" t="str">
            <v>AMEX</v>
          </cell>
          <cell r="AH199">
            <v>65.97</v>
          </cell>
          <cell r="AI199">
            <v>227376</v>
          </cell>
        </row>
        <row r="200">
          <cell r="A200">
            <v>175</v>
          </cell>
          <cell r="B200" t="str">
            <v>November 19, 2008</v>
          </cell>
          <cell r="C200" t="str">
            <v>OCC</v>
          </cell>
          <cell r="D200" t="str">
            <v>RSSD</v>
          </cell>
          <cell r="E200">
            <v>1085013</v>
          </cell>
          <cell r="F200" t="str">
            <v>Seacoast Banking Corporation of Florida/Seacoast National Bank</v>
          </cell>
          <cell r="G200" t="str">
            <v xml:space="preserve">Public </v>
          </cell>
          <cell r="H200">
            <v>50000000</v>
          </cell>
          <cell r="I200" t="str">
            <v>COUNCIL</v>
          </cell>
          <cell r="J200">
            <v>39771</v>
          </cell>
          <cell r="K200" t="str">
            <v>Approve</v>
          </cell>
          <cell r="L200" t="str">
            <v>December 3, 2008</v>
          </cell>
          <cell r="M200">
            <v>39785.708333333336</v>
          </cell>
          <cell r="N200" t="str">
            <v>Approve - Conditional</v>
          </cell>
          <cell r="O200">
            <v>50000000</v>
          </cell>
          <cell r="P200" t="str">
            <v>12/3/08; Approved by I/C on condition - check with Don</v>
          </cell>
          <cell r="R200">
            <v>39790</v>
          </cell>
          <cell r="T200" t="str">
            <v>Mr. William R. Hahl</v>
          </cell>
          <cell r="U200" t="str">
            <v>772-288-2825</v>
          </cell>
          <cell r="V200" t="str">
            <v>Dennis S. Hudson 772-288-6086</v>
          </cell>
          <cell r="W200" t="str">
            <v>P.O. Box 9012</v>
          </cell>
          <cell r="X200" t="str">
            <v>Stuart</v>
          </cell>
          <cell r="Y200" t="str">
            <v>FL</v>
          </cell>
          <cell r="Z200">
            <v>34995</v>
          </cell>
          <cell r="AA200" t="str">
            <v>(772) 288-6012</v>
          </cell>
          <cell r="AB200">
            <v>39801</v>
          </cell>
          <cell r="AC200">
            <v>39801</v>
          </cell>
          <cell r="AD200">
            <v>50000000</v>
          </cell>
          <cell r="AE200" t="str">
            <v>Squire Sanders</v>
          </cell>
          <cell r="AF200" t="str">
            <v>SBCF</v>
          </cell>
          <cell r="AG200" t="str">
            <v>Nasdaq</v>
          </cell>
          <cell r="AH200">
            <v>6.36</v>
          </cell>
          <cell r="AI200">
            <v>1179245</v>
          </cell>
        </row>
        <row r="201">
          <cell r="A201">
            <v>176</v>
          </cell>
          <cell r="B201" t="str">
            <v>November 19, 2008</v>
          </cell>
          <cell r="C201" t="str">
            <v>OCC</v>
          </cell>
          <cell r="D201" t="str">
            <v>RSSD</v>
          </cell>
          <cell r="E201">
            <v>1209136</v>
          </cell>
          <cell r="F201" t="str">
            <v>Horizon Bancorp</v>
          </cell>
          <cell r="G201" t="str">
            <v xml:space="preserve">Public </v>
          </cell>
          <cell r="H201">
            <v>25000000</v>
          </cell>
          <cell r="I201" t="str">
            <v>COUNCIL</v>
          </cell>
          <cell r="J201">
            <v>39771</v>
          </cell>
          <cell r="K201" t="str">
            <v>Approve</v>
          </cell>
          <cell r="L201" t="str">
            <v>November 21, 2008</v>
          </cell>
          <cell r="M201">
            <v>39773.708333333336</v>
          </cell>
          <cell r="N201" t="str">
            <v>Approve</v>
          </cell>
          <cell r="O201">
            <v>25000000</v>
          </cell>
          <cell r="Q201" t="str">
            <v>Yes</v>
          </cell>
          <cell r="R201">
            <v>39777</v>
          </cell>
          <cell r="T201" t="str">
            <v>Mr. James H. Foglesong</v>
          </cell>
          <cell r="U201" t="str">
            <v>219-873-2608</v>
          </cell>
          <cell r="V201" t="str">
            <v>Craig M. Dwight 219-873-2725</v>
          </cell>
          <cell r="W201" t="str">
            <v>515 Franklin Square</v>
          </cell>
          <cell r="X201" t="str">
            <v>Michigan City</v>
          </cell>
          <cell r="Y201" t="str">
            <v>IN</v>
          </cell>
          <cell r="Z201">
            <v>46360</v>
          </cell>
          <cell r="AA201" t="str">
            <v>(219) 873-2628</v>
          </cell>
          <cell r="AB201">
            <v>39801</v>
          </cell>
          <cell r="AC201">
            <v>39801</v>
          </cell>
          <cell r="AD201">
            <v>25000000</v>
          </cell>
          <cell r="AE201" t="str">
            <v>Hughes Hubbard</v>
          </cell>
          <cell r="AH201">
            <v>17.68</v>
          </cell>
          <cell r="AI201">
            <v>212104</v>
          </cell>
        </row>
        <row r="202">
          <cell r="A202">
            <v>177</v>
          </cell>
          <cell r="B202" t="str">
            <v>November 19, 2008</v>
          </cell>
          <cell r="C202" t="str">
            <v>FDIC</v>
          </cell>
          <cell r="D202" t="str">
            <v>RSSD</v>
          </cell>
          <cell r="E202">
            <v>507068</v>
          </cell>
          <cell r="F202" t="str">
            <v>Exchange Bank</v>
          </cell>
          <cell r="G202" t="str">
            <v>OTC - Private</v>
          </cell>
          <cell r="H202">
            <v>43000000</v>
          </cell>
          <cell r="I202" t="str">
            <v>COUNCIL</v>
          </cell>
          <cell r="J202">
            <v>39771</v>
          </cell>
          <cell r="K202" t="str">
            <v>Approve</v>
          </cell>
          <cell r="L202" t="str">
            <v>November 21, 2008</v>
          </cell>
          <cell r="M202">
            <v>39773.708333333336</v>
          </cell>
          <cell r="N202" t="str">
            <v>Approve</v>
          </cell>
          <cell r="O202">
            <v>43000000</v>
          </cell>
          <cell r="Q202" t="str">
            <v>Yes</v>
          </cell>
          <cell r="R202">
            <v>39777</v>
          </cell>
          <cell r="T202" t="str">
            <v>Mr. Bill Schrader</v>
          </cell>
          <cell r="U202" t="str">
            <v>707-524-3115</v>
          </cell>
          <cell r="V202" t="str">
            <v>Bruce DeCrona 707-524-3208</v>
          </cell>
          <cell r="W202" t="str">
            <v>545 Fourth Street</v>
          </cell>
          <cell r="X202" t="str">
            <v>Santa Rosa</v>
          </cell>
          <cell r="Y202" t="str">
            <v>CA</v>
          </cell>
          <cell r="Z202">
            <v>95401</v>
          </cell>
          <cell r="AA202" t="str">
            <v>(707) 579-4745</v>
          </cell>
          <cell r="AB202">
            <v>39801</v>
          </cell>
          <cell r="AC202">
            <v>39801</v>
          </cell>
          <cell r="AD202">
            <v>43000000</v>
          </cell>
          <cell r="AE202" t="str">
            <v>Squire Sanders</v>
          </cell>
          <cell r="AF202" t="str">
            <v>EXSR.OB</v>
          </cell>
          <cell r="AG202" t="str">
            <v>OTC</v>
          </cell>
          <cell r="AH202" t="str">
            <v>n/a</v>
          </cell>
          <cell r="AI202" t="str">
            <v>n/a</v>
          </cell>
        </row>
        <row r="203">
          <cell r="A203">
            <v>178</v>
          </cell>
          <cell r="B203" t="str">
            <v>November 19, 2008</v>
          </cell>
          <cell r="C203" t="str">
            <v>FDIC</v>
          </cell>
          <cell r="D203" t="str">
            <v>RSSD</v>
          </cell>
          <cell r="E203">
            <v>1081118</v>
          </cell>
          <cell r="F203" t="str">
            <v>Fidelity Southern Corporation</v>
          </cell>
          <cell r="G203" t="str">
            <v xml:space="preserve">Public </v>
          </cell>
          <cell r="H203">
            <v>48200000</v>
          </cell>
          <cell r="I203" t="str">
            <v>COUNCIL</v>
          </cell>
          <cell r="J203">
            <v>39771</v>
          </cell>
          <cell r="K203" t="str">
            <v>Approve</v>
          </cell>
          <cell r="L203" t="str">
            <v>November 21, 2008</v>
          </cell>
          <cell r="M203">
            <v>39773.708333333336</v>
          </cell>
          <cell r="N203" t="str">
            <v>Approve</v>
          </cell>
          <cell r="O203">
            <v>48200000</v>
          </cell>
          <cell r="Q203" t="str">
            <v>Yes</v>
          </cell>
          <cell r="R203">
            <v>39777</v>
          </cell>
          <cell r="T203" t="str">
            <v>Mr. James B. Miller, Jr.</v>
          </cell>
          <cell r="U203" t="str">
            <v>404-240-1501</v>
          </cell>
          <cell r="V203" t="str">
            <v>H. Palmer Proctor, Jr. 404-240-1525</v>
          </cell>
          <cell r="W203" t="str">
            <v>3490 Piedmont Road NE, Suite 1550</v>
          </cell>
          <cell r="X203" t="str">
            <v>Atlanta</v>
          </cell>
          <cell r="Y203" t="str">
            <v>GA</v>
          </cell>
          <cell r="Z203">
            <v>30305</v>
          </cell>
          <cell r="AA203" t="str">
            <v>(404) 814-8060</v>
          </cell>
          <cell r="AB203">
            <v>39801</v>
          </cell>
          <cell r="AC203">
            <v>39801</v>
          </cell>
          <cell r="AD203">
            <v>48200000</v>
          </cell>
          <cell r="AE203" t="str">
            <v>Hughes Hubbard</v>
          </cell>
          <cell r="AF203" t="str">
            <v>LION</v>
          </cell>
          <cell r="AG203" t="str">
            <v>Nasdaq</v>
          </cell>
          <cell r="AH203">
            <v>3.19</v>
          </cell>
          <cell r="AI203">
            <v>2266458</v>
          </cell>
        </row>
        <row r="204">
          <cell r="A204">
            <v>179</v>
          </cell>
          <cell r="B204" t="str">
            <v>November 19, 2008</v>
          </cell>
          <cell r="C204" t="str">
            <v>FDIC</v>
          </cell>
          <cell r="D204" t="str">
            <v>RSSD</v>
          </cell>
          <cell r="E204">
            <v>2803223</v>
          </cell>
          <cell r="F204" t="str">
            <v>FPB Bancorp, Inc.</v>
          </cell>
          <cell r="G204" t="str">
            <v xml:space="preserve">Public </v>
          </cell>
          <cell r="H204">
            <v>5800000</v>
          </cell>
          <cell r="I204" t="str">
            <v>COUNCIL</v>
          </cell>
          <cell r="J204">
            <v>39771</v>
          </cell>
          <cell r="K204" t="str">
            <v>Approve</v>
          </cell>
          <cell r="L204" t="str">
            <v>November 21, 2008</v>
          </cell>
          <cell r="M204">
            <v>39773.708333333336</v>
          </cell>
          <cell r="N204" t="str">
            <v>Approve</v>
          </cell>
          <cell r="O204">
            <v>5800000</v>
          </cell>
          <cell r="Q204" t="str">
            <v>Yes</v>
          </cell>
          <cell r="R204">
            <v>39777</v>
          </cell>
          <cell r="T204" t="str">
            <v>Ms. Nancy E. Aumack</v>
          </cell>
          <cell r="U204" t="str">
            <v>772-225-5930</v>
          </cell>
          <cell r="V204" t="str">
            <v>Marge Riley 772-225-5910</v>
          </cell>
          <cell r="W204" t="str">
            <v>1301 SE Port St. Lucie Blvd</v>
          </cell>
          <cell r="X204" t="str">
            <v>Port St. Lucie</v>
          </cell>
          <cell r="Y204" t="str">
            <v>FL</v>
          </cell>
          <cell r="Z204">
            <v>34952</v>
          </cell>
          <cell r="AA204" t="str">
            <v>(772) 225-5998</v>
          </cell>
          <cell r="AB204">
            <v>39787</v>
          </cell>
          <cell r="AC204">
            <v>39787</v>
          </cell>
          <cell r="AD204">
            <v>5800000</v>
          </cell>
          <cell r="AE204" t="str">
            <v>Squire Sanders</v>
          </cell>
          <cell r="AF204" t="str">
            <v>FPBI</v>
          </cell>
          <cell r="AG204" t="str">
            <v>Nasdaq</v>
          </cell>
          <cell r="AH204">
            <v>4.75</v>
          </cell>
          <cell r="AI204">
            <v>183158</v>
          </cell>
        </row>
        <row r="205">
          <cell r="A205">
            <v>180</v>
          </cell>
          <cell r="B205" t="str">
            <v>November 19, 2008</v>
          </cell>
          <cell r="C205" t="str">
            <v>FDIC</v>
          </cell>
          <cell r="D205" t="str">
            <v>RSSD</v>
          </cell>
          <cell r="E205">
            <v>1133277</v>
          </cell>
          <cell r="F205" t="str">
            <v>Green Bankshares, Inc.</v>
          </cell>
          <cell r="G205" t="str">
            <v xml:space="preserve">Public </v>
          </cell>
          <cell r="H205">
            <v>72278000</v>
          </cell>
          <cell r="I205" t="str">
            <v>COUNCIL</v>
          </cell>
          <cell r="J205">
            <v>39771</v>
          </cell>
          <cell r="K205" t="str">
            <v>Approve</v>
          </cell>
          <cell r="L205" t="str">
            <v>November 21, 2008</v>
          </cell>
          <cell r="M205">
            <v>39773.708333333336</v>
          </cell>
          <cell r="N205" t="str">
            <v>Approve</v>
          </cell>
          <cell r="O205">
            <v>72278000</v>
          </cell>
          <cell r="Q205" t="str">
            <v>Yes</v>
          </cell>
          <cell r="R205">
            <v>39777</v>
          </cell>
          <cell r="T205" t="str">
            <v>Mr. R. Stan Puckett</v>
          </cell>
          <cell r="U205" t="str">
            <v>423-278-3010</v>
          </cell>
          <cell r="V205" t="str">
            <v>James E. Adams 423-278-3050</v>
          </cell>
          <cell r="W205" t="str">
            <v>100 North Main Street</v>
          </cell>
          <cell r="X205" t="str">
            <v>Greeneville</v>
          </cell>
          <cell r="Y205" t="str">
            <v>TN</v>
          </cell>
          <cell r="Z205">
            <v>37743</v>
          </cell>
          <cell r="AA205" t="str">
            <v>(423) 787-1235</v>
          </cell>
          <cell r="AB205">
            <v>39805</v>
          </cell>
          <cell r="AC205">
            <v>39805</v>
          </cell>
          <cell r="AD205">
            <v>72278000</v>
          </cell>
          <cell r="AE205" t="str">
            <v>Hughes Hubbard</v>
          </cell>
          <cell r="AF205" t="str">
            <v>GRNB</v>
          </cell>
          <cell r="AG205" t="str">
            <v>Nasdaq</v>
          </cell>
          <cell r="AH205">
            <v>17.059999999999999</v>
          </cell>
          <cell r="AI205">
            <v>635504</v>
          </cell>
        </row>
        <row r="206">
          <cell r="A206">
            <v>181</v>
          </cell>
          <cell r="B206" t="str">
            <v>November 19, 2008</v>
          </cell>
          <cell r="C206" t="str">
            <v>FDIC</v>
          </cell>
          <cell r="D206" t="str">
            <v>RSSD</v>
          </cell>
          <cell r="E206">
            <v>3194638</v>
          </cell>
          <cell r="F206" t="str">
            <v>Seacoast Commerce Bank</v>
          </cell>
          <cell r="G206" t="str">
            <v>OTC - Private</v>
          </cell>
          <cell r="H206">
            <v>1800000</v>
          </cell>
          <cell r="I206" t="str">
            <v>COUNCIL</v>
          </cell>
          <cell r="J206">
            <v>39771</v>
          </cell>
          <cell r="K206" t="str">
            <v>Approve</v>
          </cell>
          <cell r="L206" t="str">
            <v>November 21, 2008</v>
          </cell>
          <cell r="M206">
            <v>39773.708333333336</v>
          </cell>
          <cell r="N206" t="str">
            <v>Approve</v>
          </cell>
          <cell r="O206">
            <v>1800000</v>
          </cell>
          <cell r="Q206" t="str">
            <v>Yes</v>
          </cell>
          <cell r="R206">
            <v>39777</v>
          </cell>
          <cell r="T206" t="str">
            <v>Mr. Richard M. Sanborn</v>
          </cell>
          <cell r="U206" t="str">
            <v>619-409-5762</v>
          </cell>
          <cell r="V206" t="str">
            <v>Ronnie Zivanic 619-409-5721</v>
          </cell>
          <cell r="W206" t="str">
            <v>678 Third Avenue, Suite 310</v>
          </cell>
          <cell r="X206" t="str">
            <v>Chula Vista</v>
          </cell>
          <cell r="Y206" t="str">
            <v>CA</v>
          </cell>
          <cell r="Z206">
            <v>91910</v>
          </cell>
          <cell r="AA206" t="str">
            <v>(619) 618-4506</v>
          </cell>
          <cell r="AB206">
            <v>39805</v>
          </cell>
          <cell r="AC206">
            <v>39805</v>
          </cell>
          <cell r="AD206">
            <v>1800000</v>
          </cell>
          <cell r="AE206" t="str">
            <v>Squire Sanders</v>
          </cell>
          <cell r="AF206" t="str">
            <v>SCCB.OB</v>
          </cell>
          <cell r="AG206" t="str">
            <v>OTC</v>
          </cell>
          <cell r="AH206" t="str">
            <v>n/a</v>
          </cell>
          <cell r="AI206" t="str">
            <v>n/a</v>
          </cell>
        </row>
        <row r="207">
          <cell r="A207">
            <v>182</v>
          </cell>
          <cell r="B207" t="str">
            <v>November 19, 2008</v>
          </cell>
          <cell r="C207" t="str">
            <v>FRB</v>
          </cell>
          <cell r="D207" t="str">
            <v>RSSD</v>
          </cell>
          <cell r="E207">
            <v>1201925</v>
          </cell>
          <cell r="F207" t="str">
            <v>Independent Bank Corporation</v>
          </cell>
          <cell r="H207">
            <v>72000000</v>
          </cell>
          <cell r="I207" t="str">
            <v>COUNCIL</v>
          </cell>
          <cell r="J207">
            <v>39771</v>
          </cell>
          <cell r="K207" t="str">
            <v>Approve</v>
          </cell>
          <cell r="L207" t="str">
            <v>November 21, 2008</v>
          </cell>
          <cell r="M207">
            <v>39773.708333333336</v>
          </cell>
          <cell r="N207" t="str">
            <v>Approve</v>
          </cell>
          <cell r="O207">
            <v>72000000</v>
          </cell>
          <cell r="Q207" t="str">
            <v>Yes</v>
          </cell>
          <cell r="R207">
            <v>39777</v>
          </cell>
          <cell r="T207" t="str">
            <v>Mr. Robert N. Shuster</v>
          </cell>
          <cell r="U207" t="str">
            <v>616-522-1765</v>
          </cell>
          <cell r="V207" t="str">
            <v>Dean M. Morse 616-522-1781</v>
          </cell>
          <cell r="W207" t="str">
            <v>230 West Main Street</v>
          </cell>
          <cell r="X207" t="str">
            <v>Ionia</v>
          </cell>
          <cell r="Y207" t="str">
            <v>MI</v>
          </cell>
          <cell r="Z207">
            <v>48846</v>
          </cell>
          <cell r="AA207" t="str">
            <v>(616) 522-1858</v>
          </cell>
          <cell r="AB207">
            <v>39794</v>
          </cell>
          <cell r="AC207">
            <v>39794</v>
          </cell>
          <cell r="AD207">
            <v>72000000</v>
          </cell>
          <cell r="AE207" t="str">
            <v>Hughes Hubbard</v>
          </cell>
          <cell r="AH207">
            <v>3.12</v>
          </cell>
          <cell r="AI207">
            <v>3461538</v>
          </cell>
        </row>
        <row r="208">
          <cell r="A208">
            <v>183</v>
          </cell>
          <cell r="B208" t="str">
            <v>November 19, 2008</v>
          </cell>
          <cell r="C208" t="str">
            <v>FDIC/FRB</v>
          </cell>
          <cell r="D208" t="str">
            <v>RSSD</v>
          </cell>
          <cell r="E208">
            <v>3152245</v>
          </cell>
          <cell r="F208" t="str">
            <v>Sterling Financial Corporation/Sterling Savings Bank</v>
          </cell>
          <cell r="G208" t="str">
            <v xml:space="preserve">Public </v>
          </cell>
          <cell r="H208">
            <v>303000000</v>
          </cell>
          <cell r="I208" t="str">
            <v>COUNCIL</v>
          </cell>
          <cell r="J208">
            <v>39771</v>
          </cell>
          <cell r="K208" t="str">
            <v>Approve</v>
          </cell>
          <cell r="L208" t="str">
            <v>November 21, 2008</v>
          </cell>
          <cell r="M208">
            <v>39773.708333333336</v>
          </cell>
          <cell r="N208" t="str">
            <v>Approve</v>
          </cell>
          <cell r="O208">
            <v>303000000</v>
          </cell>
          <cell r="Q208" t="str">
            <v>Yes</v>
          </cell>
          <cell r="R208">
            <v>39777</v>
          </cell>
          <cell r="T208" t="str">
            <v>Mr. Daniel G. Byrne</v>
          </cell>
          <cell r="U208" t="str">
            <v>509-458-3711</v>
          </cell>
          <cell r="V208" t="str">
            <v>Shawna R. Manion 509-624-4130 ext. 6418</v>
          </cell>
          <cell r="W208" t="str">
            <v>111 N Wall</v>
          </cell>
          <cell r="X208" t="str">
            <v>Spokane</v>
          </cell>
          <cell r="Y208" t="str">
            <v>WA</v>
          </cell>
          <cell r="Z208">
            <v>99201</v>
          </cell>
          <cell r="AA208" t="str">
            <v>(509) 624-6233</v>
          </cell>
          <cell r="AB208">
            <v>39787</v>
          </cell>
          <cell r="AC208">
            <v>39787</v>
          </cell>
          <cell r="AD208">
            <v>303000000</v>
          </cell>
          <cell r="AE208" t="str">
            <v>Squire Sanders</v>
          </cell>
          <cell r="AF208" t="str">
            <v>STSA</v>
          </cell>
          <cell r="AG208" t="str">
            <v>Nasdaq</v>
          </cell>
          <cell r="AH208">
            <v>7.06</v>
          </cell>
          <cell r="AI208">
            <v>6437677</v>
          </cell>
        </row>
        <row r="209">
          <cell r="AB209" t="str">
            <v xml:space="preserve"> </v>
          </cell>
        </row>
        <row r="210">
          <cell r="A210">
            <v>184</v>
          </cell>
          <cell r="B210" t="str">
            <v>November 20, 2008</v>
          </cell>
          <cell r="C210" t="str">
            <v>OCC</v>
          </cell>
          <cell r="D210" t="str">
            <v>RSSD</v>
          </cell>
          <cell r="E210">
            <v>2925657</v>
          </cell>
          <cell r="F210" t="str">
            <v>Pinnacle Financial Partners, Inc.</v>
          </cell>
          <cell r="H210">
            <v>95000000</v>
          </cell>
          <cell r="I210" t="str">
            <v>Approve</v>
          </cell>
          <cell r="L210" t="str">
            <v>November 21, 2008</v>
          </cell>
          <cell r="M210">
            <v>39773.708333333336</v>
          </cell>
          <cell r="N210" t="str">
            <v>Approve</v>
          </cell>
          <cell r="O210">
            <v>95000000</v>
          </cell>
          <cell r="Q210" t="str">
            <v>Yes</v>
          </cell>
          <cell r="R210">
            <v>39777</v>
          </cell>
          <cell r="T210" t="str">
            <v>Mr. Harold R. Carpenter</v>
          </cell>
          <cell r="U210" t="str">
            <v>615-744-3742</v>
          </cell>
          <cell r="V210" t="str">
            <v>Bob F. Thompson 615-742-6262</v>
          </cell>
          <cell r="W210" t="str">
            <v>211 Commerce Street, Suite 300</v>
          </cell>
          <cell r="X210" t="str">
            <v>Nashville</v>
          </cell>
          <cell r="Y210" t="str">
            <v>TN</v>
          </cell>
          <cell r="Z210">
            <v>37201</v>
          </cell>
          <cell r="AA210" t="str">
            <v>(615) 744-3842</v>
          </cell>
          <cell r="AB210">
            <v>39794</v>
          </cell>
          <cell r="AC210">
            <v>39794</v>
          </cell>
          <cell r="AD210">
            <v>95000000</v>
          </cell>
          <cell r="AE210" t="str">
            <v>Hughes Hubbard</v>
          </cell>
          <cell r="AH210">
            <v>26.64</v>
          </cell>
          <cell r="AI210">
            <v>534910</v>
          </cell>
        </row>
        <row r="211">
          <cell r="A211">
            <v>185</v>
          </cell>
          <cell r="B211" t="str">
            <v>November 20, 2008</v>
          </cell>
          <cell r="C211" t="str">
            <v>OCC</v>
          </cell>
          <cell r="D211" t="str">
            <v>RSSD</v>
          </cell>
          <cell r="E211">
            <v>1363757</v>
          </cell>
          <cell r="F211" t="str">
            <v>First Litchfield Financial Corporation</v>
          </cell>
          <cell r="H211">
            <v>10000000</v>
          </cell>
          <cell r="I211" t="str">
            <v>Approve</v>
          </cell>
          <cell r="L211" t="str">
            <v>November 25, 2008</v>
          </cell>
          <cell r="M211">
            <v>39777.708333333336</v>
          </cell>
          <cell r="N211" t="str">
            <v>Approve</v>
          </cell>
          <cell r="O211">
            <v>10000000</v>
          </cell>
          <cell r="Q211" t="str">
            <v>Yes</v>
          </cell>
          <cell r="R211">
            <v>39783</v>
          </cell>
          <cell r="T211" t="str">
            <v>Mr. Joseph J. Greco</v>
          </cell>
          <cell r="U211" t="str">
            <v>860-567-6438</v>
          </cell>
          <cell r="V211" t="str">
            <v>Carroll A Pereira 860-567-2674 ext 7001</v>
          </cell>
          <cell r="W211" t="str">
            <v>P.O. Box #578</v>
          </cell>
          <cell r="X211" t="str">
            <v>Litchfield</v>
          </cell>
          <cell r="Y211" t="str">
            <v>CT</v>
          </cell>
          <cell r="Z211" t="str">
            <v>06759</v>
          </cell>
          <cell r="AA211" t="str">
            <v>(860) 567-5231</v>
          </cell>
          <cell r="AB211">
            <v>39794</v>
          </cell>
          <cell r="AC211">
            <v>39794</v>
          </cell>
          <cell r="AD211">
            <v>10000000</v>
          </cell>
          <cell r="AE211" t="str">
            <v>Squire Sanders</v>
          </cell>
          <cell r="AH211">
            <v>7.53</v>
          </cell>
          <cell r="AI211">
            <v>199203</v>
          </cell>
        </row>
        <row r="212">
          <cell r="A212">
            <v>186</v>
          </cell>
          <cell r="B212" t="str">
            <v>November 20, 2008</v>
          </cell>
          <cell r="C212" t="str">
            <v>OCC</v>
          </cell>
          <cell r="D212" t="str">
            <v>RSSD</v>
          </cell>
          <cell r="E212">
            <v>1133932</v>
          </cell>
          <cell r="F212" t="str">
            <v>The First Bancorp, Inc.</v>
          </cell>
          <cell r="G212" t="str">
            <v xml:space="preserve">Public </v>
          </cell>
          <cell r="H212">
            <v>25000000</v>
          </cell>
          <cell r="I212" t="str">
            <v>Approve</v>
          </cell>
          <cell r="L212" t="str">
            <v>November 21, 2008</v>
          </cell>
          <cell r="M212">
            <v>39773.708333333336</v>
          </cell>
          <cell r="N212" t="str">
            <v>Approve</v>
          </cell>
          <cell r="O212">
            <v>25000000</v>
          </cell>
          <cell r="Q212" t="str">
            <v>Yes</v>
          </cell>
          <cell r="R212">
            <v>39777</v>
          </cell>
          <cell r="T212" t="str">
            <v>Mr. Daniel R. Daigneault</v>
          </cell>
          <cell r="U212" t="str">
            <v>207-563-3195 x2010</v>
          </cell>
          <cell r="V212" t="str">
            <v>F. Stephen Ward 207-563-3195 ext. 5001</v>
          </cell>
          <cell r="W212" t="str">
            <v>P.O. Box 940</v>
          </cell>
          <cell r="X212" t="str">
            <v>Damariscotta</v>
          </cell>
          <cell r="Y212" t="str">
            <v>ME</v>
          </cell>
          <cell r="Z212" t="str">
            <v>04543-0940</v>
          </cell>
          <cell r="AA212" t="str">
            <v>(207) 563-5085</v>
          </cell>
          <cell r="AB212">
            <v>39822</v>
          </cell>
          <cell r="AC212">
            <v>39822</v>
          </cell>
          <cell r="AD212">
            <v>25000000</v>
          </cell>
          <cell r="AE212" t="str">
            <v>Hughes Hubbard</v>
          </cell>
          <cell r="AH212">
            <v>16.600000000000001</v>
          </cell>
          <cell r="AI212">
            <v>225904</v>
          </cell>
        </row>
        <row r="213">
          <cell r="A213">
            <v>187</v>
          </cell>
          <cell r="B213" t="str">
            <v>November 20, 2008</v>
          </cell>
          <cell r="C213" t="str">
            <v>OCC</v>
          </cell>
          <cell r="D213" t="str">
            <v>RSSD</v>
          </cell>
          <cell r="E213">
            <v>3378380</v>
          </cell>
          <cell r="F213" t="str">
            <v>CNB Financial Corporation</v>
          </cell>
          <cell r="G213" t="str">
            <v>OTC - Public</v>
          </cell>
          <cell r="H213">
            <v>7000000</v>
          </cell>
          <cell r="I213" t="str">
            <v>Approve</v>
          </cell>
          <cell r="L213" t="str">
            <v>November 21, 2008</v>
          </cell>
          <cell r="M213">
            <v>39773.708333333336</v>
          </cell>
          <cell r="N213" t="str">
            <v>Approve</v>
          </cell>
          <cell r="O213">
            <v>7000000</v>
          </cell>
          <cell r="Q213" t="str">
            <v>Yes</v>
          </cell>
          <cell r="R213">
            <v>39777</v>
          </cell>
          <cell r="T213" t="str">
            <v>Mr. Charles R. Valade</v>
          </cell>
          <cell r="U213" t="str">
            <v>508-793-8350</v>
          </cell>
          <cell r="V213" t="str">
            <v>William M. Mahoney 508-793-8369</v>
          </cell>
          <cell r="W213" t="str">
            <v>33 Waldo Street</v>
          </cell>
          <cell r="X213" t="str">
            <v>Worcester</v>
          </cell>
          <cell r="Y213" t="str">
            <v>MA</v>
          </cell>
          <cell r="Z213" t="str">
            <v>01608</v>
          </cell>
          <cell r="AA213" t="str">
            <v>(508) 793-8321</v>
          </cell>
          <cell r="AB213">
            <v>0</v>
          </cell>
          <cell r="AE213" t="str">
            <v>Squire Sanders</v>
          </cell>
          <cell r="AH213">
            <v>4.37</v>
          </cell>
        </row>
        <row r="214">
          <cell r="A214">
            <v>188</v>
          </cell>
          <cell r="B214" t="str">
            <v>November 20, 2008</v>
          </cell>
          <cell r="C214" t="str">
            <v>OCC</v>
          </cell>
          <cell r="D214" t="str">
            <v>RSSD</v>
          </cell>
          <cell r="E214">
            <v>1139242</v>
          </cell>
          <cell r="F214" t="str">
            <v>Sun Bancorp, Inc</v>
          </cell>
          <cell r="G214" t="str">
            <v xml:space="preserve">Public </v>
          </cell>
          <cell r="H214">
            <v>89310000</v>
          </cell>
          <cell r="I214" t="str">
            <v>Approve</v>
          </cell>
          <cell r="L214" t="str">
            <v>December 2, 2008</v>
          </cell>
          <cell r="M214">
            <v>39784.708333333336</v>
          </cell>
          <cell r="N214" t="str">
            <v>Approve</v>
          </cell>
          <cell r="O214">
            <v>89310000</v>
          </cell>
          <cell r="P214" t="str">
            <v>12/2/08: Approved by I/C with condition that council provide guidance about commercial real estate; 12/16/08 Council has provided that guidance</v>
          </cell>
          <cell r="Q214" t="str">
            <v>Yes</v>
          </cell>
          <cell r="R214">
            <v>39799</v>
          </cell>
          <cell r="T214" t="str">
            <v>Mr. Thomas X. Geisel</v>
          </cell>
          <cell r="U214" t="str">
            <v>856-691-4184</v>
          </cell>
          <cell r="V214" t="str">
            <v>Dan A. Chila 856-690-9210</v>
          </cell>
          <cell r="W214" t="str">
            <v>226 Landis Avenue</v>
          </cell>
          <cell r="X214" t="str">
            <v>Vineland</v>
          </cell>
          <cell r="Y214" t="str">
            <v>NJ</v>
          </cell>
          <cell r="Z214" t="str">
            <v>08360</v>
          </cell>
          <cell r="AA214" t="str">
            <v>(856) 691-9187</v>
          </cell>
          <cell r="AB214">
            <v>39822</v>
          </cell>
          <cell r="AC214">
            <v>39822</v>
          </cell>
          <cell r="AD214">
            <v>89310000</v>
          </cell>
          <cell r="AE214" t="str">
            <v>Hughes Hubbard</v>
          </cell>
          <cell r="AH214">
            <v>8.68</v>
          </cell>
          <cell r="AI214">
            <v>1543376</v>
          </cell>
        </row>
        <row r="215">
          <cell r="A215">
            <v>189</v>
          </cell>
          <cell r="B215" t="str">
            <v>November 20, 2008</v>
          </cell>
          <cell r="C215" t="str">
            <v>OCC</v>
          </cell>
          <cell r="D215" t="str">
            <v>RSSD</v>
          </cell>
          <cell r="E215">
            <v>1117026</v>
          </cell>
          <cell r="F215" t="str">
            <v>National Penn Bancshares, Inc.</v>
          </cell>
          <cell r="H215">
            <v>150000000</v>
          </cell>
          <cell r="I215" t="str">
            <v>Approve</v>
          </cell>
          <cell r="L215" t="str">
            <v>November 25, 2008</v>
          </cell>
          <cell r="M215">
            <v>39777.708333333336</v>
          </cell>
          <cell r="N215" t="str">
            <v>Approve</v>
          </cell>
          <cell r="O215">
            <v>150000000</v>
          </cell>
          <cell r="Q215" t="str">
            <v>Yes</v>
          </cell>
          <cell r="R215">
            <v>39783</v>
          </cell>
          <cell r="T215" t="str">
            <v>Mr. Michael R. Reinhard</v>
          </cell>
          <cell r="U215" t="str">
            <v>610-369-6342</v>
          </cell>
          <cell r="V215" t="str">
            <v>Gary Rhoads 610-369-6341</v>
          </cell>
          <cell r="W215" t="str">
            <v>P.O. Box 547</v>
          </cell>
          <cell r="X215" t="str">
            <v>Boyertown</v>
          </cell>
          <cell r="Y215" t="str">
            <v>PA</v>
          </cell>
          <cell r="Z215">
            <v>19512</v>
          </cell>
          <cell r="AA215" t="str">
            <v>(610) 369-6349</v>
          </cell>
          <cell r="AB215">
            <v>39794</v>
          </cell>
          <cell r="AC215">
            <v>39794</v>
          </cell>
          <cell r="AD215">
            <v>150000000</v>
          </cell>
          <cell r="AE215" t="str">
            <v>Squire Sanders</v>
          </cell>
          <cell r="AH215">
            <v>15.3</v>
          </cell>
          <cell r="AI215">
            <v>1470588</v>
          </cell>
        </row>
        <row r="216">
          <cell r="A216">
            <v>190</v>
          </cell>
          <cell r="B216" t="str">
            <v>November 20, 2008</v>
          </cell>
          <cell r="C216" t="str">
            <v>FRB</v>
          </cell>
          <cell r="D216" t="str">
            <v>RSSD</v>
          </cell>
          <cell r="E216">
            <v>1208906</v>
          </cell>
          <cell r="F216" t="str">
            <v>Lakeland Financial Corporation</v>
          </cell>
          <cell r="G216" t="str">
            <v xml:space="preserve">Public </v>
          </cell>
          <cell r="H216">
            <v>56044000</v>
          </cell>
          <cell r="I216" t="str">
            <v>COUNCIL</v>
          </cell>
          <cell r="J216">
            <v>39799</v>
          </cell>
          <cell r="K216" t="str">
            <v>Approve</v>
          </cell>
          <cell r="L216" t="str">
            <v>December 18, 2008</v>
          </cell>
          <cell r="M216">
            <v>39800.729166666664</v>
          </cell>
          <cell r="N216" t="str">
            <v>Approve</v>
          </cell>
          <cell r="O216">
            <v>56044000</v>
          </cell>
          <cell r="P216" t="str">
            <v>Approved by Council on 12/17/08</v>
          </cell>
          <cell r="Q216" t="str">
            <v>Yes</v>
          </cell>
          <cell r="R216">
            <v>39812</v>
          </cell>
          <cell r="T216" t="str">
            <v>Mr. Michael L Kubacki</v>
          </cell>
          <cell r="U216" t="str">
            <v>574-267-9178</v>
          </cell>
          <cell r="V216" t="str">
            <v>David M. Findlay 574-267-9197</v>
          </cell>
          <cell r="W216" t="str">
            <v>202 East Center Street</v>
          </cell>
          <cell r="X216" t="str">
            <v>Warsaw</v>
          </cell>
          <cell r="Y216" t="str">
            <v>IN</v>
          </cell>
          <cell r="Z216">
            <v>46580</v>
          </cell>
          <cell r="AA216" t="str">
            <v>(574) 267-4282</v>
          </cell>
          <cell r="AB216" t="str">
            <v xml:space="preserve"> </v>
          </cell>
          <cell r="AE216" t="str">
            <v>Hughes Hubbard</v>
          </cell>
        </row>
        <row r="217">
          <cell r="A217">
            <v>191</v>
          </cell>
          <cell r="B217" t="str">
            <v>November 20, 2008</v>
          </cell>
          <cell r="C217" t="str">
            <v>FRB</v>
          </cell>
          <cell r="D217" t="str">
            <v>RSSD</v>
          </cell>
          <cell r="E217">
            <v>2324111</v>
          </cell>
          <cell r="F217" t="str">
            <v>Northeast Bancorp</v>
          </cell>
          <cell r="G217" t="str">
            <v xml:space="preserve">Public </v>
          </cell>
          <cell r="H217">
            <v>4200000</v>
          </cell>
          <cell r="I217" t="str">
            <v>Approve</v>
          </cell>
          <cell r="L217" t="str">
            <v>November 25, 2008</v>
          </cell>
          <cell r="M217">
            <v>39777.708333333336</v>
          </cell>
          <cell r="N217" t="str">
            <v>Approve</v>
          </cell>
          <cell r="O217">
            <v>4227000</v>
          </cell>
          <cell r="Q217" t="str">
            <v>Yes</v>
          </cell>
          <cell r="R217">
            <v>39785</v>
          </cell>
          <cell r="T217" t="str">
            <v>Mr. Robert Johnson</v>
          </cell>
          <cell r="U217" t="str">
            <v>207-786-3245 ext. 3521</v>
          </cell>
          <cell r="V217" t="str">
            <v>James Delamater 207-786-3245 ext. 3569</v>
          </cell>
          <cell r="W217" t="str">
            <v>500 Canal Street</v>
          </cell>
          <cell r="X217" t="str">
            <v>Lewiston</v>
          </cell>
          <cell r="Y217" t="str">
            <v>ME</v>
          </cell>
          <cell r="Z217" t="str">
            <v>04240</v>
          </cell>
          <cell r="AA217" t="str">
            <v>(207) 777-5936</v>
          </cell>
          <cell r="AB217">
            <v>39794</v>
          </cell>
          <cell r="AC217">
            <v>39794</v>
          </cell>
          <cell r="AD217">
            <v>4227000</v>
          </cell>
          <cell r="AE217" t="str">
            <v>Squire Sanders</v>
          </cell>
          <cell r="AH217">
            <v>9.33</v>
          </cell>
          <cell r="AI217">
            <v>67958</v>
          </cell>
        </row>
        <row r="218">
          <cell r="A218">
            <v>192</v>
          </cell>
          <cell r="B218" t="str">
            <v>November 20, 2008</v>
          </cell>
          <cell r="C218" t="str">
            <v>FRB</v>
          </cell>
          <cell r="D218" t="str">
            <v>RSSD</v>
          </cell>
          <cell r="E218">
            <v>3135190</v>
          </cell>
          <cell r="F218" t="str">
            <v>Cecil Bancorp, Inc.</v>
          </cell>
          <cell r="G218" t="str">
            <v xml:space="preserve">Public </v>
          </cell>
          <cell r="H218">
            <v>11560000</v>
          </cell>
          <cell r="I218" t="str">
            <v>Approve</v>
          </cell>
          <cell r="L218" t="str">
            <v>November 21, 2008</v>
          </cell>
          <cell r="M218">
            <v>39773.708333333336</v>
          </cell>
          <cell r="N218" t="str">
            <v>Approve</v>
          </cell>
          <cell r="O218">
            <v>11560000</v>
          </cell>
          <cell r="Q218" t="str">
            <v>Yes</v>
          </cell>
          <cell r="R218">
            <v>39777</v>
          </cell>
          <cell r="T218" t="str">
            <v>Ms. Mary B. Halsey</v>
          </cell>
          <cell r="U218" t="str">
            <v>410-398-1650</v>
          </cell>
          <cell r="V218" t="str">
            <v>Lee Whitehead 410-642-2300</v>
          </cell>
          <cell r="W218" t="str">
            <v>P.O. Box 568</v>
          </cell>
          <cell r="X218" t="str">
            <v>Elkton</v>
          </cell>
          <cell r="Y218" t="str">
            <v>MD</v>
          </cell>
          <cell r="Z218" t="str">
            <v>21922-0568</v>
          </cell>
          <cell r="AA218" t="str">
            <v>(410) 392-3128</v>
          </cell>
          <cell r="AB218">
            <v>39805</v>
          </cell>
          <cell r="AC218">
            <v>39805</v>
          </cell>
          <cell r="AD218">
            <v>11560000</v>
          </cell>
          <cell r="AE218" t="str">
            <v>Hughes Hubbard</v>
          </cell>
          <cell r="AH218">
            <v>6.63</v>
          </cell>
          <cell r="AI218">
            <v>261538</v>
          </cell>
        </row>
        <row r="219">
          <cell r="AB219" t="str">
            <v xml:space="preserve"> </v>
          </cell>
        </row>
        <row r="220">
          <cell r="A220">
            <v>193</v>
          </cell>
          <cell r="B220" t="str">
            <v>November 21, 2008</v>
          </cell>
          <cell r="C220" t="str">
            <v>OTS</v>
          </cell>
          <cell r="D220" t="str">
            <v>Holding Co Docket</v>
          </cell>
          <cell r="E220" t="str">
            <v>H1972</v>
          </cell>
          <cell r="F220" t="str">
            <v>Anchor BanCorp Wisconsin, Inc.</v>
          </cell>
          <cell r="G220" t="str">
            <v xml:space="preserve">Public </v>
          </cell>
          <cell r="H220">
            <v>110000000</v>
          </cell>
          <cell r="I220" t="str">
            <v>Approve</v>
          </cell>
          <cell r="L220" t="str">
            <v>January 8, 2009</v>
          </cell>
          <cell r="M220">
            <v>39821.541666666664</v>
          </cell>
          <cell r="N220" t="str">
            <v>Approve</v>
          </cell>
          <cell r="O220">
            <v>110000000</v>
          </cell>
          <cell r="P220" t="str">
            <v>Awaiting information from the OTS</v>
          </cell>
          <cell r="Q220" t="str">
            <v>Yes</v>
          </cell>
          <cell r="R220">
            <v>39827</v>
          </cell>
          <cell r="T220" t="str">
            <v>Mr. Douglas J. Timmerman</v>
          </cell>
          <cell r="U220" t="str">
            <v>608-252-8782</v>
          </cell>
          <cell r="V220" t="str">
            <v>Mark D. Timmerman 608-252-8784</v>
          </cell>
          <cell r="W220" t="str">
            <v>25 West Main Street</v>
          </cell>
          <cell r="X220" t="str">
            <v>Madison</v>
          </cell>
          <cell r="Y220" t="str">
            <v>WI</v>
          </cell>
          <cell r="Z220">
            <v>53703</v>
          </cell>
          <cell r="AA220" t="str">
            <v>(608) 252-8783</v>
          </cell>
          <cell r="AB220" t="str">
            <v xml:space="preserve"> </v>
          </cell>
          <cell r="AE220" t="str">
            <v>Squire Sanders</v>
          </cell>
          <cell r="AH220">
            <v>2.23</v>
          </cell>
          <cell r="AI220">
            <v>7399103</v>
          </cell>
        </row>
        <row r="221">
          <cell r="A221">
            <v>194</v>
          </cell>
          <cell r="B221" t="str">
            <v>November 21, 2008</v>
          </cell>
          <cell r="C221" t="str">
            <v>OTS</v>
          </cell>
          <cell r="D221" t="str">
            <v>Holding Co Docket</v>
          </cell>
          <cell r="E221" t="str">
            <v>H2750</v>
          </cell>
          <cell r="F221" t="str">
            <v>Community Financial Corporation</v>
          </cell>
          <cell r="G221" t="str">
            <v xml:space="preserve">Public </v>
          </cell>
          <cell r="H221">
            <v>12785550</v>
          </cell>
          <cell r="I221" t="str">
            <v>Approve</v>
          </cell>
          <cell r="L221" t="str">
            <v>December 1, 2008</v>
          </cell>
          <cell r="M221">
            <v>39783.708333333336</v>
          </cell>
          <cell r="N221" t="str">
            <v>Approve</v>
          </cell>
          <cell r="O221">
            <v>110000000</v>
          </cell>
          <cell r="Q221" t="str">
            <v>Yes</v>
          </cell>
          <cell r="R221">
            <v>39785</v>
          </cell>
          <cell r="T221" t="str">
            <v>Mr. R. Jerry Giles</v>
          </cell>
          <cell r="U221" t="str">
            <v>540-213-1222</v>
          </cell>
          <cell r="V221" t="str">
            <v>P. Douglas Richard 540-213-1220</v>
          </cell>
          <cell r="W221" t="str">
            <v>38 N. Central Avenue</v>
          </cell>
          <cell r="X221" t="str">
            <v>Staunton</v>
          </cell>
          <cell r="Y221" t="str">
            <v>VA</v>
          </cell>
          <cell r="Z221">
            <v>24401</v>
          </cell>
          <cell r="AA221" t="str">
            <v>(540) 886-6273</v>
          </cell>
          <cell r="AB221">
            <v>39801</v>
          </cell>
          <cell r="AC221">
            <v>39801</v>
          </cell>
          <cell r="AD221">
            <v>12643000</v>
          </cell>
          <cell r="AE221" t="str">
            <v>Hughes Hubbard</v>
          </cell>
          <cell r="AH221">
            <v>5.4</v>
          </cell>
          <cell r="AI221">
            <v>351194</v>
          </cell>
        </row>
        <row r="222">
          <cell r="A222">
            <v>195</v>
          </cell>
          <cell r="B222" t="str">
            <v>November 21, 2008</v>
          </cell>
          <cell r="C222" t="str">
            <v>OTS</v>
          </cell>
          <cell r="D222" t="str">
            <v>Holding Co Docket</v>
          </cell>
          <cell r="E222" t="str">
            <v>H3027</v>
          </cell>
          <cell r="F222" t="str">
            <v>Citizens South Bank</v>
          </cell>
          <cell r="H222">
            <v>20500000</v>
          </cell>
          <cell r="I222" t="str">
            <v>Approve</v>
          </cell>
          <cell r="L222" t="str">
            <v>November 25, 2008</v>
          </cell>
          <cell r="M222">
            <v>39777.708333333336</v>
          </cell>
          <cell r="N222" t="str">
            <v>Approve</v>
          </cell>
          <cell r="O222">
            <v>20500000</v>
          </cell>
          <cell r="Q222" t="str">
            <v>Yes</v>
          </cell>
          <cell r="R222">
            <v>39783</v>
          </cell>
          <cell r="T222" t="str">
            <v>Ms. Kim S. Price</v>
          </cell>
          <cell r="U222" t="str">
            <v>704-884-2260</v>
          </cell>
          <cell r="V222" t="str">
            <v>Gary F. Hoskins 704-884-2263</v>
          </cell>
          <cell r="W222" t="str">
            <v>519 South New Hope Road</v>
          </cell>
          <cell r="X222" t="str">
            <v>Gastonia</v>
          </cell>
          <cell r="Y222" t="str">
            <v>NC</v>
          </cell>
          <cell r="Z222" t="str">
            <v>28054-4040</v>
          </cell>
          <cell r="AA222" t="str">
            <v>(704) 868-8155</v>
          </cell>
          <cell r="AB222">
            <v>39794</v>
          </cell>
          <cell r="AC222">
            <v>39794</v>
          </cell>
          <cell r="AD222">
            <v>20500000</v>
          </cell>
          <cell r="AE222" t="str">
            <v>Squire Sanders</v>
          </cell>
          <cell r="AH222">
            <v>7.17</v>
          </cell>
          <cell r="AI222">
            <v>428870</v>
          </cell>
        </row>
        <row r="223">
          <cell r="A223">
            <v>196</v>
          </cell>
          <cell r="B223" t="str">
            <v>November 21, 2008</v>
          </cell>
          <cell r="C223" t="str">
            <v>OTS</v>
          </cell>
          <cell r="D223" t="str">
            <v>OTS Bank Docket</v>
          </cell>
          <cell r="E223" t="str">
            <v>05286</v>
          </cell>
          <cell r="F223" t="str">
            <v>Franklin Bank</v>
          </cell>
          <cell r="G223" t="str">
            <v>Mutual</v>
          </cell>
          <cell r="H223">
            <v>4271000</v>
          </cell>
          <cell r="I223" t="str">
            <v>Approve</v>
          </cell>
          <cell r="P223" t="str">
            <v>Application Withdrawn by the OTS - submitted in error</v>
          </cell>
          <cell r="T223" t="str">
            <v>Mr. Thomas J. Murray</v>
          </cell>
          <cell r="U223" t="str">
            <v>856-769-4400 x1114</v>
          </cell>
          <cell r="V223" t="str">
            <v>Mark V. Edwards 856-769-4400 x1136</v>
          </cell>
          <cell r="W223" t="str">
            <v>1179 Route 40, P.O. Box 230</v>
          </cell>
          <cell r="X223" t="str">
            <v>Woodstown</v>
          </cell>
          <cell r="Y223" t="str">
            <v xml:space="preserve">NJ </v>
          </cell>
          <cell r="Z223" t="str">
            <v>08098-0230</v>
          </cell>
          <cell r="AA223" t="str">
            <v>(856) 769-5571</v>
          </cell>
          <cell r="AB223" t="str">
            <v xml:space="preserve"> </v>
          </cell>
          <cell r="AE223" t="str">
            <v>Hughes Hubbard</v>
          </cell>
        </row>
        <row r="224">
          <cell r="A224">
            <v>197</v>
          </cell>
          <cell r="B224" t="str">
            <v>November 21, 2008</v>
          </cell>
          <cell r="C224" t="str">
            <v>OTS</v>
          </cell>
          <cell r="D224" t="str">
            <v>OTS Bank Docket</v>
          </cell>
          <cell r="E224" t="str">
            <v>03844</v>
          </cell>
          <cell r="F224" t="str">
            <v>Kennebec Federal Savings and Loan Association</v>
          </cell>
          <cell r="G224" t="str">
            <v>Mutual</v>
          </cell>
          <cell r="H224">
            <v>1660000</v>
          </cell>
          <cell r="I224" t="str">
            <v>Approve</v>
          </cell>
          <cell r="T224" t="str">
            <v>Mr. Allan L. Rancourt</v>
          </cell>
          <cell r="U224" t="str">
            <v>207-873-5151</v>
          </cell>
          <cell r="V224" t="str">
            <v>Rene Turner 207-873-5151</v>
          </cell>
          <cell r="W224" t="str">
            <v>70 Main Street</v>
          </cell>
          <cell r="X224" t="str">
            <v>Waterville</v>
          </cell>
          <cell r="Y224" t="str">
            <v>ME</v>
          </cell>
          <cell r="Z224" t="str">
            <v>04901</v>
          </cell>
          <cell r="AA224" t="str">
            <v>(207) 873-5673</v>
          </cell>
          <cell r="AB224" t="str">
            <v xml:space="preserve"> </v>
          </cell>
          <cell r="AE224" t="str">
            <v>Squire Sanders</v>
          </cell>
        </row>
        <row r="225">
          <cell r="A225">
            <v>198</v>
          </cell>
          <cell r="B225" t="str">
            <v>November 21, 2008</v>
          </cell>
          <cell r="C225" t="str">
            <v>OTS</v>
          </cell>
          <cell r="D225" t="str">
            <v>Holding Co Docket</v>
          </cell>
          <cell r="E225" t="str">
            <v>H3791</v>
          </cell>
          <cell r="F225" t="str">
            <v>Grand Financial Corporation</v>
          </cell>
          <cell r="G225" t="str">
            <v>S-Corp</v>
          </cell>
          <cell r="H225">
            <v>2247060</v>
          </cell>
          <cell r="I225" t="str">
            <v>Approve</v>
          </cell>
          <cell r="T225" t="str">
            <v>Mr. Rucker W. Howell</v>
          </cell>
          <cell r="U225" t="str">
            <v>601-705-2402</v>
          </cell>
          <cell r="V225" t="str">
            <v>Edward J. Langton 601-705-2429</v>
          </cell>
          <cell r="W225" t="str">
            <v>14 Plaza Drive</v>
          </cell>
          <cell r="X225" t="str">
            <v>Haitiesburg</v>
          </cell>
          <cell r="Y225" t="str">
            <v>MS</v>
          </cell>
          <cell r="Z225">
            <v>39402</v>
          </cell>
          <cell r="AA225" t="str">
            <v>(601) 264-5805</v>
          </cell>
          <cell r="AB225" t="str">
            <v xml:space="preserve"> </v>
          </cell>
          <cell r="AE225" t="str">
            <v>Hughes Hubbard</v>
          </cell>
        </row>
        <row r="226">
          <cell r="A226">
            <v>199</v>
          </cell>
          <cell r="B226" t="str">
            <v>November 21, 2008</v>
          </cell>
          <cell r="C226" t="str">
            <v>OTS</v>
          </cell>
          <cell r="D226" t="str">
            <v>Holding Co Docket</v>
          </cell>
          <cell r="E226" t="str">
            <v>H2478</v>
          </cell>
          <cell r="F226" t="str">
            <v>Redwood Financial, Inc.</v>
          </cell>
          <cell r="G226" t="str">
            <v>Private</v>
          </cell>
          <cell r="H226">
            <v>2995530</v>
          </cell>
          <cell r="I226" t="str">
            <v>Approve</v>
          </cell>
          <cell r="L226" t="str">
            <v>November 25, 2008</v>
          </cell>
          <cell r="M226">
            <v>39777.708333333336</v>
          </cell>
          <cell r="N226" t="str">
            <v>Approve</v>
          </cell>
          <cell r="O226">
            <v>2995000</v>
          </cell>
          <cell r="Q226" t="str">
            <v>Yes</v>
          </cell>
          <cell r="R226">
            <v>39783</v>
          </cell>
          <cell r="T226" t="str">
            <v>Mr. Dean K. Toft</v>
          </cell>
          <cell r="U226" t="str">
            <v>507-644-4663</v>
          </cell>
          <cell r="V226" t="str">
            <v>Timothy Grabow 507-934-2823</v>
          </cell>
          <cell r="W226" t="str">
            <v>P.O. Box 317</v>
          </cell>
          <cell r="X226" t="str">
            <v>Redwood Falls</v>
          </cell>
          <cell r="Y226" t="str">
            <v>MN</v>
          </cell>
          <cell r="Z226">
            <v>56283</v>
          </cell>
          <cell r="AA226" t="str">
            <v>(507) 644-4664</v>
          </cell>
          <cell r="AB226">
            <v>39822</v>
          </cell>
          <cell r="AC226">
            <v>39822</v>
          </cell>
          <cell r="AD226">
            <v>2995000</v>
          </cell>
          <cell r="AE226" t="str">
            <v>Squire Sanders</v>
          </cell>
          <cell r="AH226" t="str">
            <v>n/a</v>
          </cell>
          <cell r="AI226" t="str">
            <v>n/a</v>
          </cell>
        </row>
        <row r="227">
          <cell r="A227">
            <v>200</v>
          </cell>
          <cell r="B227" t="str">
            <v>November 21, 2008</v>
          </cell>
          <cell r="C227" t="str">
            <v>FDIC</v>
          </cell>
          <cell r="D227" t="str">
            <v>RSSD</v>
          </cell>
          <cell r="E227">
            <v>473501</v>
          </cell>
          <cell r="F227" t="str">
            <v>Berkshire Hills Bancorp, Inc.</v>
          </cell>
          <cell r="G227" t="str">
            <v xml:space="preserve">Public </v>
          </cell>
          <cell r="H227">
            <v>40000000</v>
          </cell>
          <cell r="I227" t="str">
            <v>Approve</v>
          </cell>
          <cell r="L227" t="str">
            <v>December 1, 2008</v>
          </cell>
          <cell r="M227">
            <v>39783.708333333336</v>
          </cell>
          <cell r="N227" t="str">
            <v>Approve</v>
          </cell>
          <cell r="O227">
            <v>40000000</v>
          </cell>
          <cell r="Q227" t="str">
            <v>Yes</v>
          </cell>
          <cell r="R227">
            <v>39785</v>
          </cell>
          <cell r="T227" t="str">
            <v>Mr. Kevin P. Riley</v>
          </cell>
          <cell r="U227" t="str">
            <v>413-236-3195</v>
          </cell>
          <cell r="V227" t="str">
            <v>David Gonei 413-281-1973</v>
          </cell>
          <cell r="W227" t="str">
            <v>24 North Street</v>
          </cell>
          <cell r="X227" t="str">
            <v>Pittsfield</v>
          </cell>
          <cell r="Y227" t="str">
            <v>MA</v>
          </cell>
          <cell r="Z227" t="str">
            <v>01201</v>
          </cell>
          <cell r="AA227" t="str">
            <v>(413) 443-3587</v>
          </cell>
          <cell r="AB227">
            <v>39801</v>
          </cell>
          <cell r="AC227">
            <v>39801</v>
          </cell>
          <cell r="AD227">
            <v>40000000</v>
          </cell>
          <cell r="AE227" t="str">
            <v>Hughes Hubbard</v>
          </cell>
          <cell r="AH227">
            <v>26.51</v>
          </cell>
          <cell r="AI227">
            <v>226330</v>
          </cell>
        </row>
        <row r="228">
          <cell r="A228">
            <v>201</v>
          </cell>
          <cell r="B228" t="str">
            <v>November 21, 2008</v>
          </cell>
          <cell r="C228" t="str">
            <v>FDIC</v>
          </cell>
          <cell r="D228" t="str">
            <v>RSSD</v>
          </cell>
          <cell r="E228">
            <v>2756785</v>
          </cell>
          <cell r="F228" t="str">
            <v>Crescent Financial Corporation</v>
          </cell>
          <cell r="G228" t="str">
            <v xml:space="preserve">Public </v>
          </cell>
          <cell r="H228">
            <v>24900000</v>
          </cell>
          <cell r="I228" t="str">
            <v>Approve</v>
          </cell>
          <cell r="L228" t="str">
            <v>December 1, 2008</v>
          </cell>
          <cell r="M228">
            <v>39783.708333333336</v>
          </cell>
          <cell r="N228" t="str">
            <v>Approve</v>
          </cell>
          <cell r="O228">
            <v>24900000</v>
          </cell>
          <cell r="Q228" t="str">
            <v>Yes</v>
          </cell>
          <cell r="R228">
            <v>39785</v>
          </cell>
          <cell r="T228" t="str">
            <v>Mr. Michael G. Carlton</v>
          </cell>
          <cell r="U228" t="str">
            <v>919-460-7770</v>
          </cell>
          <cell r="V228" t="str">
            <v>Bruce W. Elder 919-466-1005</v>
          </cell>
          <cell r="W228" t="str">
            <v>1005 High House Rd.</v>
          </cell>
          <cell r="X228" t="str">
            <v>Cary</v>
          </cell>
          <cell r="Y228" t="str">
            <v>NC</v>
          </cell>
          <cell r="Z228" t="str">
            <v>27513</v>
          </cell>
          <cell r="AA228" t="str">
            <v>(919) 469-9204</v>
          </cell>
          <cell r="AB228">
            <v>39822</v>
          </cell>
          <cell r="AC228">
            <v>39822</v>
          </cell>
          <cell r="AD228">
            <v>24900000</v>
          </cell>
          <cell r="AE228" t="str">
            <v>Squire Sanders</v>
          </cell>
          <cell r="AH228">
            <v>4.4800000000000004</v>
          </cell>
          <cell r="AI228">
            <v>833705</v>
          </cell>
        </row>
        <row r="229">
          <cell r="A229">
            <v>202</v>
          </cell>
          <cell r="B229" t="str">
            <v>November 21, 2008</v>
          </cell>
          <cell r="C229" t="str">
            <v>FDIC</v>
          </cell>
          <cell r="D229" t="str">
            <v>RSSD</v>
          </cell>
          <cell r="E229">
            <v>3163867</v>
          </cell>
          <cell r="F229" t="str">
            <v>Surrey Bancorp/Surrey Bank &amp; Trust</v>
          </cell>
          <cell r="G229" t="str">
            <v>Private</v>
          </cell>
          <cell r="H229">
            <v>2000000</v>
          </cell>
          <cell r="I229" t="str">
            <v>Approve</v>
          </cell>
          <cell r="L229" t="str">
            <v>November 25, 2008</v>
          </cell>
          <cell r="M229">
            <v>39777.708333333336</v>
          </cell>
          <cell r="N229" t="str">
            <v>Approve</v>
          </cell>
          <cell r="O229">
            <v>2000000</v>
          </cell>
          <cell r="Q229" t="str">
            <v>Yes</v>
          </cell>
          <cell r="R229">
            <v>39783</v>
          </cell>
          <cell r="T229" t="str">
            <v>Mr. Edward C. Ashby, III</v>
          </cell>
          <cell r="U229" t="str">
            <v>336-783-3901</v>
          </cell>
          <cell r="V229" t="str">
            <v>Mark H. Towe 336-783-3911</v>
          </cell>
          <cell r="W229" t="str">
            <v>145 North Renfro Street</v>
          </cell>
          <cell r="X229" t="str">
            <v>Mount Airy</v>
          </cell>
          <cell r="Y229" t="str">
            <v>NC</v>
          </cell>
          <cell r="Z229" t="str">
            <v>27030</v>
          </cell>
          <cell r="AA229" t="str">
            <v>(336) 789-3687</v>
          </cell>
          <cell r="AB229">
            <v>39822</v>
          </cell>
          <cell r="AC229">
            <v>39822</v>
          </cell>
          <cell r="AD229">
            <v>2000000</v>
          </cell>
          <cell r="AE229" t="str">
            <v>Hughes Hubbard</v>
          </cell>
          <cell r="AH229" t="str">
            <v>n/a</v>
          </cell>
          <cell r="AI229" t="str">
            <v>n/a</v>
          </cell>
        </row>
        <row r="230">
          <cell r="A230">
            <v>203</v>
          </cell>
          <cell r="B230" t="str">
            <v>November 21, 2008</v>
          </cell>
          <cell r="C230" t="str">
            <v>FDIC</v>
          </cell>
          <cell r="D230" t="str">
            <v>RSSD</v>
          </cell>
          <cell r="E230">
            <v>3180136</v>
          </cell>
          <cell r="F230" t="str">
            <v>Independence Bank</v>
          </cell>
          <cell r="G230" t="str">
            <v>CDFI - Private</v>
          </cell>
          <cell r="H230">
            <v>1065888</v>
          </cell>
          <cell r="I230" t="str">
            <v>Approve</v>
          </cell>
          <cell r="L230" t="str">
            <v>December 1, 2008</v>
          </cell>
          <cell r="M230">
            <v>39783.708333333336</v>
          </cell>
          <cell r="N230" t="str">
            <v>Approve</v>
          </cell>
          <cell r="O230">
            <v>1065000</v>
          </cell>
          <cell r="Q230" t="str">
            <v>Yes</v>
          </cell>
          <cell r="R230">
            <v>39785</v>
          </cell>
          <cell r="T230" t="str">
            <v>Mr. John Charette</v>
          </cell>
          <cell r="U230" t="str">
            <v>401-471-6339</v>
          </cell>
          <cell r="V230" t="str">
            <v>Robert A. Catanzaro 401-471-6322</v>
          </cell>
          <cell r="W230" t="str">
            <v>1370 South County Trail</v>
          </cell>
          <cell r="X230" t="str">
            <v>East Greenwich</v>
          </cell>
          <cell r="Y230" t="str">
            <v>RI</v>
          </cell>
          <cell r="Z230" t="str">
            <v>02818</v>
          </cell>
          <cell r="AA230" t="str">
            <v>(401) 884-9551</v>
          </cell>
          <cell r="AB230">
            <v>39822</v>
          </cell>
          <cell r="AC230">
            <v>39822</v>
          </cell>
          <cell r="AD230">
            <v>1065000</v>
          </cell>
          <cell r="AE230" t="str">
            <v>Squire Sanders</v>
          </cell>
          <cell r="AH230" t="str">
            <v>n/a</v>
          </cell>
          <cell r="AI230" t="str">
            <v>n/a</v>
          </cell>
        </row>
        <row r="231">
          <cell r="A231">
            <v>204</v>
          </cell>
          <cell r="B231" t="str">
            <v>November 21, 2008</v>
          </cell>
          <cell r="C231" t="str">
            <v>FDIC</v>
          </cell>
          <cell r="D231" t="str">
            <v>RSSD</v>
          </cell>
          <cell r="E231">
            <v>1031681</v>
          </cell>
          <cell r="F231" t="str">
            <v>First California Financial Group, Inc</v>
          </cell>
          <cell r="G231" t="str">
            <v xml:space="preserve">Public </v>
          </cell>
          <cell r="H231">
            <v>25000000</v>
          </cell>
          <cell r="I231" t="str">
            <v>Approve</v>
          </cell>
          <cell r="L231" t="str">
            <v>November 25, 2008</v>
          </cell>
          <cell r="M231">
            <v>39777.708333333336</v>
          </cell>
          <cell r="N231" t="str">
            <v>Approve</v>
          </cell>
          <cell r="O231">
            <v>25000000</v>
          </cell>
          <cell r="Q231" t="str">
            <v>Yes</v>
          </cell>
          <cell r="R231">
            <v>39783</v>
          </cell>
          <cell r="T231" t="str">
            <v>Mr. C.G. Kum</v>
          </cell>
          <cell r="U231" t="str">
            <v>805-322-9308</v>
          </cell>
          <cell r="V231" t="str">
            <v>Romolo Santarosa 805-322-9333</v>
          </cell>
          <cell r="W231" t="str">
            <v>3027 Townsgate Road, Suite 300</v>
          </cell>
          <cell r="X231" t="str">
            <v>Westlake Village</v>
          </cell>
          <cell r="Y231" t="str">
            <v>CA</v>
          </cell>
          <cell r="Z231" t="str">
            <v>91361</v>
          </cell>
          <cell r="AA231" t="str">
            <v>(805) 445-1388</v>
          </cell>
          <cell r="AB231">
            <v>39801</v>
          </cell>
          <cell r="AC231">
            <v>39801</v>
          </cell>
          <cell r="AD231">
            <v>25000000</v>
          </cell>
          <cell r="AE231" t="str">
            <v>Hughes Hubbard</v>
          </cell>
          <cell r="AH231">
            <v>6.26</v>
          </cell>
          <cell r="AI231">
            <v>599042</v>
          </cell>
        </row>
        <row r="232">
          <cell r="A232">
            <v>205</v>
          </cell>
          <cell r="B232" t="str">
            <v>November 21, 2008</v>
          </cell>
          <cell r="C232" t="str">
            <v>FRB</v>
          </cell>
          <cell r="D232" t="str">
            <v>RSSD</v>
          </cell>
          <cell r="E232">
            <v>3726440</v>
          </cell>
          <cell r="F232" t="str">
            <v>Oak Valley Bancorp</v>
          </cell>
          <cell r="H232">
            <v>13500000</v>
          </cell>
          <cell r="I232" t="str">
            <v>Approve</v>
          </cell>
          <cell r="L232" t="str">
            <v>November 25, 2008</v>
          </cell>
          <cell r="M232">
            <v>39777.708333333336</v>
          </cell>
          <cell r="N232" t="str">
            <v>Approve</v>
          </cell>
          <cell r="O232">
            <v>13500000</v>
          </cell>
          <cell r="Q232" t="str">
            <v>Yes</v>
          </cell>
          <cell r="R232">
            <v>39783</v>
          </cell>
          <cell r="T232" t="str">
            <v>Mr. Rick McCarthy</v>
          </cell>
          <cell r="U232" t="str">
            <v>209-884-7538</v>
          </cell>
          <cell r="V232" t="str">
            <v>Chris Courtney 209-844-7528</v>
          </cell>
          <cell r="W232" t="str">
            <v>125 N Third Avenue</v>
          </cell>
          <cell r="X232" t="str">
            <v>Oakdale</v>
          </cell>
          <cell r="Y232" t="str">
            <v>CA</v>
          </cell>
          <cell r="Z232" t="str">
            <v>95361</v>
          </cell>
          <cell r="AA232" t="str">
            <v>(209) 844-7538</v>
          </cell>
          <cell r="AB232">
            <v>39787</v>
          </cell>
          <cell r="AC232">
            <v>39787</v>
          </cell>
          <cell r="AD232">
            <v>13500000</v>
          </cell>
          <cell r="AE232" t="str">
            <v>Squire Sanders</v>
          </cell>
          <cell r="AH232">
            <v>5.78</v>
          </cell>
          <cell r="AI232">
            <v>350346</v>
          </cell>
        </row>
        <row r="233">
          <cell r="A233">
            <v>206</v>
          </cell>
          <cell r="B233" t="str">
            <v>November 21, 2008</v>
          </cell>
          <cell r="C233" t="str">
            <v>FRB</v>
          </cell>
          <cell r="D233" t="str">
            <v>RSSD</v>
          </cell>
          <cell r="E233">
            <v>2003975</v>
          </cell>
          <cell r="F233" t="str">
            <v>Glacier Bancorp, Inc</v>
          </cell>
          <cell r="H233">
            <v>0</v>
          </cell>
          <cell r="I233" t="str">
            <v>Approve</v>
          </cell>
          <cell r="L233" t="str">
            <v>November 25, 2008</v>
          </cell>
          <cell r="M233">
            <v>39777.708333333336</v>
          </cell>
          <cell r="N233" t="str">
            <v>Approve</v>
          </cell>
          <cell r="O233">
            <v>0</v>
          </cell>
          <cell r="P233" t="str">
            <v>1/8/09: Withdrew application from TARP</v>
          </cell>
          <cell r="Q233" t="str">
            <v>Yes</v>
          </cell>
          <cell r="R233">
            <v>39783</v>
          </cell>
          <cell r="T233" t="str">
            <v>Mr. Michael J. Blodnick</v>
          </cell>
          <cell r="U233" t="str">
            <v>406-751-4729</v>
          </cell>
          <cell r="V233" t="str">
            <v>Ron J. Copher 406-751-7706</v>
          </cell>
          <cell r="W233" t="str">
            <v>49 Commons Loop</v>
          </cell>
          <cell r="X233" t="str">
            <v>Kalispell</v>
          </cell>
          <cell r="Y233" t="str">
            <v>MT</v>
          </cell>
          <cell r="Z233" t="str">
            <v>59901</v>
          </cell>
          <cell r="AA233" t="str">
            <v>(406) 751-4729</v>
          </cell>
          <cell r="AB233" t="str">
            <v xml:space="preserve"> </v>
          </cell>
          <cell r="AE233" t="str">
            <v>Hughes Hubbard</v>
          </cell>
          <cell r="AJ233">
            <v>39821</v>
          </cell>
        </row>
        <row r="234">
          <cell r="A234">
            <v>207</v>
          </cell>
          <cell r="B234" t="str">
            <v>November 21, 2008</v>
          </cell>
          <cell r="C234" t="str">
            <v>FRB</v>
          </cell>
          <cell r="D234" t="str">
            <v>RSSD</v>
          </cell>
          <cell r="E234">
            <v>1117316</v>
          </cell>
          <cell r="F234" t="str">
            <v>AmeriServ Financial, Inc</v>
          </cell>
          <cell r="G234" t="str">
            <v xml:space="preserve">Public </v>
          </cell>
          <cell r="H234">
            <v>21000000</v>
          </cell>
          <cell r="I234" t="str">
            <v>Approve</v>
          </cell>
          <cell r="L234" t="str">
            <v>December 1, 2008</v>
          </cell>
          <cell r="M234">
            <v>39783.708333333336</v>
          </cell>
          <cell r="N234" t="str">
            <v>Approve - Conditional</v>
          </cell>
          <cell r="O234">
            <v>21000000</v>
          </cell>
          <cell r="P234" t="str">
            <v>12/3/08: Don contacted, their letter must reference Don's conversation with them and that they would not be permitted to issue dividends given the fact they had not paid dividends in the past several qtrs</v>
          </cell>
          <cell r="R234">
            <v>39785</v>
          </cell>
          <cell r="T234" t="str">
            <v>Mr. Allan Dennison</v>
          </cell>
          <cell r="U234" t="str">
            <v>814-533-5319</v>
          </cell>
          <cell r="V234" t="str">
            <v>Jeffrey Stopko 804-533-5310</v>
          </cell>
          <cell r="W234" t="str">
            <v>216 Franklin Street</v>
          </cell>
          <cell r="X234" t="str">
            <v>Johnstown</v>
          </cell>
          <cell r="Y234" t="str">
            <v>PA</v>
          </cell>
          <cell r="Z234" t="str">
            <v>15901</v>
          </cell>
          <cell r="AA234" t="str">
            <v>(814) 533-5427</v>
          </cell>
          <cell r="AB234">
            <v>39801</v>
          </cell>
          <cell r="AC234">
            <v>39801</v>
          </cell>
          <cell r="AD234">
            <v>21000000</v>
          </cell>
          <cell r="AE234" t="str">
            <v>Squire Sanders</v>
          </cell>
          <cell r="AH234">
            <v>2.4</v>
          </cell>
          <cell r="AI234">
            <v>1312500</v>
          </cell>
        </row>
        <row r="235">
          <cell r="A235">
            <v>208</v>
          </cell>
          <cell r="B235" t="str">
            <v>November 21, 2008</v>
          </cell>
          <cell r="C235" t="str">
            <v>OTS</v>
          </cell>
          <cell r="D235" t="str">
            <v>Holding Co Docket</v>
          </cell>
          <cell r="E235" t="str">
            <v>H1130</v>
          </cell>
          <cell r="F235" t="str">
            <v>Security Federal Corporation</v>
          </cell>
          <cell r="G235" t="str">
            <v>OTC - Public</v>
          </cell>
          <cell r="H235">
            <v>18000000</v>
          </cell>
          <cell r="I235" t="str">
            <v>Approve</v>
          </cell>
          <cell r="J235">
            <v>39785</v>
          </cell>
          <cell r="K235" t="str">
            <v>Approved</v>
          </cell>
          <cell r="L235" t="str">
            <v>December 4, 2008</v>
          </cell>
          <cell r="M235">
            <v>39786.770833333336</v>
          </cell>
          <cell r="N235" t="str">
            <v>Approve</v>
          </cell>
          <cell r="O235">
            <v>18000000</v>
          </cell>
          <cell r="P235" t="str">
            <v>11/25/08: I/C sent to Council for discussion: 12/3/08 Council Approved; 12/4/08 I/C approved</v>
          </cell>
          <cell r="Q235" t="str">
            <v>Yes</v>
          </cell>
          <cell r="R235">
            <v>39790</v>
          </cell>
          <cell r="T235" t="str">
            <v>Mr. Roy Lindburg</v>
          </cell>
          <cell r="U235" t="str">
            <v>803-641-3070</v>
          </cell>
          <cell r="V235" t="str">
            <v>Jessica Thompson 803-502-5628</v>
          </cell>
          <cell r="W235" t="str">
            <v>238 Richland Avenue NW</v>
          </cell>
          <cell r="X235" t="str">
            <v>Aiken</v>
          </cell>
          <cell r="Y235" t="str">
            <v>SC</v>
          </cell>
          <cell r="Z235" t="str">
            <v>29801</v>
          </cell>
          <cell r="AA235" t="str">
            <v>(803) 641-3090</v>
          </cell>
          <cell r="AB235">
            <v>39801</v>
          </cell>
          <cell r="AC235">
            <v>39801</v>
          </cell>
          <cell r="AD235">
            <v>18000000</v>
          </cell>
          <cell r="AE235" t="str">
            <v>Hughes Hubbard</v>
          </cell>
          <cell r="AH235">
            <v>19.57</v>
          </cell>
          <cell r="AI235">
            <v>137966</v>
          </cell>
        </row>
        <row r="236">
          <cell r="A236">
            <v>209</v>
          </cell>
          <cell r="B236" t="str">
            <v>November 21, 2008</v>
          </cell>
          <cell r="C236" t="str">
            <v>OTS</v>
          </cell>
          <cell r="D236" t="str">
            <v>Holding Co Docket</v>
          </cell>
          <cell r="E236" t="str">
            <v>H4414</v>
          </cell>
          <cell r="F236" t="str">
            <v>First Federal Bancorp, MHC</v>
          </cell>
          <cell r="G236" t="str">
            <v>Mutual</v>
          </cell>
          <cell r="H236">
            <v>12400000</v>
          </cell>
          <cell r="I236" t="str">
            <v>Approve</v>
          </cell>
          <cell r="T236" t="str">
            <v>Mr. Keith C. Leibfried</v>
          </cell>
          <cell r="U236" t="str">
            <v>386-755-0600</v>
          </cell>
          <cell r="V236" t="str">
            <v>David Brewer 386-755-0600</v>
          </cell>
          <cell r="W236" t="str">
            <v>P.O. Box 2029</v>
          </cell>
          <cell r="X236" t="str">
            <v>Lake City</v>
          </cell>
          <cell r="Y236" t="str">
            <v>FL</v>
          </cell>
          <cell r="Z236" t="str">
            <v>32056-2029</v>
          </cell>
          <cell r="AA236" t="str">
            <v>(386) 754-7163</v>
          </cell>
          <cell r="AB236" t="str">
            <v xml:space="preserve"> </v>
          </cell>
          <cell r="AE236" t="str">
            <v>Squire Sanders</v>
          </cell>
        </row>
        <row r="237">
          <cell r="A237">
            <v>210</v>
          </cell>
          <cell r="B237" t="str">
            <v>November 21, 2008</v>
          </cell>
          <cell r="C237" t="str">
            <v>FRB</v>
          </cell>
          <cell r="D237" t="str">
            <v>RSSD</v>
          </cell>
          <cell r="E237">
            <v>1025309</v>
          </cell>
          <cell r="F237" t="str">
            <v>Bank of Hawaii Corporation/Bank of Hawaii</v>
          </cell>
          <cell r="G237" t="str">
            <v xml:space="preserve">Public </v>
          </cell>
          <cell r="H237">
            <v>0</v>
          </cell>
          <cell r="I237" t="str">
            <v>Approve</v>
          </cell>
          <cell r="L237" t="str">
            <v>November 25, 2008</v>
          </cell>
          <cell r="M237">
            <v>39777.708333333336</v>
          </cell>
          <cell r="N237" t="str">
            <v>Approve</v>
          </cell>
          <cell r="O237">
            <v>0</v>
          </cell>
          <cell r="P237" t="str">
            <v>withdrew application per 12/21 email to lawyers, we requested formal letter; Formal letter received 12/31/08</v>
          </cell>
          <cell r="Q237" t="str">
            <v>Yes</v>
          </cell>
          <cell r="R237">
            <v>39783</v>
          </cell>
          <cell r="T237" t="str">
            <v>Mr. Allan R. Landon</v>
          </cell>
          <cell r="U237" t="str">
            <v>808-694-8888</v>
          </cell>
          <cell r="V237" t="str">
            <v>Kent T. Lucien</v>
          </cell>
          <cell r="W237" t="str">
            <v>130 Merchant Street</v>
          </cell>
          <cell r="X237" t="str">
            <v>Honolulu</v>
          </cell>
          <cell r="Y237" t="str">
            <v>HI</v>
          </cell>
          <cell r="Z237" t="str">
            <v>96813</v>
          </cell>
          <cell r="AA237" t="str">
            <v>(808) 694-4626</v>
          </cell>
          <cell r="AB237" t="str">
            <v xml:space="preserve"> </v>
          </cell>
          <cell r="AE237" t="str">
            <v>Squire Sanders</v>
          </cell>
          <cell r="AH237">
            <v>45.77</v>
          </cell>
          <cell r="AJ237">
            <v>39803</v>
          </cell>
        </row>
        <row r="238">
          <cell r="AB238" t="str">
            <v xml:space="preserve"> </v>
          </cell>
        </row>
        <row r="239">
          <cell r="A239">
            <v>211</v>
          </cell>
          <cell r="B239" t="str">
            <v>November 24, 2008</v>
          </cell>
          <cell r="C239" t="str">
            <v>OCC</v>
          </cell>
          <cell r="D239" t="str">
            <v>RSSD</v>
          </cell>
          <cell r="E239">
            <v>1064429</v>
          </cell>
          <cell r="F239" t="str">
            <v>Central of Kansas, Inc.</v>
          </cell>
          <cell r="G239" t="str">
            <v>Private</v>
          </cell>
          <cell r="H239">
            <v>20272000</v>
          </cell>
          <cell r="I239" t="str">
            <v>Approve</v>
          </cell>
          <cell r="L239" t="str">
            <v>November 25, 2008</v>
          </cell>
          <cell r="M239">
            <v>39777.708333333336</v>
          </cell>
          <cell r="N239" t="str">
            <v>Approve</v>
          </cell>
          <cell r="O239">
            <v>20079000</v>
          </cell>
          <cell r="P239" t="str">
            <v>1/15/09: Withdrew per email to CPPmanagement</v>
          </cell>
          <cell r="Q239" t="str">
            <v>Yes</v>
          </cell>
          <cell r="R239">
            <v>39785</v>
          </cell>
          <cell r="T239" t="str">
            <v>Mr. Edward J. Meekins</v>
          </cell>
          <cell r="U239" t="str">
            <v>785-231-1404</v>
          </cell>
          <cell r="V239" t="str">
            <v>James K. VanSlyke</v>
          </cell>
          <cell r="W239" t="str">
            <v>802 N. Washington</v>
          </cell>
          <cell r="X239" t="str">
            <v xml:space="preserve">Junction City </v>
          </cell>
          <cell r="Y239" t="str">
            <v>KS</v>
          </cell>
          <cell r="Z239" t="str">
            <v xml:space="preserve">66441-2447 </v>
          </cell>
          <cell r="AA239" t="str">
            <v>(785) 231-1411</v>
          </cell>
          <cell r="AB239" t="str">
            <v xml:space="preserve"> </v>
          </cell>
          <cell r="AE239" t="str">
            <v>Squire Sanders</v>
          </cell>
          <cell r="AH239" t="str">
            <v>n/a</v>
          </cell>
          <cell r="AI239" t="str">
            <v>n/a</v>
          </cell>
          <cell r="AJ239">
            <v>39828</v>
          </cell>
        </row>
        <row r="240">
          <cell r="A240">
            <v>212</v>
          </cell>
          <cell r="B240" t="str">
            <v>November 24, 2008</v>
          </cell>
          <cell r="C240" t="str">
            <v>OCC</v>
          </cell>
          <cell r="D240" t="str">
            <v>RSSD</v>
          </cell>
          <cell r="E240">
            <v>3487518</v>
          </cell>
          <cell r="F240" t="str">
            <v>Seaside National Bank &amp; Trust</v>
          </cell>
          <cell r="G240" t="str">
            <v>Private</v>
          </cell>
          <cell r="H240">
            <v>5677000</v>
          </cell>
          <cell r="I240" t="str">
            <v>Approve</v>
          </cell>
          <cell r="L240" t="str">
            <v>November 25, 2008</v>
          </cell>
          <cell r="M240">
            <v>39777.708333333336</v>
          </cell>
          <cell r="N240" t="str">
            <v>Approve</v>
          </cell>
          <cell r="O240">
            <v>5677000</v>
          </cell>
          <cell r="Q240" t="str">
            <v>Yes</v>
          </cell>
          <cell r="R240">
            <v>39785</v>
          </cell>
          <cell r="T240" t="str">
            <v>Mr. Gideon Haymaker</v>
          </cell>
          <cell r="U240" t="str">
            <v>407-567-2255</v>
          </cell>
          <cell r="V240" t="str">
            <v>Barry Griffiths 407-567-2212</v>
          </cell>
          <cell r="W240" t="str">
            <v>201 South Orange Ave, Suite 1350</v>
          </cell>
          <cell r="X240" t="str">
            <v>Orlando</v>
          </cell>
          <cell r="Y240" t="str">
            <v>FL</v>
          </cell>
          <cell r="Z240" t="str">
            <v>32801</v>
          </cell>
          <cell r="AA240" t="str">
            <v>(407) 567-1084</v>
          </cell>
          <cell r="AB240" t="str">
            <v xml:space="preserve"> </v>
          </cell>
          <cell r="AE240" t="str">
            <v>Hughes Hubbard</v>
          </cell>
        </row>
        <row r="241">
          <cell r="A241">
            <v>213</v>
          </cell>
          <cell r="B241" t="str">
            <v>November 24, 2008</v>
          </cell>
          <cell r="C241" t="str">
            <v>OCC</v>
          </cell>
          <cell r="D241" t="str">
            <v>RSSD</v>
          </cell>
          <cell r="E241">
            <v>2833127</v>
          </cell>
          <cell r="F241" t="str">
            <v>TCNB Financial Corp/The Citizens National Bank of Southwestern Ohio</v>
          </cell>
          <cell r="G241" t="str">
            <v>Private</v>
          </cell>
          <cell r="H241">
            <v>2000000</v>
          </cell>
          <cell r="I241" t="str">
            <v>Approve</v>
          </cell>
          <cell r="L241" t="str">
            <v>November 25, 2008</v>
          </cell>
          <cell r="M241">
            <v>39777.708333333336</v>
          </cell>
          <cell r="N241" t="str">
            <v>Approve</v>
          </cell>
          <cell r="O241">
            <v>2000000</v>
          </cell>
          <cell r="Q241" t="str">
            <v>Yes</v>
          </cell>
          <cell r="R241">
            <v>39785</v>
          </cell>
          <cell r="T241" t="str">
            <v>Mr. Sebastian J. Melluzzo</v>
          </cell>
          <cell r="U241" t="str">
            <v>937-913-8262</v>
          </cell>
          <cell r="V241" t="str">
            <v>Kay E. Sandusky 937-913-8262</v>
          </cell>
          <cell r="W241" t="str">
            <v>29 West Whipp Road</v>
          </cell>
          <cell r="X241" t="str">
            <v>Dayton</v>
          </cell>
          <cell r="Y241" t="str">
            <v>OH</v>
          </cell>
          <cell r="Z241" t="str">
            <v>45459</v>
          </cell>
          <cell r="AA241" t="str">
            <v>(937) 913-8260</v>
          </cell>
          <cell r="AB241">
            <v>39805</v>
          </cell>
          <cell r="AC241">
            <v>39805</v>
          </cell>
          <cell r="AD241">
            <v>2000000</v>
          </cell>
          <cell r="AE241" t="str">
            <v>Squire Sanders</v>
          </cell>
          <cell r="AH241" t="str">
            <v>n/a</v>
          </cell>
          <cell r="AI241" t="str">
            <v>n/a</v>
          </cell>
        </row>
        <row r="242">
          <cell r="A242">
            <v>214</v>
          </cell>
          <cell r="B242" t="str">
            <v>November 24, 2008</v>
          </cell>
          <cell r="C242" t="str">
            <v>OCC</v>
          </cell>
          <cell r="D242" t="str">
            <v>RSSD</v>
          </cell>
          <cell r="E242">
            <v>1250754</v>
          </cell>
          <cell r="F242" t="str">
            <v>BBOK Bancshares, Inc./Banker's Bank of Kansas</v>
          </cell>
          <cell r="G242" t="str">
            <v>Private</v>
          </cell>
          <cell r="H242">
            <v>0</v>
          </cell>
          <cell r="I242" t="str">
            <v>Approve</v>
          </cell>
          <cell r="L242" t="str">
            <v>November 25, 2008</v>
          </cell>
          <cell r="M242">
            <v>39777.708333333336</v>
          </cell>
          <cell r="N242" t="str">
            <v>Approve</v>
          </cell>
          <cell r="O242">
            <v>0</v>
          </cell>
          <cell r="P242" t="str">
            <v>1/8/09: received an offical withdrawal letter</v>
          </cell>
          <cell r="Q242" t="str">
            <v>Yes</v>
          </cell>
          <cell r="R242">
            <v>39785</v>
          </cell>
          <cell r="T242" t="str">
            <v>Mr. Bruce A. Schriefer</v>
          </cell>
          <cell r="U242" t="str">
            <v>316-681-2265</v>
          </cell>
          <cell r="V242" t="str">
            <v>Michael Ray 316-681-2265</v>
          </cell>
          <cell r="W242" t="str">
            <v>P.O. Box 20810</v>
          </cell>
          <cell r="X242" t="str">
            <v>Wichita</v>
          </cell>
          <cell r="Y242" t="str">
            <v>KS</v>
          </cell>
          <cell r="Z242" t="str">
            <v>67208-6810</v>
          </cell>
          <cell r="AA242" t="str">
            <v>(316) 681-0127</v>
          </cell>
          <cell r="AB242" t="str">
            <v xml:space="preserve"> </v>
          </cell>
          <cell r="AE242" t="str">
            <v>Hughes Hubbard</v>
          </cell>
          <cell r="AJ242">
            <v>39821</v>
          </cell>
        </row>
        <row r="243">
          <cell r="A243">
            <v>215</v>
          </cell>
          <cell r="B243" t="str">
            <v>November 24, 2008</v>
          </cell>
          <cell r="C243" t="str">
            <v>OCC</v>
          </cell>
          <cell r="D243" t="str">
            <v>RSSD</v>
          </cell>
          <cell r="E243">
            <v>3439236</v>
          </cell>
          <cell r="F243" t="str">
            <v>Leader Bancorp, Inc./Leader Bank, National Assocation</v>
          </cell>
          <cell r="G243" t="str">
            <v>Private</v>
          </cell>
          <cell r="H243">
            <v>5830000</v>
          </cell>
          <cell r="I243" t="str">
            <v>Approve</v>
          </cell>
          <cell r="L243" t="str">
            <v>December 1, 2008</v>
          </cell>
          <cell r="M243">
            <v>39783.708333333336</v>
          </cell>
          <cell r="N243" t="str">
            <v>Approve</v>
          </cell>
          <cell r="O243">
            <v>5830000</v>
          </cell>
          <cell r="Q243" t="str">
            <v>Yes</v>
          </cell>
          <cell r="R243">
            <v>39785</v>
          </cell>
          <cell r="T243" t="str">
            <v>Mr. Sushil K. Tuli</v>
          </cell>
          <cell r="U243" t="str">
            <v>781-646-3900</v>
          </cell>
          <cell r="V243" t="str">
            <v>Brian Taylor 781-646-3900</v>
          </cell>
          <cell r="W243" t="str">
            <v>180 Massachusetts Avenue</v>
          </cell>
          <cell r="X243" t="str">
            <v>Arlington</v>
          </cell>
          <cell r="Y243" t="str">
            <v>MA</v>
          </cell>
          <cell r="Z243" t="str">
            <v>02474</v>
          </cell>
          <cell r="AA243" t="str">
            <v>(781) 646-3909</v>
          </cell>
          <cell r="AB243">
            <v>39805</v>
          </cell>
          <cell r="AC243">
            <v>39805</v>
          </cell>
          <cell r="AD243">
            <v>5830000</v>
          </cell>
          <cell r="AE243" t="str">
            <v>Squire Sanders</v>
          </cell>
          <cell r="AH243" t="str">
            <v>n/a</v>
          </cell>
          <cell r="AI243" t="str">
            <v>n/a</v>
          </cell>
        </row>
        <row r="244">
          <cell r="A244">
            <v>216</v>
          </cell>
          <cell r="B244" t="str">
            <v>November 24, 2008</v>
          </cell>
          <cell r="C244" t="str">
            <v>OCC</v>
          </cell>
          <cell r="D244" t="str">
            <v>RSSD</v>
          </cell>
          <cell r="E244">
            <v>3103603</v>
          </cell>
          <cell r="F244" t="str">
            <v>Nicolet Bankshares, Inc./Nicolet National Bank</v>
          </cell>
          <cell r="G244" t="str">
            <v>Private</v>
          </cell>
          <cell r="H244">
            <v>15023000</v>
          </cell>
          <cell r="I244" t="str">
            <v>Approve</v>
          </cell>
          <cell r="L244" t="str">
            <v>December 1, 2008</v>
          </cell>
          <cell r="M244">
            <v>39783.708333333336</v>
          </cell>
          <cell r="N244" t="str">
            <v>Approve</v>
          </cell>
          <cell r="O244">
            <v>14964000</v>
          </cell>
          <cell r="P244" t="str">
            <v>12/3/08: Don contacted, told CEO current equity offering may not qualify as QEO; however, given uncertainty of private closing they should consult with our counsel on matter, no reference needed in their letter</v>
          </cell>
          <cell r="Q244" t="str">
            <v>Yes</v>
          </cell>
          <cell r="R244">
            <v>39785</v>
          </cell>
          <cell r="T244" t="str">
            <v>Mr. Robert B. Atwell</v>
          </cell>
          <cell r="U244" t="str">
            <v>920-430-7317</v>
          </cell>
          <cell r="V244" t="str">
            <v>Jacqui A. Engebos 920-430-7319</v>
          </cell>
          <cell r="W244" t="str">
            <v>111 North Washington St.</v>
          </cell>
          <cell r="X244" t="str">
            <v>Green Bay</v>
          </cell>
          <cell r="Y244" t="str">
            <v>WI</v>
          </cell>
          <cell r="Z244" t="str">
            <v>54301</v>
          </cell>
          <cell r="AA244" t="str">
            <v>(920) 617-5599</v>
          </cell>
          <cell r="AB244">
            <v>39805</v>
          </cell>
          <cell r="AC244">
            <v>39805</v>
          </cell>
          <cell r="AD244">
            <v>14964000</v>
          </cell>
          <cell r="AE244" t="str">
            <v>Hughes Hubbard</v>
          </cell>
          <cell r="AH244" t="str">
            <v>n/a</v>
          </cell>
          <cell r="AI244" t="str">
            <v>n/a</v>
          </cell>
        </row>
        <row r="245">
          <cell r="A245">
            <v>217</v>
          </cell>
          <cell r="B245" t="str">
            <v>November 24, 2008</v>
          </cell>
          <cell r="C245" t="str">
            <v>OCC</v>
          </cell>
          <cell r="D245" t="str">
            <v>RSSD</v>
          </cell>
          <cell r="E245">
            <v>3579945</v>
          </cell>
          <cell r="F245" t="str">
            <v>Opportunity Bancshares, Inc./Opportunity Bank</v>
          </cell>
          <cell r="G245" t="str">
            <v>Private</v>
          </cell>
          <cell r="H245">
            <v>0</v>
          </cell>
          <cell r="I245" t="str">
            <v>Approve</v>
          </cell>
          <cell r="O245">
            <v>0</v>
          </cell>
          <cell r="P245" t="str">
            <v>12/1/08 approved by the I/C for $1,296,000 (they had asked for $1,296,360: 12/16/08: received a letter from the institution dated 12/16/08 withdrawing from the CPP Program.</v>
          </cell>
          <cell r="Q245" t="str">
            <v>Yes</v>
          </cell>
          <cell r="R245">
            <v>39785</v>
          </cell>
          <cell r="T245" t="str">
            <v>Mr. Douglas M. Kratz</v>
          </cell>
          <cell r="U245" t="str">
            <v>563-823-3300</v>
          </cell>
          <cell r="V245" t="str">
            <v>John M. Nichols 469-385-2802</v>
          </cell>
          <cell r="W245" t="str">
            <v>P.O. Box 394</v>
          </cell>
          <cell r="X245" t="str">
            <v>Bettendorf</v>
          </cell>
          <cell r="Y245" t="str">
            <v>IA</v>
          </cell>
          <cell r="Z245" t="str">
            <v>52722-0007</v>
          </cell>
          <cell r="AA245" t="str">
            <v>(563) 823-3335</v>
          </cell>
          <cell r="AB245" t="str">
            <v xml:space="preserve"> </v>
          </cell>
          <cell r="AE245" t="str">
            <v>Squire Sanders</v>
          </cell>
          <cell r="AJ245">
            <v>39798</v>
          </cell>
        </row>
        <row r="246">
          <cell r="A246">
            <v>218</v>
          </cell>
          <cell r="B246" t="str">
            <v>November 24, 2008</v>
          </cell>
          <cell r="C246" t="str">
            <v>OCC</v>
          </cell>
          <cell r="D246" t="str">
            <v>RSSD</v>
          </cell>
          <cell r="E246">
            <v>3345225</v>
          </cell>
          <cell r="F246" t="str">
            <v>TCB Holding Company, Texas Community Bank</v>
          </cell>
          <cell r="G246" t="str">
            <v>Private</v>
          </cell>
          <cell r="H246">
            <v>11730750</v>
          </cell>
          <cell r="I246" t="str">
            <v>Approve</v>
          </cell>
          <cell r="L246" t="str">
            <v>November 25, 2008</v>
          </cell>
          <cell r="M246">
            <v>39777.708333333336</v>
          </cell>
          <cell r="N246" t="str">
            <v>Approve</v>
          </cell>
          <cell r="O246">
            <v>11730000</v>
          </cell>
          <cell r="Q246" t="str">
            <v>Yes</v>
          </cell>
          <cell r="R246">
            <v>39785</v>
          </cell>
          <cell r="T246" t="str">
            <v>Mr. Sean P. Chaney</v>
          </cell>
          <cell r="U246" t="str">
            <v>936-271-7017</v>
          </cell>
          <cell r="V246" t="str">
            <v>James P. Ebrey 936-271-7003</v>
          </cell>
          <cell r="W246" t="str">
            <v>16610 Interstate 45</v>
          </cell>
          <cell r="X246" t="str">
            <v>The Woodlands</v>
          </cell>
          <cell r="Y246" t="str">
            <v>TX</v>
          </cell>
          <cell r="Z246" t="str">
            <v>77384</v>
          </cell>
          <cell r="AA246" t="str">
            <v>(936) 271-7001</v>
          </cell>
          <cell r="AB246">
            <v>39829</v>
          </cell>
          <cell r="AC246">
            <v>39829</v>
          </cell>
          <cell r="AD246">
            <v>11730000</v>
          </cell>
          <cell r="AE246" t="str">
            <v>Hughes Hubbard</v>
          </cell>
        </row>
        <row r="247">
          <cell r="A247">
            <v>219</v>
          </cell>
          <cell r="B247" t="str">
            <v>November 24, 2008</v>
          </cell>
          <cell r="C247" t="str">
            <v>OCC</v>
          </cell>
          <cell r="D247" t="str">
            <v>RSSD</v>
          </cell>
          <cell r="E247">
            <v>3188860</v>
          </cell>
          <cell r="F247" t="str">
            <v>Calwest Bancorp/South County Bank</v>
          </cell>
          <cell r="G247" t="str">
            <v xml:space="preserve">Public </v>
          </cell>
          <cell r="H247">
            <v>4656000</v>
          </cell>
          <cell r="I247" t="str">
            <v>Council</v>
          </cell>
          <cell r="J247">
            <v>39776</v>
          </cell>
          <cell r="K247" t="str">
            <v>Approve</v>
          </cell>
          <cell r="L247" t="str">
            <v>November 25, 2008</v>
          </cell>
          <cell r="M247">
            <v>39777.708333333336</v>
          </cell>
          <cell r="N247" t="str">
            <v>Approve</v>
          </cell>
          <cell r="O247">
            <v>4656000</v>
          </cell>
          <cell r="Q247" t="str">
            <v>Yes</v>
          </cell>
          <cell r="R247">
            <v>39783</v>
          </cell>
          <cell r="T247" t="str">
            <v>Mr. Najam Saiduddin</v>
          </cell>
          <cell r="U247" t="str">
            <v>949-766-3000</v>
          </cell>
          <cell r="V247" t="str">
            <v>Thomas E. Yott 949-766-3000</v>
          </cell>
          <cell r="W247" t="str">
            <v>22342 Avenida Empresa, Suite 101-A</v>
          </cell>
          <cell r="X247" t="str">
            <v>Rancho Santa Margarita</v>
          </cell>
          <cell r="Y247" t="str">
            <v>CA</v>
          </cell>
          <cell r="Z247" t="str">
            <v>92688</v>
          </cell>
          <cell r="AA247" t="str">
            <v>(949) 766-3098</v>
          </cell>
          <cell r="AB247" t="str">
            <v xml:space="preserve"> </v>
          </cell>
          <cell r="AE247" t="str">
            <v>Squire Sanders</v>
          </cell>
        </row>
        <row r="248">
          <cell r="A248">
            <v>220</v>
          </cell>
          <cell r="B248" t="str">
            <v>November 24, 2008</v>
          </cell>
          <cell r="C248" t="str">
            <v>FRB</v>
          </cell>
          <cell r="D248" t="str">
            <v>RSSD</v>
          </cell>
          <cell r="E248">
            <v>2973591</v>
          </cell>
          <cell r="F248" t="str">
            <v>Gateway Financial Holdings</v>
          </cell>
          <cell r="G248" t="str">
            <v xml:space="preserve">Public </v>
          </cell>
          <cell r="H248">
            <v>58000000</v>
          </cell>
          <cell r="I248" t="str">
            <v>Council</v>
          </cell>
          <cell r="J248">
            <v>39776</v>
          </cell>
          <cell r="K248" t="str">
            <v>Approve</v>
          </cell>
          <cell r="L248" t="str">
            <v>November 25, 2008</v>
          </cell>
          <cell r="M248">
            <v>39777.708333333336</v>
          </cell>
          <cell r="N248" t="str">
            <v>Approve</v>
          </cell>
          <cell r="O248">
            <v>58000000</v>
          </cell>
          <cell r="Q248" t="str">
            <v>Yes</v>
          </cell>
          <cell r="R248">
            <v>39783</v>
          </cell>
          <cell r="T248" t="str">
            <v>Mr. D. Ben Berry</v>
          </cell>
          <cell r="U248" t="str">
            <v>757-422-8000</v>
          </cell>
          <cell r="V248" t="str">
            <v>Todd H. Eveson 919-854-2558</v>
          </cell>
          <cell r="W248" t="str">
            <v>1580 Laskin Road</v>
          </cell>
          <cell r="X248" t="str">
            <v>Virginia Beach</v>
          </cell>
          <cell r="Y248" t="str">
            <v>VA</v>
          </cell>
          <cell r="Z248" t="str">
            <v>23451</v>
          </cell>
          <cell r="AA248" t="str">
            <v>(757) 422-3419</v>
          </cell>
          <cell r="AB248" t="str">
            <v xml:space="preserve"> </v>
          </cell>
          <cell r="AE248" t="str">
            <v>Hughes Hubbard</v>
          </cell>
          <cell r="AH248">
            <v>5.0199999999999996</v>
          </cell>
          <cell r="AI248">
            <v>1733068</v>
          </cell>
        </row>
        <row r="249">
          <cell r="A249">
            <v>221</v>
          </cell>
          <cell r="B249" t="str">
            <v>November 24, 2008</v>
          </cell>
          <cell r="C249" t="str">
            <v>FRB</v>
          </cell>
          <cell r="D249" t="str">
            <v>RSSD</v>
          </cell>
          <cell r="E249">
            <v>2856377</v>
          </cell>
          <cell r="F249" t="str">
            <v>Virginia Commerce Bancorp</v>
          </cell>
          <cell r="G249" t="str">
            <v xml:space="preserve">Public </v>
          </cell>
          <cell r="H249">
            <v>71000000</v>
          </cell>
          <cell r="I249" t="str">
            <v>Council</v>
          </cell>
          <cell r="J249">
            <v>39776</v>
          </cell>
          <cell r="K249" t="str">
            <v>Approve</v>
          </cell>
          <cell r="L249" t="str">
            <v>November 25, 2008</v>
          </cell>
          <cell r="M249">
            <v>39777.708333333336</v>
          </cell>
          <cell r="N249" t="str">
            <v>Approve</v>
          </cell>
          <cell r="O249">
            <v>71000000</v>
          </cell>
          <cell r="Q249" t="str">
            <v>Yes</v>
          </cell>
          <cell r="R249">
            <v>39783</v>
          </cell>
          <cell r="T249" t="str">
            <v>Mr. Peter A. Converse</v>
          </cell>
          <cell r="U249" t="str">
            <v>703-534-1693</v>
          </cell>
          <cell r="V249" t="str">
            <v>William K. Beauchesne 703-633-6149</v>
          </cell>
          <cell r="W249" t="str">
            <v>5350 Lee Highway</v>
          </cell>
          <cell r="X249" t="str">
            <v>Arlington</v>
          </cell>
          <cell r="Y249" t="str">
            <v>VA</v>
          </cell>
          <cell r="Z249" t="str">
            <v>22207</v>
          </cell>
          <cell r="AA249" t="str">
            <v>(703) 534-7216</v>
          </cell>
          <cell r="AB249">
            <v>39794</v>
          </cell>
          <cell r="AC249">
            <v>39794</v>
          </cell>
          <cell r="AD249">
            <v>71000000</v>
          </cell>
          <cell r="AE249" t="str">
            <v>Squire Sanders</v>
          </cell>
          <cell r="AH249">
            <v>3.95</v>
          </cell>
          <cell r="AI249">
            <v>2696203</v>
          </cell>
        </row>
        <row r="250">
          <cell r="A250">
            <v>222</v>
          </cell>
          <cell r="B250" t="str">
            <v>November 24, 2008</v>
          </cell>
          <cell r="C250" t="str">
            <v>FRB</v>
          </cell>
          <cell r="D250" t="str">
            <v>RSSD</v>
          </cell>
          <cell r="E250">
            <v>2260406</v>
          </cell>
          <cell r="F250" t="str">
            <v>Wintrust Financial Corporation</v>
          </cell>
          <cell r="G250" t="str">
            <v xml:space="preserve">Public </v>
          </cell>
          <cell r="H250">
            <v>250000000</v>
          </cell>
          <cell r="I250" t="str">
            <v>Council</v>
          </cell>
          <cell r="J250">
            <v>39776</v>
          </cell>
          <cell r="K250" t="str">
            <v>Approve</v>
          </cell>
          <cell r="L250" t="str">
            <v>November 25, 2008</v>
          </cell>
          <cell r="M250">
            <v>39777.708333333336</v>
          </cell>
          <cell r="N250" t="str">
            <v>Approve</v>
          </cell>
          <cell r="O250">
            <v>250000000</v>
          </cell>
          <cell r="Q250" t="str">
            <v>Yes</v>
          </cell>
          <cell r="R250">
            <v>39783</v>
          </cell>
          <cell r="T250" t="str">
            <v>Mr. David A Dykstra</v>
          </cell>
          <cell r="U250" t="str">
            <v>847-615-4034</v>
          </cell>
          <cell r="V250" t="str">
            <v>Edward J. Wehmer 847-615-4001</v>
          </cell>
          <cell r="W250" t="str">
            <v>727 North Bank Lane</v>
          </cell>
          <cell r="X250" t="str">
            <v>Lake Forest</v>
          </cell>
          <cell r="Y250" t="str">
            <v>IL</v>
          </cell>
          <cell r="Z250" t="str">
            <v>60045</v>
          </cell>
          <cell r="AA250" t="str">
            <v>(847) 615-4091</v>
          </cell>
          <cell r="AB250">
            <v>39801</v>
          </cell>
          <cell r="AC250">
            <v>39801</v>
          </cell>
          <cell r="AD250">
            <v>250000000</v>
          </cell>
          <cell r="AE250" t="str">
            <v>Hughes Hubbard</v>
          </cell>
          <cell r="AH250">
            <v>22.82</v>
          </cell>
          <cell r="AI250">
            <v>1643295</v>
          </cell>
        </row>
        <row r="251">
          <cell r="A251">
            <v>223</v>
          </cell>
          <cell r="B251" t="str">
            <v>November 24, 2008</v>
          </cell>
          <cell r="C251" t="str">
            <v>FRB</v>
          </cell>
          <cell r="D251" t="str">
            <v>RSSD</v>
          </cell>
          <cell r="E251">
            <v>1364071</v>
          </cell>
          <cell r="F251" t="str">
            <v>First State Bancorporation/First Community Bank</v>
          </cell>
          <cell r="G251" t="str">
            <v xml:space="preserve">Public </v>
          </cell>
          <cell r="H251">
            <v>90000000</v>
          </cell>
          <cell r="I251" t="str">
            <v>Council</v>
          </cell>
          <cell r="J251">
            <v>39776</v>
          </cell>
          <cell r="K251" t="str">
            <v>Deferred</v>
          </cell>
          <cell r="T251" t="str">
            <v>Mr. H. Patrick Dee</v>
          </cell>
          <cell r="U251" t="str">
            <v>505-241-7102</v>
          </cell>
          <cell r="V251" t="str">
            <v>Christopher C. Spencer 505-241-7154</v>
          </cell>
          <cell r="W251" t="str">
            <v>7900 Jefferson St. NE</v>
          </cell>
          <cell r="X251" t="str">
            <v>Albuquerque</v>
          </cell>
          <cell r="Y251" t="str">
            <v>NM</v>
          </cell>
          <cell r="Z251" t="str">
            <v>87109</v>
          </cell>
          <cell r="AA251" t="str">
            <v>(505) 241-7572</v>
          </cell>
          <cell r="AB251" t="str">
            <v xml:space="preserve"> </v>
          </cell>
          <cell r="AE251" t="str">
            <v>Hughes Hubbard</v>
          </cell>
        </row>
        <row r="252">
          <cell r="A252">
            <v>224</v>
          </cell>
          <cell r="B252" t="str">
            <v>November 24, 2008</v>
          </cell>
          <cell r="C252" t="str">
            <v>OCC</v>
          </cell>
          <cell r="D252" t="str">
            <v>RSSD</v>
          </cell>
          <cell r="E252">
            <v>1202052</v>
          </cell>
          <cell r="F252" t="str">
            <v>NEB Corporation/National Exchange Bank and Trust</v>
          </cell>
          <cell r="G252" t="str">
            <v>Private</v>
          </cell>
          <cell r="H252">
            <v>40000000</v>
          </cell>
          <cell r="L252" t="str">
            <v>December 4, 2008</v>
          </cell>
          <cell r="M252">
            <v>39786.770833333336</v>
          </cell>
          <cell r="N252" t="str">
            <v>Approve</v>
          </cell>
          <cell r="O252">
            <v>31970000</v>
          </cell>
          <cell r="P252" t="str">
            <v>Amended their original request from $25,000,000 to $40,000,000</v>
          </cell>
          <cell r="Q252" t="str">
            <v>Yes</v>
          </cell>
          <cell r="R252">
            <v>39790</v>
          </cell>
          <cell r="T252" t="str">
            <v>Mr. Eric P. Stone</v>
          </cell>
          <cell r="U252" t="str">
            <v>920-924-2274</v>
          </cell>
          <cell r="V252" t="str">
            <v>Peter E. Stone 920-924-2210</v>
          </cell>
          <cell r="W252" t="str">
            <v>P.O. Box 988</v>
          </cell>
          <cell r="X252" t="str">
            <v>Fond Du Lac</v>
          </cell>
          <cell r="Y252" t="str">
            <v>WI</v>
          </cell>
          <cell r="Z252" t="str">
            <v>54936-0988</v>
          </cell>
          <cell r="AA252" t="str">
            <v>(920) 923-7013</v>
          </cell>
          <cell r="AB252" t="str">
            <v xml:space="preserve"> </v>
          </cell>
          <cell r="AE252" t="str">
            <v>Hughes Hubbard</v>
          </cell>
        </row>
        <row r="253">
          <cell r="AB253" t="str">
            <v xml:space="preserve"> </v>
          </cell>
        </row>
        <row r="254">
          <cell r="A254">
            <v>225</v>
          </cell>
          <cell r="B254" t="str">
            <v>November 25, 2008</v>
          </cell>
          <cell r="C254" t="str">
            <v>OTS</v>
          </cell>
          <cell r="D254" t="str">
            <v>Holding Co Docket</v>
          </cell>
          <cell r="E254" t="str">
            <v>H4426</v>
          </cell>
          <cell r="F254" t="str">
            <v>Beacon Federal Bancorp, Inc</v>
          </cell>
          <cell r="H254">
            <v>0</v>
          </cell>
          <cell r="I254" t="str">
            <v>Approve</v>
          </cell>
          <cell r="O254">
            <v>0</v>
          </cell>
          <cell r="P254" t="str">
            <v>12/2/2008: approved by the I/C; 12/11/08: received a letter from the institution dated 12/10/08 withdrawing from the CPP program. Asked for and was approved for $18,000,000</v>
          </cell>
          <cell r="Q254" t="str">
            <v>Yes</v>
          </cell>
          <cell r="R254">
            <v>39786</v>
          </cell>
          <cell r="T254" t="str">
            <v>Mr. Ross Prossner</v>
          </cell>
          <cell r="U254" t="str">
            <v>315-433-0111 x1515</v>
          </cell>
          <cell r="V254" t="str">
            <v>Lisa Jones 315-433-0111 x1582</v>
          </cell>
          <cell r="W254" t="str">
            <v>6311 Court St. Road</v>
          </cell>
          <cell r="X254" t="str">
            <v>East Syracuse</v>
          </cell>
          <cell r="Y254" t="str">
            <v>NY</v>
          </cell>
          <cell r="Z254" t="str">
            <v>13057</v>
          </cell>
          <cell r="AA254" t="str">
            <v>(315) 431-9514</v>
          </cell>
          <cell r="AB254" t="str">
            <v xml:space="preserve"> </v>
          </cell>
          <cell r="AE254" t="str">
            <v>Squire Sanders</v>
          </cell>
          <cell r="AJ254">
            <v>39793</v>
          </cell>
        </row>
        <row r="255">
          <cell r="A255">
            <v>226</v>
          </cell>
          <cell r="B255" t="str">
            <v>November 25, 2008</v>
          </cell>
          <cell r="C255" t="str">
            <v>OTS</v>
          </cell>
          <cell r="D255" t="str">
            <v>Holding Co Docket</v>
          </cell>
          <cell r="E255" t="str">
            <v>H2328</v>
          </cell>
          <cell r="F255" t="str">
            <v>Flushing Financial Corporation</v>
          </cell>
          <cell r="G255" t="str">
            <v xml:space="preserve">Public </v>
          </cell>
          <cell r="H255">
            <v>70000000</v>
          </cell>
          <cell r="I255" t="str">
            <v>Approve</v>
          </cell>
          <cell r="L255" t="str">
            <v>December 2, 2008</v>
          </cell>
          <cell r="M255">
            <v>39784.708333333336</v>
          </cell>
          <cell r="N255" t="str">
            <v>Approve</v>
          </cell>
          <cell r="O255">
            <v>70000000</v>
          </cell>
          <cell r="Q255" t="str">
            <v>Yes</v>
          </cell>
          <cell r="R255">
            <v>39786</v>
          </cell>
          <cell r="T255" t="str">
            <v>Mr. John R. Buran</v>
          </cell>
          <cell r="U255" t="str">
            <v>718-512-2704</v>
          </cell>
          <cell r="V255" t="str">
            <v>David Fry 718-512-2738</v>
          </cell>
          <cell r="W255" t="str">
            <v>1979 Marcus Ave. Suite E140</v>
          </cell>
          <cell r="X255" t="str">
            <v>Lake Success</v>
          </cell>
          <cell r="Y255" t="str">
            <v>NY</v>
          </cell>
          <cell r="Z255" t="str">
            <v>11042</v>
          </cell>
          <cell r="AA255" t="str">
            <v>(516) 358-5224</v>
          </cell>
          <cell r="AB255">
            <v>39801</v>
          </cell>
          <cell r="AC255">
            <v>39801</v>
          </cell>
          <cell r="AD255">
            <v>70000000</v>
          </cell>
          <cell r="AE255" t="str">
            <v>Squire Sanders</v>
          </cell>
          <cell r="AH255">
            <v>13.97</v>
          </cell>
          <cell r="AI255">
            <v>751611</v>
          </cell>
        </row>
        <row r="256">
          <cell r="A256">
            <v>227</v>
          </cell>
          <cell r="B256" t="str">
            <v>November 25, 2008</v>
          </cell>
          <cell r="C256" t="str">
            <v>OTS</v>
          </cell>
          <cell r="D256" t="str">
            <v>Holding Co Docket</v>
          </cell>
          <cell r="E256" t="str">
            <v>H4287</v>
          </cell>
          <cell r="F256" t="str">
            <v>Monadnock Bancorp, Inc.</v>
          </cell>
          <cell r="G256" t="str">
            <v>OTC - Private</v>
          </cell>
          <cell r="H256">
            <v>1834440</v>
          </cell>
          <cell r="I256" t="str">
            <v>Approve</v>
          </cell>
          <cell r="L256" t="str">
            <v>December 2, 2008</v>
          </cell>
          <cell r="M256">
            <v>39784.708333333336</v>
          </cell>
          <cell r="N256" t="str">
            <v>Approve</v>
          </cell>
          <cell r="O256">
            <v>1834000</v>
          </cell>
          <cell r="P256" t="str">
            <v>12/4/08; called the institution and the secondary contact indicated that they would like to come in as a private institution</v>
          </cell>
          <cell r="Q256" t="str">
            <v>Yes</v>
          </cell>
          <cell r="R256">
            <v>39790</v>
          </cell>
          <cell r="T256" t="str">
            <v>Mr. William M. Pierce, Jr.</v>
          </cell>
          <cell r="U256" t="str">
            <v>603-924-9654</v>
          </cell>
          <cell r="V256" t="str">
            <v>Karl F. Betz 603-924-9654</v>
          </cell>
          <cell r="W256" t="str">
            <v>1 Jaffrey Road, P.O. Box 888</v>
          </cell>
          <cell r="X256" t="str">
            <v>Peterborough</v>
          </cell>
          <cell r="Y256" t="str">
            <v>NH</v>
          </cell>
          <cell r="Z256" t="str">
            <v>03458</v>
          </cell>
          <cell r="AA256" t="str">
            <v>(603) 924-9379</v>
          </cell>
          <cell r="AB256">
            <v>39801</v>
          </cell>
          <cell r="AC256">
            <v>39801</v>
          </cell>
          <cell r="AD256">
            <v>1834000</v>
          </cell>
          <cell r="AE256" t="str">
            <v>Squire Sanders</v>
          </cell>
          <cell r="AH256" t="str">
            <v>n/a</v>
          </cell>
          <cell r="AI256" t="str">
            <v>n/a</v>
          </cell>
        </row>
        <row r="257">
          <cell r="A257">
            <v>228</v>
          </cell>
          <cell r="B257" t="str">
            <v>November 25, 2008</v>
          </cell>
          <cell r="C257" t="str">
            <v>OTS</v>
          </cell>
          <cell r="D257" t="str">
            <v>Holding Co Docket</v>
          </cell>
          <cell r="E257" t="str">
            <v>H1476</v>
          </cell>
          <cell r="F257" t="str">
            <v>New Hampshire Thrift Bancshares, Inc.</v>
          </cell>
          <cell r="G257" t="str">
            <v>OTC - Public</v>
          </cell>
          <cell r="H257">
            <v>10000000</v>
          </cell>
          <cell r="I257" t="str">
            <v>Approve</v>
          </cell>
          <cell r="L257" t="str">
            <v>December 2, 2008</v>
          </cell>
          <cell r="M257">
            <v>39784.708333333336</v>
          </cell>
          <cell r="N257" t="str">
            <v>Approve</v>
          </cell>
          <cell r="O257">
            <v>10000000</v>
          </cell>
          <cell r="Q257" t="str">
            <v>Yes</v>
          </cell>
          <cell r="R257">
            <v>39786</v>
          </cell>
          <cell r="T257" t="str">
            <v>Mr. Stephen W. Ensign</v>
          </cell>
          <cell r="U257" t="str">
            <v>603-865-6081</v>
          </cell>
          <cell r="V257" t="str">
            <v>Stephen R. Theroux 603-865-6091</v>
          </cell>
          <cell r="W257" t="str">
            <v>9 Main Street</v>
          </cell>
          <cell r="X257" t="str">
            <v>Newport</v>
          </cell>
          <cell r="Y257" t="str">
            <v>NH</v>
          </cell>
          <cell r="Z257" t="str">
            <v>03773</v>
          </cell>
          <cell r="AA257" t="str">
            <v>(603) 863-9571</v>
          </cell>
          <cell r="AB257">
            <v>39829</v>
          </cell>
          <cell r="AC257">
            <v>39829</v>
          </cell>
          <cell r="AD257">
            <v>10000000</v>
          </cell>
          <cell r="AE257" t="str">
            <v>Hughes Hubbard</v>
          </cell>
          <cell r="AH257">
            <v>8.1433900000000001</v>
          </cell>
          <cell r="AI257">
            <v>184275</v>
          </cell>
        </row>
        <row r="258">
          <cell r="A258">
            <v>229</v>
          </cell>
          <cell r="B258" t="str">
            <v>November 25, 2008</v>
          </cell>
          <cell r="C258" t="str">
            <v>OTS</v>
          </cell>
          <cell r="D258" t="str">
            <v>Holding Co Docket</v>
          </cell>
          <cell r="E258" t="str">
            <v>H2724</v>
          </cell>
          <cell r="F258" t="str">
            <v>River Valley Bancorp</v>
          </cell>
          <cell r="G258" t="str">
            <v xml:space="preserve">Public </v>
          </cell>
          <cell r="H258">
            <v>8100000</v>
          </cell>
          <cell r="I258" t="str">
            <v>Approve</v>
          </cell>
          <cell r="L258" t="str">
            <v>December 2, 2008</v>
          </cell>
          <cell r="M258">
            <v>39784.708333333336</v>
          </cell>
          <cell r="N258" t="str">
            <v>Approve</v>
          </cell>
          <cell r="O258">
            <v>8100000</v>
          </cell>
          <cell r="Q258" t="str">
            <v>Yes</v>
          </cell>
          <cell r="R258">
            <v>39786</v>
          </cell>
          <cell r="T258" t="str">
            <v>Mr. Matthew P. Forrester</v>
          </cell>
          <cell r="U258" t="str">
            <v>812-273-4949</v>
          </cell>
          <cell r="V258" t="str">
            <v>Anthony Brandon 812-273-4949</v>
          </cell>
          <cell r="W258" t="str">
            <v>430 Clifty Drive</v>
          </cell>
          <cell r="X258" t="str">
            <v>Madison</v>
          </cell>
          <cell r="Y258" t="str">
            <v>IN</v>
          </cell>
          <cell r="Z258" t="str">
            <v>47250</v>
          </cell>
          <cell r="AA258" t="str">
            <v>(812) 273-4944</v>
          </cell>
          <cell r="AB258" t="str">
            <v xml:space="preserve"> </v>
          </cell>
          <cell r="AE258" t="str">
            <v>Squire Sanders</v>
          </cell>
          <cell r="AH258">
            <v>13.76</v>
          </cell>
          <cell r="AI258">
            <v>88299</v>
          </cell>
        </row>
        <row r="259">
          <cell r="A259">
            <v>230</v>
          </cell>
          <cell r="B259" t="str">
            <v>November 25, 2008</v>
          </cell>
          <cell r="C259" t="str">
            <v>OTS</v>
          </cell>
          <cell r="D259" t="str">
            <v>Holding Co Docket</v>
          </cell>
          <cell r="E259" t="str">
            <v>H3310</v>
          </cell>
          <cell r="F259" t="str">
            <v>First Capital, Inc.</v>
          </cell>
          <cell r="G259" t="str">
            <v xml:space="preserve">Public </v>
          </cell>
          <cell r="H259">
            <v>0</v>
          </cell>
          <cell r="I259" t="str">
            <v>Approve</v>
          </cell>
          <cell r="L259" t="str">
            <v>December 2, 2008</v>
          </cell>
          <cell r="M259">
            <v>39784.708333333336</v>
          </cell>
          <cell r="N259" t="str">
            <v>Approve</v>
          </cell>
          <cell r="O259">
            <v>0</v>
          </cell>
          <cell r="P259" t="str">
            <v>12/31/2008: media reports say they withdrew from the program</v>
          </cell>
          <cell r="Q259" t="str">
            <v>Yes</v>
          </cell>
          <cell r="R259">
            <v>39786</v>
          </cell>
          <cell r="T259" t="str">
            <v>Mr. William Harrod</v>
          </cell>
          <cell r="U259" t="str">
            <v>812-734-3462</v>
          </cell>
          <cell r="V259" t="str">
            <v>Michael C. Frederick 812-734-3464</v>
          </cell>
          <cell r="W259" t="str">
            <v>220 Federal Drive</v>
          </cell>
          <cell r="X259" t="str">
            <v>Corydon</v>
          </cell>
          <cell r="Y259" t="str">
            <v>IN</v>
          </cell>
          <cell r="Z259" t="str">
            <v>47112</v>
          </cell>
          <cell r="AA259" t="str">
            <v>(812) 734-1006</v>
          </cell>
          <cell r="AB259" t="str">
            <v xml:space="preserve"> </v>
          </cell>
          <cell r="AE259" t="str">
            <v>Squire Sanders</v>
          </cell>
          <cell r="AH259">
            <v>15.15</v>
          </cell>
          <cell r="AJ259">
            <v>39813</v>
          </cell>
        </row>
        <row r="260">
          <cell r="A260">
            <v>231</v>
          </cell>
          <cell r="B260" t="str">
            <v>November 25, 2008</v>
          </cell>
          <cell r="C260" t="str">
            <v>FRB</v>
          </cell>
          <cell r="D260" t="str">
            <v>RSSD</v>
          </cell>
          <cell r="E260">
            <v>1076217</v>
          </cell>
          <cell r="F260" t="str">
            <v>United Bankshares, Inc.</v>
          </cell>
          <cell r="G260" t="str">
            <v xml:space="preserve">Public </v>
          </cell>
          <cell r="H260">
            <v>197279000</v>
          </cell>
          <cell r="I260" t="str">
            <v>Approve</v>
          </cell>
          <cell r="L260" t="str">
            <v>December 1, 2008</v>
          </cell>
          <cell r="M260">
            <v>39783.708333333336</v>
          </cell>
          <cell r="N260" t="str">
            <v>Approve</v>
          </cell>
          <cell r="O260">
            <v>197000000</v>
          </cell>
          <cell r="Q260" t="str">
            <v>Yes</v>
          </cell>
          <cell r="R260">
            <v>39786</v>
          </cell>
          <cell r="T260" t="str">
            <v>Mr. Jeffrey Hoskins</v>
          </cell>
          <cell r="U260" t="str">
            <v>304-424-8715</v>
          </cell>
          <cell r="V260" t="str">
            <v>Harold Manner 304-424-8711</v>
          </cell>
          <cell r="W260" t="str">
            <v>300 United Center</v>
          </cell>
          <cell r="X260" t="str">
            <v>Charleston</v>
          </cell>
          <cell r="Y260" t="str">
            <v>WV</v>
          </cell>
          <cell r="Z260" t="str">
            <v>25301</v>
          </cell>
          <cell r="AA260" t="str">
            <v>(304) 424-8711</v>
          </cell>
          <cell r="AB260" t="str">
            <v xml:space="preserve"> </v>
          </cell>
          <cell r="AE260" t="str">
            <v>Hughes Hubbard</v>
          </cell>
        </row>
        <row r="261">
          <cell r="A261">
            <v>232</v>
          </cell>
          <cell r="B261" t="str">
            <v>November 25, 2008</v>
          </cell>
          <cell r="C261" t="str">
            <v>FRB</v>
          </cell>
          <cell r="D261" t="str">
            <v>RSSD</v>
          </cell>
          <cell r="E261">
            <v>1275216</v>
          </cell>
          <cell r="F261" t="str">
            <v>American Express Company</v>
          </cell>
          <cell r="G261" t="str">
            <v xml:space="preserve">Public </v>
          </cell>
          <cell r="H261">
            <v>3388890000</v>
          </cell>
          <cell r="I261" t="str">
            <v>Approve</v>
          </cell>
          <cell r="L261" t="str">
            <v>December 22, 2008</v>
          </cell>
          <cell r="M261">
            <v>39804.791666666664</v>
          </cell>
          <cell r="N261" t="str">
            <v>Approve</v>
          </cell>
          <cell r="O261">
            <v>3388890000</v>
          </cell>
          <cell r="Q261" t="str">
            <v>Yes</v>
          </cell>
          <cell r="R261">
            <v>39805</v>
          </cell>
          <cell r="T261" t="str">
            <v>Mr. Daniel T. Henry</v>
          </cell>
          <cell r="U261" t="str">
            <v>212-640-5478</v>
          </cell>
          <cell r="V261" t="str">
            <v>David L. Yowan 212-640-2396</v>
          </cell>
          <cell r="W261" t="str">
            <v>200 Vesey Street</v>
          </cell>
          <cell r="X261" t="str">
            <v>New York</v>
          </cell>
          <cell r="Y261" t="str">
            <v>NY</v>
          </cell>
          <cell r="Z261" t="str">
            <v>10285</v>
          </cell>
          <cell r="AA261" t="str">
            <v>(212) 640-0123</v>
          </cell>
          <cell r="AB261">
            <v>39822</v>
          </cell>
          <cell r="AC261">
            <v>39822</v>
          </cell>
          <cell r="AD261">
            <v>3388890000</v>
          </cell>
          <cell r="AE261" t="str">
            <v>Simpson Thatcher</v>
          </cell>
          <cell r="AH261">
            <v>20.95</v>
          </cell>
          <cell r="AI261">
            <v>24264129</v>
          </cell>
        </row>
        <row r="262">
          <cell r="A262">
            <v>233</v>
          </cell>
          <cell r="B262" t="str">
            <v>November 25, 2008</v>
          </cell>
          <cell r="C262" t="str">
            <v>FRB</v>
          </cell>
          <cell r="D262" t="str">
            <v>RSSD</v>
          </cell>
          <cell r="E262">
            <v>3435386</v>
          </cell>
          <cell r="F262" t="str">
            <v>Monarch Financial Holdings, Inc.</v>
          </cell>
          <cell r="G262" t="str">
            <v>OTC - Public</v>
          </cell>
          <cell r="H262">
            <v>14700000</v>
          </cell>
          <cell r="I262" t="str">
            <v>Approve</v>
          </cell>
          <cell r="L262" t="str">
            <v>December 1, 2008</v>
          </cell>
          <cell r="M262">
            <v>39783.708333333336</v>
          </cell>
          <cell r="N262" t="str">
            <v>Approve</v>
          </cell>
          <cell r="O262">
            <v>14700000</v>
          </cell>
          <cell r="P262" t="str">
            <v>12/4/08; called the institution and the primary contact indicated that they would like to come in as a public institution</v>
          </cell>
          <cell r="Q262" t="str">
            <v>Yes</v>
          </cell>
          <cell r="R262">
            <v>39786</v>
          </cell>
          <cell r="T262" t="str">
            <v>Mr. Brad E. Schwartz</v>
          </cell>
          <cell r="U262" t="str">
            <v>757-389-5111</v>
          </cell>
          <cell r="V262" t="str">
            <v>Lynette Harris 757-389-5108</v>
          </cell>
          <cell r="W262" t="str">
            <v>1101 Executive Blvd.</v>
          </cell>
          <cell r="X262" t="str">
            <v>Chesapeake</v>
          </cell>
          <cell r="Y262" t="str">
            <v>VA</v>
          </cell>
          <cell r="Z262" t="str">
            <v>23320</v>
          </cell>
          <cell r="AA262" t="str">
            <v>(757) 389-5100</v>
          </cell>
          <cell r="AB262">
            <v>39801</v>
          </cell>
          <cell r="AC262">
            <v>39801</v>
          </cell>
          <cell r="AD262">
            <v>14700000</v>
          </cell>
          <cell r="AE262" t="str">
            <v>Squire Sanders</v>
          </cell>
          <cell r="AH262">
            <v>8.33</v>
          </cell>
          <cell r="AI262">
            <v>264706</v>
          </cell>
        </row>
        <row r="263">
          <cell r="A263">
            <v>234</v>
          </cell>
          <cell r="B263" t="str">
            <v>November 25, 2008</v>
          </cell>
          <cell r="C263" t="str">
            <v>FRB</v>
          </cell>
          <cell r="D263" t="str">
            <v>RSSD</v>
          </cell>
          <cell r="E263">
            <v>1032464</v>
          </cell>
          <cell r="F263" t="str">
            <v>Financial Institutions, Inc.</v>
          </cell>
          <cell r="G263" t="str">
            <v xml:space="preserve">Public </v>
          </cell>
          <cell r="H263">
            <v>37515000</v>
          </cell>
          <cell r="I263" t="str">
            <v>Approve</v>
          </cell>
          <cell r="L263" t="str">
            <v>December 1, 2008</v>
          </cell>
          <cell r="M263">
            <v>39783.708333333336</v>
          </cell>
          <cell r="N263" t="str">
            <v>Approve</v>
          </cell>
          <cell r="O263">
            <v>37515000</v>
          </cell>
          <cell r="Q263" t="str">
            <v>Yes</v>
          </cell>
          <cell r="R263">
            <v>39786</v>
          </cell>
          <cell r="T263" t="str">
            <v>Mr. Daniel Hagi</v>
          </cell>
          <cell r="U263" t="str">
            <v>585-786-4547</v>
          </cell>
          <cell r="V263" t="str">
            <v>Ronald Miller 585-786-1102</v>
          </cell>
          <cell r="W263" t="str">
            <v>220 Liberty Street</v>
          </cell>
          <cell r="X263" t="str">
            <v>Warsaw</v>
          </cell>
          <cell r="Y263" t="str">
            <v>NY</v>
          </cell>
          <cell r="Z263" t="str">
            <v>14569</v>
          </cell>
          <cell r="AA263" t="str">
            <v>(585) 786-4386</v>
          </cell>
          <cell r="AB263">
            <v>39805</v>
          </cell>
          <cell r="AC263">
            <v>39805</v>
          </cell>
          <cell r="AD263">
            <v>37515000</v>
          </cell>
          <cell r="AE263" t="str">
            <v>Hughes Hubbard</v>
          </cell>
          <cell r="AH263">
            <v>14.88</v>
          </cell>
          <cell r="AI263">
            <v>378175</v>
          </cell>
        </row>
        <row r="264">
          <cell r="A264">
            <v>235</v>
          </cell>
          <cell r="B264" t="str">
            <v>November 25, 2008</v>
          </cell>
          <cell r="C264" t="str">
            <v>FRB</v>
          </cell>
          <cell r="D264" t="str">
            <v>RSSD</v>
          </cell>
          <cell r="E264">
            <v>1967865</v>
          </cell>
          <cell r="F264" t="str">
            <v>CSB Bancorp, Inc.</v>
          </cell>
          <cell r="G264" t="str">
            <v>OTC - Public</v>
          </cell>
          <cell r="H264">
            <v>0</v>
          </cell>
          <cell r="I264" t="str">
            <v>Approve</v>
          </cell>
          <cell r="L264" t="str">
            <v>December 1, 2008</v>
          </cell>
          <cell r="M264">
            <v>39783.708333333336</v>
          </cell>
          <cell r="N264" t="str">
            <v>Approve</v>
          </cell>
          <cell r="O264">
            <v>0</v>
          </cell>
          <cell r="P264" t="str">
            <v>12/4/08; called the institution and the secondary contact indicated that they would like to come in as a public institution; 1/13/09 received an email and official letter of withdrawal from the program</v>
          </cell>
          <cell r="Q264" t="str">
            <v>Yes</v>
          </cell>
          <cell r="R264">
            <v>39786</v>
          </cell>
          <cell r="T264" t="str">
            <v>Mr. Eddie L. Steiner</v>
          </cell>
          <cell r="U264" t="str">
            <v>303-763-2850</v>
          </cell>
          <cell r="V264" t="str">
            <v>Paula J. Meiler 330 763-2873</v>
          </cell>
          <cell r="W264" t="str">
            <v>91 North Clay Street P.O. Box 232</v>
          </cell>
          <cell r="X264" t="str">
            <v>Millersburg</v>
          </cell>
          <cell r="Y264" t="str">
            <v>OH</v>
          </cell>
          <cell r="Z264" t="str">
            <v>44654</v>
          </cell>
          <cell r="AA264" t="str">
            <v>(330) 674-4941</v>
          </cell>
          <cell r="AB264">
            <v>39836</v>
          </cell>
          <cell r="AE264" t="str">
            <v>Squire Sanders</v>
          </cell>
          <cell r="AJ264">
            <v>39816</v>
          </cell>
        </row>
        <row r="265">
          <cell r="A265">
            <v>236</v>
          </cell>
          <cell r="B265" t="str">
            <v>November 25, 2008</v>
          </cell>
          <cell r="C265" t="str">
            <v>FRB</v>
          </cell>
          <cell r="D265" t="str">
            <v>RSSD</v>
          </cell>
          <cell r="E265">
            <v>3012554</v>
          </cell>
          <cell r="F265" t="str">
            <v>Hampton Roads Bankshares, Inc.</v>
          </cell>
          <cell r="G265" t="str">
            <v xml:space="preserve">Public </v>
          </cell>
          <cell r="H265">
            <v>22347000</v>
          </cell>
          <cell r="I265" t="str">
            <v>Approve</v>
          </cell>
          <cell r="L265" t="str">
            <v>December 1, 2008</v>
          </cell>
          <cell r="M265">
            <v>39783.708333333336</v>
          </cell>
          <cell r="N265" t="str">
            <v>Approve</v>
          </cell>
          <cell r="O265">
            <v>80347000</v>
          </cell>
          <cell r="P265" t="str">
            <v>UST 200 Gateway/Hampton Roads merger closes 12/31, closes in name of Hampton for both allocations</v>
          </cell>
          <cell r="Q265" t="str">
            <v>Yes</v>
          </cell>
          <cell r="R265">
            <v>39786</v>
          </cell>
          <cell r="T265" t="str">
            <v>Mr. Jack W. Gibson</v>
          </cell>
          <cell r="U265" t="str">
            <v>757-217-3601</v>
          </cell>
          <cell r="V265" t="str">
            <v>Douglas J. Glenn 757-217-3634</v>
          </cell>
          <cell r="W265" t="str">
            <v>999 Waterside Drive, Suite 200</v>
          </cell>
          <cell r="X265" t="str">
            <v>Norfolk</v>
          </cell>
          <cell r="Y265" t="str">
            <v>VA</v>
          </cell>
          <cell r="Z265" t="str">
            <v>23510</v>
          </cell>
          <cell r="AA265" t="str">
            <v>(757) 217-3656</v>
          </cell>
          <cell r="AB265">
            <v>39813</v>
          </cell>
          <cell r="AC265">
            <v>39813</v>
          </cell>
          <cell r="AD265">
            <v>80347000</v>
          </cell>
          <cell r="AE265" t="str">
            <v>Hughes Hubbard</v>
          </cell>
          <cell r="AH265">
            <v>9.09</v>
          </cell>
          <cell r="AI265">
            <v>1325858</v>
          </cell>
        </row>
        <row r="266">
          <cell r="A266">
            <v>237</v>
          </cell>
          <cell r="B266" t="str">
            <v>November 25, 2008</v>
          </cell>
          <cell r="C266" t="str">
            <v>FRB</v>
          </cell>
          <cell r="D266" t="str">
            <v>RSSD</v>
          </cell>
          <cell r="E266">
            <v>2502049</v>
          </cell>
          <cell r="F266" t="str">
            <v>StellarOne Corporation</v>
          </cell>
          <cell r="G266" t="str">
            <v xml:space="preserve">Public </v>
          </cell>
          <cell r="H266">
            <v>30000000</v>
          </cell>
          <cell r="I266" t="str">
            <v>Approve</v>
          </cell>
          <cell r="L266" t="str">
            <v>December 1, 2008</v>
          </cell>
          <cell r="M266">
            <v>39783.708333333336</v>
          </cell>
          <cell r="N266" t="str">
            <v>Approve</v>
          </cell>
          <cell r="O266">
            <v>30000000</v>
          </cell>
          <cell r="Q266" t="str">
            <v>Yes</v>
          </cell>
          <cell r="R266">
            <v>39786</v>
          </cell>
          <cell r="T266" t="str">
            <v>Mr. Jeffrey W. Farrar</v>
          </cell>
          <cell r="U266" t="str">
            <v>434-964-2217</v>
          </cell>
          <cell r="V266" t="str">
            <v>O. R. Barham Jr. 434-964-2316</v>
          </cell>
          <cell r="W266" t="str">
            <v>590 Peter Jefferson Parkway; Suite 250</v>
          </cell>
          <cell r="X266" t="str">
            <v>Charlottesville</v>
          </cell>
          <cell r="Y266" t="str">
            <v>VA</v>
          </cell>
          <cell r="Z266" t="str">
            <v>22911</v>
          </cell>
          <cell r="AA266" t="str">
            <v>(434) 964-2210</v>
          </cell>
          <cell r="AB266">
            <v>39801</v>
          </cell>
          <cell r="AC266">
            <v>39801</v>
          </cell>
          <cell r="AD266">
            <v>30000000</v>
          </cell>
          <cell r="AE266" t="str">
            <v>Squire Sanders</v>
          </cell>
          <cell r="AH266">
            <v>14.87</v>
          </cell>
          <cell r="AI266">
            <v>302623</v>
          </cell>
        </row>
        <row r="267">
          <cell r="A267">
            <v>238</v>
          </cell>
          <cell r="B267" t="str">
            <v>November 25, 2008</v>
          </cell>
          <cell r="C267" t="str">
            <v>FRB</v>
          </cell>
          <cell r="D267" t="str">
            <v>RSSD</v>
          </cell>
          <cell r="E267">
            <v>1971693</v>
          </cell>
          <cell r="F267" t="str">
            <v>Union Bankshares Corporation</v>
          </cell>
          <cell r="G267" t="str">
            <v xml:space="preserve">Public </v>
          </cell>
          <cell r="H267">
            <v>59000000</v>
          </cell>
          <cell r="I267" t="str">
            <v>Approve</v>
          </cell>
          <cell r="L267" t="str">
            <v>December 1, 2008</v>
          </cell>
          <cell r="M267">
            <v>39783.708333333336</v>
          </cell>
          <cell r="N267" t="str">
            <v>Approve</v>
          </cell>
          <cell r="O267">
            <v>59000000</v>
          </cell>
          <cell r="Q267" t="str">
            <v>Yes</v>
          </cell>
          <cell r="R267">
            <v>39786</v>
          </cell>
          <cell r="T267" t="str">
            <v>Mr. G. William Beale</v>
          </cell>
          <cell r="U267" t="str">
            <v>804-632-2121</v>
          </cell>
          <cell r="V267" t="str">
            <v>D. Anthony Peay 804-633-1800</v>
          </cell>
          <cell r="W267" t="str">
            <v>211 North Main Street; PO Box 446</v>
          </cell>
          <cell r="X267" t="str">
            <v>Bowling Green</v>
          </cell>
          <cell r="Y267" t="str">
            <v>VA</v>
          </cell>
          <cell r="Z267" t="str">
            <v>22427</v>
          </cell>
          <cell r="AA267" t="str">
            <v>(804) 633-1800</v>
          </cell>
          <cell r="AB267">
            <v>39801</v>
          </cell>
          <cell r="AC267">
            <v>39801</v>
          </cell>
          <cell r="AD267">
            <v>59000000</v>
          </cell>
          <cell r="AE267" t="str">
            <v>Hughes Hubbard</v>
          </cell>
          <cell r="AH267">
            <v>20.94</v>
          </cell>
          <cell r="AI267">
            <v>422636</v>
          </cell>
        </row>
        <row r="268">
          <cell r="A268">
            <v>239</v>
          </cell>
          <cell r="B268" t="str">
            <v>November 25, 2008</v>
          </cell>
          <cell r="C268" t="str">
            <v>FRB</v>
          </cell>
          <cell r="D268" t="str">
            <v>RSSD</v>
          </cell>
          <cell r="E268">
            <v>3729263</v>
          </cell>
          <cell r="F268" t="str">
            <v>First Bankshares, Inc.</v>
          </cell>
          <cell r="H268">
            <v>3540000</v>
          </cell>
          <cell r="I268" t="str">
            <v>Approve</v>
          </cell>
          <cell r="L268" t="str">
            <v>December 1, 2008</v>
          </cell>
          <cell r="M268">
            <v>39783.708333333336</v>
          </cell>
          <cell r="N268" t="str">
            <v>Approve</v>
          </cell>
          <cell r="O268">
            <v>3540000</v>
          </cell>
          <cell r="Q268" t="str">
            <v>Yes</v>
          </cell>
          <cell r="R268">
            <v>39786</v>
          </cell>
          <cell r="T268" t="str">
            <v>Mr. Darrell G. Swanigan</v>
          </cell>
          <cell r="U268" t="str">
            <v>757-934-8200</v>
          </cell>
          <cell r="V268" t="str">
            <v>Robert E. Clary 757-934-8200</v>
          </cell>
          <cell r="W268" t="str">
            <v>3535 Bridge Road, P. O. Box 1340</v>
          </cell>
          <cell r="X268" t="str">
            <v>Suffolk</v>
          </cell>
          <cell r="Y268" t="str">
            <v>VA</v>
          </cell>
          <cell r="Z268" t="str">
            <v>23439</v>
          </cell>
          <cell r="AA268" t="str">
            <v>(757) 483-3685</v>
          </cell>
          <cell r="AB268" t="str">
            <v xml:space="preserve"> </v>
          </cell>
          <cell r="AE268" t="str">
            <v>Squire Sanders</v>
          </cell>
        </row>
        <row r="269">
          <cell r="A269">
            <v>240</v>
          </cell>
          <cell r="B269" t="str">
            <v>November 25, 2008</v>
          </cell>
          <cell r="C269" t="str">
            <v>FRB</v>
          </cell>
          <cell r="D269" t="str">
            <v>RSSD</v>
          </cell>
          <cell r="E269">
            <v>1951770</v>
          </cell>
          <cell r="F269" t="str">
            <v>Eagle Financial Services, Inc.</v>
          </cell>
          <cell r="H269">
            <v>0</v>
          </cell>
          <cell r="I269" t="str">
            <v>Approve</v>
          </cell>
          <cell r="L269" t="str">
            <v>December 1, 2008</v>
          </cell>
          <cell r="M269">
            <v>39783.708333333336</v>
          </cell>
          <cell r="N269" t="str">
            <v>Approve</v>
          </cell>
          <cell r="O269">
            <v>0</v>
          </cell>
          <cell r="P269" t="str">
            <v>12/29/08; media reports say they withdrew from the program; 1/5/09 received the official letter</v>
          </cell>
          <cell r="Q269" t="str">
            <v>Yes</v>
          </cell>
          <cell r="R269">
            <v>39786</v>
          </cell>
          <cell r="T269" t="str">
            <v>Mr. John R. Milleson</v>
          </cell>
          <cell r="U269" t="str">
            <v>540-955-5227</v>
          </cell>
          <cell r="V269" t="str">
            <v>James W. McCarty, Jr. 540-955-5237</v>
          </cell>
          <cell r="W269" t="str">
            <v>2 East Main Street</v>
          </cell>
          <cell r="X269" t="str">
            <v>Berryville</v>
          </cell>
          <cell r="Y269" t="str">
            <v>VA</v>
          </cell>
          <cell r="Z269" t="str">
            <v>22611</v>
          </cell>
          <cell r="AA269" t="str">
            <v>(540) 955-5233</v>
          </cell>
          <cell r="AB269" t="str">
            <v xml:space="preserve"> </v>
          </cell>
          <cell r="AE269" t="str">
            <v>Hughes Hubbard</v>
          </cell>
          <cell r="AJ269">
            <v>39818</v>
          </cell>
        </row>
        <row r="270">
          <cell r="AB270" t="str">
            <v xml:space="preserve"> </v>
          </cell>
        </row>
        <row r="271">
          <cell r="A271">
            <v>241</v>
          </cell>
          <cell r="B271" t="str">
            <v>November 26, 2008</v>
          </cell>
          <cell r="C271" t="str">
            <v>FDIC</v>
          </cell>
          <cell r="D271" t="str">
            <v>RSSD</v>
          </cell>
          <cell r="E271">
            <v>1022764</v>
          </cell>
          <cell r="F271" t="str">
            <v>Central Pacific Financial Corp.</v>
          </cell>
          <cell r="G271" t="str">
            <v xml:space="preserve">Public </v>
          </cell>
          <cell r="H271">
            <v>135000000</v>
          </cell>
          <cell r="I271" t="str">
            <v>COUNCIL</v>
          </cell>
          <cell r="J271">
            <v>39785</v>
          </cell>
          <cell r="K271" t="str">
            <v>Approve</v>
          </cell>
          <cell r="L271" t="str">
            <v>December 3, 2008</v>
          </cell>
          <cell r="M271">
            <v>39785.708333333336</v>
          </cell>
          <cell r="N271" t="str">
            <v>Approve</v>
          </cell>
          <cell r="O271">
            <v>135000000</v>
          </cell>
          <cell r="P271" t="str">
            <v>12/3/08: I/C approved; 12/12/08: put on hold and need further clarification from the FDIC</v>
          </cell>
          <cell r="Q271" t="str">
            <v>Yes</v>
          </cell>
          <cell r="R271">
            <v>39786</v>
          </cell>
          <cell r="T271" t="str">
            <v>Mr. Dean K. Hirata</v>
          </cell>
          <cell r="U271" t="str">
            <v>808-544-6882</v>
          </cell>
          <cell r="V271" t="str">
            <v>David S. Morimoto 808-544-0627</v>
          </cell>
          <cell r="W271" t="str">
            <v>220 South King St. Ste 2200</v>
          </cell>
          <cell r="X271" t="str">
            <v>Honolulu</v>
          </cell>
          <cell r="Y271" t="str">
            <v>HI</v>
          </cell>
          <cell r="Z271" t="str">
            <v>96813</v>
          </cell>
          <cell r="AA271" t="str">
            <v>(808) 544-0574</v>
          </cell>
          <cell r="AB271">
            <v>39822</v>
          </cell>
          <cell r="AC271">
            <v>39822</v>
          </cell>
          <cell r="AD271">
            <v>135000000</v>
          </cell>
          <cell r="AE271" t="str">
            <v>Squire Sanders</v>
          </cell>
          <cell r="AH271">
            <v>12.77</v>
          </cell>
          <cell r="AI271">
            <v>1585748</v>
          </cell>
        </row>
        <row r="272">
          <cell r="A272">
            <v>242</v>
          </cell>
          <cell r="B272" t="str">
            <v>November 26, 2008</v>
          </cell>
          <cell r="C272" t="str">
            <v>FDIC</v>
          </cell>
          <cell r="D272" t="str">
            <v>RSSD</v>
          </cell>
          <cell r="E272">
            <v>3299159</v>
          </cell>
          <cell r="F272" t="str">
            <v>Community South Bank and Trust</v>
          </cell>
          <cell r="G272" t="str">
            <v>OTC - Public</v>
          </cell>
          <cell r="H272">
            <v>10464000</v>
          </cell>
          <cell r="I272" t="str">
            <v>COUNCIL</v>
          </cell>
          <cell r="J272">
            <v>39799</v>
          </cell>
          <cell r="K272" t="str">
            <v>Deferred</v>
          </cell>
          <cell r="L272" t="str">
            <v>January 14, 2009</v>
          </cell>
          <cell r="M272">
            <v>39827.416666666664</v>
          </cell>
          <cell r="N272" t="str">
            <v>Remand</v>
          </cell>
          <cell r="O272">
            <v>10464000</v>
          </cell>
          <cell r="P272" t="str">
            <v>12/3/08: council deferred; 12/17/08: council deferred again; 1/14/09 IC Remanded to Council</v>
          </cell>
          <cell r="T272" t="str">
            <v>Mr. John Hobbs</v>
          </cell>
          <cell r="U272" t="str">
            <v>864-306-2540</v>
          </cell>
          <cell r="V272" t="str">
            <v>Allan Ducker 864-306-2540</v>
          </cell>
          <cell r="W272" t="str">
            <v>6602 Calhoun Memorial Hwy</v>
          </cell>
          <cell r="X272" t="str">
            <v>Easley</v>
          </cell>
          <cell r="Y272" t="str">
            <v>SC</v>
          </cell>
          <cell r="Z272" t="str">
            <v>29640</v>
          </cell>
          <cell r="AA272" t="str">
            <v>(864) 306-3116</v>
          </cell>
          <cell r="AB272" t="str">
            <v xml:space="preserve"> </v>
          </cell>
          <cell r="AE272" t="str">
            <v>Hughes Hubbard</v>
          </cell>
        </row>
        <row r="273">
          <cell r="A273">
            <v>243</v>
          </cell>
          <cell r="B273" t="str">
            <v>November 26, 2008</v>
          </cell>
          <cell r="C273" t="str">
            <v>FDIC</v>
          </cell>
          <cell r="D273" t="str">
            <v>RSSD</v>
          </cell>
          <cell r="E273">
            <v>1245228</v>
          </cell>
          <cell r="F273" t="str">
            <v>MidWestOne Financial Group, Inc.</v>
          </cell>
          <cell r="G273" t="str">
            <v xml:space="preserve">Public </v>
          </cell>
          <cell r="H273">
            <v>34925000</v>
          </cell>
          <cell r="I273" t="str">
            <v>COUNCIL</v>
          </cell>
          <cell r="J273">
            <v>39785</v>
          </cell>
          <cell r="K273" t="str">
            <v>Approve</v>
          </cell>
          <cell r="L273" t="str">
            <v>December 3, 2008</v>
          </cell>
          <cell r="M273">
            <v>39785.708333333336</v>
          </cell>
          <cell r="N273" t="str">
            <v>Approve</v>
          </cell>
          <cell r="O273">
            <v>34925000</v>
          </cell>
          <cell r="Q273" t="str">
            <v>Yes</v>
          </cell>
          <cell r="R273">
            <v>39786</v>
          </cell>
          <cell r="T273" t="str">
            <v>Mr. Charles N. Funk</v>
          </cell>
          <cell r="U273" t="str">
            <v>319-356-5858</v>
          </cell>
          <cell r="V273" t="str">
            <v>David A. Meinert 319-356-5863</v>
          </cell>
          <cell r="W273" t="str">
            <v>102 South Clinton Street</v>
          </cell>
          <cell r="X273" t="str">
            <v>Iowa City</v>
          </cell>
          <cell r="Y273" t="str">
            <v>IA</v>
          </cell>
          <cell r="Z273" t="str">
            <v>52240</v>
          </cell>
          <cell r="AA273" t="str">
            <v>(319) 356-5849</v>
          </cell>
          <cell r="AB273">
            <v>39836</v>
          </cell>
          <cell r="AE273" t="str">
            <v>Squire Sanders</v>
          </cell>
        </row>
        <row r="274">
          <cell r="A274">
            <v>244</v>
          </cell>
          <cell r="B274" t="str">
            <v>November 26, 2008</v>
          </cell>
          <cell r="C274" t="str">
            <v>FDIC</v>
          </cell>
          <cell r="D274" t="str">
            <v>RSSD</v>
          </cell>
          <cell r="E274">
            <v>3198935</v>
          </cell>
          <cell r="F274" t="str">
            <v>State Bank Corp.</v>
          </cell>
          <cell r="H274">
            <v>9000000</v>
          </cell>
          <cell r="I274" t="str">
            <v>COUNCIL</v>
          </cell>
          <cell r="J274">
            <v>39785</v>
          </cell>
          <cell r="K274" t="str">
            <v>Deferred</v>
          </cell>
          <cell r="T274" t="str">
            <v>Mr. Ralph E. Tapscott</v>
          </cell>
          <cell r="U274" t="str">
            <v>928-855-000 x1223</v>
          </cell>
          <cell r="V274" t="str">
            <v>Brian M. Riley 928-855-000 x1224</v>
          </cell>
          <cell r="W274" t="str">
            <v>1771 McCulloch Blvd.</v>
          </cell>
          <cell r="X274" t="str">
            <v>Lake Havasu City</v>
          </cell>
          <cell r="Y274" t="str">
            <v>AZ</v>
          </cell>
          <cell r="Z274" t="str">
            <v>86403</v>
          </cell>
          <cell r="AA274" t="str">
            <v>(928) 855-2401</v>
          </cell>
          <cell r="AB274" t="str">
            <v xml:space="preserve"> </v>
          </cell>
          <cell r="AE274" t="str">
            <v>Hughes Hubbard</v>
          </cell>
        </row>
        <row r="275">
          <cell r="A275">
            <v>245</v>
          </cell>
          <cell r="B275" t="str">
            <v>November 26, 2008</v>
          </cell>
          <cell r="C275" t="str">
            <v>FDIC</v>
          </cell>
          <cell r="D275" t="str">
            <v>RSSD</v>
          </cell>
          <cell r="E275">
            <v>140362</v>
          </cell>
          <cell r="F275" t="str">
            <v>Sunwest Bank</v>
          </cell>
          <cell r="G275" t="str">
            <v>OTC - Public</v>
          </cell>
          <cell r="H275">
            <v>0</v>
          </cell>
          <cell r="I275" t="str">
            <v>COUNCIL</v>
          </cell>
          <cell r="J275">
            <v>39785</v>
          </cell>
          <cell r="K275" t="str">
            <v>Approve</v>
          </cell>
          <cell r="L275" t="str">
            <v>December 4, 2008</v>
          </cell>
          <cell r="M275">
            <v>39786.770833333336</v>
          </cell>
          <cell r="N275" t="str">
            <v>Approve</v>
          </cell>
          <cell r="O275">
            <v>0</v>
          </cell>
          <cell r="P275" t="str">
            <v>Approved by Council on 12/3/08: 12/19/08 Squire Sanders advised that they would be withdrawing; 1/7/09: received official withdraw from  FDIC</v>
          </cell>
          <cell r="Q275" t="str">
            <v>Yes</v>
          </cell>
          <cell r="R275">
            <v>39790</v>
          </cell>
          <cell r="T275" t="str">
            <v>Mr. Jason Raefski</v>
          </cell>
          <cell r="U275" t="str">
            <v>714-730-4449</v>
          </cell>
          <cell r="V275" t="str">
            <v>Milton Flores 714-730-4463</v>
          </cell>
          <cell r="W275" t="str">
            <v>17542 E. 17th Street, Suite 200</v>
          </cell>
          <cell r="X275" t="str">
            <v>Tustin</v>
          </cell>
          <cell r="Y275" t="str">
            <v>CA</v>
          </cell>
          <cell r="Z275" t="str">
            <v>92780</v>
          </cell>
          <cell r="AA275" t="str">
            <v>(714) 730-0981</v>
          </cell>
          <cell r="AB275" t="str">
            <v xml:space="preserve"> </v>
          </cell>
          <cell r="AE275" t="str">
            <v>Squire Sanders</v>
          </cell>
          <cell r="AJ275">
            <v>39801</v>
          </cell>
        </row>
        <row r="276">
          <cell r="A276">
            <v>246</v>
          </cell>
          <cell r="B276" t="str">
            <v>November 26, 2008</v>
          </cell>
          <cell r="C276" t="str">
            <v>FDIC</v>
          </cell>
          <cell r="D276" t="str">
            <v>RSSD</v>
          </cell>
          <cell r="E276">
            <v>3185485</v>
          </cell>
          <cell r="F276" t="str">
            <v>Tidelands Bancshares, Inc</v>
          </cell>
          <cell r="G276" t="str">
            <v xml:space="preserve">Public </v>
          </cell>
          <cell r="H276">
            <v>14448000</v>
          </cell>
          <cell r="I276" t="str">
            <v>COUNCIL</v>
          </cell>
          <cell r="J276">
            <v>39785</v>
          </cell>
          <cell r="K276" t="str">
            <v>Approve</v>
          </cell>
          <cell r="L276" t="str">
            <v>December 4, 2008</v>
          </cell>
          <cell r="M276">
            <v>39786.770833333336</v>
          </cell>
          <cell r="N276" t="str">
            <v>Approve</v>
          </cell>
          <cell r="O276">
            <v>14448000</v>
          </cell>
          <cell r="P276" t="str">
            <v>Approved by Council on 12/3/08</v>
          </cell>
          <cell r="Q276" t="str">
            <v>Yes</v>
          </cell>
          <cell r="R276">
            <v>39790</v>
          </cell>
          <cell r="T276" t="str">
            <v>Mr. Jim Bedsole</v>
          </cell>
          <cell r="U276" t="str">
            <v>843-284-1188</v>
          </cell>
          <cell r="V276" t="str">
            <v>Alan Jackson 843-284-8436</v>
          </cell>
          <cell r="W276" t="str">
            <v>875 Lowcountry Blvd.</v>
          </cell>
          <cell r="X276" t="str">
            <v>Mt. Pleasant</v>
          </cell>
          <cell r="Y276" t="str">
            <v>SC</v>
          </cell>
          <cell r="Z276" t="str">
            <v>29464</v>
          </cell>
          <cell r="AA276" t="str">
            <v>(843) 513-1651</v>
          </cell>
          <cell r="AB276">
            <v>39801</v>
          </cell>
          <cell r="AC276">
            <v>39801</v>
          </cell>
          <cell r="AD276">
            <v>14448000</v>
          </cell>
          <cell r="AE276" t="str">
            <v>Hughes Hubbard</v>
          </cell>
          <cell r="AH276">
            <v>3.79</v>
          </cell>
          <cell r="AI276">
            <v>571821</v>
          </cell>
        </row>
        <row r="277">
          <cell r="A277">
            <v>247</v>
          </cell>
          <cell r="B277" t="str">
            <v>November 26, 2008</v>
          </cell>
          <cell r="C277" t="str">
            <v>FRB</v>
          </cell>
          <cell r="D277" t="str">
            <v>RSSD</v>
          </cell>
          <cell r="E277">
            <v>1036967</v>
          </cell>
          <cell r="F277" t="str">
            <v>CIT Group Inc.</v>
          </cell>
          <cell r="G277" t="str">
            <v xml:space="preserve">Public </v>
          </cell>
          <cell r="H277">
            <v>2500000000</v>
          </cell>
          <cell r="I277" t="str">
            <v>Approve</v>
          </cell>
          <cell r="L277" t="str">
            <v>December 22, 2008</v>
          </cell>
          <cell r="M277">
            <v>39804.791666666664</v>
          </cell>
          <cell r="N277" t="str">
            <v>Approve</v>
          </cell>
          <cell r="O277">
            <v>2330000000</v>
          </cell>
          <cell r="Q277" t="str">
            <v>Yes</v>
          </cell>
          <cell r="R277">
            <v>39804</v>
          </cell>
          <cell r="T277" t="str">
            <v>Mr. Jeffrey M. Peek</v>
          </cell>
          <cell r="U277" t="str">
            <v>212-771-9400</v>
          </cell>
          <cell r="V277" t="str">
            <v>Robert J. Ingato 973-740-5664</v>
          </cell>
          <cell r="W277" t="str">
            <v>505 Fifth Avenue</v>
          </cell>
          <cell r="X277" t="str">
            <v>New York</v>
          </cell>
          <cell r="Y277" t="str">
            <v>NY</v>
          </cell>
          <cell r="Z277" t="str">
            <v>10017</v>
          </cell>
          <cell r="AA277" t="str">
            <v>(212) 771-9440</v>
          </cell>
          <cell r="AB277">
            <v>39813</v>
          </cell>
          <cell r="AC277">
            <v>39813</v>
          </cell>
          <cell r="AD277">
            <v>2330000000</v>
          </cell>
          <cell r="AE277" t="str">
            <v>Simpson Thatcher</v>
          </cell>
          <cell r="AH277">
            <v>3.94</v>
          </cell>
          <cell r="AI277">
            <v>88705584</v>
          </cell>
        </row>
        <row r="278">
          <cell r="A278">
            <v>248</v>
          </cell>
          <cell r="B278" t="str">
            <v>November 26, 2008</v>
          </cell>
          <cell r="C278" t="str">
            <v>FRB</v>
          </cell>
          <cell r="D278" t="str">
            <v>RSSD</v>
          </cell>
          <cell r="E278">
            <v>1206591</v>
          </cell>
          <cell r="F278" t="str">
            <v>Centrue Financial Corporation</v>
          </cell>
          <cell r="G278" t="str">
            <v xml:space="preserve">Public </v>
          </cell>
          <cell r="H278">
            <v>32669000</v>
          </cell>
          <cell r="I278" t="str">
            <v>Approve</v>
          </cell>
          <cell r="L278" t="str">
            <v>December 2, 2008</v>
          </cell>
          <cell r="M278">
            <v>39784.708333333336</v>
          </cell>
          <cell r="N278" t="str">
            <v>Approve</v>
          </cell>
          <cell r="O278">
            <v>32668000</v>
          </cell>
          <cell r="Q278" t="str">
            <v>Yes</v>
          </cell>
          <cell r="R278">
            <v>39786</v>
          </cell>
          <cell r="T278" t="str">
            <v>Mr. Kurt R. Stevenson</v>
          </cell>
          <cell r="U278" t="str">
            <v>815-431-2811</v>
          </cell>
          <cell r="V278" t="str">
            <v>Thomas A. Daiber 314-505-5505</v>
          </cell>
          <cell r="W278" t="str">
            <v>7700 Bonhomme Avenue</v>
          </cell>
          <cell r="X278" t="str">
            <v>St. Louis</v>
          </cell>
          <cell r="Y278" t="str">
            <v>MO</v>
          </cell>
          <cell r="Z278" t="str">
            <v>63105</v>
          </cell>
          <cell r="AA278" t="str">
            <v>(815) 431-2820</v>
          </cell>
          <cell r="AB278">
            <v>39822</v>
          </cell>
          <cell r="AC278">
            <v>39822</v>
          </cell>
          <cell r="AD278">
            <v>32668000</v>
          </cell>
          <cell r="AE278" t="str">
            <v>Hughes Hubbard</v>
          </cell>
          <cell r="AH278">
            <v>9.64</v>
          </cell>
          <cell r="AI278">
            <v>508320</v>
          </cell>
        </row>
        <row r="279">
          <cell r="A279">
            <v>249</v>
          </cell>
          <cell r="B279" t="str">
            <v>November 26, 2008</v>
          </cell>
          <cell r="C279" t="str">
            <v>FRB</v>
          </cell>
          <cell r="D279" t="str">
            <v>RSSD</v>
          </cell>
          <cell r="E279">
            <v>3198421</v>
          </cell>
          <cell r="F279" t="str">
            <v>Bank of Virginia</v>
          </cell>
          <cell r="G279" t="str">
            <v xml:space="preserve">Public </v>
          </cell>
          <cell r="H279">
            <v>5000000</v>
          </cell>
          <cell r="I279" t="str">
            <v>Approve</v>
          </cell>
          <cell r="L279" t="str">
            <v>December 9, 2008</v>
          </cell>
          <cell r="M279">
            <v>39791.708333333336</v>
          </cell>
          <cell r="N279" t="str">
            <v>Approve</v>
          </cell>
          <cell r="O279">
            <v>5000000</v>
          </cell>
          <cell r="P279" t="str">
            <v>12/2/08: I/C placed on hold until they can talk to Council for feedback; 12/9/08: I/C approved</v>
          </cell>
          <cell r="Q279" t="str">
            <v>Yes</v>
          </cell>
          <cell r="R279">
            <v>39791</v>
          </cell>
          <cell r="T279" t="str">
            <v>Mr. Frank Bell</v>
          </cell>
          <cell r="U279" t="str">
            <v>804-763-1333</v>
          </cell>
          <cell r="V279" t="str">
            <v>Ken Mulkey 804-763-1333</v>
          </cell>
          <cell r="W279" t="str">
            <v>11730 Hull Street Road</v>
          </cell>
          <cell r="X279" t="str">
            <v>Midlothian</v>
          </cell>
          <cell r="Y279" t="str">
            <v>VA</v>
          </cell>
          <cell r="Z279" t="str">
            <v>23112</v>
          </cell>
          <cell r="AA279" t="str">
            <v>(804) 744-2306</v>
          </cell>
          <cell r="AB279" t="str">
            <v xml:space="preserve"> </v>
          </cell>
          <cell r="AE279" t="str">
            <v>Squire Sanders</v>
          </cell>
          <cell r="AH279">
            <v>3.71</v>
          </cell>
          <cell r="AI279">
            <v>202156</v>
          </cell>
        </row>
        <row r="280">
          <cell r="A280">
            <v>250</v>
          </cell>
          <cell r="B280" t="str">
            <v>November 26, 2008</v>
          </cell>
          <cell r="C280" t="str">
            <v>FRB</v>
          </cell>
          <cell r="D280" t="str">
            <v>RSSD</v>
          </cell>
          <cell r="E280">
            <v>2626691</v>
          </cell>
          <cell r="F280" t="str">
            <v>Eastern Virginia Bankshares, Inc.</v>
          </cell>
          <cell r="G280" t="str">
            <v xml:space="preserve">Public </v>
          </cell>
          <cell r="H280">
            <v>24000000</v>
          </cell>
          <cell r="I280" t="str">
            <v>Approve</v>
          </cell>
          <cell r="L280" t="str">
            <v>December 2, 2008</v>
          </cell>
          <cell r="M280">
            <v>39784.708333333336</v>
          </cell>
          <cell r="N280" t="str">
            <v>Approve</v>
          </cell>
          <cell r="O280">
            <v>24000000</v>
          </cell>
          <cell r="Q280" t="str">
            <v>Yes</v>
          </cell>
          <cell r="R280">
            <v>39786</v>
          </cell>
          <cell r="T280" t="str">
            <v>Mr. Joe A. Shearin</v>
          </cell>
          <cell r="U280" t="str">
            <v>804-443-8450</v>
          </cell>
          <cell r="V280" t="str">
            <v>Ronald L. Blevins 804-443-8423</v>
          </cell>
          <cell r="W280" t="str">
            <v>330 Hospital Road</v>
          </cell>
          <cell r="X280" t="str">
            <v>Tappahannock</v>
          </cell>
          <cell r="Y280" t="str">
            <v>VA</v>
          </cell>
          <cell r="Z280" t="str">
            <v>22560</v>
          </cell>
          <cell r="AA280" t="str">
            <v>(804) 445-1047</v>
          </cell>
          <cell r="AB280">
            <v>39822</v>
          </cell>
          <cell r="AC280">
            <v>39822</v>
          </cell>
          <cell r="AD280">
            <v>24000000</v>
          </cell>
          <cell r="AE280" t="str">
            <v>Hughes Hubbard</v>
          </cell>
          <cell r="AH280">
            <v>9.6300000000000008</v>
          </cell>
          <cell r="AI280">
            <v>373832</v>
          </cell>
        </row>
        <row r="281">
          <cell r="AB281" t="str">
            <v xml:space="preserve"> </v>
          </cell>
        </row>
        <row r="282">
          <cell r="A282">
            <v>251</v>
          </cell>
          <cell r="B282" t="str">
            <v>November 28, 2008</v>
          </cell>
          <cell r="C282" t="str">
            <v>FDIC</v>
          </cell>
          <cell r="D282" t="str">
            <v>RSSD</v>
          </cell>
          <cell r="E282">
            <v>1205222</v>
          </cell>
          <cell r="F282" t="str">
            <v>Anchor Bancorporation, Inc./Anchor State Bank</v>
          </cell>
          <cell r="G282" t="str">
            <v>Private</v>
          </cell>
          <cell r="H282">
            <v>325000</v>
          </cell>
          <cell r="I282" t="str">
            <v>Approve</v>
          </cell>
          <cell r="L282" t="str">
            <v>December 8, 2008</v>
          </cell>
          <cell r="M282">
            <v>39790.625</v>
          </cell>
          <cell r="N282" t="str">
            <v>Approve</v>
          </cell>
          <cell r="O282">
            <v>325000</v>
          </cell>
          <cell r="P282" t="str">
            <v>1/15/09: Counsel Alerted UST of their Withdrawal</v>
          </cell>
          <cell r="Q282" t="str">
            <v>Yes</v>
          </cell>
          <cell r="R282">
            <v>39790</v>
          </cell>
          <cell r="T282" t="str">
            <v>Mr. James R. Eckert</v>
          </cell>
          <cell r="U282" t="str">
            <v>309-723-2461</v>
          </cell>
          <cell r="V282" t="str">
            <v>Karen S. Sandage 309-723-2461</v>
          </cell>
          <cell r="W282" t="str">
            <v>P.O. Box 8</v>
          </cell>
          <cell r="X282" t="str">
            <v>Anchor</v>
          </cell>
          <cell r="Y282" t="str">
            <v>IL</v>
          </cell>
          <cell r="Z282" t="str">
            <v>61720-0008</v>
          </cell>
          <cell r="AA282" t="str">
            <v>(309) 723-6413</v>
          </cell>
          <cell r="AB282" t="str">
            <v xml:space="preserve"> </v>
          </cell>
          <cell r="AE282" t="str">
            <v>Squire Sanders</v>
          </cell>
          <cell r="AJ282">
            <v>39828</v>
          </cell>
        </row>
        <row r="283">
          <cell r="A283">
            <v>252</v>
          </cell>
          <cell r="B283" t="str">
            <v>November 28, 2008</v>
          </cell>
          <cell r="C283" t="str">
            <v>FDIC</v>
          </cell>
          <cell r="D283" t="str">
            <v>RSSD</v>
          </cell>
          <cell r="E283">
            <v>1399765</v>
          </cell>
          <cell r="F283" t="str">
            <v>1867 Western Financial Corporation/Bank of Stockton</v>
          </cell>
          <cell r="G283" t="str">
            <v>Private</v>
          </cell>
          <cell r="H283">
            <v>50000000</v>
          </cell>
          <cell r="I283" t="str">
            <v>Approve</v>
          </cell>
          <cell r="L283" t="str">
            <v>December 2, 2008</v>
          </cell>
          <cell r="M283">
            <v>39784.708333333336</v>
          </cell>
          <cell r="N283" t="str">
            <v>Approve</v>
          </cell>
          <cell r="O283">
            <v>49000000</v>
          </cell>
          <cell r="Q283" t="str">
            <v>Yes</v>
          </cell>
          <cell r="R283">
            <v>39786</v>
          </cell>
          <cell r="T283" t="str">
            <v>Mr. Douglass M. Eberhardt</v>
          </cell>
          <cell r="U283" t="str">
            <v>209-929-1258</v>
          </cell>
          <cell r="V283" t="str">
            <v>Thomas H. Shaffer 209-929-1256</v>
          </cell>
          <cell r="W283" t="str">
            <v>P.O. Box 1110</v>
          </cell>
          <cell r="X283" t="str">
            <v>Stockton</v>
          </cell>
          <cell r="Y283" t="str">
            <v>CA</v>
          </cell>
          <cell r="Z283" t="str">
            <v>95201</v>
          </cell>
          <cell r="AA283" t="str">
            <v>(209) 469-0687</v>
          </cell>
          <cell r="AB283">
            <v>39829</v>
          </cell>
          <cell r="AE283" t="str">
            <v>Hughes Hubbard</v>
          </cell>
        </row>
        <row r="284">
          <cell r="A284">
            <v>253</v>
          </cell>
          <cell r="B284" t="str">
            <v>November 28, 2008</v>
          </cell>
          <cell r="C284" t="str">
            <v>FDIC</v>
          </cell>
          <cell r="D284" t="str">
            <v>RSSD</v>
          </cell>
          <cell r="E284">
            <v>1209145</v>
          </cell>
          <cell r="F284" t="str">
            <v>Bridgeview Bancorp, Inc./ Bridgeview Bank Group</v>
          </cell>
          <cell r="G284" t="str">
            <v>Private</v>
          </cell>
          <cell r="H284">
            <v>38000000</v>
          </cell>
          <cell r="I284" t="str">
            <v>Approve</v>
          </cell>
          <cell r="L284" t="str">
            <v>December 2, 2008</v>
          </cell>
          <cell r="M284">
            <v>39784.708333333336</v>
          </cell>
          <cell r="N284" t="str">
            <v>Approve</v>
          </cell>
          <cell r="O284">
            <v>38000000</v>
          </cell>
          <cell r="Q284" t="str">
            <v>Yes</v>
          </cell>
          <cell r="R284">
            <v>39786</v>
          </cell>
          <cell r="T284" t="str">
            <v>Mr. William L. Conaghan</v>
          </cell>
          <cell r="U284" t="str">
            <v>773-989-5703</v>
          </cell>
          <cell r="V284" t="str">
            <v>Donald A. Benziger 773-989-2994</v>
          </cell>
          <cell r="W284" t="str">
            <v>7940 S. Harlem Avenue</v>
          </cell>
          <cell r="X284" t="str">
            <v>Bridgeview</v>
          </cell>
          <cell r="Y284" t="str">
            <v>IL</v>
          </cell>
          <cell r="Z284" t="str">
            <v>60455</v>
          </cell>
          <cell r="AA284" t="str">
            <v>(773) 989-5747</v>
          </cell>
          <cell r="AB284">
            <v>39801</v>
          </cell>
          <cell r="AC284">
            <v>39801</v>
          </cell>
          <cell r="AD284">
            <v>38000000</v>
          </cell>
          <cell r="AE284" t="str">
            <v>Squire Sanders</v>
          </cell>
          <cell r="AH284" t="str">
            <v>n/a</v>
          </cell>
          <cell r="AI284" t="str">
            <v>n/a</v>
          </cell>
        </row>
        <row r="285">
          <cell r="A285">
            <v>254</v>
          </cell>
          <cell r="B285" t="str">
            <v>November 28, 2008</v>
          </cell>
          <cell r="C285" t="str">
            <v>FDIC</v>
          </cell>
          <cell r="D285" t="str">
            <v>RSSD</v>
          </cell>
          <cell r="E285">
            <v>2723068</v>
          </cell>
          <cell r="F285" t="str">
            <v>Valley Community Bank</v>
          </cell>
          <cell r="G285" t="str">
            <v>OTC - Private</v>
          </cell>
          <cell r="H285">
            <v>5500000</v>
          </cell>
          <cell r="I285" t="str">
            <v>Approve</v>
          </cell>
          <cell r="L285" t="str">
            <v>December 2, 2008</v>
          </cell>
          <cell r="M285">
            <v>39784.708333333336</v>
          </cell>
          <cell r="N285" t="str">
            <v>Approve</v>
          </cell>
          <cell r="O285">
            <v>5500000</v>
          </cell>
          <cell r="Q285" t="str">
            <v>Yes</v>
          </cell>
          <cell r="R285">
            <v>39786</v>
          </cell>
          <cell r="T285" t="str">
            <v>Ms. Rebecca I. Holowich</v>
          </cell>
          <cell r="U285" t="str">
            <v>925-243-8995</v>
          </cell>
          <cell r="V285" t="str">
            <v>Richard Loupe 925-621-7200</v>
          </cell>
          <cell r="W285" t="str">
            <v>465 Main Street</v>
          </cell>
          <cell r="X285" t="str">
            <v>Pleasanton</v>
          </cell>
          <cell r="Y285" t="str">
            <v>CA</v>
          </cell>
          <cell r="Z285" t="str">
            <v>94566</v>
          </cell>
          <cell r="AA285" t="str">
            <v>(925) 243-6240</v>
          </cell>
          <cell r="AB285">
            <v>39822</v>
          </cell>
          <cell r="AC285">
            <v>39822</v>
          </cell>
          <cell r="AD285">
            <v>5500000</v>
          </cell>
          <cell r="AE285" t="str">
            <v>Hughes Hubbard</v>
          </cell>
          <cell r="AH285" t="str">
            <v>n/a</v>
          </cell>
          <cell r="AI285" t="str">
            <v>n/a</v>
          </cell>
        </row>
        <row r="286">
          <cell r="A286">
            <v>255</v>
          </cell>
          <cell r="B286" t="str">
            <v>November 28, 2008</v>
          </cell>
          <cell r="C286" t="str">
            <v>FDIC</v>
          </cell>
          <cell r="D286" t="str">
            <v>RSSD</v>
          </cell>
          <cell r="E286">
            <v>2896458</v>
          </cell>
          <cell r="F286" t="str">
            <v>Bancorp Rhode Island, Inc./Bank Rhode Island</v>
          </cell>
          <cell r="G286" t="str">
            <v xml:space="preserve">Public </v>
          </cell>
          <cell r="H286">
            <v>30000000</v>
          </cell>
          <cell r="I286" t="str">
            <v>Approve</v>
          </cell>
          <cell r="L286" t="str">
            <v>December 2, 2008</v>
          </cell>
          <cell r="M286">
            <v>39784.708333333336</v>
          </cell>
          <cell r="N286" t="str">
            <v>Approve</v>
          </cell>
          <cell r="O286">
            <v>30000000</v>
          </cell>
          <cell r="Q286" t="str">
            <v>Yes</v>
          </cell>
          <cell r="R286">
            <v>39786</v>
          </cell>
          <cell r="T286" t="str">
            <v>Ms. Linda H. Simmons</v>
          </cell>
          <cell r="U286" t="str">
            <v>401-574-1652</v>
          </cell>
          <cell r="V286" t="str">
            <v>Margaret D. Farrell 401-457-5102</v>
          </cell>
          <cell r="W286" t="str">
            <v>One Turks Head Place, 16th Floor</v>
          </cell>
          <cell r="X286" t="str">
            <v>Providence</v>
          </cell>
          <cell r="Y286" t="str">
            <v>RI</v>
          </cell>
          <cell r="Z286" t="str">
            <v>02903</v>
          </cell>
          <cell r="AA286" t="str">
            <v>(401) 456-5065</v>
          </cell>
          <cell r="AB286">
            <v>39801</v>
          </cell>
          <cell r="AC286">
            <v>39801</v>
          </cell>
          <cell r="AD286">
            <v>30000000</v>
          </cell>
          <cell r="AE286" t="str">
            <v>Squire Sanders</v>
          </cell>
          <cell r="AH286">
            <v>23.32</v>
          </cell>
          <cell r="AI286">
            <v>192967</v>
          </cell>
        </row>
        <row r="287">
          <cell r="A287">
            <v>256</v>
          </cell>
          <cell r="B287" t="str">
            <v>November 28, 2008</v>
          </cell>
          <cell r="C287" t="str">
            <v>FDIC</v>
          </cell>
          <cell r="D287" t="str">
            <v>RSSD</v>
          </cell>
          <cell r="E287">
            <v>1115385</v>
          </cell>
          <cell r="F287" t="str">
            <v>Bar Harbor Bankshares/Bar Harbor Bank &amp; Trust</v>
          </cell>
          <cell r="G287" t="str">
            <v xml:space="preserve">Public </v>
          </cell>
          <cell r="H287">
            <v>18751000</v>
          </cell>
          <cell r="I287" t="str">
            <v>Approve</v>
          </cell>
          <cell r="L287" t="str">
            <v>December 8, 2008</v>
          </cell>
          <cell r="M287">
            <v>39790.625</v>
          </cell>
          <cell r="N287" t="str">
            <v>Approve</v>
          </cell>
          <cell r="O287">
            <v>18751000</v>
          </cell>
          <cell r="Q287" t="str">
            <v>Yes</v>
          </cell>
          <cell r="R287">
            <v>39790</v>
          </cell>
          <cell r="T287" t="str">
            <v>Mr. Joseph M. Murphy</v>
          </cell>
          <cell r="U287" t="str">
            <v>207-288-3314</v>
          </cell>
          <cell r="V287" t="str">
            <v>Gerald Shencavitz 207-288-3314</v>
          </cell>
          <cell r="W287" t="str">
            <v>82 Main Street</v>
          </cell>
          <cell r="X287" t="str">
            <v>Bar Harbor</v>
          </cell>
          <cell r="Y287" t="str">
            <v>ME</v>
          </cell>
          <cell r="Z287" t="str">
            <v>04609</v>
          </cell>
          <cell r="AA287" t="str">
            <v>(207) 288-2626</v>
          </cell>
          <cell r="AB287">
            <v>39829</v>
          </cell>
          <cell r="AC287">
            <v>39829</v>
          </cell>
          <cell r="AD287">
            <v>18751000</v>
          </cell>
          <cell r="AE287" t="str">
            <v>Hughes Hubbard</v>
          </cell>
          <cell r="AH287">
            <v>26.81</v>
          </cell>
          <cell r="AI287">
            <v>104910</v>
          </cell>
        </row>
        <row r="288">
          <cell r="A288">
            <v>257</v>
          </cell>
          <cell r="B288" t="str">
            <v>November 28, 2008</v>
          </cell>
          <cell r="C288" t="str">
            <v>FDIC</v>
          </cell>
          <cell r="D288" t="str">
            <v>RSSD</v>
          </cell>
          <cell r="E288">
            <v>2856498</v>
          </cell>
          <cell r="F288" t="str">
            <v>Centra Financial Holdings, Inc./Centra Bank, Inc.</v>
          </cell>
          <cell r="G288" t="str">
            <v>OTC - Private</v>
          </cell>
          <cell r="H288">
            <v>28767000</v>
          </cell>
          <cell r="I288" t="str">
            <v>Approve</v>
          </cell>
          <cell r="L288" t="str">
            <v>December 2, 2008</v>
          </cell>
          <cell r="M288">
            <v>39784.708333333336</v>
          </cell>
          <cell r="N288" t="str">
            <v>Approve</v>
          </cell>
          <cell r="O288">
            <v>15000000</v>
          </cell>
          <cell r="P288" t="str">
            <v>Changed amount per lawyer instruction</v>
          </cell>
          <cell r="Q288" t="str">
            <v>Yes</v>
          </cell>
          <cell r="R288">
            <v>39786</v>
          </cell>
          <cell r="T288" t="str">
            <v>Mr. Douglas J. Leech</v>
          </cell>
          <cell r="U288" t="str">
            <v>304-598-2000</v>
          </cell>
          <cell r="V288" t="str">
            <v>Kevin Lemley 304-581-6030</v>
          </cell>
          <cell r="W288" t="str">
            <v>990 Elmer Prince Drive</v>
          </cell>
          <cell r="X288" t="str">
            <v>Morgantown</v>
          </cell>
          <cell r="Y288" t="str">
            <v>WV</v>
          </cell>
          <cell r="Z288" t="str">
            <v>26505</v>
          </cell>
          <cell r="AA288" t="str">
            <v>(304) 598-2035</v>
          </cell>
          <cell r="AB288" t="str">
            <v xml:space="preserve"> </v>
          </cell>
          <cell r="AC288">
            <v>39829</v>
          </cell>
          <cell r="AD288">
            <v>15000000</v>
          </cell>
          <cell r="AE288" t="str">
            <v>Squire Sanders</v>
          </cell>
          <cell r="AH288" t="str">
            <v>n/a</v>
          </cell>
          <cell r="AI288" t="str">
            <v>n/a</v>
          </cell>
        </row>
        <row r="289">
          <cell r="A289">
            <v>258</v>
          </cell>
          <cell r="B289" t="str">
            <v>November 28, 2008</v>
          </cell>
          <cell r="C289" t="str">
            <v>FDIC</v>
          </cell>
          <cell r="D289" t="str">
            <v>RSSD</v>
          </cell>
          <cell r="E289">
            <v>1111088</v>
          </cell>
          <cell r="F289" t="str">
            <v>Century Bancorp, Inc./Century Bank and Trust Company</v>
          </cell>
          <cell r="G289" t="str">
            <v xml:space="preserve">Public </v>
          </cell>
          <cell r="H289">
            <v>0</v>
          </cell>
          <cell r="I289" t="str">
            <v>Approve</v>
          </cell>
          <cell r="L289" t="str">
            <v>December 2, 2008</v>
          </cell>
          <cell r="M289">
            <v>39784.708333333336</v>
          </cell>
          <cell r="N289" t="str">
            <v>Approve</v>
          </cell>
          <cell r="O289">
            <v>0</v>
          </cell>
          <cell r="P289" t="str">
            <v>1/14/09: Received email that they are withdrawing from CPP</v>
          </cell>
          <cell r="Q289" t="str">
            <v>Yes</v>
          </cell>
          <cell r="R289">
            <v>39786</v>
          </cell>
          <cell r="T289" t="str">
            <v>Mr. Jonathan G. Sloane</v>
          </cell>
          <cell r="U289" t="str">
            <v>781-393-4140</v>
          </cell>
          <cell r="V289" t="str">
            <v>Barry R. Sloane 781-393-4150</v>
          </cell>
          <cell r="W289" t="str">
            <v>400 Mystic Avenue</v>
          </cell>
          <cell r="X289" t="str">
            <v>Medford</v>
          </cell>
          <cell r="Y289" t="str">
            <v>MA</v>
          </cell>
          <cell r="Z289" t="str">
            <v>02155</v>
          </cell>
          <cell r="AA289" t="str">
            <v>(781) 393-4070</v>
          </cell>
          <cell r="AB289">
            <v>39829</v>
          </cell>
          <cell r="AE289" t="str">
            <v>Hughes Hubbard</v>
          </cell>
          <cell r="AH289">
            <v>15.82</v>
          </cell>
          <cell r="AI289">
            <v>284450</v>
          </cell>
          <cell r="AJ289">
            <v>39827</v>
          </cell>
        </row>
        <row r="290">
          <cell r="A290">
            <v>259</v>
          </cell>
          <cell r="B290" t="str">
            <v>November 28, 2008</v>
          </cell>
          <cell r="C290" t="str">
            <v>FDIC</v>
          </cell>
          <cell r="D290" t="str">
            <v>RSSD</v>
          </cell>
          <cell r="E290">
            <v>1085170</v>
          </cell>
          <cell r="F290" t="str">
            <v>Colony Bankcorp, Inc./Colony Bank</v>
          </cell>
          <cell r="G290" t="str">
            <v xml:space="preserve">Public </v>
          </cell>
          <cell r="H290">
            <v>28000000</v>
          </cell>
          <cell r="I290" t="str">
            <v>Approve</v>
          </cell>
          <cell r="L290" t="str">
            <v>December 4, 2008</v>
          </cell>
          <cell r="M290">
            <v>39786.770833333336</v>
          </cell>
          <cell r="N290" t="str">
            <v>Approve</v>
          </cell>
          <cell r="O290">
            <v>28000000</v>
          </cell>
          <cell r="Q290" t="str">
            <v>Yes</v>
          </cell>
          <cell r="R290">
            <v>39790</v>
          </cell>
          <cell r="T290" t="str">
            <v>Mr. Terry L. Hester</v>
          </cell>
          <cell r="U290" t="str">
            <v>229-426-6002</v>
          </cell>
          <cell r="V290" t="str">
            <v>Al D. Ross 229-426-6001</v>
          </cell>
          <cell r="W290" t="str">
            <v>P.O. Box 989</v>
          </cell>
          <cell r="X290" t="str">
            <v>Fitzgerald</v>
          </cell>
          <cell r="Y290" t="str">
            <v>GA</v>
          </cell>
          <cell r="Z290" t="str">
            <v>31750</v>
          </cell>
          <cell r="AA290" t="str">
            <v>(229) 426-6039</v>
          </cell>
          <cell r="AB290">
            <v>39822</v>
          </cell>
          <cell r="AC290">
            <v>39822</v>
          </cell>
          <cell r="AD290">
            <v>28000000</v>
          </cell>
          <cell r="AE290" t="str">
            <v>Squire Sanders</v>
          </cell>
          <cell r="AH290">
            <v>8.4</v>
          </cell>
          <cell r="AI290">
            <v>500000</v>
          </cell>
        </row>
        <row r="291">
          <cell r="A291">
            <v>260</v>
          </cell>
          <cell r="B291" t="str">
            <v>November 28, 2008</v>
          </cell>
          <cell r="C291" t="str">
            <v>FDIC</v>
          </cell>
          <cell r="D291" t="str">
            <v>RSSD</v>
          </cell>
          <cell r="E291">
            <v>2461016</v>
          </cell>
          <cell r="F291" t="str">
            <v>Enterprise Bancorp, Inc./Enterprise Bank and Trust Company</v>
          </cell>
          <cell r="G291" t="str">
            <v xml:space="preserve">Public </v>
          </cell>
          <cell r="H291">
            <v>0</v>
          </cell>
          <cell r="I291" t="str">
            <v>Approve</v>
          </cell>
          <cell r="L291" t="str">
            <v>December 2, 2008</v>
          </cell>
          <cell r="M291">
            <v>39784.708333333336</v>
          </cell>
          <cell r="N291" t="str">
            <v>Approve</v>
          </cell>
          <cell r="O291">
            <v>0</v>
          </cell>
          <cell r="P291" t="str">
            <v>12/2/08: Approved by the I/C; Asked for 28,489,980 and was approved for 28,489,000; on 12/11/08 we received an email telling us of their withdraw from CPP</v>
          </cell>
          <cell r="Q291" t="str">
            <v>Yes</v>
          </cell>
          <cell r="R291">
            <v>39786</v>
          </cell>
          <cell r="T291" t="str">
            <v>Mr. James A. Marcotte</v>
          </cell>
          <cell r="U291" t="str">
            <v>978-656-5614</v>
          </cell>
          <cell r="V291" t="str">
            <v>Stephen J. Coukos 617-443-9800 ext. 212</v>
          </cell>
          <cell r="W291" t="str">
            <v>222 Merrimack Street</v>
          </cell>
          <cell r="X291" t="str">
            <v>Lowell</v>
          </cell>
          <cell r="Y291" t="str">
            <v>MA</v>
          </cell>
          <cell r="Z291" t="str">
            <v>01852</v>
          </cell>
          <cell r="AA291" t="str">
            <v>(978) 934-8738</v>
          </cell>
          <cell r="AB291" t="str">
            <v xml:space="preserve"> </v>
          </cell>
          <cell r="AE291" t="str">
            <v>Hughes Hubbard</v>
          </cell>
          <cell r="AJ291">
            <v>39793</v>
          </cell>
        </row>
        <row r="292">
          <cell r="A292">
            <v>261</v>
          </cell>
          <cell r="B292" t="str">
            <v>November 28, 2008</v>
          </cell>
          <cell r="C292" t="str">
            <v>FDIC</v>
          </cell>
          <cell r="D292" t="str">
            <v>RSSD</v>
          </cell>
          <cell r="E292">
            <v>2121552</v>
          </cell>
          <cell r="F292" t="str">
            <v>Fidelity Bancorp, Inc.</v>
          </cell>
          <cell r="G292" t="str">
            <v xml:space="preserve">Public </v>
          </cell>
          <cell r="H292">
            <v>7000000</v>
          </cell>
          <cell r="I292" t="str">
            <v>Approve</v>
          </cell>
          <cell r="L292" t="str">
            <v>December 3, 2008</v>
          </cell>
          <cell r="M292">
            <v>39785.708333333336</v>
          </cell>
          <cell r="N292" t="str">
            <v>Approve</v>
          </cell>
          <cell r="O292">
            <v>7000000</v>
          </cell>
          <cell r="R292">
            <v>39786</v>
          </cell>
          <cell r="T292" t="str">
            <v>Mr. Richard G. Spencer</v>
          </cell>
          <cell r="U292" t="str">
            <v>412-367-3300</v>
          </cell>
          <cell r="V292" t="str">
            <v>Lisa L. Griffith 412-367-3300</v>
          </cell>
          <cell r="W292" t="str">
            <v>1009 Perry Highway</v>
          </cell>
          <cell r="X292" t="str">
            <v>Pittsburgh</v>
          </cell>
          <cell r="Y292" t="str">
            <v>PA</v>
          </cell>
          <cell r="Z292" t="str">
            <v>15237</v>
          </cell>
          <cell r="AA292" t="str">
            <v>(412) 366-6963</v>
          </cell>
          <cell r="AB292">
            <v>39794</v>
          </cell>
          <cell r="AC292">
            <v>39794</v>
          </cell>
          <cell r="AD292">
            <v>7000000</v>
          </cell>
          <cell r="AE292" t="str">
            <v>Squire Sanders</v>
          </cell>
          <cell r="AH292">
            <v>8.65</v>
          </cell>
          <cell r="AI292">
            <v>121387</v>
          </cell>
        </row>
        <row r="293">
          <cell r="A293">
            <v>262</v>
          </cell>
          <cell r="B293" t="str">
            <v>November 28, 2008</v>
          </cell>
          <cell r="C293" t="str">
            <v>FDIC</v>
          </cell>
          <cell r="D293" t="str">
            <v>RSSD</v>
          </cell>
          <cell r="E293">
            <v>3398623</v>
          </cell>
          <cell r="F293" t="str">
            <v>Fresno First Bank</v>
          </cell>
          <cell r="G293" t="str">
            <v xml:space="preserve">Public </v>
          </cell>
          <cell r="H293">
            <v>1968000</v>
          </cell>
          <cell r="I293" t="str">
            <v>Approve</v>
          </cell>
          <cell r="J293">
            <v>39799</v>
          </cell>
          <cell r="K293" t="str">
            <v>Approve</v>
          </cell>
          <cell r="L293" t="str">
            <v>December 18, 2008</v>
          </cell>
          <cell r="M293">
            <v>39800.729166666664</v>
          </cell>
          <cell r="N293" t="str">
            <v>Approve</v>
          </cell>
          <cell r="O293">
            <v>1968000</v>
          </cell>
          <cell r="P293" t="str">
            <v>12/08/08 I/C remanded to Council: 12/17/08 Council approved 12/18/08 I/C approved</v>
          </cell>
          <cell r="Q293" t="str">
            <v>Yes</v>
          </cell>
          <cell r="R293">
            <v>39812</v>
          </cell>
          <cell r="T293" t="str">
            <v>Mr. Rick Whitsell</v>
          </cell>
          <cell r="U293" t="str">
            <v>559-439-0200</v>
          </cell>
          <cell r="V293" t="str">
            <v>Steve Canfield 559-439-0200</v>
          </cell>
          <cell r="W293" t="str">
            <v>7690 N. Perry Ave.</v>
          </cell>
          <cell r="X293" t="str">
            <v>Fresno</v>
          </cell>
          <cell r="Y293" t="str">
            <v>CA</v>
          </cell>
          <cell r="Z293" t="str">
            <v>93711</v>
          </cell>
          <cell r="AA293" t="str">
            <v>(559) 439-0290</v>
          </cell>
          <cell r="AB293" t="str">
            <v xml:space="preserve"> </v>
          </cell>
          <cell r="AE293" t="str">
            <v>Hughes Hubbard</v>
          </cell>
        </row>
        <row r="294">
          <cell r="A294">
            <v>263</v>
          </cell>
          <cell r="B294" t="str">
            <v>November 28, 2008</v>
          </cell>
          <cell r="C294" t="str">
            <v>FDIC</v>
          </cell>
          <cell r="D294" t="str">
            <v>RSSD</v>
          </cell>
          <cell r="E294">
            <v>1117129</v>
          </cell>
          <cell r="F294" t="str">
            <v>Fulton Financial Corporation</v>
          </cell>
          <cell r="G294" t="str">
            <v xml:space="preserve">Public </v>
          </cell>
          <cell r="H294">
            <v>375000000</v>
          </cell>
          <cell r="I294" t="str">
            <v>Approve</v>
          </cell>
          <cell r="L294" t="str">
            <v>December 8, 2008</v>
          </cell>
          <cell r="M294">
            <v>39790.625</v>
          </cell>
          <cell r="N294" t="str">
            <v>Approve</v>
          </cell>
          <cell r="O294">
            <v>376500000</v>
          </cell>
          <cell r="P294" t="str">
            <v>Original application indicated bank wanted 3% of RWA approx. $375 M</v>
          </cell>
          <cell r="Q294" t="str">
            <v>Yes</v>
          </cell>
          <cell r="R294">
            <v>39791</v>
          </cell>
          <cell r="T294" t="str">
            <v>Mr. R. Scott Smith Jr.</v>
          </cell>
          <cell r="U294" t="str">
            <v>717-291-2411</v>
          </cell>
          <cell r="V294" t="str">
            <v>Charles J. Nugent 717-291-2411</v>
          </cell>
          <cell r="W294" t="str">
            <v>One Penn Square</v>
          </cell>
          <cell r="X294" t="str">
            <v>Lancaster</v>
          </cell>
          <cell r="Y294" t="str">
            <v>PA</v>
          </cell>
          <cell r="Z294" t="str">
            <v>17602</v>
          </cell>
          <cell r="AA294" t="str">
            <v>(717) 295-5312</v>
          </cell>
          <cell r="AB294">
            <v>39805</v>
          </cell>
          <cell r="AC294">
            <v>39805</v>
          </cell>
          <cell r="AD294">
            <v>376500000</v>
          </cell>
          <cell r="AE294" t="str">
            <v>Squire Sanders</v>
          </cell>
          <cell r="AH294">
            <v>10.25</v>
          </cell>
          <cell r="AI294">
            <v>5509756</v>
          </cell>
        </row>
        <row r="295">
          <cell r="A295">
            <v>264</v>
          </cell>
          <cell r="B295" t="str">
            <v>November 28, 2008</v>
          </cell>
          <cell r="C295" t="str">
            <v>FDIC</v>
          </cell>
          <cell r="D295" t="str">
            <v>RSSD</v>
          </cell>
          <cell r="E295">
            <v>2038409</v>
          </cell>
          <cell r="F295" t="str">
            <v>Hawthorn Bancshares, Inc.</v>
          </cell>
          <cell r="G295" t="str">
            <v xml:space="preserve">Public </v>
          </cell>
          <cell r="H295">
            <v>30255000</v>
          </cell>
          <cell r="I295" t="str">
            <v>Approve</v>
          </cell>
          <cell r="L295" t="str">
            <v>December 3, 2008</v>
          </cell>
          <cell r="M295">
            <v>39785.708333333336</v>
          </cell>
          <cell r="N295" t="str">
            <v>Approve</v>
          </cell>
          <cell r="O295">
            <v>30255000</v>
          </cell>
          <cell r="R295">
            <v>39786</v>
          </cell>
          <cell r="T295" t="str">
            <v>Mr. James E. Smith</v>
          </cell>
          <cell r="U295" t="str">
            <v>660-885-2241</v>
          </cell>
          <cell r="V295" t="str">
            <v>Richard G. Rose 573-761-6123</v>
          </cell>
          <cell r="W295" t="str">
            <v>300 SW Longview Blvd.</v>
          </cell>
          <cell r="X295" t="str">
            <v>Lee's Summit</v>
          </cell>
          <cell r="Y295" t="str">
            <v>MO</v>
          </cell>
          <cell r="Z295" t="str">
            <v>64081</v>
          </cell>
          <cell r="AA295" t="str">
            <v>(660) 885-6820</v>
          </cell>
          <cell r="AB295">
            <v>39801</v>
          </cell>
          <cell r="AC295">
            <v>39801</v>
          </cell>
          <cell r="AD295">
            <v>30255000</v>
          </cell>
          <cell r="AE295" t="str">
            <v>Hughes Hubbard</v>
          </cell>
          <cell r="AH295">
            <v>18.489999999999998</v>
          </cell>
          <cell r="AI295">
            <v>245443</v>
          </cell>
        </row>
        <row r="296">
          <cell r="A296">
            <v>265</v>
          </cell>
          <cell r="B296" t="str">
            <v>November 28, 2008</v>
          </cell>
          <cell r="C296" t="str">
            <v>FDIC</v>
          </cell>
          <cell r="D296" t="str">
            <v>RSSD</v>
          </cell>
          <cell r="E296">
            <v>3251661</v>
          </cell>
          <cell r="F296" t="str">
            <v>OptimumBank Holdings, Inc.</v>
          </cell>
          <cell r="G296" t="str">
            <v xml:space="preserve">Public </v>
          </cell>
          <cell r="H296">
            <v>4578000</v>
          </cell>
          <cell r="I296" t="str">
            <v>Approve</v>
          </cell>
          <cell r="L296" t="str">
            <v>December 18, 2008</v>
          </cell>
          <cell r="M296">
            <v>39800.729166666664</v>
          </cell>
          <cell r="N296" t="str">
            <v>Approve</v>
          </cell>
          <cell r="O296">
            <v>4578000</v>
          </cell>
          <cell r="Q296" t="str">
            <v>Yes</v>
          </cell>
          <cell r="R296">
            <v>39812</v>
          </cell>
          <cell r="T296" t="str">
            <v>Mr. Richard L. Browdy</v>
          </cell>
          <cell r="U296" t="str">
            <v>954-776-2332</v>
          </cell>
          <cell r="V296" t="str">
            <v>Albert J. Finch 954-776-2332 x103</v>
          </cell>
          <cell r="W296" t="str">
            <v>2477 E. Commercial Boulevard, Fort</v>
          </cell>
          <cell r="X296" t="str">
            <v>Lauderdale</v>
          </cell>
          <cell r="Y296" t="str">
            <v>FL</v>
          </cell>
          <cell r="Z296" t="str">
            <v>33308</v>
          </cell>
          <cell r="AA296" t="str">
            <v>(954) 776-2281</v>
          </cell>
          <cell r="AB296">
            <v>39836</v>
          </cell>
          <cell r="AE296" t="str">
            <v>Squire Sanders</v>
          </cell>
          <cell r="AH296">
            <v>4.46</v>
          </cell>
          <cell r="AI296">
            <v>153969</v>
          </cell>
        </row>
        <row r="297">
          <cell r="A297">
            <v>266</v>
          </cell>
          <cell r="B297" t="str">
            <v>November 28, 2008</v>
          </cell>
          <cell r="C297" t="str">
            <v>FDIC</v>
          </cell>
          <cell r="D297" t="str">
            <v>RSSD</v>
          </cell>
          <cell r="E297">
            <v>3347292</v>
          </cell>
          <cell r="F297" t="str">
            <v>Parke Bancorp, Inc.</v>
          </cell>
          <cell r="G297" t="str">
            <v xml:space="preserve">Public </v>
          </cell>
          <cell r="H297">
            <v>15290000</v>
          </cell>
          <cell r="I297" t="str">
            <v>Approve</v>
          </cell>
          <cell r="L297" t="str">
            <v>December 18, 2008</v>
          </cell>
          <cell r="M297">
            <v>39800.729166666664</v>
          </cell>
          <cell r="N297" t="str">
            <v>Approve</v>
          </cell>
          <cell r="O297">
            <v>16288000</v>
          </cell>
          <cell r="P297" t="str">
            <v>12/16/08: held for Council until clarification from FDIC that the box marked "Forward to Council" did not actually mean that it had to go to Council</v>
          </cell>
          <cell r="Q297" t="str">
            <v>Yes</v>
          </cell>
          <cell r="R297">
            <v>39812</v>
          </cell>
          <cell r="T297" t="str">
            <v>Mr. F. Steven Meddick</v>
          </cell>
          <cell r="U297" t="str">
            <v>856-256-2502</v>
          </cell>
          <cell r="V297" t="str">
            <v>John Hawkins 856-256-2500 ext 24</v>
          </cell>
          <cell r="W297" t="str">
            <v>601 Delsea Drive</v>
          </cell>
          <cell r="X297" t="str">
            <v>Sewell</v>
          </cell>
          <cell r="Y297" t="str">
            <v>NJ</v>
          </cell>
          <cell r="Z297" t="str">
            <v>08080</v>
          </cell>
          <cell r="AA297" t="str">
            <v>(856) 256-2590</v>
          </cell>
          <cell r="AB297" t="str">
            <v xml:space="preserve"> </v>
          </cell>
          <cell r="AE297" t="str">
            <v>Hughes Hubbard</v>
          </cell>
        </row>
        <row r="298">
          <cell r="A298">
            <v>267</v>
          </cell>
          <cell r="B298" t="str">
            <v>November 28, 2008</v>
          </cell>
          <cell r="C298" t="str">
            <v>FDIC</v>
          </cell>
          <cell r="D298" t="str">
            <v>RSSD</v>
          </cell>
          <cell r="E298">
            <v>3019674</v>
          </cell>
          <cell r="F298" t="str">
            <v>LSB Corporation</v>
          </cell>
          <cell r="G298" t="str">
            <v xml:space="preserve">Public </v>
          </cell>
          <cell r="H298">
            <v>15000000</v>
          </cell>
          <cell r="I298" t="str">
            <v>Approve</v>
          </cell>
          <cell r="L298" t="str">
            <v>December 3, 2008</v>
          </cell>
          <cell r="M298">
            <v>39785.708333333336</v>
          </cell>
          <cell r="N298" t="str">
            <v>Approve</v>
          </cell>
          <cell r="O298">
            <v>15000000</v>
          </cell>
          <cell r="R298">
            <v>39786</v>
          </cell>
          <cell r="T298" t="str">
            <v>Mr. Gerald T. Mulligan</v>
          </cell>
          <cell r="U298" t="str">
            <v>978-725-7555</v>
          </cell>
          <cell r="V298" t="str">
            <v>Diane L. Walker 978-725-7604</v>
          </cell>
          <cell r="W298" t="str">
            <v>30 Massachusetts Avenue</v>
          </cell>
          <cell r="X298" t="str">
            <v>North Andover</v>
          </cell>
          <cell r="Y298" t="str">
            <v>MA</v>
          </cell>
          <cell r="Z298" t="str">
            <v>01845</v>
          </cell>
          <cell r="AA298" t="str">
            <v>(978) 725-7593</v>
          </cell>
          <cell r="AB298">
            <v>39794</v>
          </cell>
          <cell r="AC298">
            <v>39794</v>
          </cell>
          <cell r="AD298">
            <v>15000000</v>
          </cell>
          <cell r="AE298" t="str">
            <v>Squire Sanders</v>
          </cell>
          <cell r="AH298">
            <v>10.74</v>
          </cell>
          <cell r="AI298">
            <v>209497</v>
          </cell>
        </row>
        <row r="299">
          <cell r="A299">
            <v>268</v>
          </cell>
          <cell r="B299" t="str">
            <v>November 28, 2008</v>
          </cell>
          <cell r="C299" t="str">
            <v>FDIC</v>
          </cell>
          <cell r="D299" t="str">
            <v>RSSD</v>
          </cell>
          <cell r="E299">
            <v>1136803</v>
          </cell>
          <cell r="F299" t="str">
            <v>Independent Bank Corp.</v>
          </cell>
          <cell r="G299" t="str">
            <v xml:space="preserve">Public </v>
          </cell>
          <cell r="H299">
            <v>78163000</v>
          </cell>
          <cell r="I299" t="str">
            <v>Approve</v>
          </cell>
          <cell r="L299" t="str">
            <v>December 2, 2008</v>
          </cell>
          <cell r="M299">
            <v>39784.708333333336</v>
          </cell>
          <cell r="N299" t="str">
            <v>Approve</v>
          </cell>
          <cell r="O299">
            <v>78158000</v>
          </cell>
          <cell r="Q299" t="str">
            <v>Yes</v>
          </cell>
          <cell r="R299">
            <v>39786</v>
          </cell>
          <cell r="T299" t="str">
            <v>Mr. Denis Sheahan</v>
          </cell>
          <cell r="U299" t="str">
            <v>781-982-6341</v>
          </cell>
          <cell r="V299" t="str">
            <v>Robert Cozzone 781-982-6723</v>
          </cell>
          <cell r="W299" t="str">
            <v>288 Union Street</v>
          </cell>
          <cell r="X299" t="str">
            <v>Rockland</v>
          </cell>
          <cell r="Y299" t="str">
            <v>MA</v>
          </cell>
          <cell r="Z299" t="str">
            <v>02370</v>
          </cell>
          <cell r="AA299" t="str">
            <v>(508) 732-7781</v>
          </cell>
          <cell r="AB299">
            <v>39822</v>
          </cell>
          <cell r="AC299">
            <v>39822</v>
          </cell>
          <cell r="AD299">
            <v>78158000</v>
          </cell>
          <cell r="AE299" t="str">
            <v>Hughes Hubbard</v>
          </cell>
          <cell r="AH299">
            <v>24.34</v>
          </cell>
          <cell r="AI299">
            <v>481664</v>
          </cell>
        </row>
        <row r="300">
          <cell r="A300">
            <v>269</v>
          </cell>
          <cell r="B300" t="str">
            <v>November 28, 2008</v>
          </cell>
          <cell r="C300" t="str">
            <v>FDIC</v>
          </cell>
          <cell r="D300" t="str">
            <v>RSSD</v>
          </cell>
          <cell r="E300">
            <v>2950480</v>
          </cell>
          <cell r="F300" t="str">
            <v>Somerset Hills Bancorp</v>
          </cell>
          <cell r="G300" t="str">
            <v xml:space="preserve">Public </v>
          </cell>
          <cell r="H300">
            <v>7414000</v>
          </cell>
          <cell r="I300" t="str">
            <v>COUNCIL</v>
          </cell>
          <cell r="L300" t="str">
            <v>December 19, 2008</v>
          </cell>
          <cell r="M300">
            <v>39801.5625</v>
          </cell>
          <cell r="N300" t="str">
            <v>Approve</v>
          </cell>
          <cell r="O300">
            <v>7414000</v>
          </cell>
          <cell r="Q300" t="str">
            <v>Yes</v>
          </cell>
          <cell r="R300">
            <v>39812</v>
          </cell>
          <cell r="T300" t="str">
            <v>Mr. Stewart E. McClure, Jr.</v>
          </cell>
          <cell r="U300" t="str">
            <v>908-630-5000</v>
          </cell>
          <cell r="V300" t="str">
            <v>Gerard Riker 908-630-5018</v>
          </cell>
          <cell r="W300" t="str">
            <v>155 Morristown Road</v>
          </cell>
          <cell r="X300" t="str">
            <v>Bernardsville</v>
          </cell>
          <cell r="Y300" t="str">
            <v>NJ</v>
          </cell>
          <cell r="Z300" t="str">
            <v>07924</v>
          </cell>
          <cell r="AA300" t="str">
            <v>(908) 221-1514</v>
          </cell>
          <cell r="AB300">
            <v>39829</v>
          </cell>
          <cell r="AC300">
            <v>39829</v>
          </cell>
          <cell r="AD300">
            <v>7414000</v>
          </cell>
          <cell r="AE300" t="str">
            <v>Squire Sanders</v>
          </cell>
          <cell r="AH300">
            <v>6.82</v>
          </cell>
          <cell r="AI300">
            <v>163065</v>
          </cell>
        </row>
        <row r="301">
          <cell r="A301">
            <v>270</v>
          </cell>
          <cell r="B301" t="str">
            <v>November 28, 2008</v>
          </cell>
          <cell r="C301" t="str">
            <v>FDIC</v>
          </cell>
          <cell r="D301" t="str">
            <v>RSSD</v>
          </cell>
          <cell r="E301">
            <v>1210066</v>
          </cell>
          <cell r="F301" t="str">
            <v>West Bancorporation, Inc.</v>
          </cell>
          <cell r="G301" t="str">
            <v xml:space="preserve">Public </v>
          </cell>
          <cell r="H301">
            <v>36000000</v>
          </cell>
          <cell r="I301" t="str">
            <v>Approve</v>
          </cell>
          <cell r="L301" t="str">
            <v>December 3, 2008</v>
          </cell>
          <cell r="M301">
            <v>39785.708333333336</v>
          </cell>
          <cell r="N301" t="str">
            <v>Approve</v>
          </cell>
          <cell r="O301">
            <v>36000000</v>
          </cell>
          <cell r="R301">
            <v>39786</v>
          </cell>
          <cell r="T301" t="str">
            <v>Mr. Douglas R. Gulling</v>
          </cell>
          <cell r="U301" t="str">
            <v>515-222-2309</v>
          </cell>
          <cell r="V301" t="str">
            <v>Thomas E. Stanberry 515-222-2308</v>
          </cell>
          <cell r="W301" t="str">
            <v>1601 22nd St.</v>
          </cell>
          <cell r="X301" t="str">
            <v>West Des Moines</v>
          </cell>
          <cell r="Y301" t="str">
            <v>IA</v>
          </cell>
          <cell r="Z301" t="str">
            <v>50266</v>
          </cell>
          <cell r="AA301" t="str">
            <v>(515) 225-8032</v>
          </cell>
          <cell r="AB301">
            <v>39813</v>
          </cell>
          <cell r="AC301">
            <v>39813</v>
          </cell>
          <cell r="AD301">
            <v>36000000</v>
          </cell>
          <cell r="AE301" t="str">
            <v>Hughes Hubbard</v>
          </cell>
          <cell r="AH301">
            <v>11.39</v>
          </cell>
          <cell r="AI301">
            <v>474100</v>
          </cell>
        </row>
        <row r="302">
          <cell r="A302">
            <v>271</v>
          </cell>
          <cell r="B302" t="str">
            <v>November 28, 2008</v>
          </cell>
          <cell r="C302" t="str">
            <v>FDIC</v>
          </cell>
          <cell r="D302" t="str">
            <v>RSSD</v>
          </cell>
          <cell r="E302">
            <v>1491614</v>
          </cell>
          <cell r="F302" t="str">
            <v>Lonoke Bancshares, Inc.</v>
          </cell>
          <cell r="G302" t="str">
            <v>Private</v>
          </cell>
          <cell r="H302">
            <v>7200000</v>
          </cell>
          <cell r="I302" t="str">
            <v>Approve</v>
          </cell>
          <cell r="L302" t="str">
            <v>December 2, 2008</v>
          </cell>
          <cell r="M302">
            <v>39784.708333333336</v>
          </cell>
          <cell r="N302" t="str">
            <v>Approve</v>
          </cell>
          <cell r="O302">
            <v>7200000</v>
          </cell>
          <cell r="P302" t="str">
            <v>12/3/08: Don contacted, letter should reflect their compliance with published terms - informed them we would not provide a right of first refusal over pfd stock; note: they may come back and request a lower amount; 12/08/08 sent the fax to the secondary n</v>
          </cell>
          <cell r="Q302" t="str">
            <v>Yes</v>
          </cell>
          <cell r="R302">
            <v>39790</v>
          </cell>
          <cell r="T302" t="str">
            <v>Mr. David Estes</v>
          </cell>
          <cell r="U302" t="str">
            <v>501-250-8401</v>
          </cell>
          <cell r="V302" t="str">
            <v>Wade Ruckle 501-676-4641</v>
          </cell>
          <cell r="W302" t="str">
            <v>P.O. Box 320</v>
          </cell>
          <cell r="X302" t="str">
            <v>Lonoke</v>
          </cell>
          <cell r="Y302" t="str">
            <v>AR</v>
          </cell>
          <cell r="Z302" t="str">
            <v>72086</v>
          </cell>
          <cell r="AA302" t="str">
            <v>(501) 250-2314</v>
          </cell>
          <cell r="AB302">
            <v>39829</v>
          </cell>
          <cell r="AE302" t="str">
            <v>Squire Sanders</v>
          </cell>
          <cell r="AJ302">
            <v>39828</v>
          </cell>
        </row>
        <row r="303">
          <cell r="A303">
            <v>272</v>
          </cell>
          <cell r="B303" t="str">
            <v>November 28, 2008</v>
          </cell>
          <cell r="C303" t="str">
            <v>FDIC</v>
          </cell>
          <cell r="D303" t="str">
            <v>RSSD</v>
          </cell>
          <cell r="E303">
            <v>1083895</v>
          </cell>
          <cell r="F303" t="str">
            <v>United Bancorporation of Alabama, Inc.</v>
          </cell>
          <cell r="G303" t="str">
            <v>OTC - Public</v>
          </cell>
          <cell r="H303">
            <v>10300000</v>
          </cell>
          <cell r="I303" t="str">
            <v>Approve</v>
          </cell>
          <cell r="L303" t="str">
            <v>December 3, 2008</v>
          </cell>
          <cell r="M303">
            <v>39785.708333333336</v>
          </cell>
          <cell r="N303" t="str">
            <v>Approve</v>
          </cell>
          <cell r="O303">
            <v>10300000</v>
          </cell>
          <cell r="P303" t="str">
            <v>12/4/08; called the institution and they indicated that they would like to come in as a public institution</v>
          </cell>
          <cell r="R303">
            <v>39786</v>
          </cell>
          <cell r="T303" t="str">
            <v>Mr. Robert R. Jones, III</v>
          </cell>
          <cell r="U303" t="str">
            <v>251-446-6004</v>
          </cell>
          <cell r="V303" t="str">
            <v>Allen O. Jones, Jr. 251-446-6012</v>
          </cell>
          <cell r="W303" t="str">
            <v>200 E. Nashville Avenue P.O. Box 8</v>
          </cell>
          <cell r="X303" t="str">
            <v>Atmore</v>
          </cell>
          <cell r="Y303" t="str">
            <v>AL</v>
          </cell>
          <cell r="Z303" t="str">
            <v>36502</v>
          </cell>
          <cell r="AA303" t="str">
            <v>(251) 446-6007</v>
          </cell>
          <cell r="AB303">
            <v>39805</v>
          </cell>
          <cell r="AC303">
            <v>39805</v>
          </cell>
          <cell r="AD303">
            <v>10300000</v>
          </cell>
          <cell r="AE303" t="str">
            <v>Hughes Hubbard</v>
          </cell>
          <cell r="AH303">
            <v>14.85</v>
          </cell>
          <cell r="AI303">
            <v>104040</v>
          </cell>
        </row>
        <row r="304">
          <cell r="AB304" t="str">
            <v xml:space="preserve"> </v>
          </cell>
        </row>
        <row r="305">
          <cell r="A305">
            <v>273</v>
          </cell>
          <cell r="B305" t="str">
            <v>December 1, 2008</v>
          </cell>
          <cell r="C305" t="str">
            <v>OTS</v>
          </cell>
          <cell r="D305" t="str">
            <v>OTS Bank Docket</v>
          </cell>
          <cell r="E305" t="str">
            <v>02887</v>
          </cell>
          <cell r="F305" t="str">
            <v>Athens Federal Community Bank</v>
          </cell>
          <cell r="G305" t="str">
            <v>Mutual</v>
          </cell>
          <cell r="H305">
            <v>5343000</v>
          </cell>
          <cell r="I305" t="str">
            <v>Approve</v>
          </cell>
          <cell r="T305" t="str">
            <v>Mr. Michael R. Hutsell</v>
          </cell>
          <cell r="U305" t="str">
            <v>423-745-2710</v>
          </cell>
          <cell r="V305" t="str">
            <v>Jeffrey L. Cunningham 423-7455-1111 ext. 1145</v>
          </cell>
          <cell r="W305" t="str">
            <v>106 West Washington Avenue</v>
          </cell>
          <cell r="X305" t="str">
            <v>Athens</v>
          </cell>
          <cell r="Y305" t="str">
            <v>TN</v>
          </cell>
          <cell r="Z305" t="str">
            <v>37303</v>
          </cell>
          <cell r="AA305" t="str">
            <v>(423) 745-2710</v>
          </cell>
          <cell r="AB305" t="str">
            <v xml:space="preserve"> </v>
          </cell>
          <cell r="AE305" t="str">
            <v>Squire Sanders</v>
          </cell>
        </row>
        <row r="306">
          <cell r="A306">
            <v>274</v>
          </cell>
          <cell r="B306" t="str">
            <v>December 1, 2008</v>
          </cell>
          <cell r="C306" t="str">
            <v>OTS</v>
          </cell>
          <cell r="D306" t="str">
            <v>Holding Co Docket</v>
          </cell>
          <cell r="E306" t="str">
            <v>H3589</v>
          </cell>
          <cell r="F306" t="str">
            <v>Eagle Financial MHC</v>
          </cell>
          <cell r="G306" t="str">
            <v>Mutual</v>
          </cell>
          <cell r="H306">
            <v>6000000</v>
          </cell>
          <cell r="I306" t="str">
            <v>Approve</v>
          </cell>
          <cell r="T306" t="str">
            <v>Mr. Pete Johnson</v>
          </cell>
          <cell r="U306" t="str">
            <v>406-457-4006</v>
          </cell>
          <cell r="V306" t="str">
            <v>Clint Morrison 406-457-4007</v>
          </cell>
          <cell r="W306" t="str">
            <v>P.O. Box 4999 1400 Prospect Avenue</v>
          </cell>
          <cell r="X306" t="str">
            <v>Helena</v>
          </cell>
          <cell r="Y306" t="str">
            <v>MT</v>
          </cell>
          <cell r="Z306" t="str">
            <v>59604</v>
          </cell>
          <cell r="AA306" t="str">
            <v>(406) 457-4013</v>
          </cell>
          <cell r="AB306" t="str">
            <v xml:space="preserve"> </v>
          </cell>
          <cell r="AE306" t="str">
            <v>Hughes Hubbard</v>
          </cell>
        </row>
        <row r="307">
          <cell r="A307">
            <v>275</v>
          </cell>
          <cell r="B307" t="str">
            <v>December 1, 2008</v>
          </cell>
          <cell r="C307" t="str">
            <v>OTS</v>
          </cell>
          <cell r="D307" t="str">
            <v>Holding Co Docket</v>
          </cell>
          <cell r="E307" t="str">
            <v>H0928</v>
          </cell>
          <cell r="F307" t="str">
            <v>Fidelity Financial Corporation</v>
          </cell>
          <cell r="G307" t="str">
            <v>Private</v>
          </cell>
          <cell r="H307">
            <v>36282000</v>
          </cell>
          <cell r="I307" t="str">
            <v>Approve</v>
          </cell>
          <cell r="L307" t="str">
            <v>December 3, 2008</v>
          </cell>
          <cell r="M307">
            <v>39785.708333333336</v>
          </cell>
          <cell r="N307" t="str">
            <v>Approve</v>
          </cell>
          <cell r="O307">
            <v>36282000</v>
          </cell>
          <cell r="R307">
            <v>39786</v>
          </cell>
          <cell r="T307" t="str">
            <v>Mr. Bruce Wilgers</v>
          </cell>
          <cell r="U307" t="str">
            <v>316-268-7264</v>
          </cell>
          <cell r="V307" t="str">
            <v>Johjn Laisle 316-268-7205</v>
          </cell>
          <cell r="W307" t="str">
            <v>100 E. English</v>
          </cell>
          <cell r="X307" t="str">
            <v>Wichita</v>
          </cell>
          <cell r="Y307" t="str">
            <v>KS</v>
          </cell>
          <cell r="Z307" t="str">
            <v>67202</v>
          </cell>
          <cell r="AA307" t="str">
            <v>(316) 268-7492</v>
          </cell>
          <cell r="AB307">
            <v>39801</v>
          </cell>
          <cell r="AC307">
            <v>39801</v>
          </cell>
          <cell r="AD307">
            <v>36282000</v>
          </cell>
          <cell r="AE307" t="str">
            <v>Squire Sanders</v>
          </cell>
          <cell r="AH307" t="str">
            <v>n/a</v>
          </cell>
          <cell r="AI307" t="str">
            <v>n/a</v>
          </cell>
        </row>
        <row r="308">
          <cell r="A308">
            <v>276</v>
          </cell>
          <cell r="B308" t="str">
            <v>December 1, 2008</v>
          </cell>
          <cell r="C308" t="str">
            <v>OTS</v>
          </cell>
          <cell r="D308" t="str">
            <v>Holding Co Docket</v>
          </cell>
          <cell r="E308" t="str">
            <v>H1884</v>
          </cell>
          <cell r="F308" t="str">
            <v>First ULB Corp.</v>
          </cell>
          <cell r="G308" t="str">
            <v>Private</v>
          </cell>
          <cell r="H308">
            <v>4900000</v>
          </cell>
          <cell r="I308" t="str">
            <v>Approve</v>
          </cell>
          <cell r="L308" t="str">
            <v>December 2, 2008</v>
          </cell>
          <cell r="M308">
            <v>39784.708333333336</v>
          </cell>
          <cell r="N308" t="str">
            <v>Approve</v>
          </cell>
          <cell r="O308">
            <v>4900000</v>
          </cell>
          <cell r="Q308" t="str">
            <v>Yes</v>
          </cell>
          <cell r="R308">
            <v>39786</v>
          </cell>
          <cell r="T308" t="str">
            <v>Mr. Malcolm Hotchkiss</v>
          </cell>
          <cell r="U308" t="str">
            <v>510-569-6910</v>
          </cell>
          <cell r="V308" t="str">
            <v>Michael Creed 510-567-6951</v>
          </cell>
          <cell r="W308" t="str">
            <v>100 Hegenberger Road Suite 220</v>
          </cell>
          <cell r="X308" t="str">
            <v>Oakland</v>
          </cell>
          <cell r="Y308" t="str">
            <v>CA</v>
          </cell>
          <cell r="Z308" t="str">
            <v>94621</v>
          </cell>
          <cell r="AA308" t="str">
            <v>(510) 567-6965</v>
          </cell>
          <cell r="AB308">
            <v>39829</v>
          </cell>
          <cell r="AE308" t="str">
            <v>Hughes Hubbard</v>
          </cell>
          <cell r="AH308" t="str">
            <v>n/a</v>
          </cell>
          <cell r="AI308" t="str">
            <v>n/a</v>
          </cell>
        </row>
        <row r="309">
          <cell r="A309">
            <v>277</v>
          </cell>
          <cell r="B309" t="str">
            <v>December 1, 2008</v>
          </cell>
          <cell r="C309" t="str">
            <v>OTS</v>
          </cell>
          <cell r="D309" t="str">
            <v>Holding Co Docket</v>
          </cell>
          <cell r="E309" t="str">
            <v>H4384</v>
          </cell>
          <cell r="F309" t="str">
            <v>Keller Financial Group, Inc.</v>
          </cell>
          <cell r="G309" t="str">
            <v>Private</v>
          </cell>
          <cell r="H309">
            <v>1348000</v>
          </cell>
          <cell r="I309" t="str">
            <v>Approve</v>
          </cell>
          <cell r="L309" t="str">
            <v>December 2, 2008</v>
          </cell>
          <cell r="M309">
            <v>39784.708333333336</v>
          </cell>
          <cell r="N309" t="str">
            <v>Approve</v>
          </cell>
          <cell r="O309">
            <v>1348000</v>
          </cell>
          <cell r="Q309" t="str">
            <v>Yes</v>
          </cell>
          <cell r="R309">
            <v>39786</v>
          </cell>
          <cell r="T309" t="str">
            <v>Mr. Scott Kavanaugh</v>
          </cell>
          <cell r="U309" t="str">
            <v>949-202-4140</v>
          </cell>
          <cell r="V309" t="str">
            <v>John Michel 949-202-4160</v>
          </cell>
          <cell r="W309" t="str">
            <v>18101 Von Karman Suite 700</v>
          </cell>
          <cell r="X309" t="str">
            <v>Irvine</v>
          </cell>
          <cell r="Y309" t="str">
            <v>CA</v>
          </cell>
          <cell r="Z309" t="str">
            <v>92612</v>
          </cell>
          <cell r="AA309" t="str">
            <v>(949) 202-4180</v>
          </cell>
          <cell r="AB309" t="str">
            <v xml:space="preserve"> </v>
          </cell>
          <cell r="AE309" t="str">
            <v>Squire Sanders</v>
          </cell>
        </row>
        <row r="310">
          <cell r="A310">
            <v>278</v>
          </cell>
          <cell r="B310" t="str">
            <v>December 1, 2008</v>
          </cell>
          <cell r="C310" t="str">
            <v>OTS</v>
          </cell>
          <cell r="D310" t="str">
            <v>OTS Bank Docket</v>
          </cell>
          <cell r="E310">
            <v>15525</v>
          </cell>
          <cell r="F310" t="str">
            <v>Magna Bank</v>
          </cell>
          <cell r="G310" t="str">
            <v>Private</v>
          </cell>
          <cell r="H310">
            <v>13800000</v>
          </cell>
          <cell r="I310" t="str">
            <v>Approve</v>
          </cell>
          <cell r="L310" t="str">
            <v>December 3, 2008</v>
          </cell>
          <cell r="M310">
            <v>39785.708333333336</v>
          </cell>
          <cell r="N310" t="str">
            <v>Approve</v>
          </cell>
          <cell r="O310">
            <v>13795000</v>
          </cell>
          <cell r="R310">
            <v>39786</v>
          </cell>
          <cell r="T310" t="str">
            <v xml:space="preserve">Mr. David Wadlington </v>
          </cell>
          <cell r="U310" t="str">
            <v>901-259-5484</v>
          </cell>
          <cell r="V310" t="str">
            <v>Anne Davenport 901-259-5640</v>
          </cell>
          <cell r="W310" t="str">
            <v>6525 Quail Hollow Rd. Suite 513</v>
          </cell>
          <cell r="X310" t="str">
            <v>Memphis</v>
          </cell>
          <cell r="Y310" t="str">
            <v>TN</v>
          </cell>
          <cell r="Z310" t="str">
            <v>38120</v>
          </cell>
          <cell r="AA310" t="str">
            <v>(901) 261-5344</v>
          </cell>
          <cell r="AB310">
            <v>39805</v>
          </cell>
          <cell r="AC310">
            <v>39805</v>
          </cell>
          <cell r="AD310">
            <v>13795000</v>
          </cell>
          <cell r="AE310" t="str">
            <v>Hughes Hubbard</v>
          </cell>
          <cell r="AH310" t="str">
            <v>n/a</v>
          </cell>
          <cell r="AI310" t="str">
            <v>n/a</v>
          </cell>
        </row>
        <row r="311">
          <cell r="A311">
            <v>279</v>
          </cell>
          <cell r="B311" t="str">
            <v>December 1, 2008</v>
          </cell>
          <cell r="C311" t="str">
            <v>OTS</v>
          </cell>
          <cell r="D311" t="str">
            <v>Holding Co Docket</v>
          </cell>
          <cell r="E311" t="str">
            <v>H3760</v>
          </cell>
          <cell r="F311" t="str">
            <v>Victory Bancorp, Inc.</v>
          </cell>
          <cell r="G311" t="str">
            <v>S-Corp</v>
          </cell>
          <cell r="H311">
            <v>2500000</v>
          </cell>
          <cell r="I311" t="str">
            <v>Approve</v>
          </cell>
          <cell r="T311" t="str">
            <v>Mr. John G. Kenkel, Jr.</v>
          </cell>
          <cell r="U311" t="str">
            <v>849-578-7100</v>
          </cell>
          <cell r="V311" t="str">
            <v>Tara Kersting 859-578-7103</v>
          </cell>
          <cell r="W311" t="str">
            <v>2500 Chamber Center Drive</v>
          </cell>
          <cell r="X311" t="str">
            <v>Ft. Mitchell</v>
          </cell>
          <cell r="Y311" t="str">
            <v>KY</v>
          </cell>
          <cell r="Z311" t="str">
            <v>41017</v>
          </cell>
          <cell r="AA311" t="str">
            <v>(859) 341-2285</v>
          </cell>
          <cell r="AB311" t="str">
            <v xml:space="preserve"> </v>
          </cell>
          <cell r="AE311" t="str">
            <v>Squire Sanders</v>
          </cell>
        </row>
        <row r="312">
          <cell r="A312">
            <v>280</v>
          </cell>
          <cell r="B312" t="str">
            <v>December 1, 2008</v>
          </cell>
          <cell r="C312" t="str">
            <v>OTS</v>
          </cell>
          <cell r="D312" t="str">
            <v>Holding Co Docket</v>
          </cell>
          <cell r="E312" t="str">
            <v>H4233</v>
          </cell>
          <cell r="F312" t="str">
            <v>Western Community Bancshares, Inc.</v>
          </cell>
          <cell r="G312" t="str">
            <v>Private</v>
          </cell>
          <cell r="H312">
            <v>7290000</v>
          </cell>
          <cell r="I312" t="str">
            <v>Approve</v>
          </cell>
          <cell r="L312" t="str">
            <v>December 4, 2008</v>
          </cell>
          <cell r="M312">
            <v>39786.770833333336</v>
          </cell>
          <cell r="N312" t="str">
            <v>Approve</v>
          </cell>
          <cell r="O312">
            <v>7290000</v>
          </cell>
          <cell r="Q312" t="str">
            <v>Yes</v>
          </cell>
          <cell r="R312">
            <v>39790</v>
          </cell>
          <cell r="T312" t="str">
            <v>Mr. Andrew Montgomery</v>
          </cell>
          <cell r="U312" t="str">
            <v>760-834-3110</v>
          </cell>
          <cell r="V312" t="str">
            <v>Haddon Libby 760-834-3121</v>
          </cell>
          <cell r="W312" t="str">
            <v>77-844 Las Montanas Rd., Ste. B</v>
          </cell>
          <cell r="X312" t="str">
            <v>Palm Desert</v>
          </cell>
          <cell r="Y312" t="str">
            <v>CA</v>
          </cell>
          <cell r="Z312" t="str">
            <v>92211</v>
          </cell>
          <cell r="AA312" t="str">
            <v>(760) 772-3891</v>
          </cell>
          <cell r="AB312">
            <v>39805</v>
          </cell>
          <cell r="AC312">
            <v>39805</v>
          </cell>
          <cell r="AD312">
            <v>7290000</v>
          </cell>
          <cell r="AE312" t="str">
            <v>Hughes Hubbard</v>
          </cell>
          <cell r="AH312" t="str">
            <v>n/a</v>
          </cell>
          <cell r="AI312" t="str">
            <v>n/a</v>
          </cell>
        </row>
        <row r="313">
          <cell r="A313">
            <v>281</v>
          </cell>
          <cell r="B313" t="str">
            <v>December 1, 2008</v>
          </cell>
          <cell r="C313" t="str">
            <v>OTS</v>
          </cell>
          <cell r="D313" t="str">
            <v>OTS Bank Docket</v>
          </cell>
          <cell r="E313" t="str">
            <v>07750</v>
          </cell>
          <cell r="F313" t="str">
            <v>Progressive Savings Bank, FSB</v>
          </cell>
          <cell r="G313" t="str">
            <v>S-Corp</v>
          </cell>
          <cell r="H313">
            <v>3400000</v>
          </cell>
          <cell r="I313" t="str">
            <v>Approve</v>
          </cell>
          <cell r="P313" t="str">
            <v>Initial request was for 2% of RWA or $3.4 million</v>
          </cell>
          <cell r="T313" t="str">
            <v>Mr. Steve Rains</v>
          </cell>
          <cell r="U313" t="str">
            <v>931-752-2265</v>
          </cell>
          <cell r="V313" t="str">
            <v>Gary Hicks 931-752-2265</v>
          </cell>
          <cell r="W313" t="str">
            <v>500 North Main Street</v>
          </cell>
          <cell r="X313" t="str">
            <v>Jamestown</v>
          </cell>
          <cell r="Y313" t="str">
            <v>TN</v>
          </cell>
          <cell r="Z313" t="str">
            <v>38556</v>
          </cell>
          <cell r="AA313" t="str">
            <v>(931) 752-6799</v>
          </cell>
          <cell r="AB313" t="str">
            <v xml:space="preserve"> </v>
          </cell>
          <cell r="AE313" t="str">
            <v>Squire Sanders</v>
          </cell>
        </row>
        <row r="314">
          <cell r="A314">
            <v>282</v>
          </cell>
          <cell r="B314" t="str">
            <v>December 1, 2008</v>
          </cell>
          <cell r="C314" t="str">
            <v>OTS</v>
          </cell>
          <cell r="D314" t="str">
            <v>OTS Bank Docket</v>
          </cell>
          <cell r="E314" t="str">
            <v>06359</v>
          </cell>
          <cell r="F314" t="str">
            <v>Pickens Savings and Loan Association, F.A.</v>
          </cell>
          <cell r="G314" t="str">
            <v>Private</v>
          </cell>
          <cell r="H314">
            <v>0</v>
          </cell>
          <cell r="I314" t="str">
            <v>Approve</v>
          </cell>
          <cell r="L314" t="str">
            <v>December 4, 2008</v>
          </cell>
          <cell r="M314">
            <v>39786.770833333336</v>
          </cell>
          <cell r="N314" t="str">
            <v>Approve</v>
          </cell>
          <cell r="O314">
            <v>0</v>
          </cell>
          <cell r="P314" t="str">
            <v>1/13/09: Sent Letter to lawyers withdrawing from CPP</v>
          </cell>
          <cell r="Q314" t="str">
            <v>Yes</v>
          </cell>
          <cell r="R314">
            <v>39790</v>
          </cell>
          <cell r="T314" t="str">
            <v>Mr. Alex Gettys</v>
          </cell>
          <cell r="U314" t="str">
            <v>864-878-2444</v>
          </cell>
          <cell r="V314" t="str">
            <v>Mary E. Lewis 864-878-2444</v>
          </cell>
          <cell r="W314" t="str">
            <v>205 East Cedar Rock St.</v>
          </cell>
          <cell r="X314" t="str">
            <v>Pickens</v>
          </cell>
          <cell r="Y314" t="str">
            <v>SC</v>
          </cell>
          <cell r="Z314" t="str">
            <v>29671</v>
          </cell>
          <cell r="AA314" t="str">
            <v>(864) 878-5959</v>
          </cell>
          <cell r="AB314" t="str">
            <v xml:space="preserve"> </v>
          </cell>
          <cell r="AE314" t="str">
            <v>Hughes Hubbard</v>
          </cell>
          <cell r="AJ314">
            <v>39826</v>
          </cell>
        </row>
        <row r="315">
          <cell r="A315">
            <v>283</v>
          </cell>
          <cell r="B315" t="str">
            <v>December 1, 2008</v>
          </cell>
          <cell r="C315" t="str">
            <v>OTS</v>
          </cell>
          <cell r="D315" t="str">
            <v>Holding Co Docket</v>
          </cell>
          <cell r="E315" t="str">
            <v>H2632</v>
          </cell>
          <cell r="F315" t="str">
            <v>FFD Financial Corporation</v>
          </cell>
          <cell r="G315" t="str">
            <v xml:space="preserve">Public </v>
          </cell>
          <cell r="H315">
            <v>2000000</v>
          </cell>
          <cell r="I315" t="str">
            <v>Approve</v>
          </cell>
          <cell r="L315" t="str">
            <v>December 3, 2008</v>
          </cell>
          <cell r="M315">
            <v>39785.708333333336</v>
          </cell>
          <cell r="N315" t="str">
            <v>Approve</v>
          </cell>
          <cell r="O315">
            <v>2000000</v>
          </cell>
          <cell r="P315" t="str">
            <v>1/14/09: Withdrawn by letter to cppmanagement</v>
          </cell>
          <cell r="R315">
            <v>39786</v>
          </cell>
          <cell r="T315" t="str">
            <v>Mr. Trent B. Troyer</v>
          </cell>
          <cell r="U315" t="str">
            <v>330-364-7777</v>
          </cell>
          <cell r="V315" t="str">
            <v>Robert R. Gerber 330-364-7777</v>
          </cell>
          <cell r="W315" t="str">
            <v>321 N. Wooster Avenue</v>
          </cell>
          <cell r="X315" t="str">
            <v>Dover</v>
          </cell>
          <cell r="Y315" t="str">
            <v>OH</v>
          </cell>
          <cell r="Z315" t="str">
            <v>44622</v>
          </cell>
          <cell r="AA315" t="str">
            <v>(330) 364-7779</v>
          </cell>
          <cell r="AB315" t="str">
            <v xml:space="preserve"> </v>
          </cell>
          <cell r="AE315" t="str">
            <v>Squire Sanders</v>
          </cell>
          <cell r="AJ315">
            <v>39828</v>
          </cell>
        </row>
        <row r="316">
          <cell r="A316">
            <v>284</v>
          </cell>
          <cell r="B316" t="str">
            <v>December 1, 2008</v>
          </cell>
          <cell r="C316" t="str">
            <v>OTS</v>
          </cell>
          <cell r="D316" t="str">
            <v>Holding Co Docket</v>
          </cell>
          <cell r="E316" t="str">
            <v>H2385</v>
          </cell>
          <cell r="F316" t="str">
            <v>Community Investors Bancorp, Inc.</v>
          </cell>
          <cell r="G316" t="str">
            <v>OTC - Private</v>
          </cell>
          <cell r="H316">
            <v>2600000</v>
          </cell>
          <cell r="I316" t="str">
            <v>Approve</v>
          </cell>
          <cell r="L316" t="str">
            <v>December 8, 2008</v>
          </cell>
          <cell r="M316">
            <v>39790.625</v>
          </cell>
          <cell r="N316" t="str">
            <v>Approve</v>
          </cell>
          <cell r="O316">
            <v>2600000</v>
          </cell>
          <cell r="P316" t="str">
            <v>12/9/08; we received an email from the applicant that was a letter to the OTS asking to be under private terms</v>
          </cell>
          <cell r="Q316" t="str">
            <v>Yes</v>
          </cell>
          <cell r="R316">
            <v>39790</v>
          </cell>
          <cell r="T316" t="str">
            <v>Mr. Phillip W. Gerber</v>
          </cell>
          <cell r="U316" t="str">
            <v>419-562-7055</v>
          </cell>
          <cell r="V316" t="str">
            <v>Thomas G. Kalb 419-562-7055</v>
          </cell>
          <cell r="W316" t="str">
            <v>119 S. Sandusky Ave.</v>
          </cell>
          <cell r="X316" t="str">
            <v>Bucyrus</v>
          </cell>
          <cell r="Y316" t="str">
            <v>OH</v>
          </cell>
          <cell r="Z316" t="str">
            <v>44820</v>
          </cell>
          <cell r="AA316" t="str">
            <v>(419) 562-5516</v>
          </cell>
          <cell r="AB316">
            <v>39805</v>
          </cell>
          <cell r="AC316">
            <v>39805</v>
          </cell>
          <cell r="AD316">
            <v>2600000</v>
          </cell>
          <cell r="AE316" t="str">
            <v>Hughes Hubbard</v>
          </cell>
          <cell r="AH316" t="str">
            <v>n/a</v>
          </cell>
          <cell r="AI316" t="str">
            <v>n/a</v>
          </cell>
        </row>
        <row r="317">
          <cell r="A317">
            <v>285</v>
          </cell>
          <cell r="B317" t="str">
            <v>December 1, 2008</v>
          </cell>
          <cell r="C317" t="str">
            <v>OTS</v>
          </cell>
          <cell r="D317" t="str">
            <v>Holding Co Docket</v>
          </cell>
          <cell r="E317" t="str">
            <v>H4004</v>
          </cell>
          <cell r="F317" t="str">
            <v>Provident New York Bancorp</v>
          </cell>
          <cell r="G317" t="str">
            <v xml:space="preserve">Public </v>
          </cell>
          <cell r="H317">
            <v>0</v>
          </cell>
          <cell r="I317" t="str">
            <v>Approve</v>
          </cell>
          <cell r="L317" t="str">
            <v>December 3, 2008</v>
          </cell>
          <cell r="M317">
            <v>39785.708333333336</v>
          </cell>
          <cell r="N317" t="str">
            <v>Approve</v>
          </cell>
          <cell r="O317">
            <v>0</v>
          </cell>
          <cell r="P317" t="str">
            <v>12/19/08: applicant formally withdrew its CPP application.</v>
          </cell>
          <cell r="R317">
            <v>39786</v>
          </cell>
          <cell r="T317" t="str">
            <v>Mr. Daniel Rothstein</v>
          </cell>
          <cell r="U317" t="str">
            <v>845-369-8253</v>
          </cell>
          <cell r="V317" t="str">
            <v>Paul Maisch 845-369-8087</v>
          </cell>
          <cell r="W317" t="str">
            <v>400 Rella Boulevard, P.O. Box 600</v>
          </cell>
          <cell r="X317" t="str">
            <v>Montebello</v>
          </cell>
          <cell r="Y317" t="str">
            <v>NY</v>
          </cell>
          <cell r="Z317" t="str">
            <v>10901</v>
          </cell>
          <cell r="AA317" t="str">
            <v>(845) 369-8255</v>
          </cell>
          <cell r="AB317" t="str">
            <v xml:space="preserve"> </v>
          </cell>
          <cell r="AE317" t="str">
            <v>Squire Sanders</v>
          </cell>
          <cell r="AH317">
            <v>11.26</v>
          </cell>
          <cell r="AJ317">
            <v>39801</v>
          </cell>
        </row>
        <row r="318">
          <cell r="A318">
            <v>286</v>
          </cell>
          <cell r="B318" t="str">
            <v>December 1, 2008</v>
          </cell>
          <cell r="C318" t="str">
            <v>OTS</v>
          </cell>
          <cell r="D318" t="str">
            <v>Holding Co Docket</v>
          </cell>
          <cell r="E318" t="str">
            <v>H2636</v>
          </cell>
          <cell r="F318" t="str">
            <v>Dime Community Bancshares, Inc.</v>
          </cell>
          <cell r="G318" t="str">
            <v xml:space="preserve">Public </v>
          </cell>
          <cell r="H318">
            <v>0</v>
          </cell>
          <cell r="I318" t="str">
            <v>Approve</v>
          </cell>
          <cell r="L318" t="str">
            <v>December 3, 2008</v>
          </cell>
          <cell r="M318">
            <v>39785.708333333336</v>
          </cell>
          <cell r="N318" t="str">
            <v>Approve</v>
          </cell>
          <cell r="O318">
            <v>0</v>
          </cell>
          <cell r="P318" t="str">
            <v>12/4/08 - company requested a different fax number than what was in their application per primary contact.  1/12/09: Received letter indicating that the institution was withdrawing from CPP</v>
          </cell>
          <cell r="R318">
            <v>39786</v>
          </cell>
          <cell r="T318" t="str">
            <v>Mr. Michael P. Devine</v>
          </cell>
          <cell r="U318" t="str">
            <v>718-782-6200 ext. 8266</v>
          </cell>
          <cell r="V318" t="str">
            <v>Kenneth J. Mahon 718-782-6200 ext. 8265</v>
          </cell>
          <cell r="W318" t="str">
            <v>209 Havemeyer Street</v>
          </cell>
          <cell r="X318" t="str">
            <v>Brooklyn</v>
          </cell>
          <cell r="Y318" t="str">
            <v>NY</v>
          </cell>
          <cell r="Z318" t="str">
            <v>11211</v>
          </cell>
          <cell r="AA318" t="str">
            <v>(718) 782-4683</v>
          </cell>
          <cell r="AB318" t="str">
            <v xml:space="preserve"> </v>
          </cell>
          <cell r="AE318" t="str">
            <v>Hughes Hubbard</v>
          </cell>
          <cell r="AH318">
            <v>14.27</v>
          </cell>
          <cell r="AI318">
            <v>813427</v>
          </cell>
          <cell r="AJ318">
            <v>39825</v>
          </cell>
        </row>
        <row r="319">
          <cell r="A319">
            <v>287</v>
          </cell>
          <cell r="B319" t="str">
            <v>December 1, 2008</v>
          </cell>
          <cell r="C319" t="str">
            <v>FRB</v>
          </cell>
          <cell r="D319" t="str">
            <v>RSSD</v>
          </cell>
          <cell r="E319">
            <v>2125813</v>
          </cell>
          <cell r="F319" t="str">
            <v>QCR Holdings, Inc.</v>
          </cell>
          <cell r="G319" t="str">
            <v xml:space="preserve">Public </v>
          </cell>
          <cell r="H319">
            <v>38237000</v>
          </cell>
          <cell r="I319" t="str">
            <v>Approve</v>
          </cell>
          <cell r="L319" t="str">
            <v>December 30, 2008</v>
          </cell>
          <cell r="M319">
            <v>39812.583333333336</v>
          </cell>
          <cell r="N319" t="str">
            <v>Approve</v>
          </cell>
          <cell r="O319">
            <v>38237000</v>
          </cell>
          <cell r="P319" t="str">
            <v xml:space="preserve"> Initially capital request was for the amount of $40,960,000; however, Fed requested that the holding company sell its FWBT charter and would only require $38,237,000. Decision Size is subject to change if a subsidiary bank is sold - reflect this in the P</v>
          </cell>
          <cell r="Q319" t="str">
            <v>Yes</v>
          </cell>
          <cell r="R319">
            <v>39819</v>
          </cell>
          <cell r="T319" t="str">
            <v>Mr. Douglas M. Hultquist</v>
          </cell>
          <cell r="U319" t="str">
            <v>309-743-7728</v>
          </cell>
          <cell r="V319" t="str">
            <v>Todd A. Gipple 309-743-775</v>
          </cell>
          <cell r="W319" t="str">
            <v>3551 7th Street, Suite 204</v>
          </cell>
          <cell r="X319" t="str">
            <v>Moline</v>
          </cell>
          <cell r="Y319" t="str">
            <v>IL</v>
          </cell>
          <cell r="Z319" t="str">
            <v>61265</v>
          </cell>
          <cell r="AA319" t="str">
            <v>(309) 736-3149</v>
          </cell>
          <cell r="AB319">
            <v>39857</v>
          </cell>
          <cell r="AE319" t="str">
            <v>Squire Sanders</v>
          </cell>
        </row>
        <row r="320">
          <cell r="A320">
            <v>288</v>
          </cell>
          <cell r="B320" t="str">
            <v>December 1, 2008</v>
          </cell>
          <cell r="C320" t="str">
            <v>FRB</v>
          </cell>
          <cell r="D320" t="str">
            <v>RSSD</v>
          </cell>
          <cell r="E320">
            <v>1201934</v>
          </cell>
          <cell r="F320" t="str">
            <v>Chemical Financial Corporation</v>
          </cell>
          <cell r="G320" t="str">
            <v xml:space="preserve">Public </v>
          </cell>
          <cell r="H320">
            <v>0</v>
          </cell>
          <cell r="I320" t="str">
            <v>Approve</v>
          </cell>
          <cell r="L320" t="str">
            <v>December 2, 2008</v>
          </cell>
          <cell r="M320">
            <v>39784.708333333336</v>
          </cell>
          <cell r="N320" t="str">
            <v>Approve</v>
          </cell>
          <cell r="O320">
            <v>0</v>
          </cell>
          <cell r="P320" t="str">
            <v>1/14/09: Counsel alerted team of their Withdrawal from CPP</v>
          </cell>
          <cell r="Q320" t="str">
            <v>Yes</v>
          </cell>
          <cell r="R320">
            <v>39786</v>
          </cell>
          <cell r="T320" t="str">
            <v>Mr. David B. Ramaker</v>
          </cell>
          <cell r="U320" t="str">
            <v>989-839-5269</v>
          </cell>
          <cell r="V320" t="str">
            <v>Lori A. Gwizdala 989-839-5358</v>
          </cell>
          <cell r="W320" t="str">
            <v>333 East main Street</v>
          </cell>
          <cell r="X320" t="str">
            <v>Midland</v>
          </cell>
          <cell r="Y320" t="str">
            <v>MI</v>
          </cell>
          <cell r="Z320" t="str">
            <v>48640</v>
          </cell>
          <cell r="AA320" t="str">
            <v>(989) 839-5255</v>
          </cell>
          <cell r="AB320" t="str">
            <v xml:space="preserve"> </v>
          </cell>
          <cell r="AE320" t="str">
            <v>Hughes Hubbard</v>
          </cell>
          <cell r="AJ320">
            <v>39827</v>
          </cell>
        </row>
        <row r="321">
          <cell r="A321">
            <v>289</v>
          </cell>
          <cell r="B321" t="str">
            <v>December 1, 2008</v>
          </cell>
          <cell r="C321" t="str">
            <v>FRB</v>
          </cell>
          <cell r="D321" t="str">
            <v>RSSD</v>
          </cell>
          <cell r="E321">
            <v>2384508</v>
          </cell>
          <cell r="F321" t="str">
            <v>Patapsco Bancorp, Inc.</v>
          </cell>
          <cell r="G321" t="str">
            <v>OTC - Private</v>
          </cell>
          <cell r="H321">
            <v>6000000</v>
          </cell>
          <cell r="I321" t="str">
            <v>Approve</v>
          </cell>
          <cell r="L321" t="str">
            <v>December 4, 2008</v>
          </cell>
          <cell r="M321">
            <v>39786.770833333336</v>
          </cell>
          <cell r="N321" t="str">
            <v>Approve</v>
          </cell>
          <cell r="O321">
            <v>6000000</v>
          </cell>
          <cell r="Q321" t="str">
            <v>Yes</v>
          </cell>
          <cell r="R321">
            <v>39790</v>
          </cell>
          <cell r="T321" t="str">
            <v xml:space="preserve">Mr. Michael J. Dee </v>
          </cell>
          <cell r="U321" t="str">
            <v>410-285-9313</v>
          </cell>
          <cell r="V321" t="str">
            <v>Bill Wiedel 410-285-9327</v>
          </cell>
          <cell r="W321" t="str">
            <v>1301 Merritt Blvd.</v>
          </cell>
          <cell r="X321" t="str">
            <v>Dundalk</v>
          </cell>
          <cell r="Y321" t="str">
            <v>MD</v>
          </cell>
          <cell r="Z321" t="str">
            <v>21222</v>
          </cell>
          <cell r="AA321" t="str">
            <v>(410) 285-6790</v>
          </cell>
          <cell r="AB321">
            <v>39801</v>
          </cell>
          <cell r="AC321">
            <v>39801</v>
          </cell>
          <cell r="AD321">
            <v>6000000</v>
          </cell>
          <cell r="AE321" t="str">
            <v>Squire Sanders</v>
          </cell>
          <cell r="AH321" t="str">
            <v>n/a</v>
          </cell>
          <cell r="AI321" t="str">
            <v>n/a</v>
          </cell>
        </row>
        <row r="322">
          <cell r="A322">
            <v>290</v>
          </cell>
          <cell r="B322" t="str">
            <v>December 1, 2008</v>
          </cell>
          <cell r="C322" t="str">
            <v>OTS</v>
          </cell>
          <cell r="D322" t="str">
            <v>Holding Co Docket</v>
          </cell>
          <cell r="E322" t="str">
            <v>H3537</v>
          </cell>
          <cell r="F322" t="str">
            <v xml:space="preserve">MutualFirst Financial, Inc. </v>
          </cell>
          <cell r="G322" t="str">
            <v xml:space="preserve">Public </v>
          </cell>
          <cell r="H322">
            <v>32382150</v>
          </cell>
          <cell r="I322" t="str">
            <v>Approve</v>
          </cell>
          <cell r="L322" t="str">
            <v>December 3, 2008</v>
          </cell>
          <cell r="M322">
            <v>39785.708333333336</v>
          </cell>
          <cell r="N322" t="str">
            <v>Approve</v>
          </cell>
          <cell r="O322">
            <v>32382000</v>
          </cell>
          <cell r="P322" t="str">
            <v>12/4/08 secondary contact requested a different fax number</v>
          </cell>
          <cell r="R322">
            <v>39786</v>
          </cell>
          <cell r="T322" t="str">
            <v>Mr. David W. Heeter</v>
          </cell>
          <cell r="U322" t="str">
            <v>765-747-2800</v>
          </cell>
          <cell r="V322" t="str">
            <v>Timothy J. McArdle 765-747-2800</v>
          </cell>
          <cell r="W322" t="str">
            <v>110 E. Charles Street</v>
          </cell>
          <cell r="X322" t="str">
            <v>Muncie</v>
          </cell>
          <cell r="Y322" t="str">
            <v>IN</v>
          </cell>
          <cell r="Z322" t="str">
            <v>47305</v>
          </cell>
          <cell r="AA322" t="str">
            <v>(765) 213-2981</v>
          </cell>
          <cell r="AB322">
            <v>39805</v>
          </cell>
          <cell r="AC322">
            <v>39805</v>
          </cell>
          <cell r="AD322">
            <v>32382000</v>
          </cell>
          <cell r="AE322" t="str">
            <v>Hughes Hubbard</v>
          </cell>
          <cell r="AH322">
            <v>7.77</v>
          </cell>
          <cell r="AI322">
            <v>625135</v>
          </cell>
        </row>
        <row r="323">
          <cell r="A323">
            <v>291</v>
          </cell>
          <cell r="B323" t="str">
            <v>December 1, 2008</v>
          </cell>
          <cell r="C323" t="str">
            <v>OTS</v>
          </cell>
          <cell r="D323" t="str">
            <v>Holding Co Docket</v>
          </cell>
          <cell r="E323" t="str">
            <v>H1169</v>
          </cell>
          <cell r="F323" t="str">
            <v>First Federal Financial Corporation</v>
          </cell>
          <cell r="G323" t="str">
            <v>Private</v>
          </cell>
          <cell r="H323">
            <v>0</v>
          </cell>
          <cell r="I323" t="str">
            <v>Approve</v>
          </cell>
          <cell r="L323" t="str">
            <v>December 4, 2008</v>
          </cell>
          <cell r="M323">
            <v>39786.770833333336</v>
          </cell>
          <cell r="N323" t="str">
            <v>Approve</v>
          </cell>
          <cell r="O323">
            <v>0</v>
          </cell>
          <cell r="P323" t="str">
            <v>12/17/08 received an email indicating the institution will be sending a letter withdrawing from the program</v>
          </cell>
          <cell r="Q323" t="str">
            <v>Yes</v>
          </cell>
          <cell r="R323">
            <v>39790</v>
          </cell>
          <cell r="T323" t="str">
            <v>Mr. Robert P. Wellons</v>
          </cell>
          <cell r="U323" t="str">
            <v>910-892-3123</v>
          </cell>
          <cell r="V323" t="str">
            <v>Clement E. Medley 910-892-7187</v>
          </cell>
          <cell r="W323" t="str">
            <v>P.O. Box 1049</v>
          </cell>
          <cell r="X323" t="str">
            <v>Dunn</v>
          </cell>
          <cell r="Y323" t="str">
            <v>NC</v>
          </cell>
          <cell r="Z323" t="str">
            <v>28335</v>
          </cell>
          <cell r="AA323" t="str">
            <v>(910) 892-9345</v>
          </cell>
          <cell r="AB323" t="str">
            <v xml:space="preserve"> </v>
          </cell>
          <cell r="AE323" t="str">
            <v>Squire Sanders</v>
          </cell>
          <cell r="AH323" t="str">
            <v>n/a</v>
          </cell>
          <cell r="AI323" t="str">
            <v>n/a</v>
          </cell>
          <cell r="AJ323">
            <v>39799</v>
          </cell>
        </row>
        <row r="324">
          <cell r="AB324" t="str">
            <v xml:space="preserve"> </v>
          </cell>
        </row>
        <row r="325">
          <cell r="A325">
            <v>292</v>
          </cell>
          <cell r="B325" t="str">
            <v>December 2, 2008</v>
          </cell>
          <cell r="C325" t="str">
            <v>FRB</v>
          </cell>
          <cell r="D325" t="str">
            <v>RSSD</v>
          </cell>
          <cell r="E325">
            <v>1199602</v>
          </cell>
          <cell r="F325" t="str">
            <v>1st Source Corporation</v>
          </cell>
          <cell r="G325" t="str">
            <v xml:space="preserve">Public </v>
          </cell>
          <cell r="H325">
            <v>111000000</v>
          </cell>
          <cell r="I325" t="str">
            <v>Approve</v>
          </cell>
          <cell r="L325" t="str">
            <v>December 4, 2008</v>
          </cell>
          <cell r="M325">
            <v>39786.770833333336</v>
          </cell>
          <cell r="N325" t="str">
            <v>Approve - conditional</v>
          </cell>
          <cell r="O325">
            <v>111000000</v>
          </cell>
          <cell r="Q325" t="str">
            <v>Yes</v>
          </cell>
          <cell r="R325">
            <v>39793</v>
          </cell>
          <cell r="T325" t="str">
            <v>Mr. Christopher J. Murphy III</v>
          </cell>
          <cell r="U325" t="str">
            <v>574-235-2711</v>
          </cell>
          <cell r="V325" t="str">
            <v>Larry E. Lentych 574-235-2702</v>
          </cell>
          <cell r="W325" t="str">
            <v>100 North Michigan Street, P.O. Box 1602</v>
          </cell>
          <cell r="X325" t="str">
            <v>South Bend</v>
          </cell>
          <cell r="Y325" t="str">
            <v>IN</v>
          </cell>
          <cell r="Z325" t="str">
            <v>46634-1602</v>
          </cell>
          <cell r="AA325" t="str">
            <v>(574) 235-2033</v>
          </cell>
          <cell r="AB325">
            <v>39829</v>
          </cell>
          <cell r="AE325" t="str">
            <v>Hughes Hubbard</v>
          </cell>
          <cell r="AF325" t="str">
            <v>SRCE</v>
          </cell>
          <cell r="AH325">
            <v>19.87</v>
          </cell>
          <cell r="AI325">
            <v>837947</v>
          </cell>
        </row>
        <row r="326">
          <cell r="A326">
            <v>293</v>
          </cell>
          <cell r="B326" t="str">
            <v>December 2, 2008</v>
          </cell>
          <cell r="C326" t="str">
            <v>OTS</v>
          </cell>
          <cell r="D326" t="str">
            <v>RSSD</v>
          </cell>
          <cell r="E326">
            <v>7788</v>
          </cell>
          <cell r="F326" t="str">
            <v>The Elmira Savings Bank, FSB</v>
          </cell>
          <cell r="G326" t="str">
            <v xml:space="preserve">Public </v>
          </cell>
          <cell r="H326">
            <v>9090000</v>
          </cell>
          <cell r="I326" t="str">
            <v>Approve</v>
          </cell>
          <cell r="L326" t="str">
            <v>December 4, 2008</v>
          </cell>
          <cell r="M326">
            <v>39786.770833333336</v>
          </cell>
          <cell r="N326" t="str">
            <v>Approve</v>
          </cell>
          <cell r="O326">
            <v>9090000</v>
          </cell>
          <cell r="Q326" t="str">
            <v>Yes</v>
          </cell>
          <cell r="R326">
            <v>39793</v>
          </cell>
          <cell r="T326" t="str">
            <v>Mr. Michael P. Hosey</v>
          </cell>
          <cell r="U326" t="str">
            <v>607-737-8809</v>
          </cell>
          <cell r="V326" t="str">
            <v>Thomas M. Carr 607-735-8660</v>
          </cell>
          <cell r="W326" t="str">
            <v>333 East Water Street</v>
          </cell>
          <cell r="X326" t="str">
            <v>Elmira</v>
          </cell>
          <cell r="Y326" t="str">
            <v>NY</v>
          </cell>
          <cell r="Z326" t="str">
            <v>14901</v>
          </cell>
          <cell r="AA326" t="str">
            <v>(607) 735-0214</v>
          </cell>
          <cell r="AB326">
            <v>39801</v>
          </cell>
          <cell r="AC326">
            <v>39801</v>
          </cell>
          <cell r="AD326">
            <v>9090000</v>
          </cell>
          <cell r="AE326" t="str">
            <v>Squire Sanders</v>
          </cell>
          <cell r="AF326" t="str">
            <v>ESBK</v>
          </cell>
          <cell r="AH326">
            <v>11.7</v>
          </cell>
          <cell r="AI326">
            <v>116538</v>
          </cell>
        </row>
        <row r="327">
          <cell r="A327">
            <v>294</v>
          </cell>
          <cell r="B327" t="str">
            <v>December 2, 2008</v>
          </cell>
          <cell r="C327" t="str">
            <v>OTS</v>
          </cell>
          <cell r="D327" t="str">
            <v>Holding Co Docket</v>
          </cell>
          <cell r="E327" t="str">
            <v>H4399</v>
          </cell>
          <cell r="F327" t="str">
            <v>BCSB Bancorp, Inc.</v>
          </cell>
          <cell r="G327" t="str">
            <v xml:space="preserve">Public </v>
          </cell>
          <cell r="H327">
            <v>10800000</v>
          </cell>
          <cell r="I327" t="str">
            <v>Approve</v>
          </cell>
          <cell r="L327" t="str">
            <v>December 4, 2008</v>
          </cell>
          <cell r="M327">
            <v>39786.770833333336</v>
          </cell>
          <cell r="N327" t="str">
            <v>Approve</v>
          </cell>
          <cell r="O327">
            <v>10800000</v>
          </cell>
          <cell r="Q327" t="str">
            <v>Yes</v>
          </cell>
          <cell r="R327">
            <v>39793</v>
          </cell>
          <cell r="T327" t="str">
            <v>Mr. Joe Bouffard</v>
          </cell>
          <cell r="U327" t="str">
            <v>410-248-9130</v>
          </cell>
          <cell r="V327" t="str">
            <v>Anthony Cole 410-529-1164</v>
          </cell>
          <cell r="W327" t="str">
            <v>4111 East Joppa Road</v>
          </cell>
          <cell r="X327" t="str">
            <v>Baltimore</v>
          </cell>
          <cell r="Y327" t="str">
            <v>MD</v>
          </cell>
          <cell r="Z327" t="str">
            <v>21236</v>
          </cell>
          <cell r="AA327" t="str">
            <v>(410) 256-0261</v>
          </cell>
          <cell r="AB327">
            <v>39805</v>
          </cell>
          <cell r="AC327">
            <v>39805</v>
          </cell>
          <cell r="AD327">
            <v>10800000</v>
          </cell>
          <cell r="AE327" t="str">
            <v>Hughes Hubbard</v>
          </cell>
          <cell r="AF327" t="str">
            <v>BCSB</v>
          </cell>
          <cell r="AH327">
            <v>8.83</v>
          </cell>
          <cell r="AI327">
            <v>183465</v>
          </cell>
        </row>
        <row r="328">
          <cell r="A328">
            <v>295</v>
          </cell>
          <cell r="B328" t="str">
            <v>December 2, 2008</v>
          </cell>
          <cell r="C328" t="str">
            <v>OTS</v>
          </cell>
          <cell r="D328" t="str">
            <v>Holding Co Docket</v>
          </cell>
          <cell r="E328" t="str">
            <v>H2309</v>
          </cell>
          <cell r="F328" t="str">
            <v>HMN Financial, Inc.</v>
          </cell>
          <cell r="G328" t="str">
            <v xml:space="preserve">Public </v>
          </cell>
          <cell r="H328">
            <v>26000000</v>
          </cell>
          <cell r="I328" t="str">
            <v>Approve</v>
          </cell>
          <cell r="L328" t="str">
            <v>December 11, 2008</v>
          </cell>
          <cell r="M328">
            <v>39793.583333333336</v>
          </cell>
          <cell r="N328" t="str">
            <v>Approve</v>
          </cell>
          <cell r="O328">
            <v>26000000</v>
          </cell>
          <cell r="Q328" t="str">
            <v>Yes</v>
          </cell>
          <cell r="R328">
            <v>39797</v>
          </cell>
          <cell r="T328" t="str">
            <v>Mr. Jon Eberle</v>
          </cell>
          <cell r="U328" t="str">
            <v>507-535-1301</v>
          </cell>
          <cell r="V328" t="str">
            <v>Mike McNeil 507-535-1202</v>
          </cell>
          <cell r="W328" t="str">
            <v>1016 Civic Center Drive NW</v>
          </cell>
          <cell r="X328" t="str">
            <v>Rochester</v>
          </cell>
          <cell r="Y328" t="str">
            <v>MN</v>
          </cell>
          <cell r="Z328" t="str">
            <v>55901</v>
          </cell>
          <cell r="AA328" t="str">
            <v>(507) 535-1301</v>
          </cell>
          <cell r="AB328">
            <v>39805</v>
          </cell>
          <cell r="AC328">
            <v>39805</v>
          </cell>
          <cell r="AD328">
            <v>26000000</v>
          </cell>
          <cell r="AE328" t="str">
            <v>Squire Sanders</v>
          </cell>
          <cell r="AF328" t="str">
            <v>HMNF</v>
          </cell>
          <cell r="AH328">
            <v>4.68</v>
          </cell>
          <cell r="AI328">
            <v>833333</v>
          </cell>
        </row>
        <row r="329">
          <cell r="A329">
            <v>296</v>
          </cell>
          <cell r="B329" t="str">
            <v>December 2, 2008</v>
          </cell>
          <cell r="C329" t="str">
            <v>OTS</v>
          </cell>
          <cell r="D329" t="str">
            <v>Holding Co Docket</v>
          </cell>
          <cell r="E329" t="str">
            <v>H2518</v>
          </cell>
          <cell r="F329" t="str">
            <v>First Community Bank Corporation</v>
          </cell>
          <cell r="G329" t="str">
            <v xml:space="preserve">Public </v>
          </cell>
          <cell r="H329">
            <v>10685000</v>
          </cell>
          <cell r="I329" t="str">
            <v>Approve</v>
          </cell>
          <cell r="L329" t="str">
            <v>December 4, 2008</v>
          </cell>
          <cell r="M329">
            <v>39786.770833333336</v>
          </cell>
          <cell r="N329" t="str">
            <v>Approve</v>
          </cell>
          <cell r="O329">
            <v>10685000</v>
          </cell>
          <cell r="Q329" t="str">
            <v>Yes</v>
          </cell>
          <cell r="R329">
            <v>39793</v>
          </cell>
          <cell r="T329" t="str">
            <v>Mr. Stan McClelland</v>
          </cell>
          <cell r="U329" t="str">
            <v>727-456-5680</v>
          </cell>
          <cell r="V329" t="str">
            <v>Kay McAleer 727-520-0987</v>
          </cell>
          <cell r="W329" t="str">
            <v>9001 Belcher Road</v>
          </cell>
          <cell r="X329" t="str">
            <v>Pinellas Park</v>
          </cell>
          <cell r="Y329" t="str">
            <v>FL</v>
          </cell>
          <cell r="Z329" t="str">
            <v>33783</v>
          </cell>
          <cell r="AA329" t="str">
            <v>(727) 471-0001</v>
          </cell>
          <cell r="AB329">
            <v>39805</v>
          </cell>
          <cell r="AC329">
            <v>39805</v>
          </cell>
          <cell r="AD329">
            <v>10685000</v>
          </cell>
          <cell r="AE329" t="str">
            <v>Hughes Hubbard</v>
          </cell>
          <cell r="AF329" t="str">
            <v>FCF. .</v>
          </cell>
          <cell r="AH329">
            <v>7.02</v>
          </cell>
          <cell r="AI329">
            <v>228312</v>
          </cell>
        </row>
        <row r="330">
          <cell r="A330">
            <v>297</v>
          </cell>
          <cell r="B330" t="str">
            <v>December 2, 2008</v>
          </cell>
          <cell r="C330" t="str">
            <v>OTS</v>
          </cell>
          <cell r="D330" t="str">
            <v>Holding Co Docket</v>
          </cell>
          <cell r="E330" t="str">
            <v>H4317</v>
          </cell>
          <cell r="F330" t="str">
            <v>Citizens Community Bancorp, Inc.</v>
          </cell>
          <cell r="G330" t="str">
            <v xml:space="preserve">Public </v>
          </cell>
          <cell r="H330">
            <v>0</v>
          </cell>
          <cell r="I330" t="str">
            <v>Approve</v>
          </cell>
          <cell r="L330" t="str">
            <v>December 17, 2008</v>
          </cell>
          <cell r="M330">
            <v>39799.520833333336</v>
          </cell>
          <cell r="N330" t="str">
            <v>Approve</v>
          </cell>
          <cell r="O330">
            <v>0</v>
          </cell>
          <cell r="P330" t="str">
            <v>1/12/09: Informed Don that the institution is withdrawing from CPP</v>
          </cell>
          <cell r="Q330" t="str">
            <v>Yes</v>
          </cell>
          <cell r="R330">
            <v>39812</v>
          </cell>
          <cell r="T330" t="str">
            <v>Mr. James G. Cooley</v>
          </cell>
          <cell r="U330" t="str">
            <v>715-836-9994</v>
          </cell>
          <cell r="V330" t="str">
            <v>Timothy J. Cruciani 715-836-9994</v>
          </cell>
          <cell r="W330" t="str">
            <v>2174 EastRidge Center</v>
          </cell>
          <cell r="X330" t="str">
            <v>Eau Claire</v>
          </cell>
          <cell r="Y330" t="str">
            <v>WI</v>
          </cell>
          <cell r="Z330" t="str">
            <v>54701</v>
          </cell>
          <cell r="AA330" t="str">
            <v>(715) 836-0079</v>
          </cell>
          <cell r="AB330" t="str">
            <v xml:space="preserve"> </v>
          </cell>
          <cell r="AE330" t="str">
            <v>Squire Sanders</v>
          </cell>
          <cell r="AF330" t="str">
            <v>CZWI</v>
          </cell>
          <cell r="AJ330">
            <v>39825</v>
          </cell>
        </row>
        <row r="331">
          <cell r="A331">
            <v>298</v>
          </cell>
          <cell r="B331" t="str">
            <v>December 2, 2008</v>
          </cell>
          <cell r="C331" t="str">
            <v>OTS</v>
          </cell>
          <cell r="D331" t="str">
            <v>Holding Co Docket</v>
          </cell>
          <cell r="E331" t="str">
            <v>H1397</v>
          </cell>
          <cell r="F331" t="str">
            <v>Hopkins Bancorp, Inc.</v>
          </cell>
          <cell r="G331" t="str">
            <v>S-Corp</v>
          </cell>
          <cell r="H331">
            <v>3722000</v>
          </cell>
          <cell r="I331" t="str">
            <v>Approve</v>
          </cell>
          <cell r="T331" t="str">
            <v>Mr. Steven Cohen</v>
          </cell>
          <cell r="U331" t="str">
            <v>410-484-1574</v>
          </cell>
          <cell r="V331" t="str">
            <v>Ken Ensor 410-675-2828</v>
          </cell>
          <cell r="W331" t="str">
            <v>134 S. Eaton Street</v>
          </cell>
          <cell r="X331" t="str">
            <v>Baltimore</v>
          </cell>
          <cell r="Y331" t="str">
            <v>MD</v>
          </cell>
          <cell r="Z331" t="str">
            <v>21224</v>
          </cell>
          <cell r="AA331" t="str">
            <v>(410) 415-7385</v>
          </cell>
          <cell r="AB331" t="str">
            <v xml:space="preserve"> </v>
          </cell>
          <cell r="AE331" t="str">
            <v>Hughes Hubbard</v>
          </cell>
          <cell r="AF331" t="str">
            <v>N/A</v>
          </cell>
        </row>
        <row r="332">
          <cell r="AB332" t="str">
            <v xml:space="preserve"> </v>
          </cell>
        </row>
        <row r="333">
          <cell r="A333">
            <v>299</v>
          </cell>
          <cell r="B333" t="str">
            <v>December 3, 2008</v>
          </cell>
          <cell r="C333" t="str">
            <v>OCC</v>
          </cell>
          <cell r="D333" t="str">
            <v>RSSD</v>
          </cell>
          <cell r="E333">
            <v>1039454</v>
          </cell>
          <cell r="F333" t="str">
            <v>Sterling Bancorp</v>
          </cell>
          <cell r="G333" t="str">
            <v xml:space="preserve">Public </v>
          </cell>
          <cell r="H333">
            <v>42000000</v>
          </cell>
          <cell r="I333" t="str">
            <v>Approve</v>
          </cell>
          <cell r="L333" t="str">
            <v>December 4, 2008</v>
          </cell>
          <cell r="M333">
            <v>39786.770833333336</v>
          </cell>
          <cell r="N333" t="str">
            <v>Approve</v>
          </cell>
          <cell r="O333">
            <v>42000000</v>
          </cell>
          <cell r="Q333" t="str">
            <v>Yes</v>
          </cell>
          <cell r="R333">
            <v>39793</v>
          </cell>
          <cell r="T333" t="str">
            <v>Mr. John W. Tietjen</v>
          </cell>
          <cell r="U333" t="str">
            <v>212-757-8035</v>
          </cell>
          <cell r="V333" t="str">
            <v>Dale C. Fredston 212-757-8064</v>
          </cell>
          <cell r="W333" t="str">
            <v>650 Fifth Avenue</v>
          </cell>
          <cell r="X333" t="str">
            <v>New York</v>
          </cell>
          <cell r="Y333" t="str">
            <v>NY</v>
          </cell>
          <cell r="Z333" t="str">
            <v>10019</v>
          </cell>
          <cell r="AA333" t="str">
            <v>(212) 757-8287</v>
          </cell>
          <cell r="AB333">
            <v>39805</v>
          </cell>
          <cell r="AC333">
            <v>39805</v>
          </cell>
          <cell r="AD333">
            <v>42000000</v>
          </cell>
          <cell r="AE333" t="str">
            <v>Squire Sanders</v>
          </cell>
          <cell r="AF333" t="str">
            <v>STL</v>
          </cell>
          <cell r="AH333">
            <v>12.19</v>
          </cell>
          <cell r="AI333">
            <v>516817</v>
          </cell>
        </row>
        <row r="334">
          <cell r="A334">
            <v>300</v>
          </cell>
          <cell r="B334" t="str">
            <v>December 3, 2008</v>
          </cell>
          <cell r="C334" t="str">
            <v>OCC</v>
          </cell>
          <cell r="D334" t="str">
            <v>RSSD</v>
          </cell>
          <cell r="E334">
            <v>1100037</v>
          </cell>
          <cell r="F334" t="str">
            <v>Cadence Financial Corporation</v>
          </cell>
          <cell r="G334" t="str">
            <v xml:space="preserve">Public </v>
          </cell>
          <cell r="H334">
            <v>44000000</v>
          </cell>
          <cell r="I334" t="str">
            <v>Approve</v>
          </cell>
          <cell r="L334" t="str">
            <v>December 4, 2008</v>
          </cell>
          <cell r="M334">
            <v>39786.770833333336</v>
          </cell>
          <cell r="N334" t="str">
            <v>Approve - conditional</v>
          </cell>
          <cell r="O334">
            <v>44000000</v>
          </cell>
          <cell r="Q334" t="str">
            <v>Yes</v>
          </cell>
          <cell r="R334">
            <v>39793</v>
          </cell>
          <cell r="T334" t="str">
            <v>Mr. Richard T. Haston</v>
          </cell>
          <cell r="U334" t="str">
            <v>662-324-4258</v>
          </cell>
          <cell r="V334" t="str">
            <v>Lewis F Mallory, Jr. 662-324-4777</v>
          </cell>
          <cell r="W334" t="str">
            <v>301 East Main Street</v>
          </cell>
          <cell r="X334" t="str">
            <v xml:space="preserve">Starkville </v>
          </cell>
          <cell r="Y334" t="str">
            <v>MS</v>
          </cell>
          <cell r="Z334" t="str">
            <v>39759</v>
          </cell>
          <cell r="AA334" t="str">
            <v>(662) 320-7916</v>
          </cell>
          <cell r="AB334">
            <v>39822</v>
          </cell>
          <cell r="AC334">
            <v>39822</v>
          </cell>
          <cell r="AD334">
            <v>44000000</v>
          </cell>
          <cell r="AE334" t="str">
            <v>Hughes Hubbard</v>
          </cell>
          <cell r="AF334" t="str">
            <v>CADE</v>
          </cell>
          <cell r="AH334">
            <v>5.76</v>
          </cell>
          <cell r="AI334">
            <v>1145833</v>
          </cell>
        </row>
        <row r="335">
          <cell r="A335">
            <v>301</v>
          </cell>
          <cell r="B335" t="str">
            <v>December 3, 2008</v>
          </cell>
          <cell r="C335" t="str">
            <v>OCC</v>
          </cell>
          <cell r="D335" t="str">
            <v>RSSD</v>
          </cell>
          <cell r="E335">
            <v>2925406</v>
          </cell>
          <cell r="F335" t="str">
            <v>NCAL Bancorp</v>
          </cell>
          <cell r="G335" t="str">
            <v>OTC - Private</v>
          </cell>
          <cell r="H335">
            <v>10000000</v>
          </cell>
          <cell r="I335" t="str">
            <v>Approve</v>
          </cell>
          <cell r="L335" t="str">
            <v>December 4, 2008</v>
          </cell>
          <cell r="M335">
            <v>39786.770833333336</v>
          </cell>
          <cell r="N335" t="str">
            <v>Approve</v>
          </cell>
          <cell r="O335">
            <v>10000000</v>
          </cell>
          <cell r="Q335" t="str">
            <v>Yes</v>
          </cell>
          <cell r="R335">
            <v>39793</v>
          </cell>
          <cell r="T335" t="str">
            <v>Mr. Barry W. Uzel</v>
          </cell>
          <cell r="U335" t="str">
            <v>323-655-6001</v>
          </cell>
          <cell r="V335" t="str">
            <v>Keith T. Holmes 310-282-8932</v>
          </cell>
          <cell r="W335" t="str">
            <v>145 South Fairfax Avenue</v>
          </cell>
          <cell r="X335" t="str">
            <v>Los Angeles</v>
          </cell>
          <cell r="Y335" t="str">
            <v>CA</v>
          </cell>
          <cell r="Z335" t="str">
            <v>90036</v>
          </cell>
          <cell r="AA335" t="str">
            <v>(323) 932-1662</v>
          </cell>
          <cell r="AB335">
            <v>39801</v>
          </cell>
          <cell r="AC335">
            <v>39801</v>
          </cell>
          <cell r="AD335">
            <v>10000000</v>
          </cell>
          <cell r="AE335" t="str">
            <v>Squire Sanders</v>
          </cell>
          <cell r="AF335" t="str">
            <v>NCAL</v>
          </cell>
          <cell r="AH335" t="str">
            <v>n/a</v>
          </cell>
          <cell r="AI335" t="str">
            <v>n/a</v>
          </cell>
        </row>
        <row r="336">
          <cell r="A336">
            <v>302</v>
          </cell>
          <cell r="B336" t="str">
            <v>December 3, 2008</v>
          </cell>
          <cell r="C336" t="str">
            <v>OCC</v>
          </cell>
          <cell r="D336" t="str">
            <v>RSSD</v>
          </cell>
          <cell r="E336">
            <v>2759900</v>
          </cell>
          <cell r="F336" t="str">
            <v>LCNB Corp.</v>
          </cell>
          <cell r="G336" t="str">
            <v xml:space="preserve">Public </v>
          </cell>
          <cell r="H336">
            <v>13400000</v>
          </cell>
          <cell r="I336" t="str">
            <v>Approve</v>
          </cell>
          <cell r="L336" t="str">
            <v>December 4, 2008</v>
          </cell>
          <cell r="M336">
            <v>39786.770833333336</v>
          </cell>
          <cell r="N336" t="str">
            <v>Approve</v>
          </cell>
          <cell r="O336">
            <v>13400000</v>
          </cell>
          <cell r="Q336" t="str">
            <v>Yes</v>
          </cell>
          <cell r="R336">
            <v>39793</v>
          </cell>
          <cell r="T336" t="str">
            <v>Mr. Steve Foster</v>
          </cell>
          <cell r="U336" t="str">
            <v>513-932-1414</v>
          </cell>
          <cell r="V336" t="str">
            <v>Robert Haines 513-932-1414</v>
          </cell>
          <cell r="W336" t="str">
            <v>2 North Broadway, PO Box 59</v>
          </cell>
          <cell r="X336" t="str">
            <v>Lebanon</v>
          </cell>
          <cell r="Y336" t="str">
            <v>OH</v>
          </cell>
          <cell r="Z336" t="str">
            <v>45036</v>
          </cell>
          <cell r="AA336" t="str">
            <v>(513) 933-2333</v>
          </cell>
          <cell r="AB336">
            <v>39822</v>
          </cell>
          <cell r="AC336">
            <v>39822</v>
          </cell>
          <cell r="AD336">
            <v>13400000</v>
          </cell>
          <cell r="AE336" t="str">
            <v>Hughes Hubbard</v>
          </cell>
          <cell r="AF336" t="str">
            <v>LCNB</v>
          </cell>
          <cell r="AH336">
            <v>9.26</v>
          </cell>
          <cell r="AI336">
            <v>217062.64</v>
          </cell>
        </row>
        <row r="337">
          <cell r="A337">
            <v>303</v>
          </cell>
          <cell r="B337" t="str">
            <v>December 3, 2008</v>
          </cell>
          <cell r="C337" t="str">
            <v>OCC</v>
          </cell>
          <cell r="D337" t="str">
            <v>RSSD</v>
          </cell>
          <cell r="E337">
            <v>1048670</v>
          </cell>
          <cell r="F337" t="str">
            <v>The Wilber Corporation</v>
          </cell>
          <cell r="G337" t="str">
            <v xml:space="preserve">Public </v>
          </cell>
          <cell r="H337">
            <v>12000000</v>
          </cell>
          <cell r="I337" t="str">
            <v>Approve</v>
          </cell>
          <cell r="L337" t="str">
            <v>December 4, 2008</v>
          </cell>
          <cell r="M337">
            <v>39786.770833333336</v>
          </cell>
          <cell r="N337" t="str">
            <v>Approve - conditional</v>
          </cell>
          <cell r="O337">
            <v>12000000</v>
          </cell>
          <cell r="P337" t="str">
            <v>12/4/08; I/C approved, but it needs to be on our terms (not theirs)</v>
          </cell>
          <cell r="Q337" t="str">
            <v>Yes</v>
          </cell>
          <cell r="R337">
            <v>39793</v>
          </cell>
          <cell r="T337" t="str">
            <v>Mr. Douglas C. Gulotty</v>
          </cell>
          <cell r="U337" t="str">
            <v>607-433-4172</v>
          </cell>
          <cell r="V337" t="str">
            <v>Joseph E. Sutaris 607-433-4184</v>
          </cell>
          <cell r="W337" t="str">
            <v>245 Main Street</v>
          </cell>
          <cell r="X337" t="str">
            <v>Oneonta</v>
          </cell>
          <cell r="Y337" t="str">
            <v>NY</v>
          </cell>
          <cell r="Z337" t="str">
            <v>13820</v>
          </cell>
          <cell r="AA337" t="str">
            <v>(607) 433-4161</v>
          </cell>
          <cell r="AB337" t="str">
            <v xml:space="preserve"> </v>
          </cell>
          <cell r="AE337" t="str">
            <v>Squire Sanders</v>
          </cell>
          <cell r="AF337" t="str">
            <v>GIW</v>
          </cell>
        </row>
        <row r="338">
          <cell r="A338">
            <v>304</v>
          </cell>
          <cell r="B338" t="str">
            <v>December 3, 2008</v>
          </cell>
          <cell r="C338" t="str">
            <v>OCC</v>
          </cell>
          <cell r="D338" t="str">
            <v>RSSD</v>
          </cell>
          <cell r="E338">
            <v>1048764</v>
          </cell>
          <cell r="F338" t="str">
            <v>Center Bancorp, Inc.</v>
          </cell>
          <cell r="G338" t="str">
            <v xml:space="preserve">Public </v>
          </cell>
          <cell r="H338">
            <v>10000000</v>
          </cell>
          <cell r="I338" t="str">
            <v>Approve</v>
          </cell>
          <cell r="L338" t="str">
            <v>December 4, 2008</v>
          </cell>
          <cell r="M338">
            <v>39786.770833333336</v>
          </cell>
          <cell r="N338" t="str">
            <v>Approve</v>
          </cell>
          <cell r="O338">
            <v>10000000</v>
          </cell>
          <cell r="Q338" t="str">
            <v>Yes</v>
          </cell>
          <cell r="R338">
            <v>39793</v>
          </cell>
          <cell r="T338" t="str">
            <v>Mr. Anthony C. Weagley</v>
          </cell>
          <cell r="U338" t="str">
            <v>908-206-2886</v>
          </cell>
          <cell r="V338" t="str">
            <v>A. Richard Abrahamian 908-206-2984</v>
          </cell>
          <cell r="W338" t="str">
            <v>2455 Morris Avenue</v>
          </cell>
          <cell r="X338" t="str">
            <v>Union</v>
          </cell>
          <cell r="Y338" t="str">
            <v>NJ</v>
          </cell>
          <cell r="Z338" t="str">
            <v>07083</v>
          </cell>
          <cell r="AA338" t="str">
            <v>(908) 810-7304</v>
          </cell>
          <cell r="AB338">
            <v>39822</v>
          </cell>
          <cell r="AC338">
            <v>39822</v>
          </cell>
          <cell r="AD338">
            <v>10000000</v>
          </cell>
          <cell r="AE338" t="str">
            <v>Hughes Hubbard</v>
          </cell>
          <cell r="AF338" t="str">
            <v>CNBC</v>
          </cell>
          <cell r="AG338" t="str">
            <v>Nasdaq</v>
          </cell>
          <cell r="AH338">
            <v>8.65</v>
          </cell>
          <cell r="AI338">
            <v>173410</v>
          </cell>
        </row>
        <row r="339">
          <cell r="A339">
            <v>305</v>
          </cell>
          <cell r="B339" t="str">
            <v>December 3, 2008</v>
          </cell>
          <cell r="C339" t="str">
            <v>OCC</v>
          </cell>
          <cell r="D339" t="str">
            <v>RSSD</v>
          </cell>
          <cell r="E339">
            <v>1133437</v>
          </cell>
          <cell r="F339" t="str">
            <v>SCBT Financial Corporation</v>
          </cell>
          <cell r="G339" t="str">
            <v xml:space="preserve">Public </v>
          </cell>
          <cell r="H339">
            <v>64779000</v>
          </cell>
          <cell r="I339" t="str">
            <v>Approve</v>
          </cell>
          <cell r="L339" t="str">
            <v>December 4, 2008</v>
          </cell>
          <cell r="M339">
            <v>39786.770833333336</v>
          </cell>
          <cell r="N339" t="str">
            <v>Approve - conditional</v>
          </cell>
          <cell r="O339">
            <v>64779000</v>
          </cell>
          <cell r="P339" t="str">
            <v>12/4/08; I/C approved, but we need to check for foreign ownership</v>
          </cell>
          <cell r="Q339" t="str">
            <v>Yes</v>
          </cell>
          <cell r="R339">
            <v>39793</v>
          </cell>
          <cell r="T339" t="str">
            <v>Mr. John C. Pollok</v>
          </cell>
          <cell r="U339" t="str">
            <v>803-765-4630</v>
          </cell>
          <cell r="V339" t="str">
            <v>Richard C. Mathis 803-765-4618</v>
          </cell>
          <cell r="W339" t="str">
            <v>520 Gervais Street</v>
          </cell>
          <cell r="X339" t="str">
            <v>Columbia</v>
          </cell>
          <cell r="Y339" t="str">
            <v>SC</v>
          </cell>
          <cell r="Z339" t="str">
            <v>29201</v>
          </cell>
          <cell r="AA339" t="str">
            <v>(803) 765-1966</v>
          </cell>
          <cell r="AB339">
            <v>39829</v>
          </cell>
          <cell r="AC339">
            <v>39829</v>
          </cell>
          <cell r="AD339">
            <v>64779000</v>
          </cell>
          <cell r="AE339" t="str">
            <v>Squire Sanders</v>
          </cell>
          <cell r="AF339" t="str">
            <v>SCBT</v>
          </cell>
          <cell r="AH339">
            <v>32.06</v>
          </cell>
          <cell r="AI339">
            <v>303083</v>
          </cell>
        </row>
        <row r="340">
          <cell r="A340">
            <v>306</v>
          </cell>
          <cell r="B340" t="str">
            <v>December 3, 2008</v>
          </cell>
          <cell r="C340" t="str">
            <v>OCC</v>
          </cell>
          <cell r="D340" t="str">
            <v>RSSD</v>
          </cell>
          <cell r="E340">
            <v>3005332</v>
          </cell>
          <cell r="F340" t="str">
            <v>F.N.B. Corporation</v>
          </cell>
          <cell r="G340" t="str">
            <v xml:space="preserve">Public </v>
          </cell>
          <cell r="H340">
            <v>181628000</v>
          </cell>
          <cell r="I340" t="str">
            <v>Approve</v>
          </cell>
          <cell r="L340" t="str">
            <v>December 9, 2008</v>
          </cell>
          <cell r="M340">
            <v>39791.541666666664</v>
          </cell>
          <cell r="N340" t="str">
            <v>Approve</v>
          </cell>
          <cell r="O340">
            <v>100000000</v>
          </cell>
          <cell r="P340" t="str">
            <v>1/6/09; amount decreased per Hughes Hubbard</v>
          </cell>
          <cell r="Q340" t="str">
            <v>Yes</v>
          </cell>
          <cell r="R340">
            <v>39793</v>
          </cell>
          <cell r="T340" t="str">
            <v>Mr. James G. Orie</v>
          </cell>
          <cell r="U340" t="str">
            <v>724-983-3435</v>
          </cell>
          <cell r="V340" t="str">
            <v>Brian F. Lilly 724-983-6770</v>
          </cell>
          <cell r="W340" t="str">
            <v>One F.N.B. Boulevard</v>
          </cell>
          <cell r="X340" t="str">
            <v>Hermitage</v>
          </cell>
          <cell r="Y340" t="str">
            <v>PA</v>
          </cell>
          <cell r="Z340" t="str">
            <v>16148</v>
          </cell>
          <cell r="AA340" t="str">
            <v>(724) 983-3349</v>
          </cell>
          <cell r="AB340">
            <v>39822</v>
          </cell>
          <cell r="AC340">
            <v>39822</v>
          </cell>
          <cell r="AD340">
            <v>100000000</v>
          </cell>
          <cell r="AE340" t="str">
            <v>Hughes Hubbard</v>
          </cell>
          <cell r="AF340" t="str">
            <v>FNB</v>
          </cell>
          <cell r="AH340">
            <v>11.52</v>
          </cell>
          <cell r="AI340">
            <v>1302083</v>
          </cell>
        </row>
        <row r="341">
          <cell r="A341">
            <v>307</v>
          </cell>
          <cell r="B341" t="str">
            <v>December 3, 2008</v>
          </cell>
          <cell r="C341" t="str">
            <v>OCC</v>
          </cell>
          <cell r="D341" t="str">
            <v>RSSD</v>
          </cell>
          <cell r="E341">
            <v>2808590</v>
          </cell>
          <cell r="F341" t="str">
            <v>Capital Bancorp, Inc.</v>
          </cell>
          <cell r="G341" t="str">
            <v>Private</v>
          </cell>
          <cell r="H341">
            <v>4700000</v>
          </cell>
          <cell r="I341" t="str">
            <v>Approve</v>
          </cell>
          <cell r="L341" t="str">
            <v>December 4, 2008</v>
          </cell>
          <cell r="M341">
            <v>39786.770833333336</v>
          </cell>
          <cell r="N341" t="str">
            <v>Approve</v>
          </cell>
          <cell r="O341">
            <v>4700000</v>
          </cell>
          <cell r="Q341" t="str">
            <v>Yes</v>
          </cell>
          <cell r="R341">
            <v>39793</v>
          </cell>
          <cell r="T341" t="str">
            <v>Mr. Stephen Ashman</v>
          </cell>
          <cell r="U341" t="str">
            <v>301-468-8848</v>
          </cell>
          <cell r="V341" t="str">
            <v>Scot Browning 240-283-0401</v>
          </cell>
          <cell r="W341" t="str">
            <v>One Church Street, Suite 300</v>
          </cell>
          <cell r="X341" t="str">
            <v>Rockville</v>
          </cell>
          <cell r="Y341" t="str">
            <v>MD</v>
          </cell>
          <cell r="Z341" t="str">
            <v>20850</v>
          </cell>
          <cell r="AA341" t="str">
            <v>(301) 468-0342</v>
          </cell>
          <cell r="AB341">
            <v>39805</v>
          </cell>
          <cell r="AC341">
            <v>39805</v>
          </cell>
          <cell r="AD341">
            <v>4700000</v>
          </cell>
          <cell r="AE341" t="str">
            <v>Squire Sanders</v>
          </cell>
          <cell r="AF341" t="str">
            <v>N/A</v>
          </cell>
          <cell r="AH341" t="str">
            <v>n/a</v>
          </cell>
          <cell r="AI341" t="str">
            <v>n/a</v>
          </cell>
        </row>
        <row r="342">
          <cell r="A342">
            <v>308</v>
          </cell>
          <cell r="B342" t="str">
            <v>December 3, 2008</v>
          </cell>
          <cell r="C342" t="str">
            <v>OCC</v>
          </cell>
          <cell r="D342" t="str">
            <v>RSSD</v>
          </cell>
          <cell r="E342">
            <v>1139279</v>
          </cell>
          <cell r="F342" t="str">
            <v>NBT Bancorp Inc.</v>
          </cell>
          <cell r="G342" t="str">
            <v xml:space="preserve">Public </v>
          </cell>
          <cell r="H342">
            <v>0</v>
          </cell>
          <cell r="I342" t="str">
            <v>Approve</v>
          </cell>
          <cell r="L342" t="str">
            <v>December 4, 2008</v>
          </cell>
          <cell r="M342">
            <v>39786.770833333336</v>
          </cell>
          <cell r="N342" t="str">
            <v>Approve</v>
          </cell>
          <cell r="O342">
            <v>0</v>
          </cell>
          <cell r="P342" t="str">
            <v>1/6/09: received official withdrawal letter</v>
          </cell>
          <cell r="Q342" t="str">
            <v>Yes</v>
          </cell>
          <cell r="R342">
            <v>39793</v>
          </cell>
          <cell r="T342" t="str">
            <v>Mr. Martin Dietrich</v>
          </cell>
          <cell r="U342" t="str">
            <v>607-337-6119</v>
          </cell>
          <cell r="V342" t="str">
            <v>Michael J. Chewens 607-337-6520</v>
          </cell>
          <cell r="W342" t="str">
            <v>52 South Broad Street</v>
          </cell>
          <cell r="X342" t="str">
            <v>Norwich</v>
          </cell>
          <cell r="Y342" t="str">
            <v>NY</v>
          </cell>
          <cell r="Z342" t="str">
            <v>13815</v>
          </cell>
          <cell r="AA342" t="str">
            <v>(607) 336-6545</v>
          </cell>
          <cell r="AB342" t="str">
            <v xml:space="preserve"> </v>
          </cell>
          <cell r="AE342" t="str">
            <v>Hughes Hubbard</v>
          </cell>
          <cell r="AF342" t="str">
            <v>NBTB</v>
          </cell>
          <cell r="AJ342">
            <v>39819</v>
          </cell>
        </row>
        <row r="343">
          <cell r="A343">
            <v>309</v>
          </cell>
          <cell r="B343" t="str">
            <v>December 3, 2008</v>
          </cell>
          <cell r="C343" t="str">
            <v>OCC</v>
          </cell>
          <cell r="D343" t="str">
            <v>RSSD</v>
          </cell>
          <cell r="E343">
            <v>1404632</v>
          </cell>
          <cell r="F343" t="str">
            <v>First Bankers Trustshares, Inc.</v>
          </cell>
          <cell r="G343" t="str">
            <v>OTC - Private</v>
          </cell>
          <cell r="H343">
            <v>10000000</v>
          </cell>
          <cell r="I343" t="str">
            <v>Approve</v>
          </cell>
          <cell r="L343" t="str">
            <v>December 4, 2008</v>
          </cell>
          <cell r="M343">
            <v>39786.770833333336</v>
          </cell>
          <cell r="N343" t="str">
            <v>Approve</v>
          </cell>
          <cell r="O343">
            <v>10000000</v>
          </cell>
          <cell r="Q343" t="str">
            <v>Yes</v>
          </cell>
          <cell r="R343">
            <v>39793</v>
          </cell>
          <cell r="T343" t="str">
            <v>Mr. Arthur Greenbank</v>
          </cell>
          <cell r="U343" t="str">
            <v>217-228-8080</v>
          </cell>
          <cell r="V343" t="str">
            <v>Brian Ippensen 217-228-8658</v>
          </cell>
          <cell r="W343" t="str">
            <v>1201 Broadway</v>
          </cell>
          <cell r="X343" t="str">
            <v>Quincy</v>
          </cell>
          <cell r="Y343" t="str">
            <v>IL</v>
          </cell>
          <cell r="Z343" t="str">
            <v>62301</v>
          </cell>
          <cell r="AA343" t="str">
            <v>(217) 277-0080</v>
          </cell>
          <cell r="AB343">
            <v>39829</v>
          </cell>
          <cell r="AC343">
            <v>39829</v>
          </cell>
          <cell r="AD343">
            <v>10000000</v>
          </cell>
          <cell r="AE343" t="str">
            <v>Squire Sanders</v>
          </cell>
          <cell r="AF343" t="str">
            <v>FBTT</v>
          </cell>
          <cell r="AH343" t="str">
            <v>n/a</v>
          </cell>
          <cell r="AI343" t="str">
            <v>n/a</v>
          </cell>
        </row>
        <row r="344">
          <cell r="A344">
            <v>310</v>
          </cell>
          <cell r="B344" t="str">
            <v>December 3, 2008</v>
          </cell>
          <cell r="C344" t="str">
            <v>OCC</v>
          </cell>
          <cell r="D344" t="str">
            <v>RSSD</v>
          </cell>
          <cell r="E344">
            <v>1401190</v>
          </cell>
          <cell r="F344" t="str">
            <v>Evans Bancorp, Inc.</v>
          </cell>
          <cell r="G344" t="str">
            <v xml:space="preserve">Public </v>
          </cell>
          <cell r="H344">
            <v>0</v>
          </cell>
          <cell r="I344" t="str">
            <v>Approve</v>
          </cell>
          <cell r="L344" t="str">
            <v>December 4, 2008</v>
          </cell>
          <cell r="M344">
            <v>39786.770833333336</v>
          </cell>
          <cell r="N344" t="str">
            <v>Approve</v>
          </cell>
          <cell r="O344">
            <v>0</v>
          </cell>
          <cell r="P344" t="str">
            <v>media reports say they withdrew (12/19, lhb)</v>
          </cell>
          <cell r="Q344" t="str">
            <v>Yes</v>
          </cell>
          <cell r="R344">
            <v>39793</v>
          </cell>
          <cell r="T344" t="str">
            <v>Mr. David J. Nasca</v>
          </cell>
          <cell r="U344" t="str">
            <v>716-926-2002</v>
          </cell>
          <cell r="V344" t="str">
            <v>Gary A. Kajtoch 716-926-2007</v>
          </cell>
          <cell r="W344" t="str">
            <v>14 - 16 North Main St.</v>
          </cell>
          <cell r="X344" t="str">
            <v>Angola</v>
          </cell>
          <cell r="Y344" t="str">
            <v>NY</v>
          </cell>
          <cell r="Z344" t="str">
            <v>14006</v>
          </cell>
          <cell r="AA344" t="str">
            <v>(716) 926-2005</v>
          </cell>
          <cell r="AB344" t="str">
            <v xml:space="preserve"> </v>
          </cell>
          <cell r="AE344" t="str">
            <v>Hughes Hubbard</v>
          </cell>
          <cell r="AF344" t="str">
            <v>EVBN</v>
          </cell>
          <cell r="AJ344">
            <v>39801</v>
          </cell>
        </row>
        <row r="345">
          <cell r="A345">
            <v>311</v>
          </cell>
          <cell r="B345" t="str">
            <v>December 3, 2008</v>
          </cell>
          <cell r="C345" t="str">
            <v>OCC</v>
          </cell>
          <cell r="D345" t="str">
            <v>RSSD</v>
          </cell>
          <cell r="E345">
            <v>1140510</v>
          </cell>
          <cell r="F345" t="str">
            <v>Alliance Financial Corporation</v>
          </cell>
          <cell r="G345" t="str">
            <v xml:space="preserve">Public </v>
          </cell>
          <cell r="H345">
            <v>27000000</v>
          </cell>
          <cell r="I345" t="str">
            <v>Approve</v>
          </cell>
          <cell r="L345" t="str">
            <v>December 4, 2008</v>
          </cell>
          <cell r="M345">
            <v>39786.770833333336</v>
          </cell>
          <cell r="N345" t="str">
            <v>Approve</v>
          </cell>
          <cell r="O345">
            <v>26918000</v>
          </cell>
          <cell r="Q345" t="str">
            <v>Yes</v>
          </cell>
          <cell r="R345">
            <v>39793</v>
          </cell>
          <cell r="T345" t="str">
            <v>Mr. Jack H. Webb</v>
          </cell>
          <cell r="U345" t="str">
            <v>315-475-7551</v>
          </cell>
          <cell r="V345" t="str">
            <v>J. Daniel Mohr 315-475-4478</v>
          </cell>
          <cell r="W345" t="str">
            <v>120 Madison Street, 18th Floor</v>
          </cell>
          <cell r="X345" t="str">
            <v>Syracuse</v>
          </cell>
          <cell r="Y345" t="str">
            <v>NY</v>
          </cell>
          <cell r="Z345" t="str">
            <v>13202</v>
          </cell>
          <cell r="AA345" t="str">
            <v>(315) 475-4421</v>
          </cell>
          <cell r="AB345">
            <v>39801</v>
          </cell>
          <cell r="AC345">
            <v>39801</v>
          </cell>
          <cell r="AD345">
            <v>26918000</v>
          </cell>
          <cell r="AE345" t="str">
            <v>Squire Sanders</v>
          </cell>
          <cell r="AF345" t="str">
            <v>ALNC</v>
          </cell>
          <cell r="AG345" t="str">
            <v>Nasdaq</v>
          </cell>
          <cell r="AH345">
            <v>23.33</v>
          </cell>
          <cell r="AI345">
            <v>173069</v>
          </cell>
        </row>
        <row r="346">
          <cell r="A346">
            <v>312</v>
          </cell>
          <cell r="B346" t="str">
            <v>December 3, 2008</v>
          </cell>
          <cell r="C346" t="str">
            <v>FRB</v>
          </cell>
          <cell r="D346" t="str">
            <v>RSSD</v>
          </cell>
          <cell r="E346">
            <v>1140677</v>
          </cell>
          <cell r="F346" t="str">
            <v>Central Virginia Bankshares, Inc.</v>
          </cell>
          <cell r="G346" t="str">
            <v xml:space="preserve">Public </v>
          </cell>
          <cell r="H346">
            <v>11385000</v>
          </cell>
          <cell r="I346" t="str">
            <v>Approve</v>
          </cell>
          <cell r="L346" t="str">
            <v>December 4, 2008</v>
          </cell>
          <cell r="M346">
            <v>39786.770833333336</v>
          </cell>
          <cell r="N346" t="str">
            <v>Approve</v>
          </cell>
          <cell r="O346">
            <v>11385000</v>
          </cell>
          <cell r="Q346" t="str">
            <v>Yes</v>
          </cell>
          <cell r="R346">
            <v>39793</v>
          </cell>
          <cell r="T346" t="str">
            <v>Mr. Charles F. Catlett, III</v>
          </cell>
          <cell r="U346" t="str">
            <v>804-403-2002</v>
          </cell>
          <cell r="V346" t="str">
            <v>R. Larry Lyons 804-403-2001</v>
          </cell>
          <cell r="W346" t="str">
            <v>P.O. Box 39</v>
          </cell>
          <cell r="X346" t="str">
            <v>Powhatan</v>
          </cell>
          <cell r="Y346" t="str">
            <v>VA</v>
          </cell>
          <cell r="Z346" t="str">
            <v>23139</v>
          </cell>
          <cell r="AA346" t="str">
            <v>(804) 598-4051</v>
          </cell>
          <cell r="AB346" t="str">
            <v xml:space="preserve"> </v>
          </cell>
          <cell r="AE346" t="str">
            <v>Hughes Hubbard</v>
          </cell>
          <cell r="AF346" t="str">
            <v>CVBK</v>
          </cell>
        </row>
        <row r="347">
          <cell r="A347">
            <v>313</v>
          </cell>
          <cell r="B347" t="str">
            <v>December 3, 2008</v>
          </cell>
          <cell r="C347" t="str">
            <v>FRB</v>
          </cell>
          <cell r="D347" t="str">
            <v>RSSD</v>
          </cell>
          <cell r="E347">
            <v>1846232</v>
          </cell>
          <cell r="F347" t="str">
            <v>Rising Sun Bancorp</v>
          </cell>
          <cell r="G347" t="str">
            <v>OTC - Private</v>
          </cell>
          <cell r="H347">
            <v>5983920</v>
          </cell>
          <cell r="I347" t="str">
            <v>Approve</v>
          </cell>
          <cell r="L347" t="str">
            <v>December 4, 2008</v>
          </cell>
          <cell r="M347">
            <v>39786.770833333336</v>
          </cell>
          <cell r="N347" t="str">
            <v>Approve</v>
          </cell>
          <cell r="O347">
            <v>5983000</v>
          </cell>
          <cell r="Q347" t="str">
            <v>Yes</v>
          </cell>
          <cell r="R347">
            <v>39793</v>
          </cell>
          <cell r="T347" t="str">
            <v>Mr. Jack H. Goldstein</v>
          </cell>
          <cell r="U347" t="str">
            <v>410-658-5504 ext. 2222</v>
          </cell>
          <cell r="V347" t="str">
            <v>Teresa L. Greider 410-658-5504 ext. 2256</v>
          </cell>
          <cell r="W347" t="str">
            <v>P.O. Box 370</v>
          </cell>
          <cell r="X347" t="str">
            <v>Rising Sun</v>
          </cell>
          <cell r="Y347" t="str">
            <v>MD</v>
          </cell>
          <cell r="Z347" t="str">
            <v>21911</v>
          </cell>
          <cell r="AA347" t="str">
            <v>(410) 658-6215</v>
          </cell>
          <cell r="AB347">
            <v>39822</v>
          </cell>
          <cell r="AC347">
            <v>39822</v>
          </cell>
          <cell r="AD347">
            <v>5983000</v>
          </cell>
          <cell r="AE347" t="str">
            <v>Squire Sanders</v>
          </cell>
          <cell r="AF347" t="str">
            <v>RSAM</v>
          </cell>
          <cell r="AH347" t="str">
            <v>n/a</v>
          </cell>
          <cell r="AI347" t="str">
            <v>n/a</v>
          </cell>
        </row>
        <row r="348">
          <cell r="A348">
            <v>314</v>
          </cell>
          <cell r="B348" t="str">
            <v>December 3, 2008</v>
          </cell>
          <cell r="C348" t="str">
            <v>FRB</v>
          </cell>
          <cell r="D348" t="str">
            <v>RSSD</v>
          </cell>
          <cell r="E348">
            <v>2324997</v>
          </cell>
          <cell r="F348" t="str">
            <v>Cache Valley Banking Company</v>
          </cell>
          <cell r="G348" t="str">
            <v>Private</v>
          </cell>
          <cell r="H348">
            <v>4767330</v>
          </cell>
          <cell r="I348" t="str">
            <v>COUNCIL</v>
          </cell>
          <cell r="J348">
            <v>39785</v>
          </cell>
          <cell r="K348" t="str">
            <v>Approve</v>
          </cell>
          <cell r="L348" t="str">
            <v>December 4, 2008</v>
          </cell>
          <cell r="M348">
            <v>39786.770833333336</v>
          </cell>
          <cell r="N348" t="str">
            <v>Approve</v>
          </cell>
          <cell r="O348">
            <v>4767000</v>
          </cell>
          <cell r="P348" t="str">
            <v>11/3/08: Council heard and passed on, application that requested amt was 3% of RWA of $158,911,000</v>
          </cell>
          <cell r="Q348" t="str">
            <v>Yes</v>
          </cell>
          <cell r="R348">
            <v>39793</v>
          </cell>
          <cell r="T348" t="str">
            <v>Mr. Gregg Miller</v>
          </cell>
          <cell r="U348" t="str">
            <v>435-753-3020 ext. 101</v>
          </cell>
          <cell r="V348" t="str">
            <v>Mike Lemon 435-753-3020 ext. 121</v>
          </cell>
          <cell r="W348" t="str">
            <v>101 North Main</v>
          </cell>
          <cell r="X348" t="str">
            <v>Logan</v>
          </cell>
          <cell r="Y348" t="str">
            <v>UT</v>
          </cell>
          <cell r="Z348" t="str">
            <v>84321</v>
          </cell>
          <cell r="AA348" t="str">
            <v>(435) 753-9057</v>
          </cell>
          <cell r="AB348">
            <v>39805</v>
          </cell>
          <cell r="AC348">
            <v>39805</v>
          </cell>
          <cell r="AD348">
            <v>4767000</v>
          </cell>
          <cell r="AE348" t="str">
            <v>Hughes Hubbard</v>
          </cell>
          <cell r="AF348" t="str">
            <v>420104Z US</v>
          </cell>
          <cell r="AH348" t="str">
            <v>n/a</v>
          </cell>
          <cell r="AI348" t="str">
            <v>n/a</v>
          </cell>
        </row>
        <row r="349">
          <cell r="A349">
            <v>315</v>
          </cell>
          <cell r="B349" t="str">
            <v>December 3, 2008</v>
          </cell>
          <cell r="C349" t="str">
            <v>OCC</v>
          </cell>
          <cell r="D349" t="str">
            <v>RSSD</v>
          </cell>
          <cell r="E349">
            <v>3338795</v>
          </cell>
          <cell r="F349" t="str">
            <v>Pacific Coast National Bancorp</v>
          </cell>
          <cell r="G349" t="str">
            <v>OTC - Private</v>
          </cell>
          <cell r="H349">
            <v>4120000</v>
          </cell>
          <cell r="I349" t="str">
            <v>COUNCIL</v>
          </cell>
          <cell r="J349">
            <v>39785</v>
          </cell>
          <cell r="K349" t="str">
            <v>Approve</v>
          </cell>
          <cell r="L349" t="str">
            <v>December 4, 2008</v>
          </cell>
          <cell r="M349">
            <v>39786.770833333336</v>
          </cell>
          <cell r="N349" t="str">
            <v>Approve</v>
          </cell>
          <cell r="O349">
            <v>4120000</v>
          </cell>
          <cell r="Q349" t="str">
            <v>Yes</v>
          </cell>
          <cell r="R349">
            <v>39793</v>
          </cell>
          <cell r="T349" t="str">
            <v>Mr. Michael S. Hahn</v>
          </cell>
          <cell r="U349" t="str">
            <v>949-361-4300</v>
          </cell>
          <cell r="V349" t="str">
            <v>Terry A. Stalk 949-361-4300</v>
          </cell>
          <cell r="W349" t="str">
            <v>905 Calle Amanecer, Suite 100</v>
          </cell>
          <cell r="X349" t="str">
            <v>San Clemente</v>
          </cell>
          <cell r="Y349" t="str">
            <v>CA</v>
          </cell>
          <cell r="Z349" t="str">
            <v>92673</v>
          </cell>
          <cell r="AA349" t="str">
            <v>(949) 361-4366</v>
          </cell>
          <cell r="AB349">
            <v>39829</v>
          </cell>
          <cell r="AC349">
            <v>39829</v>
          </cell>
          <cell r="AD349">
            <v>4120000</v>
          </cell>
          <cell r="AE349" t="str">
            <v>Squire Sanders</v>
          </cell>
          <cell r="AF349" t="str">
            <v>PCST</v>
          </cell>
        </row>
        <row r="350">
          <cell r="A350">
            <v>316</v>
          </cell>
          <cell r="B350" t="str">
            <v>December 3, 2008</v>
          </cell>
          <cell r="C350" t="str">
            <v>OCC</v>
          </cell>
          <cell r="D350" t="str">
            <v>RSSD</v>
          </cell>
          <cell r="E350">
            <v>2764258</v>
          </cell>
          <cell r="F350" t="str">
            <v>Intervest Bancshares Corporation</v>
          </cell>
          <cell r="G350" t="str">
            <v xml:space="preserve">Public </v>
          </cell>
          <cell r="H350">
            <v>25000000</v>
          </cell>
          <cell r="I350" t="str">
            <v>COUNCIL</v>
          </cell>
          <cell r="J350">
            <v>39785</v>
          </cell>
          <cell r="K350" t="str">
            <v>Approve</v>
          </cell>
          <cell r="L350" t="str">
            <v>December 4, 2008</v>
          </cell>
          <cell r="M350">
            <v>39786.770833333336</v>
          </cell>
          <cell r="N350" t="str">
            <v>Approve</v>
          </cell>
          <cell r="O350">
            <v>25000000</v>
          </cell>
          <cell r="Q350" t="str">
            <v>Yes</v>
          </cell>
          <cell r="R350">
            <v>39793</v>
          </cell>
          <cell r="T350" t="str">
            <v>Mr. Lowell S. Dansker</v>
          </cell>
          <cell r="U350" t="str">
            <v>212-218-2800</v>
          </cell>
          <cell r="V350" t="str">
            <v>John Arvonio 212-218-8397</v>
          </cell>
          <cell r="W350" t="str">
            <v>One Rockefeller Plaza - 4th Floor</v>
          </cell>
          <cell r="X350" t="str">
            <v>New York</v>
          </cell>
          <cell r="Y350" t="str">
            <v>NY</v>
          </cell>
          <cell r="Z350" t="str">
            <v>10020-2002</v>
          </cell>
          <cell r="AA350" t="str">
            <v>(212) 218-2808</v>
          </cell>
          <cell r="AB350">
            <v>39805</v>
          </cell>
          <cell r="AC350">
            <v>39805</v>
          </cell>
          <cell r="AD350">
            <v>25000000</v>
          </cell>
          <cell r="AE350" t="str">
            <v>Hughes Hubbard</v>
          </cell>
          <cell r="AF350" t="str">
            <v>IBCA</v>
          </cell>
          <cell r="AH350">
            <v>5.42</v>
          </cell>
          <cell r="AI350">
            <v>691882</v>
          </cell>
        </row>
        <row r="351">
          <cell r="A351">
            <v>317</v>
          </cell>
          <cell r="B351" t="str">
            <v>December 3, 2008</v>
          </cell>
          <cell r="C351" t="str">
            <v>OTS</v>
          </cell>
          <cell r="D351" t="str">
            <v>Holding Co Docket</v>
          </cell>
          <cell r="E351" t="str">
            <v>H2224</v>
          </cell>
          <cell r="F351" t="str">
            <v>Flagstar Bancorp, Inc.</v>
          </cell>
          <cell r="G351" t="str">
            <v xml:space="preserve">Public </v>
          </cell>
          <cell r="H351">
            <v>266657000</v>
          </cell>
          <cell r="I351" t="str">
            <v>COUNCIL</v>
          </cell>
          <cell r="J351">
            <v>39799</v>
          </cell>
          <cell r="K351" t="str">
            <v>Approve</v>
          </cell>
          <cell r="L351" t="str">
            <v>December 19, 2008</v>
          </cell>
          <cell r="M351">
            <v>39801.5625</v>
          </cell>
          <cell r="N351" t="str">
            <v>Approve</v>
          </cell>
          <cell r="O351">
            <v>266657000</v>
          </cell>
          <cell r="P351" t="str">
            <v>12/17/08: Council approved conditional on receiving $250 million additional capital; Awaiting OTS Viability verification; 12/30/08 received OTS verification--needs language in letter to reflect the condition</v>
          </cell>
          <cell r="Q351" t="str">
            <v>Yes</v>
          </cell>
          <cell r="R351">
            <v>39819</v>
          </cell>
          <cell r="T351" t="str">
            <v>Mr. Mark T. Hammond</v>
          </cell>
          <cell r="U351" t="str">
            <v>248-312-5175</v>
          </cell>
          <cell r="V351" t="str">
            <v>Paul D. Borja 248-312-5580</v>
          </cell>
          <cell r="W351" t="str">
            <v>5151 Corporate Drive</v>
          </cell>
          <cell r="X351" t="str">
            <v>Troy</v>
          </cell>
          <cell r="Y351" t="str">
            <v>MI</v>
          </cell>
          <cell r="Z351" t="str">
            <v>48098</v>
          </cell>
          <cell r="AA351" t="str">
            <v>(248) 312-6700</v>
          </cell>
          <cell r="AB351" t="str">
            <v xml:space="preserve"> </v>
          </cell>
          <cell r="AE351" t="str">
            <v>Simpson Thatcher</v>
          </cell>
          <cell r="AF351" t="str">
            <v>FBC</v>
          </cell>
        </row>
        <row r="352">
          <cell r="A352">
            <v>318</v>
          </cell>
          <cell r="B352" t="str">
            <v>December 3, 2008</v>
          </cell>
          <cell r="C352" t="str">
            <v>FRB</v>
          </cell>
          <cell r="D352" t="str">
            <v>RSSD</v>
          </cell>
          <cell r="E352">
            <v>1078958</v>
          </cell>
          <cell r="F352" t="str">
            <v>Citizens Bancshares Corporation</v>
          </cell>
          <cell r="G352" t="str">
            <v>OTC - Private</v>
          </cell>
          <cell r="H352">
            <v>7286000</v>
          </cell>
          <cell r="I352" t="str">
            <v>COUNCIL</v>
          </cell>
          <cell r="J352">
            <v>39785</v>
          </cell>
          <cell r="K352" t="str">
            <v>Approve</v>
          </cell>
          <cell r="L352" t="str">
            <v>December 4, 2008</v>
          </cell>
          <cell r="M352">
            <v>39786.770833333336</v>
          </cell>
          <cell r="N352" t="str">
            <v>Approve</v>
          </cell>
          <cell r="O352">
            <v>7286000</v>
          </cell>
          <cell r="Q352" t="str">
            <v>Yes</v>
          </cell>
          <cell r="R352">
            <v>39793</v>
          </cell>
          <cell r="T352" t="str">
            <v>Mr. James E. Young</v>
          </cell>
          <cell r="U352" t="str">
            <v>404-575-8300</v>
          </cell>
          <cell r="V352" t="str">
            <v>Cynthia N. Day 404-575-8300</v>
          </cell>
          <cell r="W352" t="str">
            <v>75 Piedmont Avenue North</v>
          </cell>
          <cell r="X352" t="str">
            <v>Atlanta</v>
          </cell>
          <cell r="Y352" t="str">
            <v>GA</v>
          </cell>
          <cell r="Z352" t="str">
            <v>30303</v>
          </cell>
          <cell r="AA352" t="str">
            <v>(404) 575-8311</v>
          </cell>
          <cell r="AB352" t="str">
            <v xml:space="preserve"> </v>
          </cell>
          <cell r="AE352" t="str">
            <v>Hughes Hubbard</v>
          </cell>
          <cell r="AF352" t="str">
            <v>CZBS</v>
          </cell>
        </row>
        <row r="353">
          <cell r="A353">
            <v>319</v>
          </cell>
          <cell r="B353" t="str">
            <v>December 3, 2008</v>
          </cell>
          <cell r="C353" t="str">
            <v>FRB</v>
          </cell>
          <cell r="D353" t="str">
            <v>RSSD</v>
          </cell>
          <cell r="E353">
            <v>2176413</v>
          </cell>
          <cell r="F353" t="str">
            <v>Middleburg Financial Corporation</v>
          </cell>
          <cell r="G353" t="str">
            <v xml:space="preserve">Public </v>
          </cell>
          <cell r="H353">
            <v>22000000</v>
          </cell>
          <cell r="I353" t="str">
            <v>COUNCIL</v>
          </cell>
          <cell r="J353">
            <v>39785</v>
          </cell>
          <cell r="K353" t="str">
            <v>Approve</v>
          </cell>
          <cell r="L353" t="str">
            <v>December 4, 2008</v>
          </cell>
          <cell r="M353">
            <v>39786.770833333336</v>
          </cell>
          <cell r="N353" t="str">
            <v>Approve</v>
          </cell>
          <cell r="O353">
            <v>22000000</v>
          </cell>
          <cell r="Q353" t="str">
            <v>Yes</v>
          </cell>
          <cell r="R353">
            <v>39793</v>
          </cell>
          <cell r="T353" t="str">
            <v>Mr. Gary R. Shook</v>
          </cell>
          <cell r="U353" t="str">
            <v>540-687-4801</v>
          </cell>
          <cell r="V353" t="str">
            <v>Jeffrey H. Culver 703-737-3470</v>
          </cell>
          <cell r="W353" t="str">
            <v>111 W. Washington Street</v>
          </cell>
          <cell r="X353" t="str">
            <v>Middleburg</v>
          </cell>
          <cell r="Y353" t="str">
            <v>VA</v>
          </cell>
          <cell r="Z353" t="str">
            <v>20117</v>
          </cell>
          <cell r="AA353" t="str">
            <v>(540) 687-3739</v>
          </cell>
          <cell r="AB353" t="str">
            <v xml:space="preserve"> </v>
          </cell>
          <cell r="AE353" t="str">
            <v>Squire Sanders</v>
          </cell>
          <cell r="AF353" t="str">
            <v>MBRG</v>
          </cell>
        </row>
        <row r="354">
          <cell r="AB354" t="str">
            <v xml:space="preserve"> </v>
          </cell>
        </row>
        <row r="355">
          <cell r="A355">
            <v>320</v>
          </cell>
          <cell r="B355" t="str">
            <v>December 4, 2008</v>
          </cell>
          <cell r="C355" t="str">
            <v>FDIC</v>
          </cell>
          <cell r="D355" t="str">
            <v>RSSD</v>
          </cell>
          <cell r="E355">
            <v>1025541</v>
          </cell>
          <cell r="F355" t="str">
            <v>Westamerica Bancorporation</v>
          </cell>
          <cell r="G355" t="str">
            <v xml:space="preserve">Public </v>
          </cell>
          <cell r="H355">
            <v>83726790</v>
          </cell>
          <cell r="I355" t="str">
            <v>Approve</v>
          </cell>
          <cell r="L355" t="str">
            <v>December 4, 2008</v>
          </cell>
          <cell r="M355">
            <v>39786.770833333336</v>
          </cell>
          <cell r="N355" t="str">
            <v>Approve - conditional</v>
          </cell>
          <cell r="O355">
            <v>83726000</v>
          </cell>
          <cell r="Q355" t="str">
            <v>Yes</v>
          </cell>
          <cell r="R355">
            <v>39793</v>
          </cell>
          <cell r="T355" t="str">
            <v>Mr. John A. Thorson</v>
          </cell>
          <cell r="U355" t="str">
            <v>707-863-6840</v>
          </cell>
          <cell r="V355" t="str">
            <v>Jennifer J. Finger 707-863-6818</v>
          </cell>
          <cell r="W355" t="str">
            <v>1108 Fifth Avenue</v>
          </cell>
          <cell r="X355" t="str">
            <v>San Rafael</v>
          </cell>
          <cell r="Y355" t="str">
            <v>CA</v>
          </cell>
          <cell r="Z355" t="str">
            <v>94901</v>
          </cell>
          <cell r="AA355" t="str">
            <v>(707) 863-6815</v>
          </cell>
          <cell r="AB355" t="str">
            <v xml:space="preserve"> </v>
          </cell>
          <cell r="AE355" t="str">
            <v>Hughes Hubbard</v>
          </cell>
          <cell r="AF355" t="str">
            <v>WABC</v>
          </cell>
        </row>
        <row r="356">
          <cell r="A356">
            <v>321</v>
          </cell>
          <cell r="B356" t="str">
            <v>December 4, 2008</v>
          </cell>
          <cell r="C356" t="str">
            <v>FDIC</v>
          </cell>
          <cell r="D356" t="str">
            <v>RSSD</v>
          </cell>
          <cell r="E356">
            <v>2762898</v>
          </cell>
          <cell r="F356" t="str">
            <v>MemphisFirst Corporation</v>
          </cell>
          <cell r="G356" t="str">
            <v>CDFI - Private</v>
          </cell>
          <cell r="H356">
            <v>1688220</v>
          </cell>
          <cell r="I356" t="str">
            <v>Approve</v>
          </cell>
          <cell r="P356" t="str">
            <v>Awaiting information from the FDIC--it is tied to #635</v>
          </cell>
          <cell r="T356" t="str">
            <v>Ms. Martha Jo Owen</v>
          </cell>
          <cell r="U356" t="str">
            <v>901-457-3110</v>
          </cell>
          <cell r="V356" t="str">
            <v>Phyllis Calcote 901-457-3105</v>
          </cell>
          <cell r="W356" t="str">
            <v xml:space="preserve">1015 West Poplar </v>
          </cell>
          <cell r="X356" t="str">
            <v xml:space="preserve">Collierville </v>
          </cell>
          <cell r="Y356" t="str">
            <v>TN</v>
          </cell>
          <cell r="Z356" t="str">
            <v>38017</v>
          </cell>
          <cell r="AA356" t="str">
            <v>(901) 850-0053</v>
          </cell>
          <cell r="AB356" t="str">
            <v xml:space="preserve"> </v>
          </cell>
          <cell r="AE356" t="str">
            <v>Squire Sanders</v>
          </cell>
          <cell r="AF356" t="str">
            <v>N/A</v>
          </cell>
        </row>
        <row r="357">
          <cell r="A357">
            <v>322</v>
          </cell>
          <cell r="B357" t="str">
            <v>December 4, 2008</v>
          </cell>
          <cell r="C357" t="str">
            <v>FDIC</v>
          </cell>
          <cell r="D357" t="str">
            <v>RSSD</v>
          </cell>
          <cell r="E357">
            <v>1885307</v>
          </cell>
          <cell r="F357" t="str">
            <v>Community Trust Financial Corporation</v>
          </cell>
          <cell r="G357" t="str">
            <v>Private</v>
          </cell>
          <cell r="H357">
            <v>21850000</v>
          </cell>
          <cell r="I357" t="str">
            <v>Approve</v>
          </cell>
          <cell r="L357" t="str">
            <v>December 8, 2008</v>
          </cell>
          <cell r="M357">
            <v>39790.625</v>
          </cell>
          <cell r="N357" t="str">
            <v>Approve</v>
          </cell>
          <cell r="O357">
            <v>24000000</v>
          </cell>
          <cell r="Q357" t="str">
            <v>Yes</v>
          </cell>
          <cell r="R357">
            <v>39793</v>
          </cell>
          <cell r="T357" t="str">
            <v>Mr. James K. Kendrick</v>
          </cell>
          <cell r="U357" t="str">
            <v>318-232-7488</v>
          </cell>
          <cell r="V357" t="str">
            <v>Drake Mills 318-254-7422</v>
          </cell>
          <cell r="W357" t="str">
            <v>1511 N. Trenton St.</v>
          </cell>
          <cell r="X357" t="str">
            <v>Ruston</v>
          </cell>
          <cell r="Y357" t="str">
            <v>LA</v>
          </cell>
          <cell r="Z357" t="str">
            <v>71270</v>
          </cell>
          <cell r="AA357" t="str">
            <v>(318) 254-7429</v>
          </cell>
          <cell r="AB357">
            <v>39822</v>
          </cell>
          <cell r="AC357">
            <v>39822</v>
          </cell>
          <cell r="AD357">
            <v>24000000</v>
          </cell>
          <cell r="AE357" t="str">
            <v>Hughes Hubbard</v>
          </cell>
          <cell r="AF357" t="str">
            <v>N/A</v>
          </cell>
          <cell r="AH357" t="str">
            <v>n/a</v>
          </cell>
          <cell r="AI357" t="str">
            <v>n/a</v>
          </cell>
        </row>
        <row r="358">
          <cell r="A358">
            <v>323</v>
          </cell>
          <cell r="B358" t="str">
            <v>December 4, 2008</v>
          </cell>
          <cell r="C358" t="str">
            <v>FDIC</v>
          </cell>
          <cell r="D358" t="str">
            <v>RSSD</v>
          </cell>
          <cell r="E358">
            <v>3311145</v>
          </cell>
          <cell r="F358" t="str">
            <v>Charter Oak Bank</v>
          </cell>
          <cell r="G358" t="str">
            <v>OTC - Private</v>
          </cell>
          <cell r="H358">
            <v>0</v>
          </cell>
          <cell r="I358" t="str">
            <v>Approve</v>
          </cell>
          <cell r="L358" t="str">
            <v>December 8, 2008</v>
          </cell>
          <cell r="M358">
            <v>39790.625</v>
          </cell>
          <cell r="N358" t="str">
            <v>Approve</v>
          </cell>
          <cell r="O358">
            <v>0</v>
          </cell>
          <cell r="P358" t="str">
            <v>FDIC receiced letter on 12/23/08 stated bank had withdrawn application from CPP; 1/7/09: received official letter from FDIC</v>
          </cell>
          <cell r="Q358" t="str">
            <v>Yes</v>
          </cell>
          <cell r="R358">
            <v>39793</v>
          </cell>
          <cell r="T358" t="str">
            <v>Mr. Rodney Wiessner</v>
          </cell>
          <cell r="U358" t="str">
            <v>707-265-2002</v>
          </cell>
          <cell r="V358" t="str">
            <v>Brian Kelly 707-265-2001</v>
          </cell>
          <cell r="W358" t="str">
            <v>600 Trancas Street</v>
          </cell>
          <cell r="X358" t="str">
            <v>Napa</v>
          </cell>
          <cell r="Y358" t="str">
            <v>CA</v>
          </cell>
          <cell r="Z358" t="str">
            <v>94558</v>
          </cell>
          <cell r="AA358" t="str">
            <v>(707) 265-2092</v>
          </cell>
          <cell r="AB358" t="str">
            <v xml:space="preserve"> </v>
          </cell>
          <cell r="AE358" t="str">
            <v>Squire Sanders</v>
          </cell>
          <cell r="AF358" t="str">
            <v>CHOB</v>
          </cell>
          <cell r="AJ358">
            <v>39805</v>
          </cell>
        </row>
        <row r="359">
          <cell r="A359">
            <v>324</v>
          </cell>
          <cell r="B359" t="str">
            <v>December 4, 2008</v>
          </cell>
          <cell r="C359" t="str">
            <v>FDIC</v>
          </cell>
          <cell r="D359" t="str">
            <v>RSSD</v>
          </cell>
          <cell r="E359">
            <v>2183493</v>
          </cell>
          <cell r="F359" t="str">
            <v>C&amp;F Financial Corporation</v>
          </cell>
          <cell r="G359" t="str">
            <v xml:space="preserve">Public </v>
          </cell>
          <cell r="H359">
            <v>20000000</v>
          </cell>
          <cell r="I359" t="str">
            <v>Approve</v>
          </cell>
          <cell r="L359" t="str">
            <v>December 8, 2008</v>
          </cell>
          <cell r="M359">
            <v>39790.625</v>
          </cell>
          <cell r="N359" t="str">
            <v>Approve</v>
          </cell>
          <cell r="O359">
            <v>20000000</v>
          </cell>
          <cell r="Q359" t="str">
            <v>Yes</v>
          </cell>
          <cell r="R359">
            <v>39793</v>
          </cell>
          <cell r="T359" t="str">
            <v>Mr. Thomas F. Cherry</v>
          </cell>
          <cell r="U359" t="str">
            <v>757-741-2214</v>
          </cell>
          <cell r="V359" t="str">
            <v>Christopher A. Spillare 757-741-2243</v>
          </cell>
          <cell r="W359" t="str">
            <v>P.O. Box 391</v>
          </cell>
          <cell r="X359" t="str">
            <v>West Point</v>
          </cell>
          <cell r="Y359" t="str">
            <v>VA</v>
          </cell>
          <cell r="Z359" t="str">
            <v>23181</v>
          </cell>
          <cell r="AA359" t="str">
            <v>(757) 741-2803</v>
          </cell>
          <cell r="AB359">
            <v>39822</v>
          </cell>
          <cell r="AC359">
            <v>39822</v>
          </cell>
          <cell r="AD359">
            <v>20000000</v>
          </cell>
          <cell r="AE359" t="str">
            <v>Hughes Hubbard</v>
          </cell>
          <cell r="AF359" t="str">
            <v>CFFI</v>
          </cell>
          <cell r="AH359">
            <v>17.91</v>
          </cell>
          <cell r="AI359">
            <v>167504</v>
          </cell>
        </row>
        <row r="360">
          <cell r="A360">
            <v>325</v>
          </cell>
          <cell r="B360" t="str">
            <v>December 4, 2008</v>
          </cell>
          <cell r="C360" t="str">
            <v>FDIC</v>
          </cell>
          <cell r="D360" t="str">
            <v>RSSD</v>
          </cell>
          <cell r="E360">
            <v>3165133</v>
          </cell>
          <cell r="F360" t="str">
            <v>Citizens Bancorp</v>
          </cell>
          <cell r="G360" t="str">
            <v>OTC - Private</v>
          </cell>
          <cell r="H360">
            <v>10400000</v>
          </cell>
          <cell r="I360" t="str">
            <v>Approve</v>
          </cell>
          <cell r="L360" t="str">
            <v>December 8, 2008</v>
          </cell>
          <cell r="M360">
            <v>39790.625</v>
          </cell>
          <cell r="N360" t="str">
            <v>Approve</v>
          </cell>
          <cell r="O360">
            <v>10400000</v>
          </cell>
          <cell r="Q360" t="str">
            <v>Yes</v>
          </cell>
          <cell r="R360">
            <v>39793</v>
          </cell>
          <cell r="T360" t="str">
            <v>Ms. Judith Hess</v>
          </cell>
          <cell r="U360" t="str">
            <v>530-470-2804</v>
          </cell>
          <cell r="V360" t="str">
            <v>Susan Trevena 530-478-6012</v>
          </cell>
          <cell r="W360" t="str">
            <v>208 Providence Mine RD. #122</v>
          </cell>
          <cell r="X360" t="str">
            <v>Nevada City</v>
          </cell>
          <cell r="Y360" t="str">
            <v>CA</v>
          </cell>
          <cell r="Z360" t="str">
            <v>95959</v>
          </cell>
          <cell r="AA360" t="str">
            <v>(530) 265-9880</v>
          </cell>
          <cell r="AB360">
            <v>39805</v>
          </cell>
          <cell r="AC360">
            <v>39805</v>
          </cell>
          <cell r="AD360">
            <v>10400000</v>
          </cell>
          <cell r="AE360" t="str">
            <v>Squire Sanders</v>
          </cell>
          <cell r="AF360" t="str">
            <v>CZNB</v>
          </cell>
          <cell r="AH360" t="str">
            <v>n/a</v>
          </cell>
          <cell r="AI360" t="str">
            <v>n/a</v>
          </cell>
        </row>
        <row r="361">
          <cell r="A361">
            <v>326</v>
          </cell>
          <cell r="B361" t="str">
            <v>December 4, 2008</v>
          </cell>
          <cell r="C361" t="str">
            <v>FDIC</v>
          </cell>
          <cell r="D361" t="str">
            <v>RSSD</v>
          </cell>
          <cell r="E361">
            <v>1206546</v>
          </cell>
          <cell r="F361" t="str">
            <v>Heartland Financial USA, Inc.</v>
          </cell>
          <cell r="G361" t="str">
            <v xml:space="preserve">Public </v>
          </cell>
          <cell r="H361">
            <v>81698000</v>
          </cell>
          <cell r="I361" t="str">
            <v>Approve</v>
          </cell>
          <cell r="L361" t="str">
            <v>December 8, 2008</v>
          </cell>
          <cell r="M361">
            <v>39790.625</v>
          </cell>
          <cell r="N361" t="str">
            <v>Approve</v>
          </cell>
          <cell r="O361">
            <v>81698000</v>
          </cell>
          <cell r="Q361" t="str">
            <v>Yes</v>
          </cell>
          <cell r="R361">
            <v>39793</v>
          </cell>
          <cell r="T361" t="str">
            <v>Mr. John K. Schmidt</v>
          </cell>
          <cell r="U361" t="str">
            <v>563-589-1994</v>
          </cell>
          <cell r="V361" t="str">
            <v>David L. Horstmann 563-589-1972</v>
          </cell>
          <cell r="W361" t="str">
            <v>1398 Central Avenue</v>
          </cell>
          <cell r="X361" t="str">
            <v>Dubuque</v>
          </cell>
          <cell r="Y361" t="str">
            <v>IA</v>
          </cell>
          <cell r="Z361" t="str">
            <v>52004-0747</v>
          </cell>
          <cell r="AA361" t="str">
            <v>(563) 589-1951</v>
          </cell>
          <cell r="AB361">
            <v>39801</v>
          </cell>
          <cell r="AC361">
            <v>39801</v>
          </cell>
          <cell r="AD361">
            <v>81698000</v>
          </cell>
          <cell r="AE361" t="str">
            <v>Hughes Hubbard</v>
          </cell>
          <cell r="AF361" t="str">
            <v>HTLF</v>
          </cell>
          <cell r="AH361">
            <v>20.100000000000001</v>
          </cell>
          <cell r="AI361">
            <v>609687</v>
          </cell>
        </row>
        <row r="362">
          <cell r="A362">
            <v>327</v>
          </cell>
          <cell r="B362" t="str">
            <v>December 4, 2008</v>
          </cell>
          <cell r="C362" t="str">
            <v>FDIC</v>
          </cell>
          <cell r="D362" t="str">
            <v>RSSD</v>
          </cell>
          <cell r="E362">
            <v>2929833</v>
          </cell>
          <cell r="F362" t="str">
            <v>GrandSouth Bancorporation</v>
          </cell>
          <cell r="G362" t="str">
            <v>OTC - Private</v>
          </cell>
          <cell r="H362">
            <v>9000000</v>
          </cell>
          <cell r="I362" t="str">
            <v>Approve</v>
          </cell>
          <cell r="L362" t="str">
            <v>December 8, 2008</v>
          </cell>
          <cell r="M362">
            <v>39790.625</v>
          </cell>
          <cell r="N362" t="str">
            <v>Approve</v>
          </cell>
          <cell r="O362">
            <v>9000000</v>
          </cell>
          <cell r="Q362" t="str">
            <v>Yes</v>
          </cell>
          <cell r="R362">
            <v>39793</v>
          </cell>
          <cell r="T362" t="str">
            <v xml:space="preserve">Mr. Ronald K. Earnest </v>
          </cell>
          <cell r="U362" t="str">
            <v>864-527-7174</v>
          </cell>
          <cell r="V362" t="str">
            <v>J. B. Garrett 864-527-7170</v>
          </cell>
          <cell r="W362" t="str">
            <v>381 Halton Road</v>
          </cell>
          <cell r="X362" t="str">
            <v>Greenville</v>
          </cell>
          <cell r="Y362" t="str">
            <v>SC</v>
          </cell>
          <cell r="Z362" t="str">
            <v>29606</v>
          </cell>
          <cell r="AA362" t="str">
            <v>(864) 527-7124</v>
          </cell>
          <cell r="AB362">
            <v>39822</v>
          </cell>
          <cell r="AC362">
            <v>39822</v>
          </cell>
          <cell r="AD362">
            <v>9000000</v>
          </cell>
          <cell r="AE362" t="str">
            <v>Squire Sanders</v>
          </cell>
          <cell r="AF362" t="str">
            <v>GRRB</v>
          </cell>
          <cell r="AH362" t="str">
            <v>n/a</v>
          </cell>
          <cell r="AI362" t="str">
            <v>n/a</v>
          </cell>
        </row>
        <row r="363">
          <cell r="A363">
            <v>328</v>
          </cell>
          <cell r="B363" t="str">
            <v>December 4, 2008</v>
          </cell>
          <cell r="C363" t="str">
            <v>FDIC</v>
          </cell>
          <cell r="D363" t="str">
            <v>RSSD</v>
          </cell>
          <cell r="E363">
            <v>1162530</v>
          </cell>
          <cell r="F363" t="str">
            <v>HCSB Financial Corporation</v>
          </cell>
          <cell r="G363" t="str">
            <v>OTC - Public</v>
          </cell>
          <cell r="H363">
            <v>12895590</v>
          </cell>
          <cell r="I363" t="str">
            <v>Approve</v>
          </cell>
          <cell r="L363" t="str">
            <v>December 11, 2008</v>
          </cell>
          <cell r="M363">
            <v>39793.583333333336</v>
          </cell>
          <cell r="N363" t="str">
            <v>Approve</v>
          </cell>
          <cell r="O363">
            <v>12895000</v>
          </cell>
          <cell r="Q363" t="str">
            <v>Yes</v>
          </cell>
          <cell r="R363">
            <v>39797</v>
          </cell>
          <cell r="T363" t="str">
            <v>Mr. James R. Clarkson</v>
          </cell>
          <cell r="U363" t="str">
            <v>843-839-6270</v>
          </cell>
          <cell r="V363" t="str">
            <v>Edward L. Loehr Jr. 843-839-6263</v>
          </cell>
          <cell r="W363" t="str">
            <v>5201 Broad Street</v>
          </cell>
          <cell r="X363" t="str">
            <v>Loris</v>
          </cell>
          <cell r="Y363" t="str">
            <v>SC</v>
          </cell>
          <cell r="Z363" t="str">
            <v>29569</v>
          </cell>
          <cell r="AA363" t="str">
            <v>(843) 839-3263</v>
          </cell>
          <cell r="AB363" t="str">
            <v xml:space="preserve"> </v>
          </cell>
          <cell r="AE363" t="str">
            <v>Hughes Hubbard</v>
          </cell>
          <cell r="AF363" t="str">
            <v>HCFB</v>
          </cell>
        </row>
        <row r="364">
          <cell r="A364">
            <v>329</v>
          </cell>
          <cell r="B364" t="str">
            <v>December 4, 2008</v>
          </cell>
          <cell r="C364" t="str">
            <v>FDIC</v>
          </cell>
          <cell r="D364" t="str">
            <v>RSSD</v>
          </cell>
          <cell r="E364">
            <v>2818245</v>
          </cell>
          <cell r="F364" t="str">
            <v>Peoples Bancorp of North Carolina, Inc.</v>
          </cell>
          <cell r="G364" t="str">
            <v xml:space="preserve">Public </v>
          </cell>
          <cell r="H364">
            <v>25054000</v>
          </cell>
          <cell r="I364" t="str">
            <v>Approve</v>
          </cell>
          <cell r="L364" t="str">
            <v>December 8, 2008</v>
          </cell>
          <cell r="M364">
            <v>39790.625</v>
          </cell>
          <cell r="N364" t="str">
            <v>Approve</v>
          </cell>
          <cell r="O364">
            <v>25054000</v>
          </cell>
          <cell r="Q364" t="str">
            <v>Yes</v>
          </cell>
          <cell r="R364">
            <v>39793</v>
          </cell>
          <cell r="T364" t="str">
            <v xml:space="preserve">Mr. Tony Wolfe </v>
          </cell>
          <cell r="U364" t="str">
            <v>828-464-5620</v>
          </cell>
          <cell r="V364" t="str">
            <v>Joe Lampron 828-464-5620</v>
          </cell>
          <cell r="W364" t="str">
            <v>518 West C St.  PO Box 467</v>
          </cell>
          <cell r="X364" t="str">
            <v>Newton</v>
          </cell>
          <cell r="Y364" t="str">
            <v>NC</v>
          </cell>
          <cell r="Z364" t="str">
            <v>28658</v>
          </cell>
          <cell r="AA364" t="str">
            <v>(828) 465-6780</v>
          </cell>
          <cell r="AB364">
            <v>39805</v>
          </cell>
          <cell r="AC364">
            <v>39805</v>
          </cell>
          <cell r="AD364">
            <v>25054000</v>
          </cell>
          <cell r="AE364" t="str">
            <v>Squire Sanders</v>
          </cell>
          <cell r="AF364" t="str">
            <v>PEBK</v>
          </cell>
          <cell r="AH364">
            <v>10.52</v>
          </cell>
          <cell r="AI364">
            <v>357234</v>
          </cell>
        </row>
        <row r="365">
          <cell r="A365">
            <v>330</v>
          </cell>
          <cell r="B365" t="str">
            <v>December 4, 2008</v>
          </cell>
          <cell r="C365" t="str">
            <v>FDIC</v>
          </cell>
          <cell r="D365" t="str">
            <v>RSSD</v>
          </cell>
          <cell r="E365">
            <v>3108194</v>
          </cell>
          <cell r="F365" t="str">
            <v>Community First inc.</v>
          </cell>
          <cell r="H365">
            <v>17806500</v>
          </cell>
          <cell r="I365" t="str">
            <v>Approve</v>
          </cell>
          <cell r="P365" t="str">
            <v xml:space="preserve">Awaiting information from the FDIC </v>
          </cell>
          <cell r="T365" t="str">
            <v>Mr. Marc Lively</v>
          </cell>
          <cell r="U365" t="str">
            <v>931-490-3434</v>
          </cell>
          <cell r="V365" t="str">
            <v>Dianne Scroggins 931-490-3401</v>
          </cell>
          <cell r="W365" t="str">
            <v>501 S. James Campbell Blvd.</v>
          </cell>
          <cell r="X365" t="str">
            <v>Columbia</v>
          </cell>
          <cell r="Y365" t="str">
            <v>TN</v>
          </cell>
          <cell r="Z365" t="str">
            <v>38401</v>
          </cell>
          <cell r="AA365" t="str">
            <v>(931) 490-3451</v>
          </cell>
          <cell r="AB365" t="str">
            <v xml:space="preserve"> </v>
          </cell>
          <cell r="AE365" t="str">
            <v>Hughes Hubbard</v>
          </cell>
          <cell r="AF365" t="str">
            <v>20366BBK</v>
          </cell>
        </row>
        <row r="366">
          <cell r="A366">
            <v>331</v>
          </cell>
          <cell r="B366" t="str">
            <v>December 4, 2008</v>
          </cell>
          <cell r="C366" t="str">
            <v>FDIC</v>
          </cell>
          <cell r="D366" t="str">
            <v>RSSD</v>
          </cell>
          <cell r="E366">
            <v>3214059</v>
          </cell>
          <cell r="F366" t="str">
            <v>Peninsula Bank Holding Co.</v>
          </cell>
          <cell r="G366" t="str">
            <v xml:space="preserve">Public </v>
          </cell>
          <cell r="H366">
            <v>6000000</v>
          </cell>
          <cell r="I366" t="str">
            <v>Approve</v>
          </cell>
          <cell r="L366" t="str">
            <v>January  7, 2009</v>
          </cell>
          <cell r="M366">
            <v>39820.4375</v>
          </cell>
          <cell r="N366" t="str">
            <v>Approve</v>
          </cell>
          <cell r="O366">
            <v>6000000</v>
          </cell>
          <cell r="Q366" t="str">
            <v>Yes</v>
          </cell>
          <cell r="R366">
            <v>39820</v>
          </cell>
          <cell r="T366" t="str">
            <v>Mr. Steve Leen</v>
          </cell>
          <cell r="U366" t="str">
            <v>650-843-2204</v>
          </cell>
          <cell r="V366" t="str">
            <v>Lisa Felleman 650-843-2224</v>
          </cell>
          <cell r="W366" t="str">
            <v>400 Emerson Street</v>
          </cell>
          <cell r="X366" t="str">
            <v>Palo Alto</v>
          </cell>
          <cell r="Y366" t="str">
            <v>CA</v>
          </cell>
          <cell r="Z366" t="str">
            <v>94301</v>
          </cell>
          <cell r="AA366" t="str">
            <v>(650) 289-0113</v>
          </cell>
          <cell r="AB366" t="str">
            <v xml:space="preserve"> </v>
          </cell>
          <cell r="AE366" t="str">
            <v>Squire Sanders</v>
          </cell>
          <cell r="AF366" t="str">
            <v>PBKH</v>
          </cell>
        </row>
        <row r="367">
          <cell r="A367">
            <v>332</v>
          </cell>
          <cell r="B367" t="str">
            <v>December 4, 2008</v>
          </cell>
          <cell r="C367" t="str">
            <v>FDIC</v>
          </cell>
          <cell r="D367" t="str">
            <v>RSSD</v>
          </cell>
          <cell r="E367">
            <v>1839319</v>
          </cell>
          <cell r="F367" t="str">
            <v>PrivateBancorp, Inc.</v>
          </cell>
          <cell r="G367" t="str">
            <v xml:space="preserve">Public </v>
          </cell>
          <cell r="H367">
            <v>244000000</v>
          </cell>
          <cell r="I367" t="str">
            <v>Approve</v>
          </cell>
          <cell r="L367" t="str">
            <v>January 16, 2009</v>
          </cell>
          <cell r="M367">
            <v>39829.541666666664</v>
          </cell>
          <cell r="N367" t="str">
            <v>Approve</v>
          </cell>
          <cell r="O367">
            <v>243815000</v>
          </cell>
          <cell r="P367" t="str">
            <v>Awaiting information from the FDIC</v>
          </cell>
          <cell r="R367">
            <v>39829</v>
          </cell>
          <cell r="T367" t="str">
            <v>Mr. Leonard E. Wiatr</v>
          </cell>
          <cell r="U367" t="str">
            <v>312-564-1341</v>
          </cell>
          <cell r="V367" t="str">
            <v>Christopher J. Zinski 312-683-7116</v>
          </cell>
          <cell r="W367" t="str">
            <v>70 West Madison Street</v>
          </cell>
          <cell r="X367" t="str">
            <v>Chicago</v>
          </cell>
          <cell r="Y367" t="str">
            <v>IL</v>
          </cell>
          <cell r="Z367" t="str">
            <v>60602</v>
          </cell>
          <cell r="AA367" t="str">
            <v>(312) 683-1493</v>
          </cell>
          <cell r="AB367" t="str">
            <v xml:space="preserve"> </v>
          </cell>
          <cell r="AE367" t="str">
            <v>Hughes Hubbard</v>
          </cell>
          <cell r="AF367" t="str">
            <v>PVTB</v>
          </cell>
        </row>
        <row r="368">
          <cell r="A368">
            <v>333</v>
          </cell>
          <cell r="B368" t="str">
            <v>December 4, 2008</v>
          </cell>
          <cell r="C368" t="str">
            <v>FDIC</v>
          </cell>
          <cell r="D368" t="str">
            <v>RSSD</v>
          </cell>
          <cell r="E368">
            <v>2446152</v>
          </cell>
          <cell r="F368" t="str">
            <v>Valley Commerce Bancorp</v>
          </cell>
          <cell r="G368" t="str">
            <v>OTC - Private</v>
          </cell>
          <cell r="H368">
            <v>7700000</v>
          </cell>
          <cell r="I368" t="str">
            <v>Approve</v>
          </cell>
          <cell r="L368" t="str">
            <v>December 18, 2008</v>
          </cell>
          <cell r="M368">
            <v>39800.729166666664</v>
          </cell>
          <cell r="N368" t="str">
            <v>Approve</v>
          </cell>
          <cell r="O368">
            <v>7700000</v>
          </cell>
          <cell r="Q368" t="str">
            <v>Yes</v>
          </cell>
          <cell r="R368">
            <v>39812</v>
          </cell>
          <cell r="T368" t="str">
            <v>Mr. Donald A. Gilles</v>
          </cell>
          <cell r="U368" t="str">
            <v>559-622-9000</v>
          </cell>
          <cell r="V368" t="str">
            <v>Roy O. Estridge 559-622-9000</v>
          </cell>
          <cell r="W368" t="str">
            <v>200 S. Court Street</v>
          </cell>
          <cell r="X368" t="str">
            <v>Visalia</v>
          </cell>
          <cell r="Y368" t="str">
            <v>CA</v>
          </cell>
          <cell r="Z368" t="str">
            <v>93291</v>
          </cell>
          <cell r="AA368" t="str">
            <v>(559) 636-1095</v>
          </cell>
          <cell r="AB368" t="str">
            <v xml:space="preserve"> </v>
          </cell>
          <cell r="AE368" t="str">
            <v>Squire Sanders</v>
          </cell>
          <cell r="AF368" t="str">
            <v>VCPB</v>
          </cell>
        </row>
        <row r="369">
          <cell r="A369">
            <v>334</v>
          </cell>
          <cell r="B369" t="str">
            <v>December 4, 2008</v>
          </cell>
          <cell r="C369" t="str">
            <v>OTS</v>
          </cell>
          <cell r="D369" t="str">
            <v>Holding Co Docket</v>
          </cell>
          <cell r="E369" t="str">
            <v>H2182</v>
          </cell>
          <cell r="F369" t="str">
            <v>Astoria Financial Corporation</v>
          </cell>
          <cell r="G369" t="str">
            <v xml:space="preserve">Public </v>
          </cell>
          <cell r="H369">
            <v>375000000</v>
          </cell>
          <cell r="I369" t="str">
            <v>Approve</v>
          </cell>
          <cell r="L369" t="str">
            <v>December 8, 2008</v>
          </cell>
          <cell r="M369">
            <v>39790.625</v>
          </cell>
          <cell r="N369" t="str">
            <v>Approve</v>
          </cell>
          <cell r="O369">
            <v>375000000</v>
          </cell>
          <cell r="Q369" t="str">
            <v>Yes</v>
          </cell>
          <cell r="R369">
            <v>39793</v>
          </cell>
          <cell r="T369" t="str">
            <v>Mr. Frank E. Fusco</v>
          </cell>
          <cell r="U369" t="str">
            <v>516-327-7820</v>
          </cell>
          <cell r="V369" t="str">
            <v>Alan P. Eggleston 516-327-7876</v>
          </cell>
          <cell r="W369" t="str">
            <v>One Astoria Federal Plaza</v>
          </cell>
          <cell r="X369" t="str">
            <v>Lake Success</v>
          </cell>
          <cell r="Y369" t="str">
            <v>NY</v>
          </cell>
          <cell r="Z369" t="str">
            <v>11042-1085</v>
          </cell>
          <cell r="AA369" t="str">
            <v>(516) 327-7860</v>
          </cell>
          <cell r="AB369" t="str">
            <v xml:space="preserve"> </v>
          </cell>
          <cell r="AE369" t="str">
            <v>Hughes Hubbard</v>
          </cell>
          <cell r="AF369" t="str">
            <v>AF UN</v>
          </cell>
        </row>
        <row r="370">
          <cell r="A370">
            <v>335</v>
          </cell>
          <cell r="B370" t="str">
            <v>December 4, 2008</v>
          </cell>
          <cell r="C370" t="str">
            <v>OTS</v>
          </cell>
          <cell r="D370" t="str">
            <v>Holding Co Docket</v>
          </cell>
          <cell r="E370" t="str">
            <v>H4280</v>
          </cell>
          <cell r="F370" t="str">
            <v>Liberty Bancorp, Inc.</v>
          </cell>
          <cell r="G370" t="str">
            <v xml:space="preserve">Public </v>
          </cell>
          <cell r="H370">
            <v>8500000</v>
          </cell>
          <cell r="I370" t="str">
            <v>Approve</v>
          </cell>
          <cell r="L370" t="str">
            <v>December 22, 2008</v>
          </cell>
          <cell r="M370">
            <v>39804.541666666664</v>
          </cell>
          <cell r="N370" t="str">
            <v>Approve</v>
          </cell>
          <cell r="O370">
            <v>8500000</v>
          </cell>
          <cell r="P370" t="str">
            <v>1/15/09: Counsel Alerted UST of their Withdrawal</v>
          </cell>
          <cell r="Q370" t="str">
            <v>Yes</v>
          </cell>
          <cell r="R370">
            <v>39812</v>
          </cell>
          <cell r="T370" t="str">
            <v>Mr. Brent Giles</v>
          </cell>
          <cell r="U370" t="str">
            <v>816-792-6610</v>
          </cell>
          <cell r="V370" t="str">
            <v>Marc Weishaar 816-792-6611</v>
          </cell>
          <cell r="W370" t="str">
            <v>16 W. Franklin</v>
          </cell>
          <cell r="X370" t="str">
            <v>Liberty</v>
          </cell>
          <cell r="Y370" t="str">
            <v>MO</v>
          </cell>
          <cell r="Z370" t="str">
            <v>64068</v>
          </cell>
          <cell r="AA370" t="str">
            <v>(816) 407-9962</v>
          </cell>
          <cell r="AB370">
            <v>39836</v>
          </cell>
          <cell r="AE370" t="str">
            <v>Squire Sanders</v>
          </cell>
          <cell r="AF370" t="str">
            <v>LBCP</v>
          </cell>
          <cell r="AJ370">
            <v>39828</v>
          </cell>
        </row>
        <row r="371">
          <cell r="A371">
            <v>336</v>
          </cell>
          <cell r="B371" t="str">
            <v>December 4, 2008</v>
          </cell>
          <cell r="C371" t="str">
            <v>OTS</v>
          </cell>
          <cell r="D371" t="str">
            <v>Holding Co Docket</v>
          </cell>
          <cell r="E371" t="str">
            <v>H2651</v>
          </cell>
          <cell r="F371" t="str">
            <v>North Central Bancshares, Inc.</v>
          </cell>
          <cell r="G371" t="str">
            <v xml:space="preserve">Public </v>
          </cell>
          <cell r="H371">
            <v>10200000</v>
          </cell>
          <cell r="I371" t="str">
            <v>Approve</v>
          </cell>
          <cell r="L371" t="str">
            <v>December 8, 2008</v>
          </cell>
          <cell r="M371">
            <v>39790.625</v>
          </cell>
          <cell r="N371" t="str">
            <v>Approve</v>
          </cell>
          <cell r="O371">
            <v>10200000</v>
          </cell>
          <cell r="Q371" t="str">
            <v>Yes</v>
          </cell>
          <cell r="R371">
            <v>39793</v>
          </cell>
          <cell r="T371" t="str">
            <v>Mr. David M. Bradley</v>
          </cell>
          <cell r="U371" t="str">
            <v>515-224-9470</v>
          </cell>
          <cell r="V371" t="str">
            <v>Kyle C. Cook 515-453-9955</v>
          </cell>
          <cell r="W371" t="str">
            <v>825 Central Avenue</v>
          </cell>
          <cell r="X371" t="str">
            <v>Fort Dodge</v>
          </cell>
          <cell r="Y371" t="str">
            <v>IA</v>
          </cell>
          <cell r="Z371" t="str">
            <v>50501</v>
          </cell>
          <cell r="AA371" t="str">
            <v>(515) 224-9474</v>
          </cell>
          <cell r="AB371">
            <v>39822</v>
          </cell>
          <cell r="AC371">
            <v>39822</v>
          </cell>
          <cell r="AD371">
            <v>10200000</v>
          </cell>
          <cell r="AE371" t="str">
            <v>Hughes Hubbard</v>
          </cell>
          <cell r="AF371" t="str">
            <v>FFFD</v>
          </cell>
          <cell r="AG371" t="str">
            <v>Nasdaq</v>
          </cell>
          <cell r="AH371">
            <v>15.43</v>
          </cell>
          <cell r="AI371">
            <v>99157</v>
          </cell>
        </row>
        <row r="372">
          <cell r="A372">
            <v>337</v>
          </cell>
          <cell r="B372" t="str">
            <v>December 4, 2008</v>
          </cell>
          <cell r="C372" t="str">
            <v>OTS</v>
          </cell>
          <cell r="D372" t="str">
            <v>Holding Co Docket</v>
          </cell>
          <cell r="E372" t="str">
            <v>H3719</v>
          </cell>
          <cell r="F372" t="str">
            <v>Preferred Bancshares, Inc.</v>
          </cell>
          <cell r="G372" t="str">
            <v>OTC - Private</v>
          </cell>
          <cell r="H372">
            <v>4000000</v>
          </cell>
          <cell r="I372" t="str">
            <v>Approve</v>
          </cell>
          <cell r="L372" t="str">
            <v>December 8, 2008</v>
          </cell>
          <cell r="M372">
            <v>39790.625</v>
          </cell>
          <cell r="N372" t="str">
            <v>Approve</v>
          </cell>
          <cell r="O372">
            <v>4000000</v>
          </cell>
          <cell r="Q372" t="str">
            <v>Yes</v>
          </cell>
          <cell r="R372">
            <v>39793</v>
          </cell>
          <cell r="T372" t="str">
            <v>Mr. H. Jay Farr</v>
          </cell>
          <cell r="U372" t="str">
            <v>281-556-6443 x4112</v>
          </cell>
          <cell r="V372" t="str">
            <v>Joanne Gonzales 281-558-8686</v>
          </cell>
          <cell r="W372" t="str">
            <v>11757 Katy Freeway, Suite 100</v>
          </cell>
          <cell r="X372" t="str">
            <v>Houston</v>
          </cell>
          <cell r="Y372" t="str">
            <v>TX</v>
          </cell>
          <cell r="Z372" t="str">
            <v>77079</v>
          </cell>
          <cell r="AA372" t="str">
            <v>(281) 759-9523</v>
          </cell>
          <cell r="AB372" t="str">
            <v xml:space="preserve"> </v>
          </cell>
          <cell r="AE372" t="str">
            <v>Squire Sanders</v>
          </cell>
          <cell r="AF372" t="str">
            <v>N/A</v>
          </cell>
          <cell r="AH372" t="str">
            <v>n/a</v>
          </cell>
          <cell r="AI372" t="str">
            <v>n/a</v>
          </cell>
        </row>
        <row r="373">
          <cell r="AB373" t="str">
            <v xml:space="preserve"> </v>
          </cell>
        </row>
        <row r="374">
          <cell r="A374">
            <v>338</v>
          </cell>
          <cell r="B374" t="str">
            <v>December 5, 2008</v>
          </cell>
          <cell r="C374" t="str">
            <v>FDIC</v>
          </cell>
          <cell r="D374" t="str">
            <v>RSSD</v>
          </cell>
          <cell r="E374">
            <v>2943473</v>
          </cell>
          <cell r="F374" t="str">
            <v>Carolina Bank Holdings, Inc.</v>
          </cell>
          <cell r="G374" t="str">
            <v xml:space="preserve">Public </v>
          </cell>
          <cell r="H374">
            <v>16000000</v>
          </cell>
          <cell r="I374" t="str">
            <v>Approve</v>
          </cell>
          <cell r="L374" t="str">
            <v>December 9, 2008</v>
          </cell>
          <cell r="M374">
            <v>39791.541666666664</v>
          </cell>
          <cell r="N374" t="str">
            <v>Approve</v>
          </cell>
          <cell r="O374">
            <v>16000000</v>
          </cell>
          <cell r="Q374" t="str">
            <v>Yes</v>
          </cell>
          <cell r="R374">
            <v>39793</v>
          </cell>
          <cell r="T374" t="str">
            <v>Mr. Allen Lilies</v>
          </cell>
          <cell r="U374" t="str">
            <v>336-286-8746</v>
          </cell>
          <cell r="V374" t="str">
            <v>Phyllis Rainey</v>
          </cell>
          <cell r="W374" t="str">
            <v>101 North Spring Street</v>
          </cell>
          <cell r="X374" t="str">
            <v>Greensboro</v>
          </cell>
          <cell r="Y374" t="str">
            <v>NC</v>
          </cell>
          <cell r="Z374" t="str">
            <v>27401</v>
          </cell>
          <cell r="AA374" t="str">
            <v>(336) 387-4357</v>
          </cell>
          <cell r="AB374">
            <v>39822</v>
          </cell>
          <cell r="AC374">
            <v>39822</v>
          </cell>
          <cell r="AD374">
            <v>16000000</v>
          </cell>
          <cell r="AE374" t="str">
            <v>Hughes Hubbard</v>
          </cell>
          <cell r="AF374" t="str">
            <v>CLBH</v>
          </cell>
          <cell r="AH374">
            <v>6.71</v>
          </cell>
          <cell r="AI374">
            <v>357675</v>
          </cell>
        </row>
        <row r="375">
          <cell r="A375">
            <v>339</v>
          </cell>
          <cell r="B375" t="str">
            <v>December 5, 2008</v>
          </cell>
          <cell r="C375" t="str">
            <v>FDIC</v>
          </cell>
          <cell r="D375" t="str">
            <v>RSSD</v>
          </cell>
          <cell r="E375">
            <v>2750952</v>
          </cell>
          <cell r="F375" t="str">
            <v>Citizens First Corporation</v>
          </cell>
          <cell r="G375" t="str">
            <v xml:space="preserve">Public </v>
          </cell>
          <cell r="H375">
            <v>8779890</v>
          </cell>
          <cell r="I375" t="str">
            <v>Approve</v>
          </cell>
          <cell r="L375" t="str">
            <v>December 8, 2008</v>
          </cell>
          <cell r="M375">
            <v>39790.625</v>
          </cell>
          <cell r="N375" t="str">
            <v>Approve</v>
          </cell>
          <cell r="O375">
            <v>8779000</v>
          </cell>
          <cell r="Q375" t="str">
            <v>Yes</v>
          </cell>
          <cell r="R375">
            <v>39793</v>
          </cell>
          <cell r="T375" t="str">
            <v>Ms. Mary D. Cohron</v>
          </cell>
          <cell r="U375" t="str">
            <v>270-393-0730</v>
          </cell>
          <cell r="V375" t="str">
            <v>Dawn S. Forbes</v>
          </cell>
          <cell r="W375" t="str">
            <v>1065 Ashley Street</v>
          </cell>
          <cell r="X375" t="str">
            <v>Bowling Green</v>
          </cell>
          <cell r="Y375" t="str">
            <v>KY</v>
          </cell>
          <cell r="Z375" t="str">
            <v>42103</v>
          </cell>
          <cell r="AA375" t="str">
            <v>(270) 846-7504</v>
          </cell>
          <cell r="AB375">
            <v>39801</v>
          </cell>
          <cell r="AC375">
            <v>39801</v>
          </cell>
          <cell r="AD375">
            <v>8779000</v>
          </cell>
          <cell r="AE375" t="str">
            <v>Squire Sanders</v>
          </cell>
          <cell r="AF375" t="str">
            <v>CZFC UQ</v>
          </cell>
          <cell r="AH375">
            <v>5.18</v>
          </cell>
          <cell r="AI375">
            <v>254218</v>
          </cell>
        </row>
        <row r="376">
          <cell r="A376">
            <v>340</v>
          </cell>
          <cell r="B376" t="str">
            <v>December 5, 2008</v>
          </cell>
          <cell r="C376" t="str">
            <v>FDIC</v>
          </cell>
          <cell r="D376" t="str">
            <v>RSSD</v>
          </cell>
          <cell r="E376">
            <v>2858773</v>
          </cell>
          <cell r="F376" t="str">
            <v>Fidelity D&amp;D Bancorp, Inc.</v>
          </cell>
          <cell r="G376" t="str">
            <v xml:space="preserve">Public </v>
          </cell>
          <cell r="H376">
            <v>13200000</v>
          </cell>
          <cell r="I376" t="str">
            <v>Approve</v>
          </cell>
          <cell r="L376" t="str">
            <v>January 5, 2009</v>
          </cell>
          <cell r="M376">
            <v>39818.666666666664</v>
          </cell>
          <cell r="N376" t="str">
            <v>Approve</v>
          </cell>
          <cell r="O376">
            <v>13200000</v>
          </cell>
          <cell r="P376" t="str">
            <v>Held by Investment Committee 12/11/08; 1/5/09 I/C approved</v>
          </cell>
          <cell r="Q376" t="str">
            <v>Yes</v>
          </cell>
          <cell r="R376">
            <v>39819</v>
          </cell>
          <cell r="T376" t="str">
            <v>Mr. Steven C. Ackmann</v>
          </cell>
          <cell r="U376" t="str">
            <v>570-346-4156</v>
          </cell>
          <cell r="V376" t="str">
            <v>Salvatore R. DeFrancesco, Jr.</v>
          </cell>
          <cell r="W376" t="str">
            <v>Blakely &amp; Drinker Streets</v>
          </cell>
          <cell r="X376" t="str">
            <v>Dunmore</v>
          </cell>
          <cell r="Y376" t="str">
            <v>PA</v>
          </cell>
          <cell r="Z376" t="str">
            <v>18512</v>
          </cell>
          <cell r="AA376" t="str">
            <v>(570) 347-3487</v>
          </cell>
          <cell r="AB376" t="str">
            <v xml:space="preserve"> </v>
          </cell>
          <cell r="AE376" t="str">
            <v>Hughes Hubbard</v>
          </cell>
          <cell r="AF376" t="str">
            <v>N/A</v>
          </cell>
        </row>
        <row r="377">
          <cell r="A377">
            <v>341</v>
          </cell>
          <cell r="B377" t="str">
            <v>December 5, 2008</v>
          </cell>
          <cell r="C377" t="str">
            <v>FDIC</v>
          </cell>
          <cell r="D377" t="str">
            <v>RSSD</v>
          </cell>
          <cell r="E377">
            <v>1076431</v>
          </cell>
          <cell r="F377" t="str">
            <v>First Bancorp</v>
          </cell>
          <cell r="G377" t="str">
            <v xml:space="preserve">Public </v>
          </cell>
          <cell r="H377">
            <v>65000000</v>
          </cell>
          <cell r="I377" t="str">
            <v>Approve</v>
          </cell>
          <cell r="L377" t="str">
            <v>December 9, 2008</v>
          </cell>
          <cell r="M377">
            <v>39791.541666666664</v>
          </cell>
          <cell r="N377" t="str">
            <v>Approve</v>
          </cell>
          <cell r="O377">
            <v>65000000</v>
          </cell>
          <cell r="Q377" t="str">
            <v>Yes</v>
          </cell>
          <cell r="R377">
            <v>39793</v>
          </cell>
          <cell r="T377" t="str">
            <v>Mr. Eric P. Credle</v>
          </cell>
          <cell r="U377" t="str">
            <v>910-576-6171 x219</v>
          </cell>
          <cell r="V377" t="str">
            <v>Jerry L. Ocheltree</v>
          </cell>
          <cell r="W377" t="str">
            <v>341 North Main Street</v>
          </cell>
          <cell r="X377" t="str">
            <v>Troy</v>
          </cell>
          <cell r="Y377" t="str">
            <v>NC</v>
          </cell>
          <cell r="Z377" t="str">
            <v>27371</v>
          </cell>
          <cell r="AA377" t="str">
            <v>(910) 576-0662</v>
          </cell>
          <cell r="AB377">
            <v>39822</v>
          </cell>
          <cell r="AC377">
            <v>39822</v>
          </cell>
          <cell r="AD377">
            <v>65000000</v>
          </cell>
          <cell r="AE377" t="str">
            <v>Squire Sanders</v>
          </cell>
          <cell r="AF377" t="str">
            <v>FBNC</v>
          </cell>
          <cell r="AH377">
            <v>15.82</v>
          </cell>
          <cell r="AI377">
            <v>616308</v>
          </cell>
        </row>
        <row r="378">
          <cell r="A378">
            <v>342</v>
          </cell>
          <cell r="B378" t="str">
            <v>December 5, 2008</v>
          </cell>
          <cell r="C378" t="str">
            <v>FDIC</v>
          </cell>
          <cell r="D378" t="str">
            <v>RSSD</v>
          </cell>
          <cell r="E378">
            <v>3150997</v>
          </cell>
          <cell r="F378" t="str">
            <v>First Financial Service Corporation</v>
          </cell>
          <cell r="G378" t="str">
            <v xml:space="preserve">Public </v>
          </cell>
          <cell r="H378">
            <v>20000000</v>
          </cell>
          <cell r="I378" t="str">
            <v>Approve</v>
          </cell>
          <cell r="L378" t="str">
            <v>December 8, 2008</v>
          </cell>
          <cell r="M378">
            <v>39790.625</v>
          </cell>
          <cell r="N378" t="str">
            <v>Approve</v>
          </cell>
          <cell r="O378">
            <v>20000000</v>
          </cell>
          <cell r="Q378" t="str">
            <v>Yes</v>
          </cell>
          <cell r="R378">
            <v>39793</v>
          </cell>
          <cell r="T378" t="str">
            <v>Mr. B. Keith Johnson</v>
          </cell>
          <cell r="U378" t="str">
            <v>270-765-2131</v>
          </cell>
          <cell r="V378" t="str">
            <v>Greg Schreacke</v>
          </cell>
          <cell r="W378" t="str">
            <v>2323 Ring Road</v>
          </cell>
          <cell r="X378" t="str">
            <v>Elizabethtown</v>
          </cell>
          <cell r="Y378" t="str">
            <v>KY</v>
          </cell>
          <cell r="Z378" t="str">
            <v>42701</v>
          </cell>
          <cell r="AA378" t="str">
            <v>(270) 737-1353</v>
          </cell>
          <cell r="AB378">
            <v>39822</v>
          </cell>
          <cell r="AC378">
            <v>39822</v>
          </cell>
          <cell r="AD378">
            <v>20000000</v>
          </cell>
          <cell r="AE378" t="str">
            <v>Hughes Hubbard</v>
          </cell>
          <cell r="AF378" t="str">
            <v>FFKY</v>
          </cell>
          <cell r="AH378">
            <v>13.89</v>
          </cell>
          <cell r="AI378">
            <v>215983</v>
          </cell>
        </row>
        <row r="379">
          <cell r="A379">
            <v>343</v>
          </cell>
          <cell r="B379" t="str">
            <v>December 5, 2008</v>
          </cell>
          <cell r="C379" t="str">
            <v>FDIC</v>
          </cell>
          <cell r="D379" t="str">
            <v>RSSD</v>
          </cell>
          <cell r="E379">
            <v>1404799</v>
          </cell>
          <cell r="F379" t="str">
            <v>Lakeland Bancorp Inc.</v>
          </cell>
          <cell r="G379" t="str">
            <v xml:space="preserve">Public </v>
          </cell>
          <cell r="H379">
            <v>59000000</v>
          </cell>
          <cell r="I379" t="str">
            <v>Approve</v>
          </cell>
          <cell r="L379" t="str">
            <v>December 11, 2008</v>
          </cell>
          <cell r="M379">
            <v>39793.583333333336</v>
          </cell>
          <cell r="N379" t="str">
            <v>Approve</v>
          </cell>
          <cell r="O379">
            <v>59000000</v>
          </cell>
          <cell r="Q379" t="str">
            <v>Yes</v>
          </cell>
          <cell r="R379">
            <v>39797</v>
          </cell>
          <cell r="T379" t="str">
            <v>Mr. Thomas J. Shara</v>
          </cell>
          <cell r="U379" t="str">
            <v>973-697-2000 x230</v>
          </cell>
          <cell r="V379" t="str">
            <v>Joseph Hurley</v>
          </cell>
          <cell r="W379" t="str">
            <v>250 Oak Ridge Road</v>
          </cell>
          <cell r="X379" t="str">
            <v>Oak Ridge</v>
          </cell>
          <cell r="Y379" t="str">
            <v>NJ</v>
          </cell>
          <cell r="Z379" t="str">
            <v>07438</v>
          </cell>
          <cell r="AA379" t="str">
            <v>(973) 697-5809</v>
          </cell>
          <cell r="AB379" t="str">
            <v xml:space="preserve"> </v>
          </cell>
          <cell r="AE379" t="str">
            <v>Squire Sanders</v>
          </cell>
          <cell r="AF379" t="str">
            <v>LBAI</v>
          </cell>
        </row>
        <row r="380">
          <cell r="A380">
            <v>344</v>
          </cell>
          <cell r="B380" t="str">
            <v>December 5, 2008</v>
          </cell>
          <cell r="C380" t="str">
            <v>FDIC</v>
          </cell>
          <cell r="D380" t="str">
            <v>RSSD</v>
          </cell>
          <cell r="E380">
            <v>2854551</v>
          </cell>
          <cell r="F380" t="str">
            <v>First M&amp;F Corporation</v>
          </cell>
          <cell r="G380" t="str">
            <v xml:space="preserve">Public </v>
          </cell>
          <cell r="H380">
            <v>40000000</v>
          </cell>
          <cell r="I380" t="str">
            <v>Approve</v>
          </cell>
          <cell r="L380" t="str">
            <v>December 11, 2008</v>
          </cell>
          <cell r="M380">
            <v>39793.583333333336</v>
          </cell>
          <cell r="N380" t="str">
            <v>Approve</v>
          </cell>
          <cell r="O380">
            <v>40000000</v>
          </cell>
          <cell r="P380" t="str">
            <v>1/16/09: changed RSSD from 2854551 to 1095982</v>
          </cell>
          <cell r="Q380" t="str">
            <v>Yes</v>
          </cell>
          <cell r="R380">
            <v>39797</v>
          </cell>
          <cell r="T380" t="str">
            <v>Mr. John G. Copeland</v>
          </cell>
          <cell r="U380" t="str">
            <v>662-289-8594</v>
          </cell>
          <cell r="V380" t="str">
            <v>Scott Wiggers</v>
          </cell>
          <cell r="W380" t="str">
            <v>134 W. Washington Street</v>
          </cell>
          <cell r="X380" t="str">
            <v>Kosciusko</v>
          </cell>
          <cell r="Y380" t="str">
            <v>MS</v>
          </cell>
          <cell r="Z380" t="str">
            <v>39090</v>
          </cell>
          <cell r="AA380" t="str">
            <v>(662) 289-8754</v>
          </cell>
          <cell r="AB380" t="str">
            <v xml:space="preserve"> </v>
          </cell>
          <cell r="AE380" t="str">
            <v>Hughes Hubbard</v>
          </cell>
          <cell r="AF380" t="str">
            <v>FMFC</v>
          </cell>
        </row>
        <row r="381">
          <cell r="A381">
            <v>345</v>
          </cell>
          <cell r="B381" t="str">
            <v>December 5, 2008</v>
          </cell>
          <cell r="C381" t="str">
            <v>FDIC</v>
          </cell>
          <cell r="D381" t="str">
            <v>RSSD</v>
          </cell>
          <cell r="E381">
            <v>2490575</v>
          </cell>
          <cell r="F381" t="str">
            <v>Oriental Financial Group, Inc.</v>
          </cell>
          <cell r="G381" t="str">
            <v xml:space="preserve">Public </v>
          </cell>
          <cell r="H381">
            <v>72000000</v>
          </cell>
          <cell r="I381" t="str">
            <v>COUNCIL</v>
          </cell>
          <cell r="J381">
            <v>39799</v>
          </cell>
          <cell r="K381" t="str">
            <v>Defer</v>
          </cell>
          <cell r="P381" t="str">
            <v>12/17/08: Council deferred</v>
          </cell>
          <cell r="T381" t="str">
            <v>Mr.José R. Fernandez</v>
          </cell>
          <cell r="U381" t="str">
            <v>787-771-6835</v>
          </cell>
          <cell r="V381" t="str">
            <v>Norberto Gonzalez</v>
          </cell>
          <cell r="W381" t="str">
            <v>P.O. Box 195115</v>
          </cell>
          <cell r="X381" t="str">
            <v xml:space="preserve">San Juan </v>
          </cell>
          <cell r="Y381" t="str">
            <v>PR</v>
          </cell>
          <cell r="Z381" t="str">
            <v>00919</v>
          </cell>
          <cell r="AA381" t="str">
            <v>(787) 771-6857</v>
          </cell>
          <cell r="AB381" t="str">
            <v xml:space="preserve"> </v>
          </cell>
          <cell r="AE381" t="str">
            <v>Squire Sanders</v>
          </cell>
          <cell r="AF381" t="str">
            <v>OFG</v>
          </cell>
        </row>
        <row r="382">
          <cell r="A382">
            <v>346</v>
          </cell>
          <cell r="B382" t="str">
            <v>December 5, 2008</v>
          </cell>
          <cell r="C382" t="str">
            <v>FDIC</v>
          </cell>
          <cell r="D382" t="str">
            <v>Holding Co Docket</v>
          </cell>
          <cell r="E382" t="str">
            <v>H1236</v>
          </cell>
          <cell r="F382" t="str">
            <v>Parkvale Financial Corporation</v>
          </cell>
          <cell r="G382" t="str">
            <v xml:space="preserve">Public </v>
          </cell>
          <cell r="H382">
            <v>32000000</v>
          </cell>
          <cell r="I382" t="str">
            <v>Approve</v>
          </cell>
          <cell r="L382" t="str">
            <v>December 9, 2008</v>
          </cell>
          <cell r="M382">
            <v>39791.541666666664</v>
          </cell>
          <cell r="N382" t="str">
            <v>Approve</v>
          </cell>
          <cell r="O382">
            <v>31762000</v>
          </cell>
          <cell r="P382" t="str">
            <v>revised down per 9/30 rwa (lhb)</v>
          </cell>
          <cell r="Q382" t="str">
            <v>Yes</v>
          </cell>
          <cell r="R382">
            <v>39793</v>
          </cell>
          <cell r="T382" t="str">
            <v>Mr. Robert J. McCarthy, Jr.</v>
          </cell>
          <cell r="U382" t="str">
            <v>412-373-4815</v>
          </cell>
          <cell r="V382" t="str">
            <v>Timothy G. Rubritz</v>
          </cell>
          <cell r="W382" t="str">
            <v>4220 William Penn Highway</v>
          </cell>
          <cell r="X382" t="str">
            <v>Monroeville</v>
          </cell>
          <cell r="Y382" t="str">
            <v>PA</v>
          </cell>
          <cell r="Z382" t="str">
            <v>15146</v>
          </cell>
          <cell r="AA382" t="str">
            <v>(412) 373-2847</v>
          </cell>
          <cell r="AB382">
            <v>39805</v>
          </cell>
          <cell r="AC382">
            <v>39805</v>
          </cell>
          <cell r="AD382">
            <v>31762000</v>
          </cell>
          <cell r="AE382" t="str">
            <v>Hughes Hubbard</v>
          </cell>
          <cell r="AF382" t="str">
            <v>PVSA</v>
          </cell>
          <cell r="AH382">
            <v>12.66</v>
          </cell>
          <cell r="AI382">
            <v>376327</v>
          </cell>
        </row>
        <row r="383">
          <cell r="A383">
            <v>347</v>
          </cell>
          <cell r="B383" t="str">
            <v>December 5, 2008</v>
          </cell>
          <cell r="C383" t="str">
            <v>FDIC</v>
          </cell>
          <cell r="D383" t="str">
            <v>RSSD</v>
          </cell>
          <cell r="E383">
            <v>1071397</v>
          </cell>
          <cell r="F383" t="str">
            <v>S&amp;T Bancorp</v>
          </cell>
          <cell r="G383" t="str">
            <v xml:space="preserve">Public </v>
          </cell>
          <cell r="H383">
            <v>108676000</v>
          </cell>
          <cell r="I383" t="str">
            <v>Approve</v>
          </cell>
          <cell r="L383" t="str">
            <v>December 9, 2008</v>
          </cell>
          <cell r="M383">
            <v>39791.541666666664</v>
          </cell>
          <cell r="N383" t="str">
            <v>Approve</v>
          </cell>
          <cell r="O383">
            <v>108676000</v>
          </cell>
          <cell r="Q383" t="str">
            <v>Yes</v>
          </cell>
          <cell r="R383">
            <v>39793</v>
          </cell>
          <cell r="T383" t="str">
            <v>Mr. Mark Kochvar</v>
          </cell>
          <cell r="U383" t="str">
            <v>724-465-4826</v>
          </cell>
          <cell r="V383" t="str">
            <v>Robert E. Rout</v>
          </cell>
          <cell r="W383" t="str">
            <v>800 Philadelphia Street</v>
          </cell>
          <cell r="X383" t="str">
            <v>Indiana</v>
          </cell>
          <cell r="Y383" t="str">
            <v>PA</v>
          </cell>
          <cell r="Z383" t="str">
            <v>15701</v>
          </cell>
          <cell r="AA383" t="str">
            <v>(724) 465-1488</v>
          </cell>
          <cell r="AB383">
            <v>39829</v>
          </cell>
          <cell r="AC383">
            <v>39829</v>
          </cell>
          <cell r="AD383">
            <v>108676000</v>
          </cell>
          <cell r="AE383" t="str">
            <v>Squire Sanders</v>
          </cell>
          <cell r="AF383" t="str">
            <v>STBA</v>
          </cell>
          <cell r="AH383">
            <v>31.53</v>
          </cell>
          <cell r="AI383">
            <v>517012</v>
          </cell>
        </row>
        <row r="384">
          <cell r="A384">
            <v>348</v>
          </cell>
          <cell r="B384" t="str">
            <v>December 5, 2008</v>
          </cell>
          <cell r="C384" t="str">
            <v>FDIC</v>
          </cell>
          <cell r="D384" t="str">
            <v>RSSD</v>
          </cell>
          <cell r="E384">
            <v>1023239</v>
          </cell>
          <cell r="F384" t="str">
            <v>Merchants Bancshares, Inc.</v>
          </cell>
          <cell r="G384" t="str">
            <v xml:space="preserve">Public </v>
          </cell>
          <cell r="H384">
            <v>0</v>
          </cell>
          <cell r="I384" t="str">
            <v>Approve</v>
          </cell>
          <cell r="L384" t="str">
            <v>December 8, 2008</v>
          </cell>
          <cell r="M384">
            <v>39790.625</v>
          </cell>
          <cell r="N384" t="str">
            <v>Approve</v>
          </cell>
          <cell r="O384">
            <v>0</v>
          </cell>
          <cell r="P384" t="str">
            <v>1/14/09: Counsel alerted team of their Withdrawal from CPP</v>
          </cell>
          <cell r="Q384" t="str">
            <v>Yes</v>
          </cell>
          <cell r="R384">
            <v>39793</v>
          </cell>
          <cell r="T384" t="str">
            <v>Mr. Michael Tuttle</v>
          </cell>
          <cell r="U384" t="str">
            <v>802-865-1808</v>
          </cell>
          <cell r="V384" t="str">
            <v>Sheldon Prnetice</v>
          </cell>
          <cell r="W384" t="str">
            <v>275 Kennedy Drive</v>
          </cell>
          <cell r="X384" t="str">
            <v>South Burlington</v>
          </cell>
          <cell r="Y384" t="str">
            <v>VT</v>
          </cell>
          <cell r="Z384" t="str">
            <v>05403</v>
          </cell>
          <cell r="AA384" t="str">
            <v>(802) 865-1834</v>
          </cell>
          <cell r="AB384" t="str">
            <v xml:space="preserve"> </v>
          </cell>
          <cell r="AE384" t="str">
            <v>Hughes Hubbard</v>
          </cell>
          <cell r="AF384" t="str">
            <v>MVBT</v>
          </cell>
          <cell r="AJ384" t="str">
            <v>1/114/2009</v>
          </cell>
        </row>
        <row r="385">
          <cell r="A385">
            <v>349</v>
          </cell>
          <cell r="B385" t="str">
            <v>December 5, 2008</v>
          </cell>
          <cell r="C385" t="str">
            <v>FDIC</v>
          </cell>
          <cell r="D385" t="str">
            <v>RSSD</v>
          </cell>
          <cell r="E385">
            <v>2686659</v>
          </cell>
          <cell r="F385" t="str">
            <v>ECB Bancorp, Inc./East Carolina Bank</v>
          </cell>
          <cell r="G385" t="str">
            <v xml:space="preserve">Public </v>
          </cell>
          <cell r="H385">
            <v>17949000</v>
          </cell>
          <cell r="I385" t="str">
            <v>Approve</v>
          </cell>
          <cell r="L385" t="str">
            <v>December 9, 2008</v>
          </cell>
          <cell r="M385">
            <v>39791.541666666664</v>
          </cell>
          <cell r="N385" t="str">
            <v>Approve</v>
          </cell>
          <cell r="O385">
            <v>17949000</v>
          </cell>
          <cell r="Q385" t="str">
            <v>Yes</v>
          </cell>
          <cell r="R385">
            <v>39793</v>
          </cell>
          <cell r="T385" t="str">
            <v>Mr. Arthur H. Keeney III</v>
          </cell>
          <cell r="U385" t="str">
            <v>252-925-5505</v>
          </cell>
          <cell r="V385" t="str">
            <v>Gary M. Adams</v>
          </cell>
          <cell r="W385" t="str">
            <v>P.O. Box 337</v>
          </cell>
          <cell r="X385" t="str">
            <v>Engelhard</v>
          </cell>
          <cell r="Y385" t="str">
            <v>NC</v>
          </cell>
          <cell r="Z385" t="str">
            <v>27824</v>
          </cell>
          <cell r="AA385" t="str">
            <v>(252) 925-8491</v>
          </cell>
          <cell r="AB385">
            <v>39829</v>
          </cell>
          <cell r="AC385">
            <v>39829</v>
          </cell>
          <cell r="AD385">
            <v>17949000</v>
          </cell>
          <cell r="AE385" t="str">
            <v>Squire Sanders</v>
          </cell>
          <cell r="AF385" t="str">
            <v>ECBE</v>
          </cell>
          <cell r="AH385">
            <v>18.57</v>
          </cell>
          <cell r="AI385">
            <v>144984</v>
          </cell>
        </row>
        <row r="386">
          <cell r="A386">
            <v>350</v>
          </cell>
          <cell r="B386" t="str">
            <v>December 5, 2008</v>
          </cell>
          <cell r="C386" t="str">
            <v>FDIC</v>
          </cell>
          <cell r="D386" t="str">
            <v>RSSD</v>
          </cell>
          <cell r="E386">
            <v>3082454</v>
          </cell>
          <cell r="F386" t="str">
            <v>Tennessee Valley Financial Holdings, Inc.</v>
          </cell>
          <cell r="G386" t="str">
            <v>Private</v>
          </cell>
          <cell r="H386">
            <v>3000000</v>
          </cell>
          <cell r="I386" t="str">
            <v>Approve</v>
          </cell>
          <cell r="L386" t="str">
            <v>December 11, 2008</v>
          </cell>
          <cell r="M386">
            <v>39793.583333333336</v>
          </cell>
          <cell r="N386" t="str">
            <v>Approve</v>
          </cell>
          <cell r="O386">
            <v>3000000</v>
          </cell>
          <cell r="Q386" t="str">
            <v>Yes</v>
          </cell>
          <cell r="R386">
            <v>39797</v>
          </cell>
          <cell r="T386" t="str">
            <v>Mr. Ken Scarboro</v>
          </cell>
          <cell r="U386" t="str">
            <v>865-483-9444 x148</v>
          </cell>
          <cell r="V386" t="str">
            <v>Tom Tuck</v>
          </cell>
          <cell r="W386" t="str">
            <v>401 S. Illinois Avenue</v>
          </cell>
          <cell r="X386" t="str">
            <v>Oak Ridge</v>
          </cell>
          <cell r="Y386" t="str">
            <v>TN</v>
          </cell>
          <cell r="Z386" t="str">
            <v>37830</v>
          </cell>
          <cell r="AA386" t="str">
            <v>(865) 483-7174</v>
          </cell>
          <cell r="AB386">
            <v>39805</v>
          </cell>
          <cell r="AC386">
            <v>39805</v>
          </cell>
          <cell r="AD386">
            <v>3000000</v>
          </cell>
          <cell r="AE386" t="str">
            <v>Hughes Hubbard</v>
          </cell>
          <cell r="AF386" t="str">
            <v>TVFH</v>
          </cell>
          <cell r="AH386" t="str">
            <v>n/a</v>
          </cell>
          <cell r="AI386" t="str">
            <v>n/a</v>
          </cell>
        </row>
        <row r="387">
          <cell r="A387">
            <v>351</v>
          </cell>
          <cell r="B387" t="str">
            <v>December 5, 2008</v>
          </cell>
          <cell r="C387" t="str">
            <v>FDIC</v>
          </cell>
          <cell r="D387" t="str">
            <v>RSSD</v>
          </cell>
          <cell r="E387">
            <v>1048997</v>
          </cell>
          <cell r="F387" t="str">
            <v>Smithtown Bancorp</v>
          </cell>
          <cell r="G387" t="str">
            <v xml:space="preserve">Public </v>
          </cell>
          <cell r="H387">
            <v>37826100</v>
          </cell>
          <cell r="I387" t="str">
            <v>COUNCIL</v>
          </cell>
          <cell r="J387">
            <v>39799</v>
          </cell>
          <cell r="K387" t="str">
            <v>Approve</v>
          </cell>
          <cell r="L387" t="str">
            <v>December 18, 2008</v>
          </cell>
          <cell r="M387">
            <v>39800.729166666664</v>
          </cell>
          <cell r="N387" t="str">
            <v>Approve</v>
          </cell>
          <cell r="O387">
            <v>37826000</v>
          </cell>
          <cell r="Q387" t="str">
            <v>Yes</v>
          </cell>
          <cell r="R387">
            <v>39812</v>
          </cell>
          <cell r="T387" t="str">
            <v>Ms. Anita Florek</v>
          </cell>
          <cell r="U387" t="str">
            <v>631-360-9311</v>
          </cell>
          <cell r="V387" t="str">
            <v>Bradley Rock 631-390-9305</v>
          </cell>
          <cell r="W387" t="str">
            <v>100 Motor Pkwy</v>
          </cell>
          <cell r="X387" t="str">
            <v>Hauppauge</v>
          </cell>
          <cell r="Y387" t="str">
            <v>NY</v>
          </cell>
          <cell r="Z387" t="str">
            <v>11788</v>
          </cell>
          <cell r="AA387" t="str">
            <v>(631) 360-9399</v>
          </cell>
          <cell r="AB387" t="str">
            <v xml:space="preserve"> </v>
          </cell>
          <cell r="AE387" t="str">
            <v>Squire Sanders</v>
          </cell>
          <cell r="AF387" t="str">
            <v>SMTB</v>
          </cell>
        </row>
        <row r="388">
          <cell r="A388">
            <v>352</v>
          </cell>
          <cell r="B388" t="str">
            <v>December 5, 2008</v>
          </cell>
          <cell r="C388" t="str">
            <v>FDIC</v>
          </cell>
          <cell r="D388" t="str">
            <v>RSSD</v>
          </cell>
          <cell r="E388">
            <v>1203602</v>
          </cell>
          <cell r="F388" t="str">
            <v>First Busey Corporation</v>
          </cell>
          <cell r="G388" t="str">
            <v xml:space="preserve">Public </v>
          </cell>
          <cell r="H388">
            <v>100000000</v>
          </cell>
          <cell r="I388" t="str">
            <v>Approve</v>
          </cell>
          <cell r="L388" t="str">
            <v>December 19, 2008</v>
          </cell>
          <cell r="M388">
            <v>39801.5625</v>
          </cell>
          <cell r="N388" t="str">
            <v>Remand to Council</v>
          </cell>
          <cell r="P388" t="str">
            <v>12/19/08: I/C remanded to council; 1/9/09 IC tabled</v>
          </cell>
          <cell r="T388" t="str">
            <v>Ms. Barbara J. Harrington</v>
          </cell>
          <cell r="U388" t="str">
            <v>217-365-4302</v>
          </cell>
          <cell r="V388" t="str">
            <v>Van A. Dukeman 217-365-4510</v>
          </cell>
          <cell r="W388" t="str">
            <v>201 W. Main Street</v>
          </cell>
          <cell r="X388" t="str">
            <v>Urbana</v>
          </cell>
          <cell r="Y388" t="str">
            <v>IL</v>
          </cell>
          <cell r="Z388" t="str">
            <v>61801</v>
          </cell>
          <cell r="AA388" t="str">
            <v>(217) 365-4592</v>
          </cell>
          <cell r="AB388" t="str">
            <v xml:space="preserve"> </v>
          </cell>
          <cell r="AE388" t="str">
            <v>Hughes Hubbard</v>
          </cell>
          <cell r="AF388" t="str">
            <v>BUSE</v>
          </cell>
        </row>
        <row r="389">
          <cell r="A389">
            <v>353</v>
          </cell>
          <cell r="B389" t="str">
            <v>December 5, 2008</v>
          </cell>
          <cell r="C389" t="str">
            <v>FDIC</v>
          </cell>
          <cell r="D389" t="str">
            <v>RSSD</v>
          </cell>
          <cell r="E389">
            <v>2935405</v>
          </cell>
          <cell r="F389" t="str">
            <v>Central Valley Community Bancorp</v>
          </cell>
          <cell r="G389" t="str">
            <v xml:space="preserve">Public </v>
          </cell>
          <cell r="H389">
            <v>7000000</v>
          </cell>
          <cell r="I389" t="str">
            <v>Approve</v>
          </cell>
          <cell r="L389" t="str">
            <v>December 22, 2008</v>
          </cell>
          <cell r="M389">
            <v>39804.541666666664</v>
          </cell>
          <cell r="N389" t="str">
            <v>Approve</v>
          </cell>
          <cell r="O389">
            <v>7000000</v>
          </cell>
          <cell r="Q389" t="str">
            <v>Yes</v>
          </cell>
          <cell r="R389">
            <v>39812</v>
          </cell>
          <cell r="T389" t="str">
            <v>Mr. Daniel J. Doyle</v>
          </cell>
          <cell r="U389" t="str">
            <v>559-323-3320</v>
          </cell>
          <cell r="V389" t="str">
            <v>David A. Kinross 559-323-3310</v>
          </cell>
          <cell r="W389" t="str">
            <v>7100 N. Financial Dr., Suite 101</v>
          </cell>
          <cell r="X389" t="str">
            <v>Fresno</v>
          </cell>
          <cell r="Y389" t="str">
            <v>CA</v>
          </cell>
          <cell r="Z389" t="str">
            <v>93720</v>
          </cell>
          <cell r="AA389" t="str">
            <v>(559) 323-3310</v>
          </cell>
          <cell r="AB389" t="str">
            <v xml:space="preserve"> </v>
          </cell>
          <cell r="AE389" t="str">
            <v>Squire Sanders</v>
          </cell>
          <cell r="AF389" t="str">
            <v>CVCY</v>
          </cell>
          <cell r="AH389">
            <v>6.64</v>
          </cell>
          <cell r="AI389">
            <v>158133</v>
          </cell>
        </row>
        <row r="390">
          <cell r="A390">
            <v>354</v>
          </cell>
          <cell r="B390" t="str">
            <v>December 5, 2008</v>
          </cell>
          <cell r="C390" t="str">
            <v>FDIC</v>
          </cell>
          <cell r="D390" t="str">
            <v>RSSD</v>
          </cell>
          <cell r="E390">
            <v>2483438</v>
          </cell>
          <cell r="F390" t="str">
            <v>Community Bank of the Bay</v>
          </cell>
          <cell r="G390" t="str">
            <v>CDFI - Private</v>
          </cell>
          <cell r="H390">
            <v>1747000</v>
          </cell>
          <cell r="I390" t="str">
            <v>Approve</v>
          </cell>
          <cell r="L390" t="str">
            <v>December 9, 2008</v>
          </cell>
          <cell r="M390">
            <v>39791.541666666664</v>
          </cell>
          <cell r="N390" t="str">
            <v>Approve</v>
          </cell>
          <cell r="O390">
            <v>1747000</v>
          </cell>
          <cell r="Q390" t="str">
            <v>Yes</v>
          </cell>
          <cell r="R390">
            <v>39793</v>
          </cell>
          <cell r="T390" t="str">
            <v>Mr. Brian K. Garrett</v>
          </cell>
          <cell r="U390" t="str">
            <v>510-433-5402</v>
          </cell>
          <cell r="V390" t="str">
            <v>Chaula M. Pandya 510-433-5415</v>
          </cell>
          <cell r="W390" t="str">
            <v>1750 Broadway</v>
          </cell>
          <cell r="X390" t="str">
            <v>Oakland</v>
          </cell>
          <cell r="Y390" t="str">
            <v>CA</v>
          </cell>
          <cell r="Z390" t="str">
            <v>94612</v>
          </cell>
          <cell r="AA390" t="str">
            <v>(510) 433-5431</v>
          </cell>
          <cell r="AB390">
            <v>39829</v>
          </cell>
          <cell r="AC390">
            <v>39829</v>
          </cell>
          <cell r="AD390">
            <v>1747000</v>
          </cell>
          <cell r="AE390" t="str">
            <v>Hughes Hubbard</v>
          </cell>
          <cell r="AF390" t="str">
            <v>CBYAA</v>
          </cell>
          <cell r="AH390" t="str">
            <v>n/a</v>
          </cell>
          <cell r="AI390" t="str">
            <v>n/a</v>
          </cell>
        </row>
        <row r="391">
          <cell r="A391">
            <v>355</v>
          </cell>
          <cell r="B391" t="str">
            <v>December 5, 2008</v>
          </cell>
          <cell r="C391" t="str">
            <v>FDIC</v>
          </cell>
          <cell r="D391" t="str">
            <v>RSSD</v>
          </cell>
          <cell r="E391">
            <v>1356526</v>
          </cell>
          <cell r="F391" t="str">
            <v>Greer Bancshares Incorporated</v>
          </cell>
          <cell r="G391" t="str">
            <v>OTC - Private</v>
          </cell>
          <cell r="H391">
            <v>9993000</v>
          </cell>
          <cell r="I391" t="str">
            <v>Approve</v>
          </cell>
          <cell r="L391" t="str">
            <v>December 19, 2008</v>
          </cell>
          <cell r="M391">
            <v>39801.5625</v>
          </cell>
          <cell r="N391" t="str">
            <v>Approve</v>
          </cell>
          <cell r="O391">
            <v>9993000</v>
          </cell>
          <cell r="Q391" t="str">
            <v>Yes</v>
          </cell>
          <cell r="R391">
            <v>39812</v>
          </cell>
          <cell r="T391" t="str">
            <v>Mr. Kenneth M. Harper</v>
          </cell>
          <cell r="U391" t="str">
            <v>864-848-5104</v>
          </cell>
          <cell r="V391" t="str">
            <v>J. Richard Medlock, Jr. 864-848-5120</v>
          </cell>
          <cell r="W391" t="str">
            <v>P.O. Box 1029 - 1111 W. Poinsett Streeet</v>
          </cell>
          <cell r="X391" t="str">
            <v>Greer</v>
          </cell>
          <cell r="Y391" t="str">
            <v>SC</v>
          </cell>
          <cell r="Z391" t="str">
            <v>29650</v>
          </cell>
          <cell r="AA391" t="str">
            <v>(864) 968-1437</v>
          </cell>
          <cell r="AB391" t="str">
            <v xml:space="preserve"> </v>
          </cell>
          <cell r="AE391" t="str">
            <v>Squire Sanders</v>
          </cell>
          <cell r="AF391" t="str">
            <v>GRBS</v>
          </cell>
        </row>
        <row r="392">
          <cell r="A392">
            <v>356</v>
          </cell>
          <cell r="B392" t="str">
            <v>December 5, 2008</v>
          </cell>
          <cell r="C392" t="str">
            <v>FDIC</v>
          </cell>
          <cell r="D392" t="str">
            <v>Holding Co Docket</v>
          </cell>
          <cell r="E392" t="str">
            <v>H4242</v>
          </cell>
          <cell r="F392" t="str">
            <v>Legacy Bancorp, Inc.</v>
          </cell>
          <cell r="G392" t="str">
            <v xml:space="preserve">Public </v>
          </cell>
          <cell r="H392">
            <v>20292000</v>
          </cell>
          <cell r="I392" t="str">
            <v>Approve</v>
          </cell>
          <cell r="L392" t="str">
            <v>December 23, 2008</v>
          </cell>
          <cell r="M392">
            <v>39805.625</v>
          </cell>
          <cell r="N392" t="str">
            <v>Approve</v>
          </cell>
          <cell r="O392">
            <v>20292000</v>
          </cell>
          <cell r="P392" t="str">
            <v>12/11/08: I/C heard and said would approve on conditions; 12/23/08: I/C approved</v>
          </cell>
          <cell r="Q392" t="str">
            <v>Yes</v>
          </cell>
          <cell r="R392">
            <v>39822</v>
          </cell>
          <cell r="T392" t="str">
            <v>Mr. J. Williar Dunlaevy</v>
          </cell>
          <cell r="U392" t="str">
            <v>413-445-3513</v>
          </cell>
          <cell r="V392" t="str">
            <v>Paul H. Bruce 413-445-3513</v>
          </cell>
          <cell r="W392" t="str">
            <v>99 North Street</v>
          </cell>
          <cell r="X392" t="str">
            <v>Pittsfield</v>
          </cell>
          <cell r="Y392" t="str">
            <v>MA</v>
          </cell>
          <cell r="Z392" t="str">
            <v>01201</v>
          </cell>
          <cell r="AA392" t="str">
            <v>(413) 442-8155</v>
          </cell>
          <cell r="AB392" t="str">
            <v xml:space="preserve"> </v>
          </cell>
          <cell r="AE392" t="str">
            <v>Hughes Hubbard</v>
          </cell>
          <cell r="AF392" t="str">
            <v>LEGC</v>
          </cell>
        </row>
        <row r="393">
          <cell r="A393">
            <v>357</v>
          </cell>
          <cell r="B393" t="str">
            <v>December 5, 2008</v>
          </cell>
          <cell r="C393" t="str">
            <v>FDIC</v>
          </cell>
          <cell r="D393" t="str">
            <v>RSSD</v>
          </cell>
          <cell r="E393">
            <v>2762973</v>
          </cell>
          <cell r="F393" t="str">
            <v>Pacific Contintental Bank</v>
          </cell>
          <cell r="G393" t="str">
            <v xml:space="preserve">Public </v>
          </cell>
          <cell r="H393">
            <v>0</v>
          </cell>
          <cell r="I393" t="str">
            <v>Approve</v>
          </cell>
          <cell r="L393" t="str">
            <v>December 9, 2008</v>
          </cell>
          <cell r="M393">
            <v>39791.541666666664</v>
          </cell>
          <cell r="N393" t="str">
            <v>Approve</v>
          </cell>
          <cell r="O393">
            <v>0</v>
          </cell>
          <cell r="P393" t="str">
            <v>1/13/09: Attorneys alerted us of their Withdrawal from CPP</v>
          </cell>
          <cell r="Q393" t="str">
            <v>Yes</v>
          </cell>
          <cell r="R393">
            <v>39793</v>
          </cell>
          <cell r="T393" t="str">
            <v>Mr. Michael A. Reynolds</v>
          </cell>
          <cell r="U393" t="str">
            <v>541-686-8685 x2141</v>
          </cell>
          <cell r="V393" t="str">
            <v>Hal Brown 541-686-8685 x2118</v>
          </cell>
          <cell r="W393" t="str">
            <v>111 W 7th Ave.</v>
          </cell>
          <cell r="X393" t="str">
            <v>Eugene</v>
          </cell>
          <cell r="Y393" t="str">
            <v>OR</v>
          </cell>
          <cell r="Z393" t="str">
            <v>97401</v>
          </cell>
          <cell r="AA393" t="str">
            <v>(541) 984-2341</v>
          </cell>
          <cell r="AB393">
            <v>39829</v>
          </cell>
          <cell r="AE393" t="str">
            <v>Squire Sanders</v>
          </cell>
          <cell r="AF393" t="str">
            <v>PCBK</v>
          </cell>
          <cell r="AH393">
            <v>13.31</v>
          </cell>
          <cell r="AI393">
            <v>338092</v>
          </cell>
          <cell r="AJ393">
            <v>39826</v>
          </cell>
        </row>
        <row r="394">
          <cell r="A394">
            <v>358</v>
          </cell>
          <cell r="B394" t="str">
            <v>December 5, 2008</v>
          </cell>
          <cell r="C394" t="str">
            <v>FDIC</v>
          </cell>
          <cell r="D394" t="str">
            <v>RSSD</v>
          </cell>
          <cell r="E394">
            <v>1142475</v>
          </cell>
          <cell r="F394" t="str">
            <v>Codorus Valley Bancorp, Inc.</v>
          </cell>
          <cell r="G394" t="str">
            <v xml:space="preserve">Public </v>
          </cell>
          <cell r="H394">
            <v>16500000</v>
          </cell>
          <cell r="I394" t="str">
            <v>Approve</v>
          </cell>
          <cell r="L394" t="str">
            <v>December 9, 2008</v>
          </cell>
          <cell r="M394">
            <v>39791.541666666664</v>
          </cell>
          <cell r="N394" t="str">
            <v>Approve</v>
          </cell>
          <cell r="O394">
            <v>16500000</v>
          </cell>
          <cell r="Q394" t="str">
            <v>Yes</v>
          </cell>
          <cell r="R394">
            <v>39793</v>
          </cell>
          <cell r="T394" t="str">
            <v>Mr. Harry R. Swift</v>
          </cell>
          <cell r="U394" t="str">
            <v>717-747-1501</v>
          </cell>
          <cell r="V394" t="str">
            <v>Larry J. Miller 717-747-1500</v>
          </cell>
          <cell r="W394" t="str">
            <v>105 Leader Heights Road, P.O. Box 2887</v>
          </cell>
          <cell r="X394" t="str">
            <v>York</v>
          </cell>
          <cell r="Y394" t="str">
            <v>PA</v>
          </cell>
          <cell r="Z394" t="str">
            <v>17405-2887</v>
          </cell>
          <cell r="AA394" t="str">
            <v>(717) 747-0490</v>
          </cell>
          <cell r="AB394">
            <v>39822</v>
          </cell>
          <cell r="AC394">
            <v>39822</v>
          </cell>
          <cell r="AD394">
            <v>16500000</v>
          </cell>
          <cell r="AE394" t="str">
            <v>Hughes Hubbard</v>
          </cell>
          <cell r="AF394" t="str">
            <v>CVLY</v>
          </cell>
          <cell r="AH394">
            <v>9.3800000000000008</v>
          </cell>
          <cell r="AI394">
            <v>263859</v>
          </cell>
        </row>
        <row r="395">
          <cell r="A395">
            <v>359</v>
          </cell>
          <cell r="B395" t="str">
            <v>December 5, 2008</v>
          </cell>
          <cell r="C395" t="str">
            <v>FDIC</v>
          </cell>
          <cell r="D395" t="str">
            <v>RSSD</v>
          </cell>
          <cell r="E395">
            <v>3098576</v>
          </cell>
          <cell r="F395" t="str">
            <v>Plumas Bancorp</v>
          </cell>
          <cell r="G395" t="str">
            <v xml:space="preserve">Public </v>
          </cell>
          <cell r="H395">
            <v>11976000</v>
          </cell>
          <cell r="I395" t="str">
            <v>Approve</v>
          </cell>
          <cell r="L395" t="str">
            <v>December 9, 2008</v>
          </cell>
          <cell r="M395">
            <v>39791.541666666664</v>
          </cell>
          <cell r="N395" t="str">
            <v>Approve</v>
          </cell>
          <cell r="O395">
            <v>11976000</v>
          </cell>
          <cell r="Q395" t="str">
            <v>Yes</v>
          </cell>
          <cell r="R395">
            <v>39793</v>
          </cell>
          <cell r="T395" t="str">
            <v>Mr. Douglas N. Biddle</v>
          </cell>
          <cell r="U395" t="str">
            <v>530-283-7305 x8902</v>
          </cell>
          <cell r="V395" t="str">
            <v>Andrew J. Ryback 530-283-7305 x8905</v>
          </cell>
          <cell r="W395" t="str">
            <v>35 S. Lindan Avenue</v>
          </cell>
          <cell r="X395" t="str">
            <v>Quincy</v>
          </cell>
          <cell r="Y395" t="str">
            <v>CA</v>
          </cell>
          <cell r="Z395" t="str">
            <v>95971</v>
          </cell>
          <cell r="AA395" t="str">
            <v>(530) 283-3557</v>
          </cell>
          <cell r="AB395">
            <v>39829</v>
          </cell>
          <cell r="AE395" t="str">
            <v>Squire Sanders</v>
          </cell>
          <cell r="AF395" t="str">
            <v>PLBC</v>
          </cell>
          <cell r="AH395">
            <v>7.54</v>
          </cell>
          <cell r="AI395">
            <v>1588329</v>
          </cell>
        </row>
        <row r="396">
          <cell r="A396">
            <v>360</v>
          </cell>
          <cell r="B396" t="str">
            <v>December 5, 2008</v>
          </cell>
          <cell r="C396" t="str">
            <v>FDIC</v>
          </cell>
          <cell r="D396" t="str">
            <v>RSSD</v>
          </cell>
          <cell r="E396">
            <v>1249730</v>
          </cell>
          <cell r="F396" t="str">
            <v>S.Y. Bancorp, Inc.</v>
          </cell>
          <cell r="G396" t="str">
            <v xml:space="preserve">Public </v>
          </cell>
          <cell r="H396">
            <v>0</v>
          </cell>
          <cell r="I396" t="str">
            <v>Approve</v>
          </cell>
          <cell r="L396" t="str">
            <v>December 9, 2008</v>
          </cell>
          <cell r="M396">
            <v>39791.541666666664</v>
          </cell>
          <cell r="N396" t="str">
            <v>Approve</v>
          </cell>
          <cell r="O396">
            <v>0</v>
          </cell>
          <cell r="P396" t="str">
            <v>1/5/09: received phone call from preliminary contact stating their withdrawal from the program--awaiting withdrawal letter; 1/7/09 received the letter</v>
          </cell>
          <cell r="Q396" t="str">
            <v>Yes</v>
          </cell>
          <cell r="R396">
            <v>39793</v>
          </cell>
          <cell r="T396" t="str">
            <v>Mr. David P. Heintzman</v>
          </cell>
          <cell r="U396" t="str">
            <v>502-625-9161</v>
          </cell>
          <cell r="V396" t="str">
            <v>T. Clay Stinnett 502-625-0890</v>
          </cell>
          <cell r="W396" t="str">
            <v>1040 East Main Street</v>
          </cell>
          <cell r="X396" t="str">
            <v>Louisville</v>
          </cell>
          <cell r="Y396" t="str">
            <v>KY</v>
          </cell>
          <cell r="Z396" t="str">
            <v>40206</v>
          </cell>
          <cell r="AA396" t="str">
            <v>(502) 625-2596</v>
          </cell>
          <cell r="AB396" t="str">
            <v xml:space="preserve"> </v>
          </cell>
          <cell r="AE396" t="str">
            <v>Hughes Hubbard</v>
          </cell>
          <cell r="AF396" t="str">
            <v>SYBT</v>
          </cell>
          <cell r="AJ396">
            <v>39818</v>
          </cell>
        </row>
        <row r="397">
          <cell r="A397">
            <v>361</v>
          </cell>
          <cell r="B397" t="str">
            <v>December 5, 2008</v>
          </cell>
          <cell r="C397" t="str">
            <v>FDIC</v>
          </cell>
          <cell r="D397" t="str">
            <v>RSSD</v>
          </cell>
          <cell r="E397">
            <v>1131497</v>
          </cell>
          <cell r="F397" t="str">
            <v>Cornerstone Bancshares, Inc.</v>
          </cell>
          <cell r="G397" t="str">
            <v>OTC - Public</v>
          </cell>
          <cell r="H397">
            <v>12000000</v>
          </cell>
          <cell r="I397" t="str">
            <v>Approve</v>
          </cell>
          <cell r="P397" t="str">
            <v>Held by/waiting on FDIC</v>
          </cell>
          <cell r="T397" t="str">
            <v>Mr. Frank Hughes</v>
          </cell>
          <cell r="U397" t="str">
            <v>423-385-3009</v>
          </cell>
          <cell r="V397" t="str">
            <v>Gary Petty 423-385-3054</v>
          </cell>
          <cell r="W397" t="str">
            <v>6491 Lee Highway Suite 119</v>
          </cell>
          <cell r="X397" t="str">
            <v>Chattanooga</v>
          </cell>
          <cell r="Y397" t="str">
            <v>TN</v>
          </cell>
          <cell r="Z397" t="str">
            <v>37421</v>
          </cell>
          <cell r="AA397" t="str">
            <v>(423) 385-3137</v>
          </cell>
          <cell r="AB397" t="str">
            <v xml:space="preserve"> </v>
          </cell>
          <cell r="AE397" t="str">
            <v>Squire Sanders</v>
          </cell>
          <cell r="AF397" t="str">
            <v>CSBQ</v>
          </cell>
        </row>
        <row r="398">
          <cell r="A398">
            <v>362</v>
          </cell>
          <cell r="B398" t="str">
            <v>December 5, 2008</v>
          </cell>
          <cell r="C398" t="str">
            <v>FDIC</v>
          </cell>
          <cell r="D398" t="str">
            <v>RSSD</v>
          </cell>
          <cell r="E398">
            <v>2291624</v>
          </cell>
          <cell r="F398" t="str">
            <v>The Bank of Kentucky Financial Corporation</v>
          </cell>
          <cell r="G398" t="str">
            <v>OTC - Public</v>
          </cell>
          <cell r="H398">
            <v>34000000</v>
          </cell>
          <cell r="I398" t="str">
            <v>Approve</v>
          </cell>
          <cell r="L398" t="str">
            <v>December 11, 2008</v>
          </cell>
          <cell r="M398">
            <v>39793.583333333336</v>
          </cell>
          <cell r="N398" t="str">
            <v>Approve</v>
          </cell>
          <cell r="O398">
            <v>34000000</v>
          </cell>
          <cell r="Q398" t="str">
            <v>Yes</v>
          </cell>
          <cell r="R398">
            <v>39797</v>
          </cell>
          <cell r="T398" t="str">
            <v>Mr. Robert W. Zapp</v>
          </cell>
          <cell r="U398" t="str">
            <v>859-372-5172</v>
          </cell>
          <cell r="V398" t="str">
            <v>Martin J. Gerrety 859-578-2485</v>
          </cell>
          <cell r="W398" t="str">
            <v>111 Lookout Farm Drive</v>
          </cell>
          <cell r="X398" t="str">
            <v>Crestview Hills</v>
          </cell>
          <cell r="Y398" t="str">
            <v>KY</v>
          </cell>
          <cell r="Z398" t="str">
            <v>41017</v>
          </cell>
          <cell r="AA398" t="str">
            <v>(859) 578-2960</v>
          </cell>
          <cell r="AB398" t="str">
            <v xml:space="preserve"> </v>
          </cell>
          <cell r="AE398" t="str">
            <v>Hughes Hubbard</v>
          </cell>
          <cell r="AF398" t="str">
            <v>BKYF</v>
          </cell>
        </row>
        <row r="399">
          <cell r="A399">
            <v>363</v>
          </cell>
          <cell r="B399" t="str">
            <v>December 5, 2008</v>
          </cell>
          <cell r="C399" t="str">
            <v>FDIC</v>
          </cell>
          <cell r="D399" t="str">
            <v>RSSD</v>
          </cell>
          <cell r="E399">
            <v>2399119</v>
          </cell>
          <cell r="F399" t="str">
            <v>FCB Bancorp, Inc.</v>
          </cell>
          <cell r="G399" t="str">
            <v>OTC - Private</v>
          </cell>
          <cell r="H399">
            <v>9295000</v>
          </cell>
          <cell r="I399" t="str">
            <v>Approve</v>
          </cell>
          <cell r="L399" t="str">
            <v>December 11, 2008</v>
          </cell>
          <cell r="M399">
            <v>39793.583333333336</v>
          </cell>
          <cell r="N399" t="str">
            <v>Approve</v>
          </cell>
          <cell r="O399">
            <v>9294000</v>
          </cell>
          <cell r="Q399" t="str">
            <v>Yes</v>
          </cell>
          <cell r="R399">
            <v>39797</v>
          </cell>
          <cell r="T399" t="str">
            <v>Mr. Brian G. Karst</v>
          </cell>
          <cell r="U399" t="str">
            <v>502-891-4404</v>
          </cell>
          <cell r="V399" t="str">
            <v>Connie Hunt 502-891-4413</v>
          </cell>
          <cell r="W399" t="str">
            <v>293 N. Hubbards Lane</v>
          </cell>
          <cell r="X399" t="str">
            <v>Louisville</v>
          </cell>
          <cell r="Y399" t="str">
            <v>KY</v>
          </cell>
          <cell r="Z399" t="str">
            <v>40207</v>
          </cell>
          <cell r="AA399" t="str">
            <v>(502) 891-4437</v>
          </cell>
          <cell r="AB399">
            <v>39801</v>
          </cell>
          <cell r="AC399">
            <v>39801</v>
          </cell>
          <cell r="AD399">
            <v>9294000</v>
          </cell>
          <cell r="AE399" t="str">
            <v>Squire Sanders</v>
          </cell>
          <cell r="AF399" t="str">
            <v>FCBE</v>
          </cell>
          <cell r="AH399" t="str">
            <v>n/a</v>
          </cell>
          <cell r="AI399" t="str">
            <v>n/a</v>
          </cell>
        </row>
        <row r="400">
          <cell r="A400">
            <v>364</v>
          </cell>
          <cell r="B400" t="str">
            <v>December 5, 2008</v>
          </cell>
          <cell r="C400" t="str">
            <v>FDIC</v>
          </cell>
          <cell r="D400" t="str">
            <v>RSSD</v>
          </cell>
          <cell r="E400">
            <v>936462</v>
          </cell>
          <cell r="F400" t="str">
            <v>Mechanics Bank</v>
          </cell>
          <cell r="G400" t="str">
            <v>OTC - Private</v>
          </cell>
          <cell r="H400">
            <v>60000000</v>
          </cell>
          <cell r="I400" t="str">
            <v>Approve</v>
          </cell>
          <cell r="L400" t="str">
            <v>December 8, 2008</v>
          </cell>
          <cell r="M400">
            <v>39790.625</v>
          </cell>
          <cell r="N400" t="str">
            <v>Approve</v>
          </cell>
          <cell r="O400">
            <v>60000000</v>
          </cell>
          <cell r="P400" t="str">
            <v>12/9/08; FDIC sent an amended application so they can use the private terms sheet</v>
          </cell>
          <cell r="Q400" t="str">
            <v>Yes</v>
          </cell>
          <cell r="R400">
            <v>39793</v>
          </cell>
          <cell r="T400" t="str">
            <v>Mr. Garrett W. Lambert</v>
          </cell>
          <cell r="U400" t="str">
            <v>510-262-7325</v>
          </cell>
          <cell r="V400" t="str">
            <v>William J. Schwerin 510-262-7211</v>
          </cell>
          <cell r="W400" t="str">
            <v>3170 Hilltop Mall Rd</v>
          </cell>
          <cell r="X400" t="str">
            <v xml:space="preserve">Richmond </v>
          </cell>
          <cell r="Y400" t="str">
            <v>CA</v>
          </cell>
          <cell r="Z400" t="str">
            <v>94806</v>
          </cell>
          <cell r="AA400" t="str">
            <v>(510) 262-7945</v>
          </cell>
          <cell r="AB400" t="str">
            <v xml:space="preserve"> </v>
          </cell>
          <cell r="AE400" t="str">
            <v>Hughes Hubbard</v>
          </cell>
          <cell r="AF400" t="str">
            <v>MCBH</v>
          </cell>
        </row>
        <row r="401">
          <cell r="A401">
            <v>365</v>
          </cell>
          <cell r="B401" t="str">
            <v>December 5, 2008</v>
          </cell>
          <cell r="C401" t="str">
            <v>FDIC</v>
          </cell>
          <cell r="D401" t="str">
            <v>RSSD</v>
          </cell>
          <cell r="E401">
            <v>294779</v>
          </cell>
          <cell r="F401" t="str">
            <v>Timberland Bancorp, Inc.</v>
          </cell>
          <cell r="G401" t="str">
            <v xml:space="preserve">Public </v>
          </cell>
          <cell r="H401">
            <v>16641000</v>
          </cell>
          <cell r="I401" t="str">
            <v>Approve</v>
          </cell>
          <cell r="L401" t="str">
            <v>December 11, 2008</v>
          </cell>
          <cell r="M401">
            <v>39793.583333333336</v>
          </cell>
          <cell r="N401" t="str">
            <v>Approve</v>
          </cell>
          <cell r="O401">
            <v>16641000</v>
          </cell>
          <cell r="Q401" t="str">
            <v>Yes</v>
          </cell>
          <cell r="R401">
            <v>39797</v>
          </cell>
          <cell r="T401" t="str">
            <v>Mr. Dean J. Brydon</v>
          </cell>
          <cell r="U401" t="str">
            <v>360-533-4747</v>
          </cell>
          <cell r="V401" t="str">
            <v>Michael R. Sand 360-533-4747</v>
          </cell>
          <cell r="W401" t="str">
            <v>624 Simpson Ave</v>
          </cell>
          <cell r="X401" t="str">
            <v>Hoquiam</v>
          </cell>
          <cell r="Y401" t="str">
            <v>WA</v>
          </cell>
          <cell r="Z401" t="str">
            <v>98550</v>
          </cell>
          <cell r="AA401" t="str">
            <v>(360) 533-4743</v>
          </cell>
          <cell r="AB401">
            <v>39805</v>
          </cell>
          <cell r="AC401">
            <v>39805</v>
          </cell>
          <cell r="AD401">
            <v>16641000</v>
          </cell>
          <cell r="AE401" t="str">
            <v>Squire Sanders</v>
          </cell>
          <cell r="AF401" t="str">
            <v>TSBK</v>
          </cell>
          <cell r="AH401">
            <v>6.73</v>
          </cell>
          <cell r="AI401">
            <v>370899</v>
          </cell>
        </row>
        <row r="402">
          <cell r="A402">
            <v>366</v>
          </cell>
          <cell r="B402" t="str">
            <v>December 5, 2008</v>
          </cell>
          <cell r="C402" t="str">
            <v>FDIC</v>
          </cell>
          <cell r="D402" t="str">
            <v>RSSD</v>
          </cell>
          <cell r="E402">
            <v>821906</v>
          </cell>
          <cell r="F402" t="str">
            <v>Salisbury Bancorp, Inc.</v>
          </cell>
          <cell r="G402" t="str">
            <v xml:space="preserve">Public </v>
          </cell>
          <cell r="H402">
            <v>8816000</v>
          </cell>
          <cell r="I402" t="str">
            <v>Approve</v>
          </cell>
          <cell r="L402" t="str">
            <v>January  7, 2009</v>
          </cell>
          <cell r="M402">
            <v>39820.4375</v>
          </cell>
          <cell r="N402" t="str">
            <v>Approve</v>
          </cell>
          <cell r="O402">
            <v>8816000</v>
          </cell>
          <cell r="Q402" t="str">
            <v>Yes</v>
          </cell>
          <cell r="R402">
            <v>39820</v>
          </cell>
          <cell r="T402" t="str">
            <v>Mr. Richard J. Cantele, Jr.</v>
          </cell>
          <cell r="U402" t="str">
            <v>860-435-9801</v>
          </cell>
          <cell r="V402" t="str">
            <v>John F. Perotti 860-435-9801</v>
          </cell>
          <cell r="W402" t="str">
            <v>5 Bissell Street, PO Box 1868</v>
          </cell>
          <cell r="X402" t="str">
            <v>Lakeville</v>
          </cell>
          <cell r="Y402" t="str">
            <v>CT</v>
          </cell>
          <cell r="Z402" t="str">
            <v>06039-1868</v>
          </cell>
          <cell r="AA402" t="str">
            <v>(860) 435-0631</v>
          </cell>
          <cell r="AB402" t="str">
            <v xml:space="preserve"> </v>
          </cell>
          <cell r="AE402" t="str">
            <v>Hughes Hubbard</v>
          </cell>
          <cell r="AF402" t="str">
            <v>SAL</v>
          </cell>
        </row>
        <row r="403">
          <cell r="A403">
            <v>367</v>
          </cell>
          <cell r="B403" t="str">
            <v>December 5, 2008</v>
          </cell>
          <cell r="C403" t="str">
            <v>FDIC</v>
          </cell>
          <cell r="D403" t="str">
            <v>RSSD</v>
          </cell>
          <cell r="E403">
            <v>2132932</v>
          </cell>
          <cell r="F403" t="str">
            <v>New York Community Bancorp, Inc.</v>
          </cell>
          <cell r="G403" t="str">
            <v xml:space="preserve">Public </v>
          </cell>
          <cell r="H403">
            <v>0</v>
          </cell>
          <cell r="I403" t="str">
            <v>COUNCIL</v>
          </cell>
          <cell r="J403">
            <v>39799</v>
          </cell>
          <cell r="K403" t="str">
            <v>Approve</v>
          </cell>
          <cell r="L403" t="str">
            <v>December 30, 2008</v>
          </cell>
          <cell r="M403">
            <v>39812.583333333336</v>
          </cell>
          <cell r="N403" t="str">
            <v>Approve</v>
          </cell>
          <cell r="O403">
            <v>0</v>
          </cell>
          <cell r="P403" t="str">
            <v>12/18/08: I/C Held for more information from staff  1/13/09: Received Letter notifying UST of their withdrawal from CPP</v>
          </cell>
          <cell r="Q403" t="str">
            <v>Yes</v>
          </cell>
          <cell r="R403">
            <v>39813</v>
          </cell>
          <cell r="T403" t="str">
            <v>Mr. Anthony M. Lewis</v>
          </cell>
          <cell r="U403" t="str">
            <v>516-683-4083</v>
          </cell>
          <cell r="V403" t="str">
            <v>Thomas R. Cangemi 516-683-4014</v>
          </cell>
          <cell r="W403" t="str">
            <v>615 Merrick Avenue</v>
          </cell>
          <cell r="X403" t="str">
            <v>Westbury</v>
          </cell>
          <cell r="Y403" t="str">
            <v>NY</v>
          </cell>
          <cell r="Z403" t="str">
            <v>11590</v>
          </cell>
          <cell r="AA403" t="str">
            <v>(516) 683-8344</v>
          </cell>
          <cell r="AB403" t="str">
            <v xml:space="preserve"> </v>
          </cell>
          <cell r="AE403" t="str">
            <v>Squire Sanders</v>
          </cell>
          <cell r="AF403" t="str">
            <v>NYB</v>
          </cell>
          <cell r="AJ403">
            <v>39826</v>
          </cell>
        </row>
        <row r="404">
          <cell r="A404">
            <v>368</v>
          </cell>
          <cell r="B404" t="str">
            <v>December 5, 2008</v>
          </cell>
          <cell r="C404" t="str">
            <v>FDIC</v>
          </cell>
          <cell r="D404" t="str">
            <v>RSSD</v>
          </cell>
          <cell r="E404">
            <v>2744894</v>
          </cell>
          <cell r="F404" t="str">
            <v>First BanCorp</v>
          </cell>
          <cell r="G404" t="str">
            <v xml:space="preserve">Public </v>
          </cell>
          <cell r="H404">
            <v>400000000</v>
          </cell>
          <cell r="I404" t="str">
            <v>Approve</v>
          </cell>
          <cell r="L404" t="str">
            <v>December 22, 2008</v>
          </cell>
          <cell r="M404">
            <v>39804.541666666664</v>
          </cell>
          <cell r="N404" t="str">
            <v>Approve</v>
          </cell>
          <cell r="O404">
            <v>400000000</v>
          </cell>
          <cell r="Q404" t="str">
            <v>Yes</v>
          </cell>
          <cell r="R404">
            <v>39812</v>
          </cell>
          <cell r="T404" t="str">
            <v>Mr. Lawrence Odell</v>
          </cell>
          <cell r="U404" t="str">
            <v>787-729-8252</v>
          </cell>
          <cell r="V404" t="str">
            <v>Fernando Scherrer 787-729-8221</v>
          </cell>
          <cell r="W404" t="str">
            <v>PO Box 9146</v>
          </cell>
          <cell r="X404" t="str">
            <v xml:space="preserve">San Juan </v>
          </cell>
          <cell r="Y404" t="str">
            <v>PR</v>
          </cell>
          <cell r="Z404" t="str">
            <v>00908-0146</v>
          </cell>
          <cell r="AA404" t="str">
            <v>(787) 729-8221</v>
          </cell>
          <cell r="AB404">
            <v>39829</v>
          </cell>
          <cell r="AC404">
            <v>39829</v>
          </cell>
          <cell r="AD404">
            <v>400000000</v>
          </cell>
          <cell r="AE404" t="str">
            <v>Hughes Hubbard</v>
          </cell>
          <cell r="AF404" t="str">
            <v>FBP</v>
          </cell>
          <cell r="AH404">
            <v>10.27</v>
          </cell>
          <cell r="AI404">
            <v>5842259</v>
          </cell>
        </row>
        <row r="405">
          <cell r="A405">
            <v>369</v>
          </cell>
          <cell r="B405" t="str">
            <v>December 5, 2008</v>
          </cell>
          <cell r="C405" t="str">
            <v>FDIC</v>
          </cell>
          <cell r="D405" t="str">
            <v>RSSD</v>
          </cell>
          <cell r="E405">
            <v>2784920</v>
          </cell>
          <cell r="F405" t="str">
            <v>1st Constitution Bancorp</v>
          </cell>
          <cell r="G405" t="str">
            <v xml:space="preserve">Public </v>
          </cell>
          <cell r="H405">
            <v>12000000</v>
          </cell>
          <cell r="I405" t="str">
            <v>Approve</v>
          </cell>
          <cell r="L405" t="str">
            <v>December 8, 2008</v>
          </cell>
          <cell r="M405">
            <v>39790.625</v>
          </cell>
          <cell r="N405" t="str">
            <v>Approve</v>
          </cell>
          <cell r="O405">
            <v>12000000</v>
          </cell>
          <cell r="Q405" t="str">
            <v>Yes</v>
          </cell>
          <cell r="R405">
            <v>39793</v>
          </cell>
          <cell r="T405" t="str">
            <v>Mr. Robert F. Mangano</v>
          </cell>
          <cell r="U405" t="str">
            <v>609-655-4500</v>
          </cell>
          <cell r="V405" t="str">
            <v>Joseph M. Reardon 609-655-4500</v>
          </cell>
          <cell r="W405" t="str">
            <v>2650 Route 130</v>
          </cell>
          <cell r="X405" t="str">
            <v>Cranbury</v>
          </cell>
          <cell r="Y405" t="str">
            <v xml:space="preserve">NJ </v>
          </cell>
          <cell r="Z405" t="str">
            <v>08512</v>
          </cell>
          <cell r="AA405" t="str">
            <v>(609) 655-5653</v>
          </cell>
          <cell r="AB405">
            <v>39805</v>
          </cell>
          <cell r="AC405">
            <v>39805</v>
          </cell>
          <cell r="AD405">
            <v>12000000</v>
          </cell>
          <cell r="AE405" t="str">
            <v>Squire Sanders</v>
          </cell>
          <cell r="AF405" t="str">
            <v>FCCY</v>
          </cell>
          <cell r="AH405">
            <v>8.99</v>
          </cell>
          <cell r="AI405">
            <v>200222</v>
          </cell>
        </row>
        <row r="406">
          <cell r="A406">
            <v>370</v>
          </cell>
          <cell r="B406" t="str">
            <v>December 5, 2008</v>
          </cell>
          <cell r="C406" t="str">
            <v>OCC</v>
          </cell>
          <cell r="D406" t="str">
            <v>RSSD</v>
          </cell>
          <cell r="E406">
            <v>1086654</v>
          </cell>
          <cell r="F406" t="str">
            <v>MidSouth Bancorp, Inc.</v>
          </cell>
          <cell r="G406" t="str">
            <v xml:space="preserve">Public </v>
          </cell>
          <cell r="H406">
            <v>20000000</v>
          </cell>
          <cell r="I406" t="str">
            <v>Approve</v>
          </cell>
          <cell r="L406" t="str">
            <v>December 8, 2008</v>
          </cell>
          <cell r="M406">
            <v>39790.625</v>
          </cell>
          <cell r="N406" t="str">
            <v>Approve</v>
          </cell>
          <cell r="O406">
            <v>20000000</v>
          </cell>
          <cell r="P406" t="str">
            <v>11/5/08: on date of receipt application indicated a request of up to $20 million, 3% of $667,293,000 RWA as of 9/30/08 is $20,018,790</v>
          </cell>
          <cell r="Q406" t="str">
            <v>Yes</v>
          </cell>
          <cell r="R406">
            <v>39793</v>
          </cell>
          <cell r="T406" t="str">
            <v>Mr. J. Eustis Corrigan Jr.</v>
          </cell>
          <cell r="U406" t="str">
            <v>337-593-3004</v>
          </cell>
          <cell r="V406" t="str">
            <v>Teri S. Stelly 337-593-3145</v>
          </cell>
          <cell r="W406" t="str">
            <v>102 Versailles Boulevard</v>
          </cell>
          <cell r="X406" t="str">
            <v>Lafayette</v>
          </cell>
          <cell r="Y406" t="str">
            <v>LA</v>
          </cell>
          <cell r="Z406" t="str">
            <v>70501</v>
          </cell>
          <cell r="AA406" t="str">
            <v>(337) 593-3265</v>
          </cell>
          <cell r="AB406">
            <v>39822</v>
          </cell>
          <cell r="AC406">
            <v>39822</v>
          </cell>
          <cell r="AD406">
            <v>20000000</v>
          </cell>
          <cell r="AE406" t="str">
            <v>Hughes Hubbard</v>
          </cell>
          <cell r="AF406" t="str">
            <v>MSL</v>
          </cell>
          <cell r="AH406">
            <v>14.37</v>
          </cell>
          <cell r="AI406">
            <v>208768</v>
          </cell>
        </row>
        <row r="407">
          <cell r="A407">
            <v>371</v>
          </cell>
          <cell r="B407" t="str">
            <v>December 5, 2008</v>
          </cell>
          <cell r="C407" t="str">
            <v>OCC</v>
          </cell>
          <cell r="D407" t="str">
            <v>RSSD</v>
          </cell>
          <cell r="E407">
            <v>2910055</v>
          </cell>
          <cell r="F407" t="str">
            <v>Central Jersey Bancorp</v>
          </cell>
          <cell r="G407" t="str">
            <v xml:space="preserve">Public </v>
          </cell>
          <cell r="H407">
            <v>11300000</v>
          </cell>
          <cell r="I407" t="str">
            <v>Approve</v>
          </cell>
          <cell r="L407" t="str">
            <v>December 11, 2008</v>
          </cell>
          <cell r="M407">
            <v>39793.583333333336</v>
          </cell>
          <cell r="N407" t="str">
            <v>Approve</v>
          </cell>
          <cell r="O407">
            <v>11300000</v>
          </cell>
          <cell r="Q407" t="str">
            <v>Yes</v>
          </cell>
          <cell r="R407">
            <v>39797</v>
          </cell>
          <cell r="T407" t="str">
            <v>Mr. James S. Vaccaro</v>
          </cell>
          <cell r="U407" t="str">
            <v>732-663-4040</v>
          </cell>
          <cell r="V407" t="str">
            <v>Anthony Giordano 732-663-4042</v>
          </cell>
          <cell r="W407" t="str">
            <v>1903 Highway 35</v>
          </cell>
          <cell r="X407" t="str">
            <v>Oakhurst</v>
          </cell>
          <cell r="Y407" t="str">
            <v>NJ</v>
          </cell>
          <cell r="Z407" t="str">
            <v>07755</v>
          </cell>
          <cell r="AA407" t="str">
            <v>(732) 663-4003</v>
          </cell>
          <cell r="AB407">
            <v>39805</v>
          </cell>
          <cell r="AC407">
            <v>39805</v>
          </cell>
          <cell r="AD407">
            <v>11300000</v>
          </cell>
          <cell r="AE407" t="str">
            <v>Squire Sanders</v>
          </cell>
          <cell r="AF407" t="str">
            <v>?</v>
          </cell>
          <cell r="AH407">
            <v>6.31</v>
          </cell>
          <cell r="AI407">
            <v>268621</v>
          </cell>
        </row>
        <row r="408">
          <cell r="A408">
            <v>372</v>
          </cell>
          <cell r="B408" t="str">
            <v>December 5, 2008</v>
          </cell>
          <cell r="C408" t="str">
            <v>OCC</v>
          </cell>
          <cell r="D408" t="str">
            <v>RSSD</v>
          </cell>
          <cell r="E408">
            <v>1207600</v>
          </cell>
          <cell r="F408" t="str">
            <v>Princeton National Bancorp, Inc.</v>
          </cell>
          <cell r="G408" t="str">
            <v xml:space="preserve">Public </v>
          </cell>
          <cell r="H408">
            <v>25083270</v>
          </cell>
          <cell r="I408" t="str">
            <v>Approve</v>
          </cell>
          <cell r="L408" t="str">
            <v>December 11, 2008</v>
          </cell>
          <cell r="M408">
            <v>39793.583333333336</v>
          </cell>
          <cell r="N408" t="str">
            <v>Approve</v>
          </cell>
          <cell r="O408">
            <v>25083000</v>
          </cell>
          <cell r="Q408" t="str">
            <v>Yes</v>
          </cell>
          <cell r="R408">
            <v>39797</v>
          </cell>
          <cell r="T408" t="str">
            <v>Mr. Tony J. Sorcic</v>
          </cell>
          <cell r="U408" t="str">
            <v>815-875-4444 ext. 658</v>
          </cell>
          <cell r="V408" t="str">
            <v>Todd D. Fanning 815-875-4444 ext. 427</v>
          </cell>
          <cell r="W408" t="str">
            <v>606 South Main Street</v>
          </cell>
          <cell r="X408" t="str">
            <v>Princeton</v>
          </cell>
          <cell r="Y408" t="str">
            <v>IL</v>
          </cell>
          <cell r="Z408" t="str">
            <v>61356</v>
          </cell>
          <cell r="AA408" t="str">
            <v>(815) 872-0247</v>
          </cell>
          <cell r="AB408" t="str">
            <v xml:space="preserve"> </v>
          </cell>
          <cell r="AE408" t="str">
            <v>Hughes Hubbard</v>
          </cell>
          <cell r="AF408" t="str">
            <v>PNBC</v>
          </cell>
          <cell r="AH408">
            <v>24.27</v>
          </cell>
          <cell r="AI408">
            <v>155025</v>
          </cell>
        </row>
        <row r="409">
          <cell r="A409">
            <v>373</v>
          </cell>
          <cell r="B409" t="str">
            <v>December 5, 2008</v>
          </cell>
          <cell r="C409" t="str">
            <v>OCC</v>
          </cell>
          <cell r="D409" t="str">
            <v>RSSD</v>
          </cell>
          <cell r="E409">
            <v>2706735</v>
          </cell>
          <cell r="F409" t="str">
            <v>Texas Capital Bancshares, Inc.</v>
          </cell>
          <cell r="G409" t="str">
            <v xml:space="preserve">Public </v>
          </cell>
          <cell r="H409">
            <v>130000000</v>
          </cell>
          <cell r="I409" t="str">
            <v>Approve</v>
          </cell>
          <cell r="L409" t="str">
            <v>December 11, 2008</v>
          </cell>
          <cell r="M409">
            <v>39793.583333333336</v>
          </cell>
          <cell r="N409" t="str">
            <v>Approve</v>
          </cell>
          <cell r="O409">
            <v>75000000</v>
          </cell>
          <cell r="Q409" t="str">
            <v>Yes</v>
          </cell>
          <cell r="R409">
            <v>39797</v>
          </cell>
          <cell r="T409" t="str">
            <v>Mr. Peter B. Bartholow</v>
          </cell>
          <cell r="U409" t="str">
            <v>214-932-6758</v>
          </cell>
          <cell r="V409" t="str">
            <v>Dwain D. Howard 214-932-6758</v>
          </cell>
          <cell r="W409" t="str">
            <v>2100 McKinney Avenue, Suite 900</v>
          </cell>
          <cell r="X409" t="str">
            <v>Dallas</v>
          </cell>
          <cell r="Y409" t="str">
            <v>TX</v>
          </cell>
          <cell r="Z409" t="str">
            <v>75201</v>
          </cell>
          <cell r="AA409" t="str">
            <v>(214) 932-6706</v>
          </cell>
          <cell r="AB409">
            <v>39829</v>
          </cell>
          <cell r="AC409">
            <v>39829</v>
          </cell>
          <cell r="AD409">
            <v>75000000</v>
          </cell>
          <cell r="AE409" t="str">
            <v>Squire Sanders</v>
          </cell>
          <cell r="AF409" t="str">
            <v>TCBI</v>
          </cell>
          <cell r="AH409">
            <v>14.84</v>
          </cell>
          <cell r="AI409">
            <v>758086</v>
          </cell>
        </row>
        <row r="410">
          <cell r="A410">
            <v>374</v>
          </cell>
          <cell r="B410" t="str">
            <v>December 5, 2008</v>
          </cell>
          <cell r="C410" t="str">
            <v>OCC</v>
          </cell>
          <cell r="D410" t="str">
            <v>RSSD</v>
          </cell>
          <cell r="E410">
            <v>2836801</v>
          </cell>
          <cell r="F410" t="str">
            <v>First Security Group, Inc.</v>
          </cell>
          <cell r="G410" t="str">
            <v xml:space="preserve">Public </v>
          </cell>
          <cell r="H410">
            <v>33000000</v>
          </cell>
          <cell r="I410" t="str">
            <v>Approve</v>
          </cell>
          <cell r="L410" t="str">
            <v>December 11, 2008</v>
          </cell>
          <cell r="M410">
            <v>39793.583333333336</v>
          </cell>
          <cell r="N410" t="str">
            <v>Approve</v>
          </cell>
          <cell r="O410">
            <v>33000000</v>
          </cell>
          <cell r="Q410" t="str">
            <v>Yes</v>
          </cell>
          <cell r="R410">
            <v>39797</v>
          </cell>
          <cell r="T410" t="str">
            <v>Mr. Rodger B. Holley</v>
          </cell>
          <cell r="U410" t="str">
            <v>423-308-2080</v>
          </cell>
          <cell r="V410" t="str">
            <v>William L. (Chip) Lusk, Jr. 423-308-2070</v>
          </cell>
          <cell r="W410" t="str">
            <v>531 Broad Street</v>
          </cell>
          <cell r="X410" t="str">
            <v>Chattanooga</v>
          </cell>
          <cell r="Y410" t="str">
            <v>TN</v>
          </cell>
          <cell r="Z410" t="str">
            <v>37402</v>
          </cell>
          <cell r="AA410" t="str">
            <v>(423) 308-2081</v>
          </cell>
          <cell r="AB410">
            <v>39822</v>
          </cell>
          <cell r="AC410">
            <v>39822</v>
          </cell>
          <cell r="AD410">
            <v>33000000</v>
          </cell>
          <cell r="AE410" t="str">
            <v>Hughes Hubbard</v>
          </cell>
          <cell r="AF410" t="str">
            <v>FSGI</v>
          </cell>
          <cell r="AH410">
            <v>6.01</v>
          </cell>
          <cell r="AI410">
            <v>823627</v>
          </cell>
        </row>
        <row r="411">
          <cell r="A411">
            <v>375</v>
          </cell>
          <cell r="B411" t="str">
            <v>December 5, 2008</v>
          </cell>
          <cell r="C411" t="str">
            <v>OCC</v>
          </cell>
          <cell r="D411" t="str">
            <v>RSSD</v>
          </cell>
          <cell r="E411">
            <v>3221440</v>
          </cell>
          <cell r="F411" t="str">
            <v>Professional Capital, Inc.</v>
          </cell>
          <cell r="G411" t="str">
            <v>Private</v>
          </cell>
          <cell r="H411">
            <v>2327000</v>
          </cell>
          <cell r="I411" t="str">
            <v>Approve</v>
          </cell>
          <cell r="L411" t="str">
            <v>December 11, 2008</v>
          </cell>
          <cell r="M411">
            <v>39793.583333333336</v>
          </cell>
          <cell r="N411" t="str">
            <v>Approve</v>
          </cell>
          <cell r="O411">
            <v>2327000</v>
          </cell>
          <cell r="Q411" t="str">
            <v>Yes</v>
          </cell>
          <cell r="R411">
            <v>39797</v>
          </cell>
          <cell r="T411" t="str">
            <v>Mr. James Miller</v>
          </cell>
          <cell r="U411" t="str">
            <v>214-269-2125</v>
          </cell>
          <cell r="V411" t="str">
            <v>Paul Knnde 214-269-2110</v>
          </cell>
          <cell r="W411" t="str">
            <v>2101 Abrams Road</v>
          </cell>
          <cell r="X411" t="str">
            <v>Dallas</v>
          </cell>
          <cell r="Y411" t="str">
            <v>TX</v>
          </cell>
          <cell r="Z411" t="str">
            <v>75214</v>
          </cell>
          <cell r="AA411" t="str">
            <v>(214) 887-6588</v>
          </cell>
          <cell r="AB411">
            <v>39836</v>
          </cell>
          <cell r="AE411" t="str">
            <v>Squire Sanders</v>
          </cell>
          <cell r="AF411" t="str">
            <v>N/A</v>
          </cell>
          <cell r="AH411" t="str">
            <v>n/a</v>
          </cell>
          <cell r="AI411" t="str">
            <v>n/a</v>
          </cell>
        </row>
        <row r="412">
          <cell r="A412">
            <v>376</v>
          </cell>
          <cell r="B412" t="str">
            <v>December 5, 2008</v>
          </cell>
          <cell r="C412" t="str">
            <v>OCC</v>
          </cell>
          <cell r="D412" t="str">
            <v>RSSD</v>
          </cell>
          <cell r="E412">
            <v>2716471</v>
          </cell>
          <cell r="F412" t="str">
            <v>Texas National Bancorporation</v>
          </cell>
          <cell r="G412" t="str">
            <v>Private</v>
          </cell>
          <cell r="H412">
            <v>3981870</v>
          </cell>
          <cell r="I412" t="str">
            <v>Approve</v>
          </cell>
          <cell r="L412" t="str">
            <v>December 11, 2008</v>
          </cell>
          <cell r="M412">
            <v>39793.583333333336</v>
          </cell>
          <cell r="N412" t="str">
            <v>Approve</v>
          </cell>
          <cell r="O412">
            <v>3981000</v>
          </cell>
          <cell r="Q412" t="str">
            <v>Yes</v>
          </cell>
          <cell r="R412">
            <v>39797</v>
          </cell>
          <cell r="T412" t="str">
            <v>Mr. Royce Fletcher</v>
          </cell>
          <cell r="U412" t="str">
            <v>903-586-0931</v>
          </cell>
          <cell r="V412" t="str">
            <v>Chan Campsey 903-586-0931</v>
          </cell>
          <cell r="W412" t="str">
            <v>300 Neches Street P.O. Box 710</v>
          </cell>
          <cell r="X412" t="str">
            <v>Jacksonville</v>
          </cell>
          <cell r="Y412" t="str">
            <v>TX</v>
          </cell>
          <cell r="Z412" t="str">
            <v>75766</v>
          </cell>
          <cell r="AA412" t="str">
            <v>(903) 586-8952</v>
          </cell>
          <cell r="AB412">
            <v>39822</v>
          </cell>
          <cell r="AC412">
            <v>39822</v>
          </cell>
          <cell r="AD412">
            <v>3981000</v>
          </cell>
          <cell r="AE412" t="str">
            <v>Hughes Hubbard</v>
          </cell>
          <cell r="AF412" t="str">
            <v>N/A</v>
          </cell>
          <cell r="AH412" t="str">
            <v>n/a</v>
          </cell>
          <cell r="AI412" t="str">
            <v>n/a</v>
          </cell>
        </row>
        <row r="413">
          <cell r="A413">
            <v>377</v>
          </cell>
          <cell r="B413" t="str">
            <v>December 5, 2008</v>
          </cell>
          <cell r="C413" t="str">
            <v>OCC</v>
          </cell>
          <cell r="D413" t="str">
            <v>RSSD</v>
          </cell>
          <cell r="E413">
            <v>2325350</v>
          </cell>
          <cell r="F413" t="str">
            <v>Lone Star National Bancshares-Texas, Inc.</v>
          </cell>
          <cell r="G413" t="str">
            <v>Private</v>
          </cell>
          <cell r="H413">
            <v>0</v>
          </cell>
          <cell r="I413" t="str">
            <v>Approve</v>
          </cell>
          <cell r="L413" t="str">
            <v>December 11, 2008</v>
          </cell>
          <cell r="M413">
            <v>39793.583333333336</v>
          </cell>
          <cell r="N413" t="str">
            <v>Approve</v>
          </cell>
          <cell r="O413">
            <v>0</v>
          </cell>
          <cell r="P413" t="str">
            <v>12/5/09: received an email from Squire Sanders indicating the institutions will withdraw.  Official letter forthcoming: 1/7/09 received official withdrawal letter</v>
          </cell>
          <cell r="Q413" t="str">
            <v>Yes</v>
          </cell>
          <cell r="R413">
            <v>39797</v>
          </cell>
          <cell r="T413" t="str">
            <v>Mr. Cary Plotkin Kavy</v>
          </cell>
          <cell r="U413" t="str">
            <v>210-554-5250</v>
          </cell>
          <cell r="V413" t="str">
            <v>George R. Carruthers 956-984-2804</v>
          </cell>
          <cell r="W413" t="str">
            <v xml:space="preserve">206 W. Ferguson </v>
          </cell>
          <cell r="X413" t="str">
            <v>Pharr</v>
          </cell>
          <cell r="Y413" t="str">
            <v>TX</v>
          </cell>
          <cell r="Z413" t="str">
            <v>78577</v>
          </cell>
          <cell r="AA413" t="str">
            <v>(956) 984-2848</v>
          </cell>
          <cell r="AB413" t="str">
            <v xml:space="preserve"> </v>
          </cell>
          <cell r="AE413" t="str">
            <v>Squire Sanders</v>
          </cell>
          <cell r="AF413" t="str">
            <v>443848Z</v>
          </cell>
          <cell r="AJ413">
            <v>40152</v>
          </cell>
        </row>
        <row r="415">
          <cell r="A415">
            <v>378</v>
          </cell>
          <cell r="B415" t="str">
            <v>December 8, 2008</v>
          </cell>
          <cell r="C415" t="str">
            <v>FDIC</v>
          </cell>
          <cell r="D415" t="str">
            <v>RSSD</v>
          </cell>
          <cell r="E415">
            <v>3382891</v>
          </cell>
          <cell r="F415" t="str">
            <v>Alarion Financial Services, Inc.</v>
          </cell>
          <cell r="G415" t="str">
            <v>Private</v>
          </cell>
          <cell r="H415">
            <v>6514000</v>
          </cell>
          <cell r="I415" t="str">
            <v>Approve</v>
          </cell>
          <cell r="L415" t="str">
            <v>December 16, 2008</v>
          </cell>
          <cell r="M415">
            <v>39798.541666666664</v>
          </cell>
          <cell r="N415" t="str">
            <v>Approve</v>
          </cell>
          <cell r="O415">
            <v>6514000</v>
          </cell>
          <cell r="R415">
            <v>39799</v>
          </cell>
          <cell r="T415" t="str">
            <v>Mr. Jon Kurtz</v>
          </cell>
          <cell r="U415" t="str">
            <v>352-547-1220</v>
          </cell>
          <cell r="V415" t="str">
            <v>Matt Ivers 352-547-1222</v>
          </cell>
          <cell r="W415" t="str">
            <v>One NE First Avenue</v>
          </cell>
          <cell r="X415" t="str">
            <v>Ocala</v>
          </cell>
          <cell r="Y415" t="str">
            <v>FL</v>
          </cell>
          <cell r="Z415" t="str">
            <v>34470</v>
          </cell>
          <cell r="AA415" t="str">
            <v>(352) 547-1218</v>
          </cell>
          <cell r="AE415" t="str">
            <v>Hughes Hubbard</v>
          </cell>
          <cell r="AF415" t="str">
            <v>N/A</v>
          </cell>
        </row>
        <row r="416">
          <cell r="A416">
            <v>379</v>
          </cell>
          <cell r="B416" t="str">
            <v>December 8, 2008</v>
          </cell>
          <cell r="C416" t="str">
            <v>FDIC</v>
          </cell>
          <cell r="D416" t="str">
            <v>RSSD</v>
          </cell>
          <cell r="E416">
            <v>3706684</v>
          </cell>
          <cell r="F416" t="str">
            <v>AB&amp;T Financial Corporation/Alliance Bank &amp; Trust Company</v>
          </cell>
          <cell r="G416" t="str">
            <v xml:space="preserve">Public </v>
          </cell>
          <cell r="H416">
            <v>3500000</v>
          </cell>
          <cell r="I416" t="str">
            <v>Approve</v>
          </cell>
          <cell r="L416" t="str">
            <v>December 11, 2008</v>
          </cell>
          <cell r="M416">
            <v>39793.583333333336</v>
          </cell>
          <cell r="N416" t="str">
            <v>Approve</v>
          </cell>
          <cell r="O416">
            <v>3500000</v>
          </cell>
          <cell r="Q416" t="str">
            <v>Yes</v>
          </cell>
          <cell r="R416">
            <v>39799</v>
          </cell>
          <cell r="T416" t="str">
            <v>Mr. Daniel C. Ayscue</v>
          </cell>
          <cell r="U416" t="str">
            <v>704-867-5828</v>
          </cell>
          <cell r="V416" t="str">
            <v>Betsy Martin 704-867-5828</v>
          </cell>
          <cell r="W416" t="str">
            <v>292 West Main Ave.</v>
          </cell>
          <cell r="X416" t="str">
            <v>Gastonia</v>
          </cell>
          <cell r="Y416" t="str">
            <v>NC</v>
          </cell>
          <cell r="Z416" t="str">
            <v>28052</v>
          </cell>
          <cell r="AA416" t="str">
            <v>(704) 867-6155</v>
          </cell>
          <cell r="AE416" t="str">
            <v>Squire Sanders</v>
          </cell>
          <cell r="AF416" t="str">
            <v>ABTO</v>
          </cell>
          <cell r="AH416">
            <v>6.55</v>
          </cell>
          <cell r="AI416">
            <v>80153</v>
          </cell>
        </row>
        <row r="417">
          <cell r="A417">
            <v>380</v>
          </cell>
          <cell r="B417" t="str">
            <v>December 8, 2008</v>
          </cell>
          <cell r="C417" t="str">
            <v>FDIC</v>
          </cell>
          <cell r="D417" t="str">
            <v>RSSD</v>
          </cell>
          <cell r="E417">
            <v>2290560</v>
          </cell>
          <cell r="F417" t="str">
            <v>Stewardship Financial Corporation/Atlantic Stewardship Bank</v>
          </cell>
          <cell r="G417" t="str">
            <v xml:space="preserve">Public </v>
          </cell>
          <cell r="H417">
            <v>14157000</v>
          </cell>
          <cell r="I417" t="str">
            <v>Approve</v>
          </cell>
          <cell r="L417" t="str">
            <v>December 11, 2008</v>
          </cell>
          <cell r="M417">
            <v>39793.583333333336</v>
          </cell>
          <cell r="N417" t="str">
            <v>Approve</v>
          </cell>
          <cell r="O417">
            <v>14157000</v>
          </cell>
          <cell r="Q417" t="str">
            <v>Yes</v>
          </cell>
          <cell r="R417">
            <v>39799</v>
          </cell>
          <cell r="T417" t="str">
            <v>Ms. Claire M. Chadwick</v>
          </cell>
          <cell r="U417" t="str">
            <v>201-444-7100 ext. 7120</v>
          </cell>
          <cell r="V417" t="str">
            <v>Julie Holland 201-444-7100 ext. 7125</v>
          </cell>
          <cell r="W417" t="str">
            <v>630 Godwin Avenue</v>
          </cell>
          <cell r="X417" t="str">
            <v>Midland Park</v>
          </cell>
          <cell r="Y417" t="str">
            <v>NJ</v>
          </cell>
          <cell r="Z417" t="str">
            <v>07432</v>
          </cell>
          <cell r="AA417" t="str">
            <v>(201) 493-2953</v>
          </cell>
          <cell r="AE417" t="str">
            <v>Hughes Hubbard</v>
          </cell>
          <cell r="AF417" t="str">
            <v>SSFN</v>
          </cell>
        </row>
        <row r="418">
          <cell r="A418">
            <v>381</v>
          </cell>
          <cell r="B418" t="str">
            <v>December 8, 2008</v>
          </cell>
          <cell r="C418" t="str">
            <v>FDIC</v>
          </cell>
          <cell r="D418" t="str">
            <v>RSSD</v>
          </cell>
          <cell r="E418">
            <v>3587427</v>
          </cell>
          <cell r="F418" t="str">
            <v>Oak Ridge Financial Services, Inc.</v>
          </cell>
          <cell r="G418" t="str">
            <v xml:space="preserve">Public </v>
          </cell>
          <cell r="H418">
            <v>7700000</v>
          </cell>
          <cell r="I418" t="str">
            <v>Approve</v>
          </cell>
          <cell r="L418" t="str">
            <v>December 17, 2008</v>
          </cell>
          <cell r="M418">
            <v>39799.520833333336</v>
          </cell>
          <cell r="N418" t="str">
            <v>Approve</v>
          </cell>
          <cell r="O418">
            <v>7700000</v>
          </cell>
          <cell r="P418" t="str">
            <v>12/12/08: I/C held for more information from regulator: 12/17/08 I/C approved</v>
          </cell>
          <cell r="Q418" t="str">
            <v>Yes</v>
          </cell>
          <cell r="R418">
            <v>39812</v>
          </cell>
          <cell r="T418" t="str">
            <v>Mr. Thomas W. Wayne</v>
          </cell>
          <cell r="U418" t="str">
            <v>336-662-4815</v>
          </cell>
          <cell r="V418" t="str">
            <v>Ronald O. Black 336-644-6644</v>
          </cell>
          <cell r="W418" t="str">
            <v>2211 Oak Ridge Road</v>
          </cell>
          <cell r="X418" t="str">
            <v>Oak Ridge</v>
          </cell>
          <cell r="Y418" t="str">
            <v>NC</v>
          </cell>
          <cell r="Z418" t="str">
            <v>27310</v>
          </cell>
          <cell r="AA418" t="str">
            <v>(336) 644-7421</v>
          </cell>
          <cell r="AB418">
            <v>39843</v>
          </cell>
          <cell r="AE418" t="str">
            <v>Squire Sanders</v>
          </cell>
          <cell r="AF418" t="str">
            <v>BKOR</v>
          </cell>
        </row>
        <row r="419">
          <cell r="A419">
            <v>382</v>
          </cell>
          <cell r="B419" t="str">
            <v>December 8, 2008</v>
          </cell>
          <cell r="C419" t="str">
            <v>FDIC</v>
          </cell>
          <cell r="D419" t="str">
            <v>RSSD</v>
          </cell>
          <cell r="E419">
            <v>2682996</v>
          </cell>
          <cell r="F419" t="str">
            <v>Cardinal Financial Corporation</v>
          </cell>
          <cell r="G419" t="str">
            <v xml:space="preserve">Public </v>
          </cell>
          <cell r="H419">
            <v>41238000</v>
          </cell>
          <cell r="I419" t="str">
            <v>Approve</v>
          </cell>
          <cell r="L419" t="str">
            <v>December 11, 2008</v>
          </cell>
          <cell r="M419">
            <v>39793.583333333336</v>
          </cell>
          <cell r="N419" t="str">
            <v>Approve</v>
          </cell>
          <cell r="O419">
            <v>41238000</v>
          </cell>
          <cell r="Q419" t="str">
            <v>Yes</v>
          </cell>
          <cell r="R419">
            <v>39799</v>
          </cell>
          <cell r="T419" t="str">
            <v>Mr. Bernard H. Clineburg</v>
          </cell>
          <cell r="U419" t="str">
            <v>703-584-3444</v>
          </cell>
          <cell r="V419" t="str">
            <v>Mark Wendel 703-584-6026</v>
          </cell>
          <cell r="W419" t="str">
            <v>8270 Greensboro Drive</v>
          </cell>
          <cell r="X419" t="str">
            <v>Mclean</v>
          </cell>
          <cell r="Y419" t="str">
            <v>VA</v>
          </cell>
          <cell r="Z419" t="str">
            <v>22102</v>
          </cell>
          <cell r="AA419" t="str">
            <v>(703) 584-3435</v>
          </cell>
          <cell r="AB419">
            <v>39829</v>
          </cell>
          <cell r="AE419" t="str">
            <v>Hughes Hubbard</v>
          </cell>
          <cell r="AF419" t="str">
            <v>CFNL</v>
          </cell>
          <cell r="AH419">
            <v>5.5</v>
          </cell>
          <cell r="AI419">
            <v>1124673</v>
          </cell>
        </row>
        <row r="420">
          <cell r="A420">
            <v>383</v>
          </cell>
          <cell r="B420" t="str">
            <v>December 8, 2008</v>
          </cell>
          <cell r="C420" t="str">
            <v>FDIC</v>
          </cell>
          <cell r="D420" t="str">
            <v>RSSD</v>
          </cell>
          <cell r="E420">
            <v>1118340</v>
          </cell>
          <cell r="F420" t="str">
            <v>CNB Financial Corporation</v>
          </cell>
          <cell r="G420" t="str">
            <v xml:space="preserve">Public </v>
          </cell>
          <cell r="H420">
            <v>0</v>
          </cell>
          <cell r="I420" t="str">
            <v>Approve</v>
          </cell>
          <cell r="L420" t="str">
            <v>December 11, 2008</v>
          </cell>
          <cell r="M420">
            <v>39793.583333333336</v>
          </cell>
          <cell r="N420" t="str">
            <v>Approve</v>
          </cell>
          <cell r="O420">
            <v>0</v>
          </cell>
          <cell r="P420" t="str">
            <v>Initial request of $15 million was changed to $21.4 Million (3% of RWA as of 9/30) by email to CPP Management. 1/14/09: Received letter alerting UST of their withdrawal from CPP</v>
          </cell>
          <cell r="Q420" t="str">
            <v>Yes</v>
          </cell>
          <cell r="R420">
            <v>39799</v>
          </cell>
          <cell r="T420" t="str">
            <v>Mr. Joseph B. Bower, Jr.</v>
          </cell>
          <cell r="U420" t="str">
            <v>814-765-9621</v>
          </cell>
          <cell r="V420" t="str">
            <v>William F. Falger 814-765-9621</v>
          </cell>
          <cell r="W420" t="str">
            <v>1 South Second Street</v>
          </cell>
          <cell r="X420" t="str">
            <v>Clearfield</v>
          </cell>
          <cell r="Y420" t="str">
            <v>PA</v>
          </cell>
          <cell r="Z420" t="str">
            <v>16830</v>
          </cell>
          <cell r="AA420" t="str">
            <v>(814) 765-0871</v>
          </cell>
          <cell r="AB420">
            <v>39836</v>
          </cell>
          <cell r="AE420" t="str">
            <v>Squire Sanders</v>
          </cell>
          <cell r="AF420" t="str">
            <v>CCNE</v>
          </cell>
          <cell r="AJ420">
            <v>39827</v>
          </cell>
        </row>
        <row r="421">
          <cell r="A421">
            <v>384</v>
          </cell>
          <cell r="B421" t="str">
            <v>December 8, 2008</v>
          </cell>
          <cell r="C421" t="str">
            <v>FDIC</v>
          </cell>
          <cell r="D421" t="str">
            <v>RSSD</v>
          </cell>
          <cell r="E421">
            <v>3465561</v>
          </cell>
          <cell r="F421" t="str">
            <v>Congaree Bancshares, Inc.</v>
          </cell>
          <cell r="G421" t="str">
            <v>OTC - Private</v>
          </cell>
          <cell r="H421">
            <v>3285360</v>
          </cell>
          <cell r="I421" t="str">
            <v>Approve</v>
          </cell>
          <cell r="L421" t="str">
            <v>December 15, 2008</v>
          </cell>
          <cell r="M421">
            <v>39797.489583333336</v>
          </cell>
          <cell r="N421" t="str">
            <v>Approve</v>
          </cell>
          <cell r="O421">
            <v>3285000</v>
          </cell>
          <cell r="Q421" t="str">
            <v>Yes</v>
          </cell>
          <cell r="R421">
            <v>39799</v>
          </cell>
          <cell r="T421" t="str">
            <v>Mr. F. Harvin Ray, Jr.</v>
          </cell>
          <cell r="U421" t="str">
            <v>803-794-2265</v>
          </cell>
          <cell r="V421" t="str">
            <v>Charlie T. Lovering 803-794-2265</v>
          </cell>
          <cell r="W421" t="str">
            <v>P.O. Box 3018</v>
          </cell>
          <cell r="X421" t="str">
            <v>West Columbia</v>
          </cell>
          <cell r="Y421" t="str">
            <v>SC</v>
          </cell>
          <cell r="Z421" t="str">
            <v>29171</v>
          </cell>
          <cell r="AA421" t="str">
            <v>(803) 404-5251</v>
          </cell>
          <cell r="AB421">
            <v>39822</v>
          </cell>
          <cell r="AC421">
            <v>39822</v>
          </cell>
          <cell r="AD421">
            <v>3285000</v>
          </cell>
          <cell r="AE421" t="str">
            <v>Hughes Hubbard</v>
          </cell>
          <cell r="AF421" t="str">
            <v>CNRB</v>
          </cell>
          <cell r="AH421" t="str">
            <v>n/a</v>
          </cell>
          <cell r="AI421" t="str">
            <v>n/a</v>
          </cell>
        </row>
        <row r="422">
          <cell r="A422">
            <v>385</v>
          </cell>
          <cell r="B422" t="str">
            <v>December 8, 2008</v>
          </cell>
          <cell r="C422" t="str">
            <v>FDIC</v>
          </cell>
          <cell r="D422" t="str">
            <v>RSSD</v>
          </cell>
          <cell r="E422">
            <v>1132672</v>
          </cell>
          <cell r="F422" t="str">
            <v>First United Corporation</v>
          </cell>
          <cell r="G422" t="str">
            <v xml:space="preserve">Public </v>
          </cell>
          <cell r="H422">
            <v>30000000</v>
          </cell>
          <cell r="I422" t="str">
            <v>Approve</v>
          </cell>
          <cell r="L422" t="str">
            <v>January 9, 2009</v>
          </cell>
          <cell r="M422">
            <v>39822.520833333336</v>
          </cell>
          <cell r="N422" t="str">
            <v>Approve</v>
          </cell>
          <cell r="O422">
            <v>30000000</v>
          </cell>
          <cell r="P422" t="str">
            <v>Remanded to Council by Investment Committee - 12/15/08</v>
          </cell>
          <cell r="Q422" t="str">
            <v>Yes</v>
          </cell>
          <cell r="R422">
            <v>39827</v>
          </cell>
          <cell r="T422" t="str">
            <v>Mr. William B. Grant</v>
          </cell>
          <cell r="U422" t="str">
            <v>301-533-2250</v>
          </cell>
          <cell r="V422" t="str">
            <v>Carissa Rodeheaver 301-533-2362</v>
          </cell>
          <cell r="W422" t="str">
            <v>19 South Second Street</v>
          </cell>
          <cell r="X422" t="str">
            <v>Oakland</v>
          </cell>
          <cell r="Y422" t="str">
            <v>MD</v>
          </cell>
          <cell r="Z422" t="str">
            <v>21550</v>
          </cell>
          <cell r="AA422" t="str">
            <v>(301) 334-2318</v>
          </cell>
          <cell r="AE422" t="str">
            <v>Squire Sanders</v>
          </cell>
          <cell r="AF422" t="str">
            <v>FUNC</v>
          </cell>
        </row>
        <row r="423">
          <cell r="A423">
            <v>386</v>
          </cell>
          <cell r="B423" t="str">
            <v>December 8, 2008</v>
          </cell>
          <cell r="C423" t="str">
            <v>FDIC</v>
          </cell>
          <cell r="D423" t="str">
            <v>RSSD</v>
          </cell>
          <cell r="E423">
            <v>3338357</v>
          </cell>
          <cell r="F423" t="str">
            <v>Ojai Community Bank</v>
          </cell>
          <cell r="G423" t="str">
            <v xml:space="preserve">Public </v>
          </cell>
          <cell r="H423">
            <v>2080000</v>
          </cell>
          <cell r="I423" t="str">
            <v>Approve</v>
          </cell>
          <cell r="L423" t="str">
            <v>December 11, 2008</v>
          </cell>
          <cell r="M423">
            <v>39793.583333333336</v>
          </cell>
          <cell r="N423" t="str">
            <v>Approve</v>
          </cell>
          <cell r="O423">
            <v>2080000</v>
          </cell>
          <cell r="Q423" t="str">
            <v>Yes</v>
          </cell>
          <cell r="R423">
            <v>39812</v>
          </cell>
          <cell r="T423" t="str">
            <v>Ms. Shari Skinner</v>
          </cell>
          <cell r="U423" t="str">
            <v>805-646-9909</v>
          </cell>
          <cell r="V423" t="str">
            <v>Dave Brubaker 805-646-9909</v>
          </cell>
          <cell r="W423" t="str">
            <v>402 West Ojai Avenue, Suite 102</v>
          </cell>
          <cell r="X423" t="str">
            <v>Ojai</v>
          </cell>
          <cell r="Y423" t="str">
            <v>CA</v>
          </cell>
          <cell r="Z423" t="str">
            <v>93023</v>
          </cell>
          <cell r="AA423" t="str">
            <v>(805) 646-9919</v>
          </cell>
          <cell r="AE423" t="str">
            <v>Hughes Hubbard</v>
          </cell>
          <cell r="AF423" t="str">
            <v>OJCB</v>
          </cell>
        </row>
        <row r="424">
          <cell r="A424">
            <v>387</v>
          </cell>
          <cell r="B424" t="str">
            <v>December 8, 2008</v>
          </cell>
          <cell r="C424" t="str">
            <v>FDIC</v>
          </cell>
          <cell r="D424" t="str">
            <v>RSSD</v>
          </cell>
          <cell r="E424">
            <v>2875332</v>
          </cell>
          <cell r="F424" t="str">
            <v>PacWest Bancorp</v>
          </cell>
          <cell r="G424" t="str">
            <v xml:space="preserve">Public </v>
          </cell>
          <cell r="H424">
            <v>130000000</v>
          </cell>
          <cell r="I424" t="str">
            <v>Approve</v>
          </cell>
          <cell r="T424" t="str">
            <v>Mr. Victor R. Santoro</v>
          </cell>
          <cell r="U424" t="str">
            <v>310-728-1021</v>
          </cell>
          <cell r="V424" t="str">
            <v>Jared M. Wolff 310-728-1023</v>
          </cell>
          <cell r="W424" t="str">
            <v>401 West A Street</v>
          </cell>
          <cell r="X424" t="str">
            <v>San Diego</v>
          </cell>
          <cell r="Y424" t="str">
            <v>CA</v>
          </cell>
          <cell r="Z424" t="str">
            <v>92101</v>
          </cell>
          <cell r="AA424" t="str">
            <v>(310) 201-0498</v>
          </cell>
          <cell r="AE424" t="str">
            <v>Squire Sanders</v>
          </cell>
          <cell r="AF424" t="str">
            <v>N/A</v>
          </cell>
        </row>
        <row r="425">
          <cell r="A425">
            <v>388</v>
          </cell>
          <cell r="B425" t="str">
            <v>December 8, 2008</v>
          </cell>
          <cell r="C425" t="str">
            <v>FDIC</v>
          </cell>
          <cell r="D425" t="str">
            <v>RSSD</v>
          </cell>
          <cell r="E425">
            <v>3201518</v>
          </cell>
          <cell r="F425" t="str">
            <v>Rainier Pacific Financial Group, Inc.</v>
          </cell>
          <cell r="G425" t="str">
            <v xml:space="preserve">Public </v>
          </cell>
          <cell r="H425">
            <v>0</v>
          </cell>
          <cell r="I425" t="str">
            <v>Approve</v>
          </cell>
          <cell r="P425" t="str">
            <v>12/17/08: FDIC is removing this application from processing and reviewing it for further consideration; analyst review sheets are in the folder</v>
          </cell>
          <cell r="T425" t="str">
            <v>Mr. John A. Hall</v>
          </cell>
          <cell r="U425" t="str">
            <v>253-926-4007</v>
          </cell>
          <cell r="V425" t="str">
            <v>Joel G. Edwards 253-926-4101</v>
          </cell>
          <cell r="W425" t="str">
            <v>1498 Pacific Avenue, Suite 400</v>
          </cell>
          <cell r="X425" t="str">
            <v>Tacoma</v>
          </cell>
          <cell r="Y425" t="str">
            <v>WA</v>
          </cell>
          <cell r="Z425" t="str">
            <v>98402</v>
          </cell>
          <cell r="AA425" t="str">
            <v>(866) 560-0571</v>
          </cell>
          <cell r="AE425" t="str">
            <v>Hughes Hubbard</v>
          </cell>
          <cell r="AF425" t="str">
            <v>N/A</v>
          </cell>
          <cell r="AJ425" t="str">
            <v>YES</v>
          </cell>
        </row>
        <row r="426">
          <cell r="A426">
            <v>389</v>
          </cell>
          <cell r="B426" t="str">
            <v>December 8, 2008</v>
          </cell>
          <cell r="C426" t="str">
            <v>FDIC</v>
          </cell>
          <cell r="D426" t="str">
            <v>RSSD</v>
          </cell>
          <cell r="E426">
            <v>3552032</v>
          </cell>
          <cell r="F426" t="str">
            <v>Redwood Capital Bancorp</v>
          </cell>
          <cell r="G426" t="str">
            <v>OTC - Private</v>
          </cell>
          <cell r="H426">
            <v>3800000</v>
          </cell>
          <cell r="I426" t="str">
            <v>Approve</v>
          </cell>
          <cell r="L426" t="str">
            <v>December 12, 2008</v>
          </cell>
          <cell r="M426">
            <v>39794.541666666664</v>
          </cell>
          <cell r="N426" t="str">
            <v>Approve</v>
          </cell>
          <cell r="O426">
            <v>3800000</v>
          </cell>
          <cell r="Q426" t="str">
            <v>Yes</v>
          </cell>
          <cell r="R426">
            <v>39799</v>
          </cell>
          <cell r="T426" t="str">
            <v>Mr. Fred Moore</v>
          </cell>
          <cell r="U426" t="str">
            <v>707-444-9840</v>
          </cell>
          <cell r="V426" t="str">
            <v>Michael McCoy 707-444-9852</v>
          </cell>
          <cell r="W426" t="str">
            <v>402 G Street</v>
          </cell>
          <cell r="X426" t="str">
            <v>Eureka</v>
          </cell>
          <cell r="Y426" t="str">
            <v>CA</v>
          </cell>
          <cell r="Z426" t="str">
            <v>95501</v>
          </cell>
          <cell r="AA426" t="str">
            <v>(707) 444-9846</v>
          </cell>
          <cell r="AB426">
            <v>39829</v>
          </cell>
          <cell r="AC426">
            <v>39829</v>
          </cell>
          <cell r="AD426">
            <v>3800000</v>
          </cell>
          <cell r="AE426" t="str">
            <v>Squire Sanders</v>
          </cell>
          <cell r="AF426" t="str">
            <v>RWCB</v>
          </cell>
        </row>
        <row r="427">
          <cell r="A427">
            <v>390</v>
          </cell>
          <cell r="B427" t="str">
            <v>December 8, 2008</v>
          </cell>
          <cell r="C427" t="str">
            <v>FDIC</v>
          </cell>
          <cell r="D427" t="str">
            <v>RSSD</v>
          </cell>
          <cell r="E427">
            <v>2461463</v>
          </cell>
          <cell r="F427" t="str">
            <v>Sussex Bancorp</v>
          </cell>
          <cell r="G427" t="str">
            <v xml:space="preserve">Public </v>
          </cell>
          <cell r="H427">
            <v>9989250</v>
          </cell>
          <cell r="I427" t="str">
            <v>Approve</v>
          </cell>
          <cell r="L427" t="str">
            <v>December 11, 2008</v>
          </cell>
          <cell r="M427">
            <v>39793.583333333336</v>
          </cell>
          <cell r="N427" t="str">
            <v>Approve</v>
          </cell>
          <cell r="O427">
            <v>9989000</v>
          </cell>
          <cell r="Q427" t="str">
            <v>Yes</v>
          </cell>
          <cell r="R427">
            <v>39799</v>
          </cell>
          <cell r="T427" t="str">
            <v>Mr. Donald L. Kovach</v>
          </cell>
          <cell r="U427" t="str">
            <v>973-827-2914</v>
          </cell>
          <cell r="V427" t="str">
            <v>Candace A. Leatham 973-827-2914</v>
          </cell>
          <cell r="W427" t="str">
            <v>200 Munsonhurst Rd., Rt.517</v>
          </cell>
          <cell r="X427" t="str">
            <v>Franklin</v>
          </cell>
          <cell r="Y427" t="str">
            <v>NJ</v>
          </cell>
          <cell r="Z427" t="str">
            <v>07416</v>
          </cell>
          <cell r="AA427" t="str">
            <v>(973) 827-2926</v>
          </cell>
          <cell r="AE427" t="str">
            <v>Squire Sanders</v>
          </cell>
          <cell r="AF427" t="str">
            <v>SBBX</v>
          </cell>
        </row>
        <row r="428">
          <cell r="A428">
            <v>391</v>
          </cell>
          <cell r="B428" t="str">
            <v>December 8, 2008</v>
          </cell>
          <cell r="C428" t="str">
            <v>FDIC</v>
          </cell>
          <cell r="D428" t="str">
            <v>RSSD</v>
          </cell>
          <cell r="E428">
            <v>3432965</v>
          </cell>
          <cell r="F428" t="str">
            <v>Yadkin Valley Financial Corporation</v>
          </cell>
          <cell r="G428" t="str">
            <v xml:space="preserve">Public </v>
          </cell>
          <cell r="H428">
            <v>36000000</v>
          </cell>
          <cell r="I428" t="str">
            <v>Approve</v>
          </cell>
          <cell r="L428" t="str">
            <v>December 11, 2008</v>
          </cell>
          <cell r="M428">
            <v>39793.583333333336</v>
          </cell>
          <cell r="N428" t="str">
            <v>Approve</v>
          </cell>
          <cell r="O428">
            <v>36000000</v>
          </cell>
          <cell r="Q428" t="str">
            <v>Yes</v>
          </cell>
          <cell r="R428">
            <v>39799</v>
          </cell>
          <cell r="T428" t="str">
            <v>Mr. William A. Long</v>
          </cell>
          <cell r="U428" t="str">
            <v>336-526-6315</v>
          </cell>
          <cell r="V428" t="str">
            <v>Edwin E. Laws 336-526-6313</v>
          </cell>
          <cell r="W428" t="str">
            <v>209 North Bridge Street</v>
          </cell>
          <cell r="X428" t="str">
            <v>Elkin</v>
          </cell>
          <cell r="Y428" t="str">
            <v>NC</v>
          </cell>
          <cell r="Z428" t="str">
            <v>28621</v>
          </cell>
          <cell r="AA428" t="str">
            <v>(336) 835-8858</v>
          </cell>
          <cell r="AB428">
            <v>39829</v>
          </cell>
          <cell r="AC428">
            <v>39829</v>
          </cell>
          <cell r="AD428">
            <v>36000000</v>
          </cell>
          <cell r="AE428" t="str">
            <v>Squire Sanders</v>
          </cell>
          <cell r="AF428" t="str">
            <v>YAVY</v>
          </cell>
          <cell r="AH428">
            <v>13.99</v>
          </cell>
          <cell r="AI428">
            <v>385990</v>
          </cell>
        </row>
        <row r="429">
          <cell r="A429">
            <v>392</v>
          </cell>
          <cell r="B429" t="str">
            <v>December 8, 2008</v>
          </cell>
          <cell r="C429" t="str">
            <v>FDIC</v>
          </cell>
          <cell r="D429" t="str">
            <v>RSSD</v>
          </cell>
          <cell r="E429">
            <v>3395668</v>
          </cell>
          <cell r="F429" t="str">
            <v>Community Partners Bancorp</v>
          </cell>
          <cell r="G429" t="str">
            <v xml:space="preserve">Public </v>
          </cell>
          <cell r="H429">
            <v>9000000</v>
          </cell>
          <cell r="I429" t="str">
            <v>Approve</v>
          </cell>
          <cell r="L429" t="str">
            <v>December 11, 2008</v>
          </cell>
          <cell r="M429">
            <v>39793.583333333336</v>
          </cell>
          <cell r="N429" t="str">
            <v>Approve</v>
          </cell>
          <cell r="O429">
            <v>9000000</v>
          </cell>
          <cell r="Q429" t="str">
            <v>Yes</v>
          </cell>
          <cell r="R429">
            <v>39799</v>
          </cell>
          <cell r="T429" t="str">
            <v>Mr. Michael J. Gormley</v>
          </cell>
          <cell r="U429" t="str">
            <v>732-389-6051</v>
          </cell>
          <cell r="V429" t="str">
            <v>Michael Bis 732-389-9287</v>
          </cell>
          <cell r="W429" t="str">
            <v>1250 Highway 35 South</v>
          </cell>
          <cell r="X429" t="str">
            <v>Middletown</v>
          </cell>
          <cell r="Y429" t="str">
            <v>NJ</v>
          </cell>
          <cell r="Z429" t="str">
            <v>07748</v>
          </cell>
          <cell r="AA429" t="str">
            <v>(732) 389-1115</v>
          </cell>
          <cell r="AE429" t="str">
            <v>Hughes Hubbard</v>
          </cell>
          <cell r="AF429" t="str">
            <v>CPBC</v>
          </cell>
          <cell r="AH429">
            <v>4.68</v>
          </cell>
          <cell r="AI429">
            <v>288462</v>
          </cell>
        </row>
        <row r="430">
          <cell r="A430">
            <v>393</v>
          </cell>
          <cell r="B430" t="str">
            <v>December 8, 2008</v>
          </cell>
          <cell r="C430" t="str">
            <v>FDIC</v>
          </cell>
          <cell r="D430" t="str">
            <v>RSSD</v>
          </cell>
          <cell r="E430">
            <v>3299793</v>
          </cell>
          <cell r="F430" t="str">
            <v>TriStone Community Bank</v>
          </cell>
          <cell r="G430" t="str">
            <v xml:space="preserve">Public </v>
          </cell>
          <cell r="H430">
            <v>3497610</v>
          </cell>
          <cell r="I430" t="str">
            <v>Approve</v>
          </cell>
          <cell r="L430" t="str">
            <v>December 15, 2008</v>
          </cell>
          <cell r="M430">
            <v>39797.489583333336</v>
          </cell>
          <cell r="N430" t="str">
            <v>Approve</v>
          </cell>
          <cell r="O430">
            <v>3497000</v>
          </cell>
          <cell r="Q430" t="str">
            <v>Yes</v>
          </cell>
          <cell r="R430">
            <v>39799</v>
          </cell>
          <cell r="T430" t="str">
            <v>Mr. Simpson Brown Jr.</v>
          </cell>
          <cell r="U430" t="str">
            <v>336-794-0811</v>
          </cell>
          <cell r="V430" t="str">
            <v>Mark Evans 336-794-0811</v>
          </cell>
          <cell r="W430" t="str">
            <v>312 Jonestown Road</v>
          </cell>
          <cell r="X430" t="str">
            <v>Winston Salem</v>
          </cell>
          <cell r="Y430" t="str">
            <v>NC</v>
          </cell>
          <cell r="Z430" t="str">
            <v>27104</v>
          </cell>
          <cell r="AA430" t="str">
            <v>(336) 794-0815</v>
          </cell>
          <cell r="AE430" t="str">
            <v>Squire Sanders</v>
          </cell>
          <cell r="AF430" t="str">
            <v>TCMB</v>
          </cell>
        </row>
        <row r="431">
          <cell r="A431">
            <v>394</v>
          </cell>
          <cell r="B431" t="str">
            <v>December 8, 2008</v>
          </cell>
          <cell r="C431" t="str">
            <v>FDIC</v>
          </cell>
          <cell r="D431" t="str">
            <v>RSSD</v>
          </cell>
          <cell r="E431">
            <v>2429838</v>
          </cell>
          <cell r="F431" t="str">
            <v>Shore Bancshares, Inc.</v>
          </cell>
          <cell r="G431" t="str">
            <v xml:space="preserve">Public </v>
          </cell>
          <cell r="H431">
            <v>25000000</v>
          </cell>
          <cell r="I431" t="str">
            <v>Approve</v>
          </cell>
          <cell r="L431" t="str">
            <v>December 15, 2008</v>
          </cell>
          <cell r="M431">
            <v>39797.489583333336</v>
          </cell>
          <cell r="N431" t="str">
            <v>Approve</v>
          </cell>
          <cell r="O431">
            <v>25000000</v>
          </cell>
          <cell r="Q431" t="str">
            <v>Yes</v>
          </cell>
          <cell r="R431">
            <v>39799</v>
          </cell>
          <cell r="T431" t="str">
            <v>Mr. W. Moorhead Vermilye</v>
          </cell>
          <cell r="U431" t="str">
            <v>410-822-1400</v>
          </cell>
          <cell r="V431" t="str">
            <v>Lloyd L. Beatty, Jr. 410-822-1400</v>
          </cell>
          <cell r="W431" t="str">
            <v>18 E. Dover St.</v>
          </cell>
          <cell r="X431" t="str">
            <v>Easton</v>
          </cell>
          <cell r="Y431" t="str">
            <v>MD</v>
          </cell>
          <cell r="Z431" t="str">
            <v>21601</v>
          </cell>
          <cell r="AA431" t="str">
            <v>(410) 820-4238</v>
          </cell>
          <cell r="AB431">
            <v>39822</v>
          </cell>
          <cell r="AC431">
            <v>39822</v>
          </cell>
          <cell r="AD431">
            <v>25000000</v>
          </cell>
          <cell r="AE431" t="str">
            <v>Hughes Hubbard</v>
          </cell>
          <cell r="AF431" t="str">
            <v>SHBI</v>
          </cell>
          <cell r="AH431">
            <v>21.68</v>
          </cell>
          <cell r="AI431">
            <v>172970</v>
          </cell>
        </row>
        <row r="432">
          <cell r="A432">
            <v>395</v>
          </cell>
          <cell r="B432" t="str">
            <v>December 8, 2008</v>
          </cell>
          <cell r="C432" t="str">
            <v>FDIC</v>
          </cell>
          <cell r="D432" t="str">
            <v>RSSD</v>
          </cell>
          <cell r="E432">
            <v>3338861</v>
          </cell>
          <cell r="F432" t="str">
            <v>Syringa Bancorp</v>
          </cell>
          <cell r="G432" t="str">
            <v>OTC - Private</v>
          </cell>
          <cell r="H432">
            <v>8700000</v>
          </cell>
          <cell r="I432" t="str">
            <v>Approve</v>
          </cell>
          <cell r="L432" t="str">
            <v>December 11, 2008</v>
          </cell>
          <cell r="M432">
            <v>39793.583333333336</v>
          </cell>
          <cell r="N432" t="str">
            <v>Approve</v>
          </cell>
          <cell r="O432">
            <v>8000000</v>
          </cell>
          <cell r="Q432" t="str">
            <v>Yes</v>
          </cell>
          <cell r="R432">
            <v>39799</v>
          </cell>
          <cell r="T432" t="str">
            <v>Mr. Jerry Aldape</v>
          </cell>
          <cell r="U432" t="str">
            <v>208-947-9650</v>
          </cell>
          <cell r="V432" t="str">
            <v>Brian Heim 208-947-9663</v>
          </cell>
          <cell r="W432" t="str">
            <v>1299 N. Orchard St.</v>
          </cell>
          <cell r="X432" t="str">
            <v>Boise</v>
          </cell>
          <cell r="Y432" t="str">
            <v>ID</v>
          </cell>
          <cell r="Z432" t="str">
            <v>83706</v>
          </cell>
          <cell r="AA432" t="str">
            <v>(208) 336-5065</v>
          </cell>
          <cell r="AB432">
            <v>39829</v>
          </cell>
          <cell r="AC432">
            <v>39829</v>
          </cell>
          <cell r="AD432">
            <v>8000000</v>
          </cell>
          <cell r="AE432" t="str">
            <v>Squire Sanders</v>
          </cell>
          <cell r="AF432" t="str">
            <v>SGBP</v>
          </cell>
        </row>
        <row r="433">
          <cell r="A433">
            <v>396</v>
          </cell>
          <cell r="B433" t="str">
            <v>December 8, 2008</v>
          </cell>
          <cell r="C433" t="str">
            <v>FRB</v>
          </cell>
          <cell r="D433" t="str">
            <v>RSSD</v>
          </cell>
          <cell r="E433">
            <v>3301883</v>
          </cell>
          <cell r="F433" t="str">
            <v>Idaho Bancorp</v>
          </cell>
          <cell r="G433" t="str">
            <v>OTC - Private</v>
          </cell>
          <cell r="H433">
            <v>6900000</v>
          </cell>
          <cell r="I433" t="str">
            <v>Approve</v>
          </cell>
          <cell r="L433" t="str">
            <v>December 11, 2008</v>
          </cell>
          <cell r="M433">
            <v>39793.583333333336</v>
          </cell>
          <cell r="N433" t="str">
            <v>Approve</v>
          </cell>
          <cell r="O433">
            <v>6900000</v>
          </cell>
          <cell r="Q433" t="str">
            <v>Yes</v>
          </cell>
          <cell r="R433">
            <v>39799</v>
          </cell>
          <cell r="T433" t="str">
            <v>Mr. Bruce W. Barfuss</v>
          </cell>
          <cell r="U433" t="str">
            <v>208-947-1873</v>
          </cell>
          <cell r="V433" t="str">
            <v>James C. Latta 208-472-4702</v>
          </cell>
          <cell r="W433" t="str">
            <v>7661 W. Riverside Drive</v>
          </cell>
          <cell r="X433" t="str">
            <v>Boise</v>
          </cell>
          <cell r="Y433" t="str">
            <v>ID</v>
          </cell>
          <cell r="Z433" t="str">
            <v>83714</v>
          </cell>
          <cell r="AA433" t="str">
            <v>(208) 947-1870</v>
          </cell>
          <cell r="AB433">
            <v>39829</v>
          </cell>
          <cell r="AC433">
            <v>39829</v>
          </cell>
          <cell r="AD433">
            <v>6900000</v>
          </cell>
          <cell r="AE433" t="str">
            <v>Hughes Hubbard</v>
          </cell>
          <cell r="AF433" t="str">
            <v>IDBC</v>
          </cell>
        </row>
        <row r="434">
          <cell r="A434">
            <v>397</v>
          </cell>
          <cell r="B434" t="str">
            <v>December 8, 2008</v>
          </cell>
          <cell r="C434" t="str">
            <v>FRB</v>
          </cell>
          <cell r="D434" t="str">
            <v>RSSD</v>
          </cell>
          <cell r="E434">
            <v>1070644</v>
          </cell>
          <cell r="F434" t="str">
            <v>Community Trust Bancorp, Inc.</v>
          </cell>
          <cell r="G434" t="str">
            <v xml:space="preserve">Public </v>
          </cell>
          <cell r="H434">
            <v>68000000</v>
          </cell>
          <cell r="I434" t="str">
            <v>Approve</v>
          </cell>
          <cell r="L434" t="str">
            <v>December 11, 2008</v>
          </cell>
          <cell r="M434">
            <v>39793.583333333336</v>
          </cell>
          <cell r="N434" t="str">
            <v>Approve</v>
          </cell>
          <cell r="O434">
            <v>68000000</v>
          </cell>
          <cell r="Q434" t="str">
            <v>Yes</v>
          </cell>
          <cell r="R434">
            <v>39799</v>
          </cell>
          <cell r="T434" t="str">
            <v>Ms. Jean R. Hale</v>
          </cell>
          <cell r="U434" t="str">
            <v>606-432-1414</v>
          </cell>
          <cell r="V434" t="str">
            <v>Mark A. Gooch 606-432-1414</v>
          </cell>
          <cell r="W434" t="str">
            <v>346 N. Mayo Trail</v>
          </cell>
          <cell r="X434" t="str">
            <v>Pikesville</v>
          </cell>
          <cell r="Y434" t="str">
            <v>KY</v>
          </cell>
          <cell r="Z434" t="str">
            <v>41501</v>
          </cell>
          <cell r="AA434" t="str">
            <v>(606) 433-4876</v>
          </cell>
          <cell r="AB434">
            <v>39836</v>
          </cell>
          <cell r="AE434" t="str">
            <v>Squire Sanders</v>
          </cell>
          <cell r="AF434" t="str">
            <v>CTBI</v>
          </cell>
        </row>
        <row r="435">
          <cell r="A435">
            <v>398</v>
          </cell>
          <cell r="B435" t="str">
            <v>December 8, 2008</v>
          </cell>
          <cell r="C435" t="str">
            <v>FRB</v>
          </cell>
          <cell r="D435" t="str">
            <v>RSSD</v>
          </cell>
          <cell r="E435">
            <v>1491351</v>
          </cell>
          <cell r="F435" t="str">
            <v>Midland States Bancorp, Inc.</v>
          </cell>
          <cell r="G435" t="str">
            <v>OTC - Public</v>
          </cell>
          <cell r="H435">
            <v>10189000</v>
          </cell>
          <cell r="I435" t="str">
            <v>Approve</v>
          </cell>
          <cell r="L435" t="str">
            <v>December 11, 2008</v>
          </cell>
          <cell r="M435">
            <v>39793.583333333336</v>
          </cell>
          <cell r="N435" t="str">
            <v>Approve</v>
          </cell>
          <cell r="O435">
            <v>10189000</v>
          </cell>
          <cell r="Q435" t="str">
            <v>Yes</v>
          </cell>
          <cell r="R435">
            <v>39799</v>
          </cell>
          <cell r="T435" t="str">
            <v>Mr. Leon J. Holschbach</v>
          </cell>
          <cell r="U435" t="str">
            <v>217-342-7366</v>
          </cell>
          <cell r="V435" t="str">
            <v>Jaeffrey Ludwig 217-342-7331</v>
          </cell>
          <cell r="W435" t="str">
            <v>133 West Jefferson</v>
          </cell>
          <cell r="X435" t="str">
            <v>Effingham</v>
          </cell>
          <cell r="Y435" t="str">
            <v>IL</v>
          </cell>
          <cell r="Z435" t="str">
            <v>62401</v>
          </cell>
          <cell r="AA435" t="str">
            <v>(217) 342-9462</v>
          </cell>
          <cell r="AE435" t="str">
            <v>Hughes Hubbard</v>
          </cell>
          <cell r="AF435" t="str">
            <v>EFST</v>
          </cell>
        </row>
        <row r="437">
          <cell r="A437">
            <v>399</v>
          </cell>
          <cell r="B437" t="str">
            <v>December 9, 2008</v>
          </cell>
          <cell r="C437" t="str">
            <v>FRB</v>
          </cell>
          <cell r="D437" t="str">
            <v>RSSD</v>
          </cell>
          <cell r="E437">
            <v>3254952</v>
          </cell>
          <cell r="F437" t="str">
            <v>Guaranty Bancorp</v>
          </cell>
          <cell r="G437" t="str">
            <v xml:space="preserve">Public </v>
          </cell>
          <cell r="H437">
            <v>59370570</v>
          </cell>
          <cell r="I437" t="str">
            <v>Approve</v>
          </cell>
          <cell r="T437" t="str">
            <v>Mr. Dan Quinn</v>
          </cell>
          <cell r="U437" t="str">
            <v>303-313-6763</v>
          </cell>
          <cell r="V437" t="str">
            <v>Paul Taylor 303-293-5563</v>
          </cell>
          <cell r="W437" t="str">
            <v>1331 17th Street, Suite 300</v>
          </cell>
          <cell r="X437" t="str">
            <v xml:space="preserve">Denver </v>
          </cell>
          <cell r="Y437" t="str">
            <v>CO</v>
          </cell>
          <cell r="Z437" t="str">
            <v>80202</v>
          </cell>
          <cell r="AA437" t="str">
            <v>(303) 293-5475</v>
          </cell>
          <cell r="AE437" t="str">
            <v>Squire Sanders</v>
          </cell>
          <cell r="AF437" t="str">
            <v>GBNK</v>
          </cell>
        </row>
        <row r="438">
          <cell r="A438">
            <v>400</v>
          </cell>
          <cell r="B438" t="str">
            <v>December 9, 2008</v>
          </cell>
          <cell r="C438" t="str">
            <v>FRB</v>
          </cell>
          <cell r="D438" t="str">
            <v>RSSD</v>
          </cell>
          <cell r="E438">
            <v>603755</v>
          </cell>
          <cell r="F438" t="str">
            <v>First State Bank</v>
          </cell>
          <cell r="G438" t="str">
            <v>S-Corp</v>
          </cell>
          <cell r="H438">
            <v>600000</v>
          </cell>
          <cell r="I438" t="str">
            <v>Approve</v>
          </cell>
          <cell r="T438" t="str">
            <v>Mr. Jon T. Murr</v>
          </cell>
          <cell r="U438" t="str">
            <v>325-446-3391</v>
          </cell>
          <cell r="V438" t="str">
            <v>Dennis R. Smith 325-446-3391</v>
          </cell>
          <cell r="W438" t="str">
            <v>2002 Main St.</v>
          </cell>
          <cell r="X438" t="str">
            <v>Junction</v>
          </cell>
          <cell r="Y438" t="str">
            <v>TX</v>
          </cell>
          <cell r="Z438" t="str">
            <v>76849</v>
          </cell>
          <cell r="AA438" t="str">
            <v>(325) 446-4026</v>
          </cell>
          <cell r="AE438" t="str">
            <v>Hughes Hubbard</v>
          </cell>
          <cell r="AF438" t="str">
            <v>N/A</v>
          </cell>
        </row>
        <row r="439">
          <cell r="A439">
            <v>401</v>
          </cell>
          <cell r="B439" t="str">
            <v>December 9, 2008</v>
          </cell>
          <cell r="C439" t="str">
            <v>FRB</v>
          </cell>
          <cell r="D439" t="str">
            <v>RSSD</v>
          </cell>
          <cell r="E439">
            <v>1099896</v>
          </cell>
          <cell r="F439" t="str">
            <v>Moscow Bancshares, Inc.</v>
          </cell>
          <cell r="G439" t="str">
            <v>OTC - Private</v>
          </cell>
          <cell r="H439">
            <v>6216000</v>
          </cell>
          <cell r="I439" t="str">
            <v>Approve</v>
          </cell>
          <cell r="L439" t="str">
            <v>December 11, 2008</v>
          </cell>
          <cell r="M439">
            <v>39793.583333333336</v>
          </cell>
          <cell r="N439" t="str">
            <v>Approve</v>
          </cell>
          <cell r="O439">
            <v>6216000</v>
          </cell>
          <cell r="Q439" t="str">
            <v>Yes</v>
          </cell>
          <cell r="R439">
            <v>39799</v>
          </cell>
          <cell r="T439" t="str">
            <v>Mr. H. McCall Wilson, Jr.</v>
          </cell>
          <cell r="U439" t="str">
            <v>901-877-6891</v>
          </cell>
          <cell r="V439" t="str">
            <v>Barbara Bradford 901-877-6845</v>
          </cell>
          <cell r="W439" t="str">
            <v>120 Charleston Street, PO Box 277</v>
          </cell>
          <cell r="X439" t="str">
            <v>Moscow</v>
          </cell>
          <cell r="Y439" t="str">
            <v>TN</v>
          </cell>
          <cell r="Z439" t="str">
            <v>38057</v>
          </cell>
          <cell r="AA439" t="str">
            <v>(901) 877-6799</v>
          </cell>
          <cell r="AE439" t="str">
            <v>Squire Sanders</v>
          </cell>
          <cell r="AF439" t="str">
            <v>N/A</v>
          </cell>
        </row>
        <row r="440">
          <cell r="A440">
            <v>402</v>
          </cell>
          <cell r="B440" t="str">
            <v>December 9, 2008</v>
          </cell>
          <cell r="C440" t="str">
            <v>FRB</v>
          </cell>
          <cell r="D440" t="str">
            <v>RSSD</v>
          </cell>
          <cell r="E440">
            <v>1055623</v>
          </cell>
          <cell r="F440" t="str">
            <v>Adbanc, Inc</v>
          </cell>
          <cell r="G440" t="str">
            <v>Private</v>
          </cell>
          <cell r="H440">
            <v>12720000</v>
          </cell>
          <cell r="I440" t="str">
            <v>Approve</v>
          </cell>
          <cell r="L440" t="str">
            <v>December 11, 2008</v>
          </cell>
          <cell r="M440">
            <v>39793.583333333336</v>
          </cell>
          <cell r="N440" t="str">
            <v>Approve</v>
          </cell>
          <cell r="O440">
            <v>12720000</v>
          </cell>
          <cell r="Q440" t="str">
            <v>Yes</v>
          </cell>
          <cell r="R440">
            <v>39799</v>
          </cell>
          <cell r="T440" t="str">
            <v>Mr. Todd S. Adams</v>
          </cell>
          <cell r="U440" t="str">
            <v>308-284-4071 x6513</v>
          </cell>
          <cell r="V440" t="str">
            <v>Chad S. Adams 308-284-4071 x6514</v>
          </cell>
          <cell r="W440" t="str">
            <v>202 North Spruce PO Box 770</v>
          </cell>
          <cell r="X440" t="str">
            <v>Ogallala</v>
          </cell>
          <cell r="Y440" t="str">
            <v>NE</v>
          </cell>
          <cell r="Z440" t="str">
            <v>69153</v>
          </cell>
          <cell r="AA440" t="str">
            <v>(308) 284-3322</v>
          </cell>
          <cell r="AE440" t="str">
            <v>Hughes Hubbard</v>
          </cell>
          <cell r="AF440" t="str">
            <v>N/A</v>
          </cell>
        </row>
        <row r="441">
          <cell r="A441">
            <v>403</v>
          </cell>
          <cell r="B441" t="str">
            <v>December 9, 2008</v>
          </cell>
          <cell r="C441" t="str">
            <v>FRB</v>
          </cell>
          <cell r="D441" t="str">
            <v>RSSD</v>
          </cell>
          <cell r="E441">
            <v>1128639</v>
          </cell>
          <cell r="F441" t="str">
            <v>Baldwin Bancshares, Inc.</v>
          </cell>
          <cell r="G441" t="str">
            <v>S-Corp</v>
          </cell>
          <cell r="H441">
            <v>3945000</v>
          </cell>
          <cell r="I441" t="str">
            <v>Approve</v>
          </cell>
          <cell r="T441" t="str">
            <v>Mr. Jon Mentink</v>
          </cell>
          <cell r="U441" t="str">
            <v>715-684-3366</v>
          </cell>
          <cell r="V441" t="str">
            <v>Troy Benzer 715-684-3366</v>
          </cell>
          <cell r="W441" t="str">
            <v>990 Main Street</v>
          </cell>
          <cell r="X441" t="str">
            <v>Baldwin</v>
          </cell>
          <cell r="Y441" t="str">
            <v>WI</v>
          </cell>
          <cell r="Z441" t="str">
            <v>54002</v>
          </cell>
          <cell r="AA441" t="str">
            <v>(715) 684-2624</v>
          </cell>
          <cell r="AE441" t="str">
            <v>Squire Sanders</v>
          </cell>
          <cell r="AF441" t="str">
            <v>N/A</v>
          </cell>
        </row>
        <row r="442">
          <cell r="A442">
            <v>404</v>
          </cell>
          <cell r="B442" t="str">
            <v>December 9, 2008</v>
          </cell>
          <cell r="C442" t="str">
            <v>FRB</v>
          </cell>
          <cell r="D442" t="str">
            <v>RSSD</v>
          </cell>
          <cell r="E442">
            <v>1135413</v>
          </cell>
          <cell r="F442" t="str">
            <v>Magnolia Banking Corporation</v>
          </cell>
          <cell r="G442" t="str">
            <v>S-Corp</v>
          </cell>
          <cell r="H442">
            <v>14615460</v>
          </cell>
          <cell r="I442" t="str">
            <v>Approve</v>
          </cell>
          <cell r="T442" t="str">
            <v>Mr. Bruce Maloch</v>
          </cell>
          <cell r="U442" t="str">
            <v>870-235-7041</v>
          </cell>
          <cell r="V442" t="str">
            <v>Bob Burns 870-235-7035</v>
          </cell>
          <cell r="W442" t="str">
            <v>PO Box 250</v>
          </cell>
          <cell r="X442" t="str">
            <v>Magnolia</v>
          </cell>
          <cell r="Y442" t="str">
            <v>AR</v>
          </cell>
          <cell r="Z442" t="str">
            <v>71754</v>
          </cell>
          <cell r="AA442" t="str">
            <v>(870) 235-7010</v>
          </cell>
          <cell r="AE442" t="str">
            <v>Hughes Hubbard</v>
          </cell>
          <cell r="AF442" t="str">
            <v>N/A</v>
          </cell>
        </row>
        <row r="443">
          <cell r="A443">
            <v>405</v>
          </cell>
          <cell r="B443" t="str">
            <v>December 9, 2008</v>
          </cell>
          <cell r="C443" t="str">
            <v>FRB</v>
          </cell>
          <cell r="D443" t="str">
            <v>RSSD</v>
          </cell>
          <cell r="E443">
            <v>1131611</v>
          </cell>
          <cell r="F443" t="str">
            <v>Cross County Bancshares, Inc.</v>
          </cell>
          <cell r="G443" t="str">
            <v>OTC - Private</v>
          </cell>
          <cell r="H443">
            <v>4392180</v>
          </cell>
          <cell r="I443" t="str">
            <v>Approve</v>
          </cell>
          <cell r="L443" t="str">
            <v>December 11, 2008</v>
          </cell>
          <cell r="M443">
            <v>39793.583333333336</v>
          </cell>
          <cell r="N443" t="str">
            <v>Approve</v>
          </cell>
          <cell r="O443">
            <v>4362000</v>
          </cell>
          <cell r="P443" t="str">
            <v>1/15/09: received notification from the FRB of their withdrawal</v>
          </cell>
          <cell r="Q443" t="str">
            <v>Yes</v>
          </cell>
          <cell r="R443">
            <v>39799</v>
          </cell>
          <cell r="T443" t="str">
            <v>Mr. Mac McClanahan</v>
          </cell>
          <cell r="U443" t="str">
            <v>870-238-8171 x4801</v>
          </cell>
          <cell r="V443" t="str">
            <v>David Dowd 870-238-8171 x4805</v>
          </cell>
          <cell r="W443" t="str">
            <v xml:space="preserve">1 Cross County Plaza </v>
          </cell>
          <cell r="X443" t="str">
            <v>Wynne</v>
          </cell>
          <cell r="Y443" t="str">
            <v>AR</v>
          </cell>
          <cell r="Z443" t="str">
            <v>72396</v>
          </cell>
          <cell r="AA443" t="str">
            <v>(870) 238-4052</v>
          </cell>
          <cell r="AE443" t="str">
            <v>Squire Sanders</v>
          </cell>
          <cell r="AF443" t="str">
            <v>N/A</v>
          </cell>
          <cell r="AJ443">
            <v>39828</v>
          </cell>
        </row>
        <row r="444">
          <cell r="A444">
            <v>406</v>
          </cell>
          <cell r="B444" t="str">
            <v>December 9, 2008</v>
          </cell>
          <cell r="C444" t="str">
            <v>FRB</v>
          </cell>
          <cell r="D444" t="str">
            <v>RSSD</v>
          </cell>
          <cell r="E444">
            <v>619327</v>
          </cell>
          <cell r="F444" t="str">
            <v>Farmers Bank</v>
          </cell>
          <cell r="G444" t="str">
            <v>OTC - Private</v>
          </cell>
          <cell r="H444">
            <v>8752000</v>
          </cell>
          <cell r="I444" t="str">
            <v>Approve</v>
          </cell>
          <cell r="L444" t="str">
            <v>December 11, 2008</v>
          </cell>
          <cell r="M444">
            <v>39793.583333333336</v>
          </cell>
          <cell r="N444" t="str">
            <v>Approve</v>
          </cell>
          <cell r="O444">
            <v>8752000</v>
          </cell>
          <cell r="Q444" t="str">
            <v>Yes</v>
          </cell>
          <cell r="R444">
            <v>39799</v>
          </cell>
          <cell r="T444" t="str">
            <v>Mr. Douglas C. Haskett, II</v>
          </cell>
          <cell r="U444" t="str">
            <v>757-242-6111</v>
          </cell>
          <cell r="V444" t="str">
            <v>Richard J. Holland, Jr. 757-242-6111</v>
          </cell>
          <cell r="W444" t="str">
            <v>50 E. Windsor Blvd.</v>
          </cell>
          <cell r="X444" t="str">
            <v xml:space="preserve">Windsor </v>
          </cell>
          <cell r="Y444" t="str">
            <v>VA</v>
          </cell>
          <cell r="Z444" t="str">
            <v>23487</v>
          </cell>
          <cell r="AA444" t="str">
            <v>(757) 242-4774</v>
          </cell>
          <cell r="AE444" t="str">
            <v>Hughes Hubbard</v>
          </cell>
          <cell r="AF444" t="str">
            <v>FMWV</v>
          </cell>
        </row>
        <row r="445">
          <cell r="A445">
            <v>407</v>
          </cell>
          <cell r="B445" t="str">
            <v>December 9, 2008</v>
          </cell>
          <cell r="C445" t="str">
            <v>FRB</v>
          </cell>
          <cell r="D445" t="str">
            <v>RSSD</v>
          </cell>
          <cell r="E445">
            <v>1062788</v>
          </cell>
          <cell r="F445" t="str">
            <v>Holyrood Bancshares, Inc.</v>
          </cell>
          <cell r="G445" t="str">
            <v>S-Corp</v>
          </cell>
          <cell r="H445">
            <v>728000</v>
          </cell>
          <cell r="I445" t="str">
            <v>Approve</v>
          </cell>
          <cell r="T445" t="str">
            <v>Mr. Keith E. Bouchey</v>
          </cell>
          <cell r="U445" t="str">
            <v>913-341-0212</v>
          </cell>
          <cell r="V445" t="str">
            <v>Gerald Pauley 785-252-3239</v>
          </cell>
          <cell r="W445" t="str">
            <v>Main &amp; Santa Fe PO Box 128</v>
          </cell>
          <cell r="X445" t="str">
            <v>Holyrood</v>
          </cell>
          <cell r="Y445" t="str">
            <v>KS</v>
          </cell>
          <cell r="Z445" t="str">
            <v>67450</v>
          </cell>
          <cell r="AA445" t="str">
            <v>(913) 341-0219</v>
          </cell>
          <cell r="AE445" t="str">
            <v>Squire Sanders</v>
          </cell>
          <cell r="AF445" t="str">
            <v>N/A</v>
          </cell>
        </row>
        <row r="446">
          <cell r="A446">
            <v>408</v>
          </cell>
          <cell r="B446" t="str">
            <v>December 9, 2008</v>
          </cell>
          <cell r="C446" t="str">
            <v>FRB</v>
          </cell>
          <cell r="D446" t="str">
            <v>RSSD</v>
          </cell>
          <cell r="E446">
            <v>1099074</v>
          </cell>
          <cell r="F446" t="str">
            <v>Southern Bancshares Corp</v>
          </cell>
          <cell r="G446" t="str">
            <v>OTC - Private</v>
          </cell>
          <cell r="H446">
            <v>0</v>
          </cell>
          <cell r="I446" t="str">
            <v>Approve</v>
          </cell>
          <cell r="L446" t="str">
            <v>December 11, 2008</v>
          </cell>
          <cell r="M446">
            <v>39793.583333333336</v>
          </cell>
          <cell r="N446" t="str">
            <v>Approve</v>
          </cell>
          <cell r="O446">
            <v>0</v>
          </cell>
          <cell r="P446" t="str">
            <v>1/14/09: Counsel alerted team of their Withdrawal from CPP</v>
          </cell>
          <cell r="Q446" t="str">
            <v>Yes</v>
          </cell>
          <cell r="R446">
            <v>39799</v>
          </cell>
          <cell r="T446" t="str">
            <v>Ms. Melany Kniffen</v>
          </cell>
          <cell r="U446" t="str">
            <v>314-481-6800</v>
          </cell>
          <cell r="V446" t="str">
            <v>Arthur L. Kniffen 314-481-6800</v>
          </cell>
          <cell r="W446" t="str">
            <v xml:space="preserve">5515 South Grand </v>
          </cell>
          <cell r="X446" t="str">
            <v>St. Louis</v>
          </cell>
          <cell r="Y446" t="str">
            <v>MO</v>
          </cell>
          <cell r="AA446" t="str">
            <v>(314) 633-6027</v>
          </cell>
          <cell r="AB446">
            <v>39829</v>
          </cell>
          <cell r="AE446" t="str">
            <v>Hughes Hubbard</v>
          </cell>
          <cell r="AF446" t="str">
            <v>N/A</v>
          </cell>
          <cell r="AJ446">
            <v>39827</v>
          </cell>
        </row>
        <row r="447">
          <cell r="A447">
            <v>409</v>
          </cell>
          <cell r="B447" t="str">
            <v>December 9, 2008</v>
          </cell>
          <cell r="C447" t="str">
            <v>FRB</v>
          </cell>
          <cell r="D447" t="str">
            <v>RSSD</v>
          </cell>
          <cell r="E447">
            <v>1082209</v>
          </cell>
          <cell r="F447" t="str">
            <v>BancIndependent, Inc.</v>
          </cell>
          <cell r="H447">
            <v>19500000</v>
          </cell>
          <cell r="I447" t="str">
            <v>Approve</v>
          </cell>
          <cell r="P447" t="str">
            <v>Under review</v>
          </cell>
          <cell r="T447" t="str">
            <v>Mr. E. Fennel Mauldin, Jr.</v>
          </cell>
          <cell r="U447" t="str">
            <v>256-386-5120</v>
          </cell>
          <cell r="V447" t="str">
            <v>Richard Wardlaw 256-386-5122</v>
          </cell>
          <cell r="W447" t="str">
            <v>710 S. Montogomery Avenue PO Drawer B</v>
          </cell>
          <cell r="X447" t="str">
            <v>Sheffield</v>
          </cell>
          <cell r="Y447" t="str">
            <v>AL</v>
          </cell>
          <cell r="Z447" t="str">
            <v>35660</v>
          </cell>
          <cell r="AA447" t="str">
            <v>(256) 386-5020</v>
          </cell>
          <cell r="AE447" t="str">
            <v>Squire Sanders</v>
          </cell>
          <cell r="AF447" t="str">
            <v>BIPD</v>
          </cell>
        </row>
        <row r="448">
          <cell r="A448">
            <v>410</v>
          </cell>
          <cell r="B448" t="str">
            <v>December 9, 2008</v>
          </cell>
          <cell r="C448" t="str">
            <v>FRB</v>
          </cell>
          <cell r="D448" t="str">
            <v>RSSD</v>
          </cell>
          <cell r="E448">
            <v>1121993</v>
          </cell>
          <cell r="F448" t="str">
            <v>Guaranty Developoment Company</v>
          </cell>
          <cell r="G448" t="str">
            <v>S-Corp</v>
          </cell>
          <cell r="H448">
            <v>13589000</v>
          </cell>
          <cell r="I448" t="str">
            <v>Approve</v>
          </cell>
          <cell r="T448" t="str">
            <v>Mr. Gordon Johnson</v>
          </cell>
          <cell r="U448" t="str">
            <v>406-222-8930</v>
          </cell>
          <cell r="V448" t="str">
            <v>Leon Royer 406-522-3529</v>
          </cell>
          <cell r="W448" t="str">
            <v>120 N. 2nd Street</v>
          </cell>
          <cell r="X448" t="str">
            <v>Livingston</v>
          </cell>
          <cell r="Y448" t="str">
            <v>MT</v>
          </cell>
          <cell r="Z448" t="str">
            <v>59047</v>
          </cell>
          <cell r="AA448" t="str">
            <v>(406) 222-8515</v>
          </cell>
          <cell r="AE448" t="str">
            <v>Hughes Hubbard</v>
          </cell>
          <cell r="AF448" t="str">
            <v>N/A</v>
          </cell>
        </row>
        <row r="449">
          <cell r="A449">
            <v>411</v>
          </cell>
          <cell r="B449" t="str">
            <v>December 9, 2008</v>
          </cell>
          <cell r="C449" t="str">
            <v>FRB</v>
          </cell>
          <cell r="D449" t="str">
            <v>RSSD</v>
          </cell>
          <cell r="E449">
            <v>1134818</v>
          </cell>
          <cell r="F449" t="str">
            <v>Rocky Mountain Capital</v>
          </cell>
          <cell r="G449" t="str">
            <v>S-Corp</v>
          </cell>
          <cell r="H449">
            <v>8576000</v>
          </cell>
          <cell r="I449" t="str">
            <v>Approve</v>
          </cell>
          <cell r="T449" t="str">
            <v>Mr. Mark Heineken</v>
          </cell>
          <cell r="U449" t="str">
            <v>307-739-4347</v>
          </cell>
          <cell r="V449" t="str">
            <v>Coleman Andrews 307-739-4344</v>
          </cell>
          <cell r="W449" t="str">
            <v>4050 W. Lake Creek Dr.</v>
          </cell>
          <cell r="X449" t="str">
            <v>Wilson</v>
          </cell>
          <cell r="Y449" t="str">
            <v>WY</v>
          </cell>
          <cell r="Z449" t="str">
            <v>83001</v>
          </cell>
          <cell r="AA449" t="str">
            <v>(307) 739-4356</v>
          </cell>
          <cell r="AE449" t="str">
            <v>Hughes Hubbard</v>
          </cell>
          <cell r="AF449" t="str">
            <v>N/A</v>
          </cell>
        </row>
        <row r="450">
          <cell r="A450">
            <v>412</v>
          </cell>
          <cell r="B450" t="str">
            <v>December 9, 2008</v>
          </cell>
          <cell r="C450" t="str">
            <v>OTS</v>
          </cell>
          <cell r="D450" t="str">
            <v>Holding Co Docket</v>
          </cell>
          <cell r="E450" t="str">
            <v>H2300</v>
          </cell>
          <cell r="F450" t="str">
            <v>TF Financial Corporation</v>
          </cell>
          <cell r="G450" t="str">
            <v xml:space="preserve">Public </v>
          </cell>
          <cell r="H450">
            <v>12587000</v>
          </cell>
          <cell r="I450" t="str">
            <v>Approve</v>
          </cell>
          <cell r="L450" t="str">
            <v>January 9, 2009</v>
          </cell>
          <cell r="M450">
            <v>39822.520833333336</v>
          </cell>
          <cell r="N450" t="str">
            <v>Approve</v>
          </cell>
          <cell r="O450">
            <v>12587000</v>
          </cell>
          <cell r="P450" t="str">
            <v>Waiting for information from the OTS</v>
          </cell>
          <cell r="Q450" t="str">
            <v>Yes</v>
          </cell>
          <cell r="R450">
            <v>39827</v>
          </cell>
          <cell r="T450" t="str">
            <v>Mr. Kent C. Lufkin</v>
          </cell>
          <cell r="U450" t="str">
            <v>267-757-8888</v>
          </cell>
          <cell r="V450" t="str">
            <v>Dennis R. Stewart 267-757-8899</v>
          </cell>
          <cell r="W450" t="str">
            <v>3 Penns Trail</v>
          </cell>
          <cell r="X450" t="str">
            <v>Newtown</v>
          </cell>
          <cell r="Y450" t="str">
            <v>PA</v>
          </cell>
          <cell r="Z450" t="str">
            <v>18940</v>
          </cell>
          <cell r="AA450" t="str">
            <v>(215) 579-4748</v>
          </cell>
          <cell r="AE450" t="str">
            <v>Hughes Hubbard</v>
          </cell>
          <cell r="AF450" t="str">
            <v>THRD</v>
          </cell>
        </row>
        <row r="451">
          <cell r="A451">
            <v>413</v>
          </cell>
          <cell r="B451" t="str">
            <v>December 9, 2008</v>
          </cell>
          <cell r="C451" t="str">
            <v>OTS</v>
          </cell>
          <cell r="D451" t="str">
            <v>Holding Co Docket</v>
          </cell>
          <cell r="E451" t="str">
            <v>H2732</v>
          </cell>
          <cell r="F451" t="str">
            <v>Carver Bancorp, Inc.</v>
          </cell>
          <cell r="G451" t="str">
            <v>CDFI - Public</v>
          </cell>
          <cell r="H451">
            <v>19055000</v>
          </cell>
          <cell r="I451" t="str">
            <v>Approve</v>
          </cell>
          <cell r="L451" t="str">
            <v>December 12, 2008</v>
          </cell>
          <cell r="M451">
            <v>39794.541666666664</v>
          </cell>
          <cell r="N451" t="str">
            <v>Approve</v>
          </cell>
          <cell r="O451">
            <v>18980000</v>
          </cell>
          <cell r="Q451" t="str">
            <v>Yes</v>
          </cell>
          <cell r="R451">
            <v>39799</v>
          </cell>
          <cell r="T451" t="str">
            <v>Ms. Deborah C. Wright</v>
          </cell>
          <cell r="V451" t="str">
            <v>Sandra Paris 212-360-8865</v>
          </cell>
          <cell r="W451" t="str">
            <v>75 West 125th Street</v>
          </cell>
          <cell r="X451" t="str">
            <v>New York</v>
          </cell>
          <cell r="Y451" t="str">
            <v>NY</v>
          </cell>
          <cell r="Z451" t="str">
            <v>10027</v>
          </cell>
          <cell r="AA451" t="str">
            <v>(718) 237-1281</v>
          </cell>
          <cell r="AB451">
            <v>39829</v>
          </cell>
          <cell r="AC451">
            <v>39829</v>
          </cell>
          <cell r="AD451">
            <v>18980000</v>
          </cell>
          <cell r="AE451" t="str">
            <v>Squire Sanders</v>
          </cell>
          <cell r="AF451" t="str">
            <v>CARV</v>
          </cell>
          <cell r="AH451" t="str">
            <v>n/a</v>
          </cell>
          <cell r="AI451" t="str">
            <v>n/a</v>
          </cell>
        </row>
        <row r="452">
          <cell r="A452">
            <v>414</v>
          </cell>
          <cell r="B452" t="str">
            <v>December 9, 2008</v>
          </cell>
          <cell r="C452" t="str">
            <v>OTS</v>
          </cell>
          <cell r="D452" t="str">
            <v>Holding Co Docket</v>
          </cell>
          <cell r="E452" t="str">
            <v>H3871</v>
          </cell>
          <cell r="F452" t="str">
            <v>Brookline Bancorp, Inc.</v>
          </cell>
          <cell r="G452" t="str">
            <v xml:space="preserve">Public </v>
          </cell>
          <cell r="H452">
            <v>62000000</v>
          </cell>
          <cell r="I452" t="str">
            <v>Approve</v>
          </cell>
          <cell r="L452" t="str">
            <v>January 9, 2009</v>
          </cell>
          <cell r="M452">
            <v>39822.520833333336</v>
          </cell>
          <cell r="N452" t="str">
            <v>Approve</v>
          </cell>
          <cell r="O452">
            <v>62000000</v>
          </cell>
          <cell r="P452" t="str">
            <v>Held by Investment Committee 12/11/08 - waiting for information from OTS</v>
          </cell>
          <cell r="Q452" t="str">
            <v>Yes</v>
          </cell>
          <cell r="R452">
            <v>39827</v>
          </cell>
          <cell r="T452" t="str">
            <v>Mr. Richard P. Chapman, Jr.</v>
          </cell>
          <cell r="U452" t="str">
            <v>617-730-3510</v>
          </cell>
          <cell r="V452" t="str">
            <v>Paul R. Bechet 617-278-6405</v>
          </cell>
          <cell r="W452" t="str">
            <v>160 Washington Street</v>
          </cell>
          <cell r="X452" t="str">
            <v>Brookline</v>
          </cell>
          <cell r="Y452" t="str">
            <v>MA</v>
          </cell>
          <cell r="Z452" t="str">
            <v>02445</v>
          </cell>
          <cell r="AA452" t="str">
            <v>(617) 730-3518</v>
          </cell>
          <cell r="AE452" t="str">
            <v>Hughes Hubbard</v>
          </cell>
        </row>
        <row r="454">
          <cell r="A454">
            <v>415</v>
          </cell>
          <cell r="B454" t="str">
            <v>December 10, 2008</v>
          </cell>
          <cell r="C454" t="str">
            <v>FDIC</v>
          </cell>
          <cell r="D454" t="str">
            <v>RSSD</v>
          </cell>
          <cell r="E454">
            <v>3019946</v>
          </cell>
          <cell r="F454" t="str">
            <v>Southern Connecticut Bancorp, Inc.</v>
          </cell>
          <cell r="G454" t="str">
            <v xml:space="preserve">Public </v>
          </cell>
          <cell r="H454">
            <v>3337800</v>
          </cell>
          <cell r="I454" t="str">
            <v>Approve</v>
          </cell>
          <cell r="L454" t="str">
            <v>December 15, 2008</v>
          </cell>
          <cell r="M454">
            <v>39797.489583333336</v>
          </cell>
          <cell r="N454" t="str">
            <v>Approve</v>
          </cell>
          <cell r="O454">
            <v>3282000</v>
          </cell>
          <cell r="P454" t="str">
            <v>1/15/09: Counsel Alerted UST of their Withdrawal</v>
          </cell>
          <cell r="Q454" t="str">
            <v>Yes</v>
          </cell>
          <cell r="R454">
            <v>39799</v>
          </cell>
          <cell r="T454" t="str">
            <v>Mr. John H. Howland</v>
          </cell>
          <cell r="U454" t="str">
            <v>203-782-1100</v>
          </cell>
          <cell r="V454" t="str">
            <v>Stephen V. Ciancarelli 203-782-1100</v>
          </cell>
          <cell r="W454" t="str">
            <v>215 Church Street</v>
          </cell>
          <cell r="X454" t="str">
            <v>New Haven</v>
          </cell>
          <cell r="Y454" t="str">
            <v>CT</v>
          </cell>
          <cell r="Z454" t="str">
            <v>06510</v>
          </cell>
          <cell r="AA454" t="str">
            <v>(203) 787-5056</v>
          </cell>
          <cell r="AB454">
            <v>39829</v>
          </cell>
          <cell r="AE454" t="str">
            <v>Squire Sanders</v>
          </cell>
          <cell r="AH454">
            <v>5.15</v>
          </cell>
          <cell r="AJ454">
            <v>39828</v>
          </cell>
        </row>
        <row r="455">
          <cell r="A455">
            <v>416</v>
          </cell>
          <cell r="B455" t="str">
            <v>December 10, 2008</v>
          </cell>
          <cell r="C455" t="str">
            <v>FDIC</v>
          </cell>
          <cell r="D455" t="str">
            <v>RSSD</v>
          </cell>
          <cell r="E455">
            <v>3252510</v>
          </cell>
          <cell r="F455" t="str">
            <v>Beach Business Bank</v>
          </cell>
          <cell r="G455" t="str">
            <v>OTC - Private</v>
          </cell>
          <cell r="H455">
            <v>6150000</v>
          </cell>
          <cell r="I455" t="str">
            <v>Approve</v>
          </cell>
          <cell r="L455" t="str">
            <v>December 12, 2008</v>
          </cell>
          <cell r="M455">
            <v>39794.541666666664</v>
          </cell>
          <cell r="N455" t="str">
            <v>Approve</v>
          </cell>
          <cell r="O455">
            <v>6150000</v>
          </cell>
          <cell r="Q455" t="str">
            <v>Yes</v>
          </cell>
          <cell r="R455">
            <v>39799</v>
          </cell>
          <cell r="T455" t="str">
            <v>Mr. Robert M. Franko</v>
          </cell>
          <cell r="U455" t="str">
            <v>310-802-2910</v>
          </cell>
          <cell r="V455" t="str">
            <v>Melissa Lanfre 310-802-2919</v>
          </cell>
          <cell r="W455" t="str">
            <v>1230 Rosecrans Avenue, Suite 100</v>
          </cell>
          <cell r="X455" t="str">
            <v>Manhattan Beach</v>
          </cell>
          <cell r="Y455" t="str">
            <v>CA</v>
          </cell>
          <cell r="Z455" t="str">
            <v>90266</v>
          </cell>
          <cell r="AA455" t="str">
            <v>(310) 802-2940</v>
          </cell>
          <cell r="AE455" t="str">
            <v>Hughes Hubbard</v>
          </cell>
        </row>
        <row r="456">
          <cell r="A456">
            <v>417</v>
          </cell>
          <cell r="B456" t="str">
            <v>December 10, 2008</v>
          </cell>
          <cell r="C456" t="str">
            <v>FDIC</v>
          </cell>
          <cell r="D456" t="str">
            <v>RSSD</v>
          </cell>
          <cell r="E456">
            <v>3390337</v>
          </cell>
          <cell r="F456" t="str">
            <v>California Business Bank</v>
          </cell>
          <cell r="G456" t="str">
            <v xml:space="preserve">Public </v>
          </cell>
          <cell r="H456">
            <v>2720000</v>
          </cell>
          <cell r="I456" t="str">
            <v>Approve</v>
          </cell>
          <cell r="L456" t="str">
            <v>January  7, 2009</v>
          </cell>
          <cell r="M456">
            <v>39820.4375</v>
          </cell>
          <cell r="N456" t="str">
            <v>Approve</v>
          </cell>
          <cell r="O456">
            <v>2720000</v>
          </cell>
          <cell r="Q456" t="str">
            <v>Yes</v>
          </cell>
          <cell r="R456">
            <v>39820</v>
          </cell>
          <cell r="T456" t="str">
            <v>Mr. Charles R. Wood</v>
          </cell>
          <cell r="U456" t="str">
            <v>213-784-8497</v>
          </cell>
          <cell r="V456" t="str">
            <v>Virginia A. Reid 213-784-4321</v>
          </cell>
          <cell r="W456" t="str">
            <v>800 West Sixth Street, Suite 1000</v>
          </cell>
          <cell r="X456" t="str">
            <v>Los Angeles</v>
          </cell>
          <cell r="Y456" t="str">
            <v>CA</v>
          </cell>
          <cell r="Z456" t="str">
            <v>90017</v>
          </cell>
          <cell r="AA456" t="str">
            <v>(213) 688-2867</v>
          </cell>
          <cell r="AE456" t="str">
            <v>Squire Sanders</v>
          </cell>
        </row>
        <row r="457">
          <cell r="A457">
            <v>418</v>
          </cell>
          <cell r="B457" t="str">
            <v>December 10, 2008</v>
          </cell>
          <cell r="C457" t="str">
            <v>FDIC</v>
          </cell>
          <cell r="D457" t="str">
            <v>RSSD</v>
          </cell>
          <cell r="E457">
            <v>2580645</v>
          </cell>
          <cell r="F457" t="str">
            <v>California Oaks State Bank</v>
          </cell>
          <cell r="G457" t="str">
            <v>OTC - Private</v>
          </cell>
          <cell r="H457">
            <v>3300000</v>
          </cell>
          <cell r="I457" t="str">
            <v>Approve</v>
          </cell>
          <cell r="L457" t="str">
            <v>December 15, 2008</v>
          </cell>
          <cell r="M457">
            <v>39797.489583333336</v>
          </cell>
          <cell r="N457" t="str">
            <v>Approve</v>
          </cell>
          <cell r="O457">
            <v>3300000</v>
          </cell>
          <cell r="Q457" t="str">
            <v>Yes</v>
          </cell>
          <cell r="R457">
            <v>39799</v>
          </cell>
          <cell r="T457" t="str">
            <v>Mr. John A Nerland</v>
          </cell>
          <cell r="U457" t="str">
            <v>805-413-0111</v>
          </cell>
          <cell r="V457" t="str">
            <v>Jerry D. Smith 805-413-0113</v>
          </cell>
          <cell r="W457" t="str">
            <v>50 W. Hillcrest Avenue</v>
          </cell>
          <cell r="X457" t="str">
            <v>Thousand Oaks</v>
          </cell>
          <cell r="Y457" t="str">
            <v>CA</v>
          </cell>
          <cell r="Z457" t="str">
            <v>91360</v>
          </cell>
          <cell r="AA457" t="str">
            <v>(805) 496-0014</v>
          </cell>
          <cell r="AB457">
            <v>39829</v>
          </cell>
          <cell r="AE457" t="str">
            <v>Hughes Hubbard</v>
          </cell>
        </row>
        <row r="458">
          <cell r="A458">
            <v>419</v>
          </cell>
          <cell r="B458" t="str">
            <v>December 10, 2008</v>
          </cell>
          <cell r="C458" t="str">
            <v>FDIC</v>
          </cell>
          <cell r="D458" t="str">
            <v>RSSD</v>
          </cell>
          <cell r="E458">
            <v>1143623</v>
          </cell>
          <cell r="F458" t="str">
            <v>Citizens &amp; Northern Corporation</v>
          </cell>
          <cell r="G458" t="str">
            <v xml:space="preserve">Public </v>
          </cell>
          <cell r="H458">
            <v>26440000</v>
          </cell>
          <cell r="I458" t="str">
            <v>Approve</v>
          </cell>
          <cell r="L458" t="str">
            <v>December 15, 2008</v>
          </cell>
          <cell r="M458">
            <v>39797.489583333336</v>
          </cell>
          <cell r="N458" t="str">
            <v>Approve</v>
          </cell>
          <cell r="O458">
            <v>26440000</v>
          </cell>
          <cell r="Q458" t="str">
            <v>Yes</v>
          </cell>
          <cell r="R458">
            <v>39799</v>
          </cell>
          <cell r="T458" t="str">
            <v>Mr. Craig G. Litchfield</v>
          </cell>
          <cell r="U458" t="str">
            <v>570-724-0230</v>
          </cell>
          <cell r="V458" t="str">
            <v>Mark A. Hughes 570-724-8533</v>
          </cell>
          <cell r="W458" t="str">
            <v>90-92 Main Street</v>
          </cell>
          <cell r="X458" t="str">
            <v>Wellsboro</v>
          </cell>
          <cell r="Y458" t="str">
            <v>PA</v>
          </cell>
          <cell r="Z458" t="str">
            <v>16901</v>
          </cell>
          <cell r="AA458" t="str">
            <v>(570) 723-8097</v>
          </cell>
          <cell r="AB458">
            <v>39829</v>
          </cell>
          <cell r="AC458">
            <v>39829</v>
          </cell>
          <cell r="AD458">
            <v>26440000</v>
          </cell>
          <cell r="AE458" t="str">
            <v>Squire Sanders</v>
          </cell>
          <cell r="AH458">
            <v>20.36</v>
          </cell>
          <cell r="AI458">
            <v>194794</v>
          </cell>
        </row>
        <row r="459">
          <cell r="A459">
            <v>420</v>
          </cell>
          <cell r="B459" t="str">
            <v>December 10, 2008</v>
          </cell>
          <cell r="C459" t="str">
            <v>FDIC</v>
          </cell>
          <cell r="D459" t="str">
            <v>RSSD</v>
          </cell>
          <cell r="E459">
            <v>3470930</v>
          </cell>
          <cell r="F459" t="str">
            <v>Friendly Hills Bank</v>
          </cell>
          <cell r="G459" t="str">
            <v xml:space="preserve">Public </v>
          </cell>
          <cell r="H459">
            <v>0</v>
          </cell>
          <cell r="I459" t="str">
            <v>Approve</v>
          </cell>
          <cell r="L459" t="str">
            <v>December 12, 2008</v>
          </cell>
          <cell r="M459">
            <v>39794.541666666664</v>
          </cell>
          <cell r="N459" t="str">
            <v>Approve</v>
          </cell>
          <cell r="O459">
            <v>0</v>
          </cell>
          <cell r="P459" t="str">
            <v>1/8/09 received a wtihdrawal letter</v>
          </cell>
          <cell r="Q459" t="str">
            <v>Yes</v>
          </cell>
          <cell r="R459">
            <v>39799</v>
          </cell>
          <cell r="T459" t="str">
            <v>Mr. Jeffrey K. Ball</v>
          </cell>
          <cell r="U459" t="str">
            <v>562-947-1920</v>
          </cell>
          <cell r="V459" t="str">
            <v>George W. Peterson 562-947-1920</v>
          </cell>
          <cell r="W459" t="str">
            <v>16011 E. Whittier Blvd</v>
          </cell>
          <cell r="X459" t="str">
            <v>Whittier</v>
          </cell>
          <cell r="Y459" t="str">
            <v>CA</v>
          </cell>
          <cell r="Z459" t="str">
            <v>90603</v>
          </cell>
          <cell r="AA459" t="str">
            <v>(562) 947-3640</v>
          </cell>
          <cell r="AE459" t="str">
            <v>Hughes Hubbard</v>
          </cell>
          <cell r="AJ459">
            <v>39821</v>
          </cell>
        </row>
        <row r="460">
          <cell r="A460">
            <v>421</v>
          </cell>
          <cell r="B460" t="str">
            <v>December 10, 2008</v>
          </cell>
          <cell r="C460" t="str">
            <v>FDIC</v>
          </cell>
          <cell r="D460" t="str">
            <v>RSSD</v>
          </cell>
          <cell r="E460">
            <v>3529650</v>
          </cell>
          <cell r="F460" t="str">
            <v>Treasure State Bank</v>
          </cell>
          <cell r="G460" t="str">
            <v>OTC - Private</v>
          </cell>
          <cell r="H460">
            <v>2400000</v>
          </cell>
          <cell r="I460" t="str">
            <v>Approve</v>
          </cell>
          <cell r="L460" t="str">
            <v>December 15, 2008</v>
          </cell>
          <cell r="M460">
            <v>39797.489583333336</v>
          </cell>
          <cell r="N460" t="str">
            <v>Approve</v>
          </cell>
          <cell r="O460">
            <v>2399000</v>
          </cell>
          <cell r="Q460" t="str">
            <v>Yes</v>
          </cell>
          <cell r="R460">
            <v>39799</v>
          </cell>
          <cell r="T460" t="str">
            <v>Ms. Shelley L. Boutelle</v>
          </cell>
          <cell r="U460" t="str">
            <v>406-543-8700</v>
          </cell>
          <cell r="V460" t="str">
            <v>Anne J. Robinson 406-543-8700</v>
          </cell>
          <cell r="W460" t="str">
            <v>3660 Mullan Road</v>
          </cell>
          <cell r="X460" t="str">
            <v>Missoula</v>
          </cell>
          <cell r="Y460" t="str">
            <v>MT</v>
          </cell>
          <cell r="Z460" t="str">
            <v>59808</v>
          </cell>
          <cell r="AA460" t="str">
            <v>(406) 543-4477</v>
          </cell>
          <cell r="AE460" t="str">
            <v>Squire Sanders</v>
          </cell>
        </row>
        <row r="461">
          <cell r="A461">
            <v>422</v>
          </cell>
          <cell r="B461" t="str">
            <v>December 10, 2008</v>
          </cell>
          <cell r="C461" t="str">
            <v>FDIC</v>
          </cell>
          <cell r="D461" t="str">
            <v>RSSD</v>
          </cell>
          <cell r="E461">
            <v>2618940</v>
          </cell>
          <cell r="F461" t="str">
            <v>Guaranty Federal Bancshares, Inc.</v>
          </cell>
          <cell r="G461" t="str">
            <v xml:space="preserve">Public </v>
          </cell>
          <cell r="H461">
            <v>17000000</v>
          </cell>
          <cell r="I461" t="str">
            <v>Approve</v>
          </cell>
          <cell r="L461" t="str">
            <v>January 9, 2009</v>
          </cell>
          <cell r="M461">
            <v>39822.520833333336</v>
          </cell>
          <cell r="N461" t="str">
            <v>Approve</v>
          </cell>
          <cell r="O461">
            <v>17000000</v>
          </cell>
          <cell r="P461" t="str">
            <v>Remanded to Council by Investment Committee - 12/15/08</v>
          </cell>
          <cell r="Q461" t="str">
            <v>Yes</v>
          </cell>
          <cell r="R461">
            <v>39827</v>
          </cell>
          <cell r="T461" t="str">
            <v>Mr. Shaun Burke</v>
          </cell>
          <cell r="U461" t="str">
            <v>417-520-0232</v>
          </cell>
          <cell r="V461" t="str">
            <v>Carter Peters 417-520-0235</v>
          </cell>
          <cell r="W461" t="str">
            <v>1341 W. Battlefield Rd.</v>
          </cell>
          <cell r="X461" t="str">
            <v>Springfield</v>
          </cell>
          <cell r="Y461" t="str">
            <v>MO</v>
          </cell>
          <cell r="Z461" t="str">
            <v>65807</v>
          </cell>
          <cell r="AA461" t="str">
            <v>(417) 520-6074</v>
          </cell>
          <cell r="AE461" t="str">
            <v>Hughes Hubbard</v>
          </cell>
        </row>
        <row r="462">
          <cell r="A462">
            <v>423</v>
          </cell>
          <cell r="B462" t="str">
            <v>December 10, 2008</v>
          </cell>
          <cell r="C462" t="str">
            <v>FDIC</v>
          </cell>
          <cell r="D462" t="str">
            <v>RSSD</v>
          </cell>
          <cell r="E462">
            <v>1209109</v>
          </cell>
          <cell r="F462" t="str">
            <v>MainSource Financial Group, Inc.</v>
          </cell>
          <cell r="G462" t="str">
            <v xml:space="preserve">Public </v>
          </cell>
          <cell r="H462">
            <v>57000000</v>
          </cell>
          <cell r="I462" t="str">
            <v>Approve</v>
          </cell>
          <cell r="L462" t="str">
            <v>December 15, 2008</v>
          </cell>
          <cell r="M462">
            <v>39797.489583333336</v>
          </cell>
          <cell r="N462" t="str">
            <v>Approve</v>
          </cell>
          <cell r="O462">
            <v>57000000</v>
          </cell>
          <cell r="Q462" t="str">
            <v>Yes</v>
          </cell>
          <cell r="R462">
            <v>39799</v>
          </cell>
          <cell r="T462" t="str">
            <v>Mr. Archie M. Brown, Jr.</v>
          </cell>
          <cell r="U462" t="str">
            <v>812-663-6734</v>
          </cell>
          <cell r="V462" t="str">
            <v>James M. Anderson 812-663-6734</v>
          </cell>
          <cell r="W462" t="str">
            <v>2105 North State Road 3 Bypass</v>
          </cell>
          <cell r="X462" t="str">
            <v>Greensburg</v>
          </cell>
          <cell r="Y462" t="str">
            <v>IN</v>
          </cell>
          <cell r="Z462" t="str">
            <v>47240</v>
          </cell>
          <cell r="AA462" t="str">
            <v>(812) 663-3220</v>
          </cell>
          <cell r="AB462">
            <v>39829</v>
          </cell>
          <cell r="AC462">
            <v>39829</v>
          </cell>
          <cell r="AD462">
            <v>57000000</v>
          </cell>
          <cell r="AE462" t="str">
            <v>Squire Sanders</v>
          </cell>
          <cell r="AH462">
            <v>14.95</v>
          </cell>
          <cell r="AI462">
            <v>571906</v>
          </cell>
        </row>
        <row r="463">
          <cell r="A463">
            <v>424</v>
          </cell>
          <cell r="B463" t="str">
            <v>December 10, 2008</v>
          </cell>
          <cell r="C463" t="str">
            <v>FDIC</v>
          </cell>
          <cell r="D463" t="str">
            <v>RSSD</v>
          </cell>
          <cell r="E463">
            <v>3345944</v>
          </cell>
          <cell r="F463" t="str">
            <v>Puget Sound Bank</v>
          </cell>
          <cell r="G463" t="str">
            <v>OTC - Private</v>
          </cell>
          <cell r="H463">
            <v>4500000</v>
          </cell>
          <cell r="I463" t="str">
            <v>Approve</v>
          </cell>
          <cell r="L463" t="str">
            <v>December 15, 2008</v>
          </cell>
          <cell r="M463">
            <v>39797.489583333336</v>
          </cell>
          <cell r="N463" t="str">
            <v>Approve</v>
          </cell>
          <cell r="O463">
            <v>4500000</v>
          </cell>
          <cell r="Q463" t="str">
            <v>Yes</v>
          </cell>
          <cell r="R463">
            <v>39799</v>
          </cell>
          <cell r="T463" t="str">
            <v>Mr. Philip Mitterling</v>
          </cell>
          <cell r="U463" t="str">
            <v>425-637-3916</v>
          </cell>
          <cell r="V463" t="str">
            <v>Jim Mitchell 425-455-2411</v>
          </cell>
          <cell r="W463" t="str">
            <v>10500 NE 8th St. Suite 1800</v>
          </cell>
          <cell r="X463" t="str">
            <v>Bellevue</v>
          </cell>
          <cell r="Y463" t="str">
            <v>WA</v>
          </cell>
          <cell r="Z463" t="str">
            <v>98004</v>
          </cell>
          <cell r="AA463" t="str">
            <v>(425) 455-7612</v>
          </cell>
          <cell r="AB463">
            <v>39829</v>
          </cell>
          <cell r="AC463">
            <v>39829</v>
          </cell>
          <cell r="AD463">
            <v>4500000</v>
          </cell>
          <cell r="AE463" t="str">
            <v>Hughes Hubbard</v>
          </cell>
        </row>
        <row r="464">
          <cell r="A464">
            <v>425</v>
          </cell>
          <cell r="B464" t="str">
            <v>December 10, 2008</v>
          </cell>
          <cell r="C464" t="str">
            <v>FDIC</v>
          </cell>
          <cell r="D464" t="str">
            <v>RSSD</v>
          </cell>
          <cell r="E464">
            <v>2925394</v>
          </cell>
          <cell r="F464" t="str">
            <v>Sonoma Valley Bancorp</v>
          </cell>
          <cell r="G464" t="str">
            <v>OTC - Private</v>
          </cell>
          <cell r="H464">
            <v>8653000</v>
          </cell>
          <cell r="I464" t="str">
            <v>Approve</v>
          </cell>
          <cell r="L464" t="str">
            <v>December 12, 2008</v>
          </cell>
          <cell r="M464">
            <v>39794.541666666664</v>
          </cell>
          <cell r="N464" t="str">
            <v>Approve</v>
          </cell>
          <cell r="O464">
            <v>8653000</v>
          </cell>
          <cell r="Q464" t="str">
            <v>Yes</v>
          </cell>
          <cell r="R464">
            <v>39799</v>
          </cell>
          <cell r="T464" t="str">
            <v xml:space="preserve">Mr. Mel Switzer, Jr. </v>
          </cell>
          <cell r="U464" t="str">
            <v>707-933-2021</v>
          </cell>
          <cell r="V464" t="str">
            <v>Mary Dieter Smith 707-935-2025</v>
          </cell>
          <cell r="W464" t="str">
            <v>202 West Napa Street</v>
          </cell>
          <cell r="X464" t="str">
            <v xml:space="preserve">Sonoma </v>
          </cell>
          <cell r="Y464" t="str">
            <v>CA</v>
          </cell>
          <cell r="Z464" t="str">
            <v>95476</v>
          </cell>
          <cell r="AA464" t="str">
            <v>(707) 935-3899</v>
          </cell>
          <cell r="AB464">
            <v>39857</v>
          </cell>
          <cell r="AE464" t="str">
            <v>Squire Sanders</v>
          </cell>
        </row>
        <row r="465">
          <cell r="A465">
            <v>426</v>
          </cell>
          <cell r="B465" t="str">
            <v>December 10, 2008</v>
          </cell>
          <cell r="C465" t="str">
            <v>FDIC</v>
          </cell>
          <cell r="D465" t="str">
            <v>RSSD</v>
          </cell>
          <cell r="E465">
            <v>1075788</v>
          </cell>
          <cell r="F465" t="str">
            <v>United Financial Banking Companies, Inc.</v>
          </cell>
          <cell r="G465" t="str">
            <v>OTC - Private</v>
          </cell>
          <cell r="H465">
            <v>5695000</v>
          </cell>
          <cell r="I465" t="str">
            <v>Approve</v>
          </cell>
          <cell r="L465" t="str">
            <v>December 15, 2008</v>
          </cell>
          <cell r="M465">
            <v>39797.489583333336</v>
          </cell>
          <cell r="N465" t="str">
            <v>Approve</v>
          </cell>
          <cell r="O465">
            <v>5658000</v>
          </cell>
          <cell r="Q465" t="str">
            <v>Yes</v>
          </cell>
          <cell r="R465">
            <v>39799</v>
          </cell>
          <cell r="T465" t="str">
            <v>Mr. Harold C. Rauner</v>
          </cell>
          <cell r="U465" t="str">
            <v>703-938-0535 x270</v>
          </cell>
          <cell r="V465" t="str">
            <v>Lisa M. Porter 703-938-5751 x227</v>
          </cell>
          <cell r="W465" t="str">
            <v>133 Maple Avenue, East</v>
          </cell>
          <cell r="X465" t="str">
            <v>Vienna</v>
          </cell>
          <cell r="Y465" t="str">
            <v>VA</v>
          </cell>
          <cell r="Z465" t="str">
            <v>22180</v>
          </cell>
          <cell r="AA465" t="str">
            <v>(703) 938-1668</v>
          </cell>
          <cell r="AB465">
            <v>39829</v>
          </cell>
          <cell r="AC465">
            <v>39829</v>
          </cell>
          <cell r="AD465">
            <v>5658000</v>
          </cell>
          <cell r="AE465" t="str">
            <v>Hughes Hubbard</v>
          </cell>
        </row>
        <row r="466">
          <cell r="A466">
            <v>427</v>
          </cell>
          <cell r="B466" t="str">
            <v>December 10, 2008</v>
          </cell>
          <cell r="C466" t="str">
            <v>FRB</v>
          </cell>
          <cell r="D466" t="str">
            <v>RSSD</v>
          </cell>
          <cell r="E466">
            <v>1246533</v>
          </cell>
          <cell r="F466" t="str">
            <v>First Citizens Banc Corp</v>
          </cell>
          <cell r="G466" t="str">
            <v xml:space="preserve">Public </v>
          </cell>
          <cell r="H466">
            <v>23184000</v>
          </cell>
          <cell r="I466" t="str">
            <v>Approve</v>
          </cell>
          <cell r="L466" t="str">
            <v>December 15, 2008</v>
          </cell>
          <cell r="M466">
            <v>39797.489583333336</v>
          </cell>
          <cell r="N466" t="str">
            <v>Approve</v>
          </cell>
          <cell r="O466">
            <v>23184000</v>
          </cell>
          <cell r="Q466" t="str">
            <v>Yes</v>
          </cell>
          <cell r="R466">
            <v>39799</v>
          </cell>
          <cell r="T466" t="str">
            <v>Mr. James O. Miller</v>
          </cell>
          <cell r="U466" t="str">
            <v>419-627-4555</v>
          </cell>
          <cell r="V466" t="str">
            <v>Richard J. Dutton 419-626-7351</v>
          </cell>
          <cell r="W466" t="str">
            <v>100 East Water Street</v>
          </cell>
          <cell r="X466" t="str">
            <v>Sandusky</v>
          </cell>
          <cell r="Y466" t="str">
            <v>OH</v>
          </cell>
          <cell r="Z466" t="str">
            <v>44870</v>
          </cell>
          <cell r="AA466" t="str">
            <v>(419) 627-3359</v>
          </cell>
          <cell r="AE466" t="str">
            <v>Hughes Hubbard</v>
          </cell>
          <cell r="AH466">
            <v>7.41</v>
          </cell>
          <cell r="AI466">
            <v>469312</v>
          </cell>
        </row>
        <row r="467">
          <cell r="A467">
            <v>428</v>
          </cell>
          <cell r="B467" t="str">
            <v>December 10, 2008</v>
          </cell>
          <cell r="C467" t="str">
            <v>FRB</v>
          </cell>
          <cell r="D467" t="str">
            <v>RSSD</v>
          </cell>
          <cell r="E467">
            <v>2731586</v>
          </cell>
          <cell r="F467" t="str">
            <v>Pacific Coast Bankers' Bancshares</v>
          </cell>
          <cell r="G467" t="str">
            <v>Private</v>
          </cell>
          <cell r="H467">
            <v>11600000</v>
          </cell>
          <cell r="I467" t="str">
            <v>Approve</v>
          </cell>
          <cell r="L467" t="str">
            <v>December 15, 2008</v>
          </cell>
          <cell r="M467">
            <v>39797.489583333336</v>
          </cell>
          <cell r="N467" t="str">
            <v>Approve</v>
          </cell>
          <cell r="O467">
            <v>11600000</v>
          </cell>
          <cell r="Q467" t="str">
            <v>Yes</v>
          </cell>
          <cell r="R467">
            <v>39799</v>
          </cell>
          <cell r="T467" t="str">
            <v>Mr. Steven A. Brown</v>
          </cell>
          <cell r="U467" t="str">
            <v>415-399-1900</v>
          </cell>
          <cell r="V467" t="str">
            <v>Tracy Holcomb 415-399-5830</v>
          </cell>
          <cell r="W467" t="str">
            <v>340 Pine Street, Suite 401</v>
          </cell>
          <cell r="X467" t="str">
            <v>San Francisco</v>
          </cell>
          <cell r="Y467" t="str">
            <v>CA</v>
          </cell>
          <cell r="Z467" t="str">
            <v>94104</v>
          </cell>
          <cell r="AA467" t="str">
            <v>(415) 399-1920</v>
          </cell>
          <cell r="AB467">
            <v>39805</v>
          </cell>
          <cell r="AC467">
            <v>39805</v>
          </cell>
          <cell r="AD467">
            <v>11600000</v>
          </cell>
          <cell r="AE467" t="str">
            <v>Hughes Hubbard</v>
          </cell>
          <cell r="AH467" t="str">
            <v>n/a</v>
          </cell>
          <cell r="AI467" t="str">
            <v>n/a</v>
          </cell>
        </row>
        <row r="468">
          <cell r="A468">
            <v>429</v>
          </cell>
          <cell r="B468" t="str">
            <v>December 10, 2008</v>
          </cell>
          <cell r="C468" t="str">
            <v>FRB</v>
          </cell>
          <cell r="D468" t="str">
            <v>RSSD</v>
          </cell>
          <cell r="E468">
            <v>2727963</v>
          </cell>
          <cell r="F468" t="str">
            <v>Legacy Bancorp, Inc.</v>
          </cell>
          <cell r="G468" t="str">
            <v>CDFI - Private</v>
          </cell>
          <cell r="H468">
            <v>5498000</v>
          </cell>
          <cell r="I468" t="str">
            <v>Approve</v>
          </cell>
          <cell r="L468" t="str">
            <v>December 15, 2008</v>
          </cell>
          <cell r="M468">
            <v>39797.489583333336</v>
          </cell>
          <cell r="N468" t="str">
            <v>Approve</v>
          </cell>
          <cell r="O468">
            <v>5498000</v>
          </cell>
          <cell r="P468" t="str">
            <v>12/16/08: verified CDFI status with Chris Stevers (both bank and holding company are CDFI certified)</v>
          </cell>
          <cell r="Q468" t="str">
            <v>Yes</v>
          </cell>
          <cell r="R468">
            <v>39799</v>
          </cell>
          <cell r="T468" t="str">
            <v>Mr. Deloris Sims</v>
          </cell>
          <cell r="U468" t="str">
            <v>414-343-3002</v>
          </cell>
          <cell r="V468" t="str">
            <v>Mark Norville 414-343-3030</v>
          </cell>
          <cell r="W468" t="str">
            <v>2102 W. Fond Du Lac Ave.</v>
          </cell>
          <cell r="X468" t="str">
            <v>Milwaukee</v>
          </cell>
          <cell r="Y468" t="str">
            <v>WI</v>
          </cell>
          <cell r="Z468" t="str">
            <v>53206</v>
          </cell>
          <cell r="AA468" t="str">
            <v>(414) 343-3044</v>
          </cell>
          <cell r="AE468" t="str">
            <v>Squire Sanders</v>
          </cell>
        </row>
        <row r="469">
          <cell r="A469">
            <v>430</v>
          </cell>
          <cell r="B469" t="str">
            <v>December 10, 2008</v>
          </cell>
          <cell r="C469" t="str">
            <v>FRB</v>
          </cell>
          <cell r="D469" t="str">
            <v>RSSD</v>
          </cell>
          <cell r="E469">
            <v>2453132</v>
          </cell>
          <cell r="F469" t="str">
            <v>Pierce County Bancorp</v>
          </cell>
          <cell r="G469" t="str">
            <v>Private</v>
          </cell>
          <cell r="H469">
            <v>6800000</v>
          </cell>
          <cell r="I469" t="str">
            <v>Approve</v>
          </cell>
          <cell r="L469" t="str">
            <v>December 15, 2008</v>
          </cell>
          <cell r="M469">
            <v>39797.489583333336</v>
          </cell>
          <cell r="N469" t="str">
            <v>Approve</v>
          </cell>
          <cell r="O469">
            <v>6800000</v>
          </cell>
          <cell r="Q469" t="str">
            <v>Yes</v>
          </cell>
          <cell r="R469">
            <v>39812</v>
          </cell>
          <cell r="T469" t="str">
            <v>Mr. Ward Smith</v>
          </cell>
          <cell r="U469" t="str">
            <v>253-471-5909</v>
          </cell>
          <cell r="V469" t="str">
            <v>Gary Gahan 253-271-5911</v>
          </cell>
          <cell r="W469" t="str">
            <v>1722 South Union Avenue</v>
          </cell>
          <cell r="X469" t="str">
            <v>Tacoma</v>
          </cell>
          <cell r="Y469" t="str">
            <v>WA</v>
          </cell>
          <cell r="Z469" t="str">
            <v>98411</v>
          </cell>
          <cell r="AA469" t="str">
            <v>(253) 474-3251</v>
          </cell>
          <cell r="AE469" t="str">
            <v>Hughes Hubbard</v>
          </cell>
        </row>
        <row r="470">
          <cell r="A470">
            <v>431</v>
          </cell>
          <cell r="B470" t="str">
            <v>December 10, 2008</v>
          </cell>
          <cell r="C470" t="str">
            <v>FRB</v>
          </cell>
          <cell r="D470" t="str">
            <v>RSSD</v>
          </cell>
          <cell r="E470">
            <v>2816803</v>
          </cell>
          <cell r="F470" t="str">
            <v>Jamesmark Bancshares</v>
          </cell>
          <cell r="G470" t="str">
            <v>Private</v>
          </cell>
          <cell r="H470">
            <v>2386000</v>
          </cell>
          <cell r="I470" t="str">
            <v>Approve</v>
          </cell>
          <cell r="L470" t="str">
            <v>December 15, 2008</v>
          </cell>
          <cell r="M470">
            <v>39797.489583333336</v>
          </cell>
          <cell r="N470" t="str">
            <v>Approve</v>
          </cell>
          <cell r="O470">
            <v>2386000</v>
          </cell>
          <cell r="P470" t="str">
            <v>1/15/09: Counsel Alerted UST of their Withdrawal</v>
          </cell>
          <cell r="Q470" t="str">
            <v>Yes</v>
          </cell>
          <cell r="R470">
            <v>39812</v>
          </cell>
          <cell r="T470" t="str">
            <v>Mr. Mark A. Harrington</v>
          </cell>
          <cell r="U470" t="str">
            <v>417-869-9000</v>
          </cell>
          <cell r="V470" t="str">
            <v>June A. Wilson 417-869-9000</v>
          </cell>
          <cell r="W470" t="str">
            <v xml:space="preserve">3570 S National </v>
          </cell>
          <cell r="X470" t="str">
            <v>Springfield</v>
          </cell>
          <cell r="Y470" t="str">
            <v>MO</v>
          </cell>
          <cell r="Z470" t="str">
            <v>65807</v>
          </cell>
          <cell r="AA470" t="str">
            <v>(417) 869-1999</v>
          </cell>
          <cell r="AE470" t="str">
            <v>Squire Sanders</v>
          </cell>
          <cell r="AJ470">
            <v>39828</v>
          </cell>
        </row>
        <row r="471">
          <cell r="A471">
            <v>432</v>
          </cell>
          <cell r="B471" t="str">
            <v>December 10, 2008</v>
          </cell>
          <cell r="C471" t="str">
            <v>FRB</v>
          </cell>
          <cell r="D471" t="str">
            <v>RSSD</v>
          </cell>
          <cell r="E471">
            <v>2868147</v>
          </cell>
          <cell r="F471" t="str">
            <v>Calvert Financial Corporation</v>
          </cell>
          <cell r="G471" t="str">
            <v>Private</v>
          </cell>
          <cell r="H471">
            <v>1037550</v>
          </cell>
          <cell r="I471" t="str">
            <v>Approve</v>
          </cell>
          <cell r="L471" t="str">
            <v>December 15, 2008</v>
          </cell>
          <cell r="M471">
            <v>39797.489583333336</v>
          </cell>
          <cell r="N471" t="str">
            <v>Approve</v>
          </cell>
          <cell r="O471">
            <v>1037000</v>
          </cell>
          <cell r="Q471" t="str">
            <v>Yes</v>
          </cell>
          <cell r="R471">
            <v>39812</v>
          </cell>
          <cell r="T471" t="str">
            <v>Mr. Ed Vought</v>
          </cell>
          <cell r="U471" t="str">
            <v>573-657-0606</v>
          </cell>
          <cell r="V471" t="str">
            <v>Darryl Woods 573-657-0606</v>
          </cell>
          <cell r="W471" t="str">
            <v>P.O. Box 228, E. Broadway</v>
          </cell>
          <cell r="X471" t="str">
            <v>Ashland</v>
          </cell>
          <cell r="Y471" t="str">
            <v>MO</v>
          </cell>
          <cell r="Z471" t="str">
            <v>65010</v>
          </cell>
          <cell r="AA471" t="str">
            <v>(573) 657-0202</v>
          </cell>
          <cell r="AE471" t="str">
            <v>Hughes Hubbard</v>
          </cell>
        </row>
        <row r="472">
          <cell r="A472">
            <v>433</v>
          </cell>
          <cell r="B472" t="str">
            <v>December 10, 2008</v>
          </cell>
          <cell r="C472" t="str">
            <v>FRB</v>
          </cell>
          <cell r="D472" t="str">
            <v>RSSD</v>
          </cell>
          <cell r="E472">
            <v>1141441</v>
          </cell>
          <cell r="F472" t="str">
            <v>Benchmark Bankshares, Inc.</v>
          </cell>
          <cell r="G472" t="str">
            <v>Private</v>
          </cell>
          <cell r="H472">
            <v>8000000</v>
          </cell>
          <cell r="I472" t="str">
            <v>Approve</v>
          </cell>
          <cell r="L472" t="str">
            <v>December 15, 2008</v>
          </cell>
          <cell r="M472">
            <v>39797.489583333336</v>
          </cell>
          <cell r="N472" t="str">
            <v>Approve</v>
          </cell>
          <cell r="O472">
            <v>8000000</v>
          </cell>
          <cell r="Q472" t="str">
            <v>Yes</v>
          </cell>
          <cell r="R472">
            <v>39812</v>
          </cell>
          <cell r="T472" t="str">
            <v>Mr. Mike Walker</v>
          </cell>
          <cell r="U472" t="str">
            <v>434-676-9054</v>
          </cell>
          <cell r="V472" t="str">
            <v>Neil Burke 434-676-9054 ext. 1111</v>
          </cell>
          <cell r="W472" t="str">
            <v>100 S. Broad Street, P.O. Box 569</v>
          </cell>
          <cell r="X472" t="str">
            <v>Kenbridge</v>
          </cell>
          <cell r="Y472" t="str">
            <v>VA</v>
          </cell>
          <cell r="Z472" t="str">
            <v>23944</v>
          </cell>
          <cell r="AA472" t="str">
            <v>(434) 676-9054</v>
          </cell>
          <cell r="AB472">
            <v>39843</v>
          </cell>
          <cell r="AE472" t="str">
            <v>Squire Sanders</v>
          </cell>
        </row>
        <row r="473">
          <cell r="A473">
            <v>434</v>
          </cell>
          <cell r="B473" t="str">
            <v>December 10, 2008</v>
          </cell>
          <cell r="C473" t="str">
            <v>FRB</v>
          </cell>
          <cell r="D473" t="str">
            <v>RSSD</v>
          </cell>
          <cell r="E473">
            <v>2252009</v>
          </cell>
          <cell r="F473" t="str">
            <v>First Community Bancorp, Inc.</v>
          </cell>
          <cell r="G473" t="str">
            <v>Private</v>
          </cell>
          <cell r="H473">
            <v>4000000</v>
          </cell>
          <cell r="I473" t="str">
            <v>Approve</v>
          </cell>
          <cell r="L473" t="str">
            <v>December 15, 2008</v>
          </cell>
          <cell r="M473">
            <v>39797.489583333336</v>
          </cell>
          <cell r="N473" t="str">
            <v>Approve</v>
          </cell>
          <cell r="O473">
            <v>4000000</v>
          </cell>
          <cell r="Q473" t="str">
            <v>Yes</v>
          </cell>
          <cell r="R473">
            <v>39812</v>
          </cell>
          <cell r="T473" t="str">
            <v>Mr. Samuel D. Waters</v>
          </cell>
          <cell r="U473" t="str">
            <v>406-228-8231</v>
          </cell>
          <cell r="V473" t="str">
            <v>Timothy M. Newton 406-228-8231</v>
          </cell>
          <cell r="W473" t="str">
            <v>P.O. Box 191</v>
          </cell>
          <cell r="X473" t="str">
            <v>Glasgow</v>
          </cell>
          <cell r="Y473" t="str">
            <v>MT</v>
          </cell>
          <cell r="Z473" t="str">
            <v>59230</v>
          </cell>
          <cell r="AA473" t="str">
            <v>(406) 228-4130</v>
          </cell>
          <cell r="AE473" t="str">
            <v>Hughes Hubbard</v>
          </cell>
        </row>
        <row r="474">
          <cell r="A474">
            <v>435</v>
          </cell>
          <cell r="B474" t="str">
            <v>December 10, 2008</v>
          </cell>
          <cell r="C474" t="str">
            <v>FRB</v>
          </cell>
          <cell r="D474" t="str">
            <v>RSSD</v>
          </cell>
          <cell r="E474">
            <v>2585761</v>
          </cell>
          <cell r="F474" t="str">
            <v>First Chicago Bancorp</v>
          </cell>
          <cell r="G474" t="str">
            <v>Private</v>
          </cell>
          <cell r="H474">
            <v>33500000</v>
          </cell>
          <cell r="I474" t="str">
            <v>Approve</v>
          </cell>
          <cell r="T474" t="str">
            <v>Mr. Chris Alstrin</v>
          </cell>
          <cell r="U474" t="str">
            <v>630-893-7179</v>
          </cell>
          <cell r="V474" t="str">
            <v>William Ruh 858-759-6040</v>
          </cell>
          <cell r="W474" t="str">
            <v>1145 N. Arlington Heights Road</v>
          </cell>
          <cell r="X474" t="str">
            <v>Itasca</v>
          </cell>
          <cell r="Y474" t="str">
            <v>IL</v>
          </cell>
          <cell r="Z474" t="str">
            <v>60143</v>
          </cell>
          <cell r="AA474" t="str">
            <v>(630) 250-0983</v>
          </cell>
          <cell r="AE474" t="str">
            <v>Squire Sanders</v>
          </cell>
        </row>
        <row r="475">
          <cell r="A475">
            <v>436</v>
          </cell>
          <cell r="B475" t="str">
            <v>December 10, 2008</v>
          </cell>
          <cell r="C475" t="str">
            <v>FRB</v>
          </cell>
          <cell r="D475" t="str">
            <v>RSSD</v>
          </cell>
          <cell r="E475">
            <v>2349486</v>
          </cell>
          <cell r="F475" t="str">
            <v>First Southern Bancorp, Inc.</v>
          </cell>
          <cell r="G475" t="str">
            <v>Private</v>
          </cell>
          <cell r="H475">
            <v>10900000</v>
          </cell>
          <cell r="I475" t="str">
            <v>Approve</v>
          </cell>
          <cell r="L475" t="str">
            <v>December 15, 2008</v>
          </cell>
          <cell r="M475">
            <v>39797.489583333336</v>
          </cell>
          <cell r="N475" t="str">
            <v>Approve</v>
          </cell>
          <cell r="O475">
            <v>10900000</v>
          </cell>
          <cell r="Q475" t="str">
            <v>Yes</v>
          </cell>
          <cell r="R475">
            <v>39812</v>
          </cell>
          <cell r="T475" t="str">
            <v>Mr. Franklin Burnside</v>
          </cell>
          <cell r="U475" t="str">
            <v>561-237-2975</v>
          </cell>
          <cell r="V475" t="str">
            <v>Donald Kafka 954-633-1656</v>
          </cell>
          <cell r="W475" t="str">
            <v>900 North Federal Highway, Suite 300</v>
          </cell>
          <cell r="X475" t="str">
            <v>Boca Raton</v>
          </cell>
          <cell r="Y475" t="str">
            <v>FL</v>
          </cell>
          <cell r="Z475" t="str">
            <v>33432</v>
          </cell>
          <cell r="AA475" t="str">
            <v>(561) 338-6445</v>
          </cell>
          <cell r="AE475" t="str">
            <v>Hughes Hubbard</v>
          </cell>
        </row>
        <row r="476">
          <cell r="A476">
            <v>437</v>
          </cell>
          <cell r="B476" t="str">
            <v>December 10, 2008</v>
          </cell>
          <cell r="C476" t="str">
            <v>FRB</v>
          </cell>
          <cell r="D476" t="str">
            <v>RSSD</v>
          </cell>
          <cell r="E476">
            <v>2869733</v>
          </cell>
          <cell r="F476" t="str">
            <v>Pacific Mercantile Bancorp</v>
          </cell>
          <cell r="G476" t="str">
            <v xml:space="preserve">Public </v>
          </cell>
          <cell r="H476">
            <v>25500000</v>
          </cell>
          <cell r="I476" t="str">
            <v>Approve</v>
          </cell>
          <cell r="T476" t="str">
            <v>Mr. Raymond Dellerna</v>
          </cell>
          <cell r="U476" t="str">
            <v>714-438-2529</v>
          </cell>
          <cell r="V476" t="str">
            <v>Mana Gray 714-438-2525</v>
          </cell>
          <cell r="W476" t="str">
            <v>949 South Coast Drive, Third Floor</v>
          </cell>
          <cell r="X476" t="str">
            <v>Costa Mesa</v>
          </cell>
          <cell r="Y476" t="str">
            <v>CA</v>
          </cell>
          <cell r="Z476" t="str">
            <v>92626</v>
          </cell>
          <cell r="AA476" t="str">
            <v>(714) 438-1084</v>
          </cell>
          <cell r="AE476" t="str">
            <v>Squire Sanders</v>
          </cell>
        </row>
        <row r="477">
          <cell r="A477">
            <v>438</v>
          </cell>
          <cell r="B477" t="str">
            <v>December 10, 2008</v>
          </cell>
          <cell r="C477" t="str">
            <v>FRB</v>
          </cell>
          <cell r="D477" t="str">
            <v>RSSD</v>
          </cell>
          <cell r="E477">
            <v>1029334</v>
          </cell>
          <cell r="F477" t="str">
            <v>North Valley Bancorp</v>
          </cell>
          <cell r="G477" t="str">
            <v xml:space="preserve">Public </v>
          </cell>
          <cell r="H477">
            <v>24793000</v>
          </cell>
          <cell r="I477" t="str">
            <v>COUNCIL</v>
          </cell>
          <cell r="J477">
            <v>39792</v>
          </cell>
          <cell r="K477" t="str">
            <v>Deferred</v>
          </cell>
          <cell r="P477" t="str">
            <v>CPP Council has not yet approved.</v>
          </cell>
          <cell r="T477" t="str">
            <v>Mr. Kevin R. Watson</v>
          </cell>
          <cell r="U477" t="str">
            <v>530-226-2900</v>
          </cell>
          <cell r="V477" t="str">
            <v>Leo J. Graham</v>
          </cell>
          <cell r="W477" t="str">
            <v>300 Park Marina Circle</v>
          </cell>
          <cell r="X477" t="str">
            <v>Redding</v>
          </cell>
          <cell r="Y477" t="str">
            <v>CA</v>
          </cell>
          <cell r="Z477" t="str">
            <v>96001</v>
          </cell>
          <cell r="AA477" t="str">
            <v>(530) 221-4877</v>
          </cell>
          <cell r="AE477" t="str">
            <v>Hughes Hubbard</v>
          </cell>
        </row>
        <row r="478">
          <cell r="A478">
            <v>439</v>
          </cell>
          <cell r="B478" t="str">
            <v>December 10, 2008</v>
          </cell>
          <cell r="C478" t="str">
            <v>FRB</v>
          </cell>
          <cell r="D478" t="str">
            <v>RSSD</v>
          </cell>
          <cell r="E478">
            <v>2516970</v>
          </cell>
          <cell r="F478" t="str">
            <v>Bankshares of Fayetteville, Inc.</v>
          </cell>
          <cell r="G478" t="str">
            <v xml:space="preserve">Public </v>
          </cell>
          <cell r="H478">
            <v>11500000</v>
          </cell>
          <cell r="I478" t="str">
            <v>COUNCIL</v>
          </cell>
          <cell r="J478">
            <v>39792</v>
          </cell>
          <cell r="K478" t="str">
            <v>Deferred</v>
          </cell>
          <cell r="P478" t="str">
            <v>CPP Council has not yet approved.</v>
          </cell>
          <cell r="T478" t="str">
            <v>Mrs. Mary Beth Brooks</v>
          </cell>
          <cell r="U478" t="str">
            <v>479-444-4444</v>
          </cell>
          <cell r="V478" t="str">
            <v>Sam Stricklin 479-444-4419</v>
          </cell>
          <cell r="W478" t="str">
            <v>One South Block Ave.</v>
          </cell>
          <cell r="X478" t="str">
            <v>Fayetteville</v>
          </cell>
          <cell r="Y478" t="str">
            <v>AR</v>
          </cell>
          <cell r="Z478" t="str">
            <v>72701</v>
          </cell>
          <cell r="AA478" t="str">
            <v>(479) 443-1529</v>
          </cell>
          <cell r="AE478" t="str">
            <v>Squire Sanders</v>
          </cell>
        </row>
        <row r="479">
          <cell r="A479">
            <v>440</v>
          </cell>
          <cell r="B479" t="str">
            <v>December 10, 2008</v>
          </cell>
          <cell r="C479" t="str">
            <v>OCC</v>
          </cell>
          <cell r="D479" t="str">
            <v>RSSD</v>
          </cell>
          <cell r="E479">
            <v>2344799</v>
          </cell>
          <cell r="F479" t="str">
            <v>MetroCorp Bancshares, Inc.</v>
          </cell>
          <cell r="G479" t="str">
            <v xml:space="preserve">Public </v>
          </cell>
          <cell r="H479">
            <v>45000000</v>
          </cell>
          <cell r="I479" t="str">
            <v>COUNCIL</v>
          </cell>
          <cell r="J479">
            <v>39792</v>
          </cell>
          <cell r="K479" t="str">
            <v>Approve</v>
          </cell>
          <cell r="L479" t="str">
            <v>December 12, 2008</v>
          </cell>
          <cell r="M479">
            <v>39794.541666666664</v>
          </cell>
          <cell r="N479" t="str">
            <v>Approve</v>
          </cell>
          <cell r="O479">
            <v>45000000</v>
          </cell>
          <cell r="Q479" t="str">
            <v>Yes</v>
          </cell>
          <cell r="R479">
            <v>39812</v>
          </cell>
          <cell r="T479" t="str">
            <v>Mr. David Choi</v>
          </cell>
          <cell r="U479" t="str">
            <v>713-414-3768</v>
          </cell>
          <cell r="V479" t="str">
            <v>George Lee 713-414-3506</v>
          </cell>
          <cell r="W479" t="str">
            <v>9600 Bellaire Blvd., Suite 252</v>
          </cell>
          <cell r="X479" t="str">
            <v>Houston</v>
          </cell>
          <cell r="Y479" t="str">
            <v>TX</v>
          </cell>
          <cell r="Z479" t="str">
            <v>77036</v>
          </cell>
          <cell r="AA479" t="str">
            <v>(713) 414-3655</v>
          </cell>
          <cell r="AB479">
            <v>39829</v>
          </cell>
          <cell r="AC479">
            <v>39829</v>
          </cell>
          <cell r="AD479">
            <v>45000000</v>
          </cell>
          <cell r="AE479" t="str">
            <v>Hughes Hubbard</v>
          </cell>
          <cell r="AH479">
            <v>8.75</v>
          </cell>
          <cell r="AI479">
            <v>771429</v>
          </cell>
        </row>
        <row r="480">
          <cell r="A480">
            <v>441</v>
          </cell>
          <cell r="B480" t="str">
            <v>December 10, 2008</v>
          </cell>
          <cell r="C480" t="str">
            <v>OCC</v>
          </cell>
          <cell r="D480" t="str">
            <v>RSSD</v>
          </cell>
          <cell r="E480">
            <v>2107707</v>
          </cell>
          <cell r="F480" t="str">
            <v>Dickinson Financial Corporation II</v>
          </cell>
          <cell r="G480" t="str">
            <v>Private</v>
          </cell>
          <cell r="H480">
            <v>146053000</v>
          </cell>
          <cell r="I480" t="str">
            <v>COUNCIL</v>
          </cell>
          <cell r="J480">
            <v>39792</v>
          </cell>
          <cell r="K480" t="str">
            <v>Approve</v>
          </cell>
          <cell r="L480" t="str">
            <v>December 19, 2008</v>
          </cell>
          <cell r="M480">
            <v>39801.5625</v>
          </cell>
          <cell r="N480" t="str">
            <v>Approve</v>
          </cell>
          <cell r="O480">
            <v>146053000</v>
          </cell>
          <cell r="P480" t="str">
            <v>12/12/08: I/C held for more information</v>
          </cell>
          <cell r="Q480" t="str">
            <v>Yes</v>
          </cell>
          <cell r="R480">
            <v>39812</v>
          </cell>
          <cell r="T480" t="str">
            <v>Mr. Rick L. Smalley</v>
          </cell>
          <cell r="U480" t="str">
            <v>816-472-5244</v>
          </cell>
          <cell r="V480" t="str">
            <v>John R. Cox 816-472-5244</v>
          </cell>
          <cell r="W480" t="str">
            <v>1111 Main Street, Suite 1600</v>
          </cell>
          <cell r="X480" t="str">
            <v>Kansas City</v>
          </cell>
          <cell r="Y480" t="str">
            <v>MO</v>
          </cell>
          <cell r="Z480" t="str">
            <v>64105</v>
          </cell>
          <cell r="AA480" t="str">
            <v>(816) 472-5211</v>
          </cell>
          <cell r="AB480">
            <v>39829</v>
          </cell>
          <cell r="AC480">
            <v>39829</v>
          </cell>
          <cell r="AD480">
            <v>146053000</v>
          </cell>
          <cell r="AE480" t="str">
            <v>Squire Sanders</v>
          </cell>
          <cell r="AF480" t="str">
            <v>470676Z</v>
          </cell>
        </row>
        <row r="481">
          <cell r="A481">
            <v>442</v>
          </cell>
          <cell r="B481" t="str">
            <v>December 10, 2008</v>
          </cell>
          <cell r="C481" t="str">
            <v>OCC</v>
          </cell>
          <cell r="D481" t="str">
            <v>RSSD</v>
          </cell>
          <cell r="E481">
            <v>1208876</v>
          </cell>
          <cell r="F481" t="str">
            <v>First Menasha Bancshares, Inc.</v>
          </cell>
          <cell r="G481" t="str">
            <v>Private</v>
          </cell>
          <cell r="H481">
            <v>4797000</v>
          </cell>
          <cell r="I481" t="str">
            <v>COUNCIL</v>
          </cell>
          <cell r="J481">
            <v>39792</v>
          </cell>
          <cell r="K481" t="str">
            <v>Approve</v>
          </cell>
          <cell r="L481" t="str">
            <v>December 12, 2008</v>
          </cell>
          <cell r="M481">
            <v>39794.541666666664</v>
          </cell>
          <cell r="N481" t="str">
            <v>Approve</v>
          </cell>
          <cell r="O481">
            <v>4797000</v>
          </cell>
          <cell r="Q481" t="str">
            <v>Yes</v>
          </cell>
          <cell r="R481">
            <v>39812</v>
          </cell>
          <cell r="T481" t="str">
            <v>Mr. Michael W. Boettcher</v>
          </cell>
          <cell r="U481" t="str">
            <v>920-729-6944</v>
          </cell>
          <cell r="V481" t="str">
            <v>Peter J. Pickett 920-729-6971</v>
          </cell>
          <cell r="W481" t="str">
            <v>550 S. Green Bay Road</v>
          </cell>
          <cell r="X481" t="str">
            <v>Neenah</v>
          </cell>
          <cell r="Y481" t="str">
            <v>WI</v>
          </cell>
          <cell r="Z481" t="str">
            <v>54956</v>
          </cell>
          <cell r="AA481" t="str">
            <v>(920) 729-6999</v>
          </cell>
          <cell r="AE481" t="str">
            <v>Hughes Hubbard</v>
          </cell>
        </row>
        <row r="482">
          <cell r="A482">
            <v>443</v>
          </cell>
          <cell r="B482" t="str">
            <v>December 10, 2008</v>
          </cell>
          <cell r="C482" t="str">
            <v>OCC</v>
          </cell>
          <cell r="D482" t="str">
            <v>RSSD</v>
          </cell>
          <cell r="E482">
            <v>1209248</v>
          </cell>
          <cell r="F482" t="str">
            <v>The Baraboo Bancorporation</v>
          </cell>
          <cell r="G482" t="str">
            <v>OTC - Private</v>
          </cell>
          <cell r="H482">
            <v>20800000</v>
          </cell>
          <cell r="I482" t="str">
            <v>COUNCIL</v>
          </cell>
          <cell r="J482">
            <v>39792</v>
          </cell>
          <cell r="K482" t="str">
            <v>Approve</v>
          </cell>
          <cell r="L482" t="str">
            <v>December 12, 2008</v>
          </cell>
          <cell r="M482">
            <v>39794.541666666664</v>
          </cell>
          <cell r="N482" t="str">
            <v>Approve</v>
          </cell>
          <cell r="O482">
            <v>20749000</v>
          </cell>
          <cell r="P482" t="str">
            <v>1/15/09: Changed decision size due to RWA decrease</v>
          </cell>
          <cell r="Q482" t="str">
            <v>Yes</v>
          </cell>
          <cell r="R482">
            <v>39812</v>
          </cell>
          <cell r="T482" t="str">
            <v>Mr. Jeff Blada</v>
          </cell>
          <cell r="U482" t="str">
            <v>608-356-7703 Ext. 3222</v>
          </cell>
          <cell r="V482" t="str">
            <v>Merlin E. Zitzner 608-356-7703 ext. 3200</v>
          </cell>
          <cell r="W482" t="str">
            <v>101 Third Avenue</v>
          </cell>
          <cell r="X482" t="str">
            <v>Baraboo</v>
          </cell>
          <cell r="Y482" t="str">
            <v>WI</v>
          </cell>
          <cell r="Z482" t="str">
            <v>53913</v>
          </cell>
          <cell r="AA482" t="str">
            <v>(608) 355-3029</v>
          </cell>
          <cell r="AB482">
            <v>39829</v>
          </cell>
          <cell r="AC482">
            <v>39829</v>
          </cell>
          <cell r="AD482">
            <v>20749000</v>
          </cell>
          <cell r="AE482" t="str">
            <v>Squire Sanders</v>
          </cell>
        </row>
        <row r="483">
          <cell r="A483">
            <v>444</v>
          </cell>
          <cell r="B483" t="str">
            <v>December 10, 2008</v>
          </cell>
          <cell r="C483" t="str">
            <v>FRB</v>
          </cell>
          <cell r="D483" t="str">
            <v>RSSD</v>
          </cell>
          <cell r="E483">
            <v>3454172</v>
          </cell>
          <cell r="F483" t="str">
            <v>First Capital Bancorp, Inc.</v>
          </cell>
          <cell r="G483" t="str">
            <v xml:space="preserve">Public </v>
          </cell>
          <cell r="H483">
            <v>10958000</v>
          </cell>
          <cell r="I483" t="str">
            <v>COUNCIL</v>
          </cell>
          <cell r="J483">
            <v>39792</v>
          </cell>
          <cell r="K483" t="str">
            <v>Approve</v>
          </cell>
          <cell r="L483" t="str">
            <v>December 12, 2008</v>
          </cell>
          <cell r="M483">
            <v>39794.541666666664</v>
          </cell>
          <cell r="N483" t="str">
            <v>Hold</v>
          </cell>
          <cell r="O483">
            <v>10958000</v>
          </cell>
          <cell r="P483" t="str">
            <v>12/12/08: I/C held for more information</v>
          </cell>
          <cell r="T483" t="str">
            <v>Mr. John M. Presley</v>
          </cell>
          <cell r="U483" t="str">
            <v>804-273-1254</v>
          </cell>
          <cell r="V483" t="str">
            <v>Bob Watts 804-273-1160</v>
          </cell>
          <cell r="W483" t="str">
            <v>4222 Cox Road</v>
          </cell>
          <cell r="X483" t="str">
            <v>Glen Allen</v>
          </cell>
          <cell r="Y483" t="str">
            <v>VA</v>
          </cell>
          <cell r="Z483" t="str">
            <v>23060</v>
          </cell>
          <cell r="AE483" t="str">
            <v>Squire Sanders</v>
          </cell>
        </row>
        <row r="484">
          <cell r="A484">
            <v>445</v>
          </cell>
          <cell r="B484" t="str">
            <v>December 10, 2008</v>
          </cell>
          <cell r="C484" t="str">
            <v>FRB</v>
          </cell>
          <cell r="D484" t="str">
            <v>RSSD</v>
          </cell>
          <cell r="E484">
            <v>2900261</v>
          </cell>
          <cell r="F484" t="str">
            <v>Hanmi Financial Corporation</v>
          </cell>
          <cell r="G484" t="str">
            <v xml:space="preserve">Public </v>
          </cell>
          <cell r="H484">
            <v>105000000</v>
          </cell>
          <cell r="I484" t="str">
            <v>COUNCIL</v>
          </cell>
          <cell r="J484">
            <v>39792</v>
          </cell>
          <cell r="K484" t="str">
            <v>Approve</v>
          </cell>
          <cell r="L484" t="str">
            <v>December 22, 2008</v>
          </cell>
          <cell r="M484">
            <v>39804.541666666664</v>
          </cell>
          <cell r="N484" t="str">
            <v>Defer</v>
          </cell>
          <cell r="O484">
            <v>105000000</v>
          </cell>
          <cell r="P484" t="str">
            <v>12/12/08: I/C held for more information</v>
          </cell>
          <cell r="T484" t="str">
            <v>Mr. Jay S. Yoo</v>
          </cell>
          <cell r="U484" t="str">
            <v>213-427-5600</v>
          </cell>
          <cell r="V484" t="str">
            <v>Brian Cho 213-368-3200</v>
          </cell>
          <cell r="W484" t="str">
            <v>3660 Wilshire Blvd.</v>
          </cell>
          <cell r="X484" t="str">
            <v>Los Angeles</v>
          </cell>
          <cell r="Y484" t="str">
            <v>CA</v>
          </cell>
          <cell r="Z484" t="str">
            <v>90010</v>
          </cell>
          <cell r="AA484" t="str">
            <v>(213) 384-0990</v>
          </cell>
          <cell r="AE484" t="str">
            <v>Squire Sanders</v>
          </cell>
        </row>
        <row r="485">
          <cell r="A485">
            <v>446</v>
          </cell>
          <cell r="B485" t="str">
            <v>December 10, 2008</v>
          </cell>
          <cell r="C485" t="str">
            <v>FRB</v>
          </cell>
          <cell r="D485" t="str">
            <v>RSSD</v>
          </cell>
          <cell r="E485">
            <v>1118797</v>
          </cell>
          <cell r="F485" t="str">
            <v>First Banks, Inc.</v>
          </cell>
          <cell r="G485" t="str">
            <v>Private</v>
          </cell>
          <cell r="H485">
            <v>295400000</v>
          </cell>
          <cell r="I485" t="str">
            <v>COUNCIL</v>
          </cell>
          <cell r="J485">
            <v>39792</v>
          </cell>
          <cell r="K485" t="str">
            <v>Approve</v>
          </cell>
          <cell r="L485" t="str">
            <v>December 19, 2008</v>
          </cell>
          <cell r="M485">
            <v>39801.5625</v>
          </cell>
          <cell r="N485" t="str">
            <v>Approve</v>
          </cell>
          <cell r="O485">
            <v>295400000</v>
          </cell>
          <cell r="P485" t="str">
            <v>12/12/08: I/C held for more information</v>
          </cell>
          <cell r="Q485" t="str">
            <v>Yes</v>
          </cell>
          <cell r="R485">
            <v>39812</v>
          </cell>
          <cell r="T485" t="str">
            <v>Mr. Terrance M. McCarthy</v>
          </cell>
          <cell r="U485" t="str">
            <v>314-854-5401</v>
          </cell>
          <cell r="V485" t="str">
            <v>Peter D. Wimmer 314-854-4614</v>
          </cell>
          <cell r="W485" t="str">
            <v>135 N. Meramec</v>
          </cell>
          <cell r="X485" t="str">
            <v>Clayton</v>
          </cell>
          <cell r="Y485" t="str">
            <v>MO</v>
          </cell>
          <cell r="Z485" t="str">
            <v>63105</v>
          </cell>
          <cell r="AA485" t="str">
            <v>(314) 854-4690</v>
          </cell>
          <cell r="AB485">
            <v>39813</v>
          </cell>
          <cell r="AC485">
            <v>39813</v>
          </cell>
          <cell r="AD485">
            <v>295400000</v>
          </cell>
          <cell r="AE485" t="str">
            <v>Hughes Hubbard</v>
          </cell>
          <cell r="AH485" t="str">
            <v>n/a</v>
          </cell>
          <cell r="AI485" t="str">
            <v>n/a</v>
          </cell>
        </row>
        <row r="487">
          <cell r="A487">
            <v>447</v>
          </cell>
          <cell r="B487" t="str">
            <v>December 11, 2008</v>
          </cell>
          <cell r="C487" t="str">
            <v>FDIC</v>
          </cell>
          <cell r="D487" t="str">
            <v>RSSD</v>
          </cell>
          <cell r="E487">
            <v>3226520</v>
          </cell>
          <cell r="F487" t="str">
            <v>Monarch Community Bancorp, Inc.</v>
          </cell>
          <cell r="G487" t="str">
            <v xml:space="preserve">Public </v>
          </cell>
          <cell r="H487">
            <v>6785000</v>
          </cell>
          <cell r="I487" t="str">
            <v>Approve</v>
          </cell>
          <cell r="L487" t="str">
            <v>December 15, 2008</v>
          </cell>
          <cell r="M487">
            <v>39797.489583333336</v>
          </cell>
          <cell r="N487" t="str">
            <v>Approve</v>
          </cell>
          <cell r="O487">
            <v>6785000</v>
          </cell>
          <cell r="Q487" t="str">
            <v>Yes</v>
          </cell>
          <cell r="R487">
            <v>39812</v>
          </cell>
          <cell r="T487" t="str">
            <v>Mr. Donald Denney</v>
          </cell>
          <cell r="U487" t="str">
            <v>517-279-3978</v>
          </cell>
          <cell r="V487" t="str">
            <v>Rebecca Crabill 517-279-3956</v>
          </cell>
          <cell r="W487" t="str">
            <v>375 North Willowbrook Road</v>
          </cell>
          <cell r="X487" t="str">
            <v>Coldwater</v>
          </cell>
          <cell r="Y487" t="str">
            <v>MI</v>
          </cell>
          <cell r="Z487" t="str">
            <v>49036</v>
          </cell>
          <cell r="AA487" t="str">
            <v>(517) 279-0221</v>
          </cell>
          <cell r="AB487">
            <v>39850</v>
          </cell>
          <cell r="AE487" t="str">
            <v>Squire Sanders</v>
          </cell>
        </row>
        <row r="488">
          <cell r="A488">
            <v>448</v>
          </cell>
          <cell r="B488" t="str">
            <v>December 11, 2008</v>
          </cell>
          <cell r="C488" t="str">
            <v>FDIC</v>
          </cell>
          <cell r="D488" t="str">
            <v>RSSD</v>
          </cell>
          <cell r="E488">
            <v>1135516</v>
          </cell>
          <cell r="F488" t="str">
            <v>United Bancorp, Inc.</v>
          </cell>
          <cell r="G488" t="str">
            <v xml:space="preserve">Public </v>
          </cell>
          <cell r="H488">
            <v>20600000</v>
          </cell>
          <cell r="I488" t="str">
            <v>Approve</v>
          </cell>
          <cell r="L488" t="str">
            <v>December 19, 2008</v>
          </cell>
          <cell r="M488">
            <v>39801.5625</v>
          </cell>
          <cell r="N488" t="str">
            <v>Approve</v>
          </cell>
          <cell r="O488">
            <v>20600000</v>
          </cell>
          <cell r="Q488" t="str">
            <v>Yes</v>
          </cell>
          <cell r="R488">
            <v>39812</v>
          </cell>
          <cell r="T488" t="str">
            <v>Mr. Robert K. Chapman</v>
          </cell>
          <cell r="U488" t="str">
            <v>734-214-3801</v>
          </cell>
          <cell r="V488" t="str">
            <v>Randal J. Rabe 517-423-1755</v>
          </cell>
          <cell r="W488" t="str">
            <v>205 E. Chicago Blvd., PO Box 248</v>
          </cell>
          <cell r="X488" t="str">
            <v>Tecumseh</v>
          </cell>
          <cell r="Y488" t="str">
            <v>MI</v>
          </cell>
          <cell r="Z488" t="str">
            <v>49286</v>
          </cell>
          <cell r="AA488" t="str">
            <v>(734) 214-5320</v>
          </cell>
          <cell r="AB488">
            <v>39829</v>
          </cell>
          <cell r="AC488">
            <v>39829</v>
          </cell>
          <cell r="AD488">
            <v>20600000</v>
          </cell>
          <cell r="AE488" t="str">
            <v>Hughes Hubbard</v>
          </cell>
          <cell r="AH488">
            <v>9.92</v>
          </cell>
          <cell r="AI488">
            <v>311492</v>
          </cell>
        </row>
        <row r="489">
          <cell r="A489">
            <v>449</v>
          </cell>
          <cell r="B489" t="str">
            <v>December 11, 2008</v>
          </cell>
          <cell r="C489" t="str">
            <v>FDIC</v>
          </cell>
          <cell r="D489" t="str">
            <v>RSSD</v>
          </cell>
          <cell r="E489">
            <v>2608763</v>
          </cell>
          <cell r="F489" t="str">
            <v>Mercantile Bank Corporation</v>
          </cell>
          <cell r="G489" t="str">
            <v xml:space="preserve">Public </v>
          </cell>
          <cell r="H489">
            <v>62000000</v>
          </cell>
          <cell r="I489" t="str">
            <v>Approve</v>
          </cell>
          <cell r="T489" t="str">
            <v>Mr. Michael H. Price</v>
          </cell>
          <cell r="U489" t="str">
            <v>616-726-1600</v>
          </cell>
          <cell r="V489" t="str">
            <v>Charles E. Christmas 616-726-1202</v>
          </cell>
          <cell r="W489" t="str">
            <v>310 Leonard Street N.W.</v>
          </cell>
          <cell r="X489" t="str">
            <v>Grand Rapids</v>
          </cell>
          <cell r="Y489" t="str">
            <v>MI</v>
          </cell>
          <cell r="Z489" t="str">
            <v>49504</v>
          </cell>
          <cell r="AA489" t="str">
            <v>(616) 726-1201</v>
          </cell>
          <cell r="AE489" t="str">
            <v>Squire Sanders</v>
          </cell>
        </row>
        <row r="490">
          <cell r="A490">
            <v>450</v>
          </cell>
          <cell r="B490" t="str">
            <v>December 11, 2008</v>
          </cell>
          <cell r="C490" t="str">
            <v>FDIC</v>
          </cell>
          <cell r="D490" t="str">
            <v>RSSD</v>
          </cell>
          <cell r="E490">
            <v>3430297</v>
          </cell>
          <cell r="F490" t="str">
            <v>Birmingham Bloomfield Bancshares, inc</v>
          </cell>
          <cell r="G490" t="str">
            <v>OTC - Public</v>
          </cell>
          <cell r="H490">
            <v>1635000</v>
          </cell>
          <cell r="I490" t="str">
            <v>Approve</v>
          </cell>
          <cell r="L490" t="str">
            <v>January 9, 2009</v>
          </cell>
          <cell r="M490">
            <v>39822.520833333336</v>
          </cell>
          <cell r="N490" t="str">
            <v>Hold</v>
          </cell>
          <cell r="T490" t="str">
            <v>Mr. Robert E. Farr</v>
          </cell>
          <cell r="U490" t="str">
            <v>248-283-6432</v>
          </cell>
          <cell r="V490" t="str">
            <v>Lance Krajacic 248-283-6460</v>
          </cell>
          <cell r="W490" t="str">
            <v>33583 Woodward Avenue</v>
          </cell>
          <cell r="X490" t="str">
            <v>Birmingham</v>
          </cell>
          <cell r="Y490" t="str">
            <v>MI</v>
          </cell>
          <cell r="Z490" t="str">
            <v>48009</v>
          </cell>
          <cell r="AA490" t="str">
            <v>(248) 434-4534</v>
          </cell>
          <cell r="AE490" t="str">
            <v>Hughes Hubbard</v>
          </cell>
        </row>
        <row r="491">
          <cell r="A491">
            <v>451</v>
          </cell>
          <cell r="B491" t="str">
            <v>December 12, 2008</v>
          </cell>
          <cell r="C491" t="str">
            <v>FRB</v>
          </cell>
          <cell r="D491" t="str">
            <v>RSSD</v>
          </cell>
          <cell r="E491">
            <v>3082342</v>
          </cell>
          <cell r="F491" t="str">
            <v>PGB Holdings, Inc.</v>
          </cell>
          <cell r="G491" t="str">
            <v>CDFI - Private</v>
          </cell>
          <cell r="H491">
            <v>3000000</v>
          </cell>
          <cell r="I491" t="str">
            <v>Approve</v>
          </cell>
          <cell r="L491" t="str">
            <v>December 16, 2008</v>
          </cell>
          <cell r="M491">
            <v>39798.541666666664</v>
          </cell>
          <cell r="N491" t="str">
            <v>Approve</v>
          </cell>
          <cell r="O491">
            <v>3000000</v>
          </cell>
          <cell r="P491" t="str">
            <v>Check for CDFI Status; 12/29/08 CDFI status confirmed</v>
          </cell>
          <cell r="Q491" t="str">
            <v>Yes</v>
          </cell>
          <cell r="R491">
            <v>39812</v>
          </cell>
          <cell r="T491" t="str">
            <v>Ms. Betty Chow</v>
          </cell>
          <cell r="U491" t="str">
            <v>312-225-2323 ext 222</v>
          </cell>
          <cell r="V491" t="str">
            <v>Sylvia Chung 773-249-3233 ext 327</v>
          </cell>
          <cell r="W491" t="str">
            <v>2323 S Wentworth Ave.</v>
          </cell>
          <cell r="X491" t="str">
            <v>Chicago</v>
          </cell>
          <cell r="Y491" t="str">
            <v>IL</v>
          </cell>
          <cell r="Z491" t="str">
            <v>60616</v>
          </cell>
          <cell r="AA491" t="str">
            <v>(312) 225-2299</v>
          </cell>
          <cell r="AE491" t="str">
            <v>Squire Sanders</v>
          </cell>
        </row>
        <row r="492">
          <cell r="A492">
            <v>452</v>
          </cell>
          <cell r="B492" t="str">
            <v>December 11, 2008</v>
          </cell>
          <cell r="C492" t="str">
            <v>FRB</v>
          </cell>
          <cell r="D492" t="str">
            <v>RSSD</v>
          </cell>
          <cell r="E492">
            <v>3391129</v>
          </cell>
          <cell r="F492" t="str">
            <v>Congressional Bancshares, Inc.</v>
          </cell>
          <cell r="G492" t="str">
            <v>Private</v>
          </cell>
          <cell r="H492">
            <v>0</v>
          </cell>
          <cell r="I492" t="str">
            <v>Approve</v>
          </cell>
          <cell r="L492" t="str">
            <v>December 15, 2008</v>
          </cell>
          <cell r="M492">
            <v>39797.489583333336</v>
          </cell>
          <cell r="N492" t="str">
            <v>Approve</v>
          </cell>
          <cell r="O492">
            <v>0</v>
          </cell>
          <cell r="P492" t="str">
            <v>1/14/09: Counsel alerted team of their Withdrawal from CPP</v>
          </cell>
          <cell r="Q492" t="str">
            <v>Yes</v>
          </cell>
          <cell r="R492">
            <v>39812</v>
          </cell>
          <cell r="T492" t="str">
            <v>Mr. John R. Lane</v>
          </cell>
          <cell r="U492" t="str">
            <v>301-299-8810</v>
          </cell>
          <cell r="V492" t="str">
            <v>Carol Satsky 240-380-1221</v>
          </cell>
          <cell r="W492" t="str">
            <v>6500 Rock Spring Drive, Suite 300</v>
          </cell>
          <cell r="X492" t="str">
            <v>Bethesda</v>
          </cell>
          <cell r="Y492" t="str">
            <v>MD</v>
          </cell>
          <cell r="Z492" t="str">
            <v>20817</v>
          </cell>
          <cell r="AA492" t="str">
            <v>(301) 299-8120</v>
          </cell>
          <cell r="AE492" t="str">
            <v>Hughes Hubbard</v>
          </cell>
          <cell r="AJ492">
            <v>39827</v>
          </cell>
        </row>
        <row r="493">
          <cell r="A493">
            <v>453</v>
          </cell>
          <cell r="B493" t="str">
            <v>December 11, 2008</v>
          </cell>
          <cell r="C493" t="str">
            <v>FRB</v>
          </cell>
          <cell r="D493" t="str">
            <v>RSSD</v>
          </cell>
          <cell r="E493">
            <v>3152423</v>
          </cell>
          <cell r="F493" t="str">
            <v>Oregon Pacific Bancorp</v>
          </cell>
          <cell r="G493" t="str">
            <v>Private</v>
          </cell>
          <cell r="H493">
            <v>4024860</v>
          </cell>
          <cell r="I493" t="str">
            <v>Approve</v>
          </cell>
          <cell r="L493" t="str">
            <v>December 15, 2008</v>
          </cell>
          <cell r="M493">
            <v>39797.489583333336</v>
          </cell>
          <cell r="N493" t="str">
            <v>Approve</v>
          </cell>
          <cell r="O493">
            <v>4024000</v>
          </cell>
          <cell r="Q493" t="str">
            <v>Yes</v>
          </cell>
          <cell r="R493">
            <v>39812</v>
          </cell>
          <cell r="T493" t="str">
            <v>Mr. Jim Clark</v>
          </cell>
          <cell r="U493" t="str">
            <v>541-997-7121 ext. 710</v>
          </cell>
          <cell r="V493" t="str">
            <v>Joanne Forsberg 541-997-7121 ext. 503</v>
          </cell>
          <cell r="W493" t="str">
            <v>P.O. Box 22000</v>
          </cell>
          <cell r="X493" t="str">
            <v>Florence</v>
          </cell>
          <cell r="Y493" t="str">
            <v>OR</v>
          </cell>
          <cell r="Z493" t="str">
            <v>97439</v>
          </cell>
          <cell r="AA493" t="str">
            <v>(541) 997-2774</v>
          </cell>
          <cell r="AE493" t="str">
            <v>Squire Sanders</v>
          </cell>
        </row>
        <row r="494">
          <cell r="A494">
            <v>454</v>
          </cell>
          <cell r="B494" t="str">
            <v>December 11, 2008</v>
          </cell>
          <cell r="C494" t="str">
            <v>FRB</v>
          </cell>
          <cell r="D494" t="str">
            <v>RSSD</v>
          </cell>
          <cell r="E494">
            <v>3101784</v>
          </cell>
          <cell r="F494" t="str">
            <v>Liberty Bancshares, Inc.</v>
          </cell>
          <cell r="G494" t="str">
            <v>Private</v>
          </cell>
          <cell r="H494">
            <v>57500000</v>
          </cell>
          <cell r="I494" t="str">
            <v>Approve</v>
          </cell>
          <cell r="L494" t="str">
            <v>December 15, 2008</v>
          </cell>
          <cell r="M494">
            <v>39797.489583333336</v>
          </cell>
          <cell r="N494" t="str">
            <v>Approve</v>
          </cell>
          <cell r="O494">
            <v>57500000</v>
          </cell>
          <cell r="Q494" t="str">
            <v>Yes</v>
          </cell>
          <cell r="R494">
            <v>39812</v>
          </cell>
          <cell r="T494" t="str">
            <v xml:space="preserve">Mr. Lloyd McCarcken </v>
          </cell>
          <cell r="U494" t="str">
            <v>870-972-5866</v>
          </cell>
          <cell r="V494" t="str">
            <v>John C. Freeman 870-268-2373</v>
          </cell>
          <cell r="W494" t="str">
            <v>2901 East Highland Drive</v>
          </cell>
          <cell r="X494" t="str">
            <v>Jonesboro</v>
          </cell>
          <cell r="Y494" t="str">
            <v>AR</v>
          </cell>
          <cell r="Z494" t="str">
            <v>72401</v>
          </cell>
          <cell r="AA494" t="str">
            <v>(870) 268-1551</v>
          </cell>
          <cell r="AB494">
            <v>39829</v>
          </cell>
          <cell r="AE494" t="str">
            <v>Hughes Hubbard</v>
          </cell>
        </row>
        <row r="496">
          <cell r="A496">
            <v>455</v>
          </cell>
          <cell r="B496" t="str">
            <v>December 12, 2008</v>
          </cell>
          <cell r="C496" t="str">
            <v>FDIC</v>
          </cell>
          <cell r="D496" t="str">
            <v>RSSD</v>
          </cell>
          <cell r="E496">
            <v>3452123</v>
          </cell>
          <cell r="F496" t="str">
            <v>1st Enterprise Bank</v>
          </cell>
          <cell r="G496" t="str">
            <v>OTC - Public</v>
          </cell>
          <cell r="H496">
            <v>4400000</v>
          </cell>
          <cell r="I496" t="str">
            <v>Approve</v>
          </cell>
          <cell r="L496" t="str">
            <v>January 5, 2009</v>
          </cell>
          <cell r="M496">
            <v>39818.666666666664</v>
          </cell>
          <cell r="N496" t="str">
            <v>Approve</v>
          </cell>
          <cell r="O496">
            <v>4400000</v>
          </cell>
          <cell r="Q496" t="str">
            <v>Yes</v>
          </cell>
          <cell r="R496">
            <v>39819</v>
          </cell>
          <cell r="T496" t="str">
            <v>Mr. John C. Black</v>
          </cell>
          <cell r="U496" t="str">
            <v>213-430-7070</v>
          </cell>
          <cell r="V496" t="str">
            <v>E. Allen Nicholson 213-430-7040</v>
          </cell>
          <cell r="W496" t="str">
            <v>818 West Seventh St. Suite 220</v>
          </cell>
          <cell r="X496" t="str">
            <v>Los Angeles</v>
          </cell>
          <cell r="Y496" t="str">
            <v>CA</v>
          </cell>
          <cell r="Z496" t="str">
            <v>90017</v>
          </cell>
          <cell r="AA496" t="str">
            <v>(213) 430-7091</v>
          </cell>
          <cell r="AE496" t="str">
            <v>Squire Sanders</v>
          </cell>
        </row>
        <row r="497">
          <cell r="A497">
            <v>456</v>
          </cell>
          <cell r="B497" t="str">
            <v>December 12, 2008</v>
          </cell>
          <cell r="C497" t="str">
            <v>FDIC</v>
          </cell>
          <cell r="D497" t="str">
            <v>RSSD</v>
          </cell>
          <cell r="E497">
            <v>1126149</v>
          </cell>
          <cell r="F497" t="str">
            <v>Crosstown Holding Company/21st Century Bank</v>
          </cell>
          <cell r="G497" t="str">
            <v>OTC - Private</v>
          </cell>
          <cell r="H497">
            <v>10650000</v>
          </cell>
          <cell r="I497" t="str">
            <v>Approve</v>
          </cell>
          <cell r="L497" t="str">
            <v>December 17, 2008</v>
          </cell>
          <cell r="M497">
            <v>39799.520833333336</v>
          </cell>
          <cell r="N497" t="str">
            <v>Approve</v>
          </cell>
          <cell r="O497">
            <v>10650000</v>
          </cell>
          <cell r="Q497" t="str">
            <v>Yes</v>
          </cell>
          <cell r="R497">
            <v>39812</v>
          </cell>
          <cell r="T497" t="str">
            <v>Mr. Thomas P. Dolphin</v>
          </cell>
          <cell r="U497" t="str">
            <v>763-767-2178</v>
          </cell>
          <cell r="V497" t="str">
            <v>John E. Hughes 763-792-3713</v>
          </cell>
          <cell r="W497" t="str">
            <v>9380 Central Avenue NE</v>
          </cell>
          <cell r="X497" t="str">
            <v>Blaine</v>
          </cell>
          <cell r="Y497" t="str">
            <v>MN</v>
          </cell>
          <cell r="Z497" t="str">
            <v>55434</v>
          </cell>
          <cell r="AA497" t="str">
            <v>(763) 784-9127</v>
          </cell>
          <cell r="AE497" t="str">
            <v>Hughes Hubbard</v>
          </cell>
        </row>
        <row r="498">
          <cell r="A498">
            <v>457</v>
          </cell>
          <cell r="B498" t="str">
            <v>December 12, 2008</v>
          </cell>
          <cell r="C498" t="str">
            <v>FDIC</v>
          </cell>
          <cell r="D498" t="str">
            <v>RSSD</v>
          </cell>
          <cell r="E498">
            <v>725732</v>
          </cell>
          <cell r="F498" t="str">
            <v>BAC Florida Bank</v>
          </cell>
          <cell r="G498" t="str">
            <v>OTC - Public</v>
          </cell>
          <cell r="H498">
            <v>0</v>
          </cell>
          <cell r="I498" t="str">
            <v>Withdrawn</v>
          </cell>
          <cell r="L498" t="str">
            <v>December 16, 2008</v>
          </cell>
          <cell r="M498">
            <v>39798.541666666664</v>
          </cell>
          <cell r="N498" t="str">
            <v xml:space="preserve">Approve </v>
          </cell>
          <cell r="O498">
            <v>0</v>
          </cell>
          <cell r="P498" t="str">
            <v>12/18/08: FDIC requested that we put this on hold while they research foreign ownership, also on hold as both firms have conflicts.  12/31/08: FDIC withdrew the application due to foreign ownership.  IT CAN NOT BE RESUBMITTED</v>
          </cell>
          <cell r="T498" t="str">
            <v>Mr. Frank D. Robleto</v>
          </cell>
          <cell r="U498" t="str">
            <v>305-789-7018</v>
          </cell>
          <cell r="V498" t="str">
            <v>Lina A. Campos 305-789-8071</v>
          </cell>
          <cell r="W498" t="str">
            <v>169 Miracle Mile, R-10</v>
          </cell>
          <cell r="X498" t="str">
            <v>Coral Gables</v>
          </cell>
          <cell r="Y498" t="str">
            <v>FL</v>
          </cell>
          <cell r="Z498" t="str">
            <v>33134</v>
          </cell>
          <cell r="AA498" t="str">
            <v>(305) 377-1030</v>
          </cell>
          <cell r="AE498" t="str">
            <v>Hold</v>
          </cell>
          <cell r="AJ498" t="str">
            <v>YES</v>
          </cell>
        </row>
        <row r="499">
          <cell r="A499">
            <v>458</v>
          </cell>
          <cell r="B499" t="str">
            <v>December 12, 2008</v>
          </cell>
          <cell r="C499" t="str">
            <v>FDIC</v>
          </cell>
          <cell r="D499" t="str">
            <v>RSSD</v>
          </cell>
          <cell r="E499">
            <v>3377374</v>
          </cell>
          <cell r="F499" t="str">
            <v>Bank of Commerce</v>
          </cell>
          <cell r="G499" t="str">
            <v>OTC - Private</v>
          </cell>
          <cell r="H499">
            <v>3000000</v>
          </cell>
          <cell r="I499" t="str">
            <v>Approve</v>
          </cell>
          <cell r="L499" t="str">
            <v>December 16, 2008</v>
          </cell>
          <cell r="M499">
            <v>39798.541666666664</v>
          </cell>
          <cell r="N499" t="str">
            <v>Approve</v>
          </cell>
          <cell r="O499">
            <v>3000000</v>
          </cell>
          <cell r="Q499" t="str">
            <v>Yes</v>
          </cell>
          <cell r="R499">
            <v>39812</v>
          </cell>
          <cell r="T499" t="str">
            <v>Mr. David Keul</v>
          </cell>
          <cell r="U499" t="str">
            <v>704-971-7022</v>
          </cell>
          <cell r="V499" t="str">
            <v>Wesley Sturges 704-971-7020</v>
          </cell>
          <cell r="W499" t="str">
            <v>100 Queens Road</v>
          </cell>
          <cell r="X499" t="str">
            <v>Charlotte</v>
          </cell>
          <cell r="Y499" t="str">
            <v>NC</v>
          </cell>
          <cell r="Z499" t="str">
            <v>28204</v>
          </cell>
          <cell r="AA499" t="str">
            <v>(704) 971-7015</v>
          </cell>
          <cell r="AB499">
            <v>39829</v>
          </cell>
          <cell r="AC499">
            <v>39829</v>
          </cell>
          <cell r="AD499">
            <v>3000000</v>
          </cell>
          <cell r="AE499" t="str">
            <v>Hughes Hubbard</v>
          </cell>
        </row>
        <row r="500">
          <cell r="A500">
            <v>459</v>
          </cell>
          <cell r="B500" t="str">
            <v>December 12, 2008</v>
          </cell>
          <cell r="C500" t="str">
            <v>FDIC</v>
          </cell>
          <cell r="D500" t="str">
            <v>RSSD</v>
          </cell>
          <cell r="E500">
            <v>3674215</v>
          </cell>
          <cell r="F500" t="str">
            <v>Franklin Bancshares</v>
          </cell>
          <cell r="G500" t="str">
            <v>Private</v>
          </cell>
          <cell r="H500">
            <v>2197650</v>
          </cell>
          <cell r="I500" t="str">
            <v>Approve</v>
          </cell>
          <cell r="L500" t="str">
            <v>December 16, 2008</v>
          </cell>
          <cell r="M500">
            <v>39798.541666666664</v>
          </cell>
          <cell r="N500" t="str">
            <v>Approve</v>
          </cell>
          <cell r="O500">
            <v>2197000</v>
          </cell>
          <cell r="Q500" t="str">
            <v>Yes</v>
          </cell>
          <cell r="R500">
            <v>39812</v>
          </cell>
          <cell r="T500" t="str">
            <v>Mr. Edmund E. Prestridge</v>
          </cell>
          <cell r="U500" t="str">
            <v>601-384-2305</v>
          </cell>
          <cell r="V500" t="str">
            <v>Bradley B. Jones 601-384-2305</v>
          </cell>
          <cell r="W500" t="str">
            <v>9 Main Street East, Post Office Box 606</v>
          </cell>
          <cell r="X500" t="str">
            <v>Meadville</v>
          </cell>
          <cell r="Y500" t="str">
            <v>MS</v>
          </cell>
          <cell r="Z500" t="str">
            <v>39653</v>
          </cell>
          <cell r="AA500" t="str">
            <v>(601) 384-2300</v>
          </cell>
          <cell r="AE500" t="str">
            <v>Squire Sanders</v>
          </cell>
        </row>
        <row r="501">
          <cell r="A501">
            <v>460</v>
          </cell>
          <cell r="B501" t="str">
            <v>December 12, 2008</v>
          </cell>
          <cell r="C501" t="str">
            <v>FDIC</v>
          </cell>
          <cell r="D501" t="str">
            <v>RSSD</v>
          </cell>
          <cell r="E501">
            <v>3553815</v>
          </cell>
          <cell r="F501" t="str">
            <v>BNC Financial Group, Inc.</v>
          </cell>
          <cell r="G501" t="str">
            <v>OTC - Private</v>
          </cell>
          <cell r="H501">
            <v>4797000</v>
          </cell>
          <cell r="I501" t="str">
            <v>Approve</v>
          </cell>
          <cell r="L501" t="str">
            <v>December 17, 2008</v>
          </cell>
          <cell r="M501">
            <v>39799.520833333336</v>
          </cell>
          <cell r="N501" t="str">
            <v>Approve</v>
          </cell>
          <cell r="O501">
            <v>4797000</v>
          </cell>
          <cell r="Q501" t="str">
            <v>Yes</v>
          </cell>
          <cell r="R501">
            <v>39812</v>
          </cell>
          <cell r="T501" t="str">
            <v>Mr. Peter Kirk</v>
          </cell>
          <cell r="U501" t="str">
            <v>203-652-6300</v>
          </cell>
          <cell r="V501" t="str">
            <v>Julie Turner 203-972-3838 ext 236</v>
          </cell>
          <cell r="W501" t="str">
            <v>208 Elm Street</v>
          </cell>
          <cell r="X501" t="str">
            <v>New Canaan</v>
          </cell>
          <cell r="Y501" t="str">
            <v>CT</v>
          </cell>
          <cell r="Z501" t="str">
            <v>06840</v>
          </cell>
          <cell r="AA501" t="str">
            <v>(203) 966-2257</v>
          </cell>
          <cell r="AE501" t="str">
            <v>Hughes Hubbard</v>
          </cell>
        </row>
        <row r="502">
          <cell r="A502">
            <v>461</v>
          </cell>
          <cell r="B502" t="str">
            <v>December 12, 2008</v>
          </cell>
          <cell r="C502" t="str">
            <v>FDIC</v>
          </cell>
          <cell r="D502" t="str">
            <v>RSSD</v>
          </cell>
          <cell r="E502">
            <v>1247455</v>
          </cell>
          <cell r="F502" t="str">
            <v>BankFirst Capital Corporation</v>
          </cell>
          <cell r="G502" t="str">
            <v>OTC - Public</v>
          </cell>
          <cell r="H502">
            <v>15500000</v>
          </cell>
          <cell r="I502" t="str">
            <v>Approve</v>
          </cell>
          <cell r="L502" t="str">
            <v>December 30, 2008</v>
          </cell>
          <cell r="M502">
            <v>39812.583333333336</v>
          </cell>
          <cell r="N502" t="str">
            <v>Approve</v>
          </cell>
          <cell r="O502">
            <v>15500000</v>
          </cell>
          <cell r="Q502" t="str">
            <v>Yes</v>
          </cell>
          <cell r="R502">
            <v>39813</v>
          </cell>
          <cell r="T502" t="str">
            <v>E.G. Flora, III</v>
          </cell>
          <cell r="U502" t="str">
            <v>662-243-7107</v>
          </cell>
          <cell r="V502" t="str">
            <v>Mary Ann Gray 662-726-1002</v>
          </cell>
          <cell r="W502" t="str">
            <v>110 South Jefferson</v>
          </cell>
          <cell r="X502" t="str">
            <v>Macon</v>
          </cell>
          <cell r="Y502" t="str">
            <v>MS</v>
          </cell>
          <cell r="Z502" t="str">
            <v>39341</v>
          </cell>
          <cell r="AA502" t="str">
            <v>(662) 329-5995</v>
          </cell>
          <cell r="AB502">
            <v>39836</v>
          </cell>
          <cell r="AE502" t="str">
            <v>Squire Sanders</v>
          </cell>
        </row>
        <row r="503">
          <cell r="A503">
            <v>462</v>
          </cell>
          <cell r="B503" t="str">
            <v>December 12, 2008</v>
          </cell>
          <cell r="C503" t="str">
            <v>FDIC</v>
          </cell>
          <cell r="D503" t="str">
            <v>RSSD</v>
          </cell>
          <cell r="E503">
            <v>3353172</v>
          </cell>
          <cell r="F503" t="str">
            <v>California United Bank</v>
          </cell>
          <cell r="G503" t="str">
            <v>OTC - Public</v>
          </cell>
          <cell r="H503">
            <v>0</v>
          </cell>
          <cell r="I503" t="str">
            <v>Approve</v>
          </cell>
          <cell r="L503" t="str">
            <v>December 19, 2008</v>
          </cell>
          <cell r="M503">
            <v>39801.5625</v>
          </cell>
          <cell r="N503" t="str">
            <v>Approve</v>
          </cell>
          <cell r="O503">
            <v>0</v>
          </cell>
          <cell r="P503" t="str">
            <v>1/2/09: asked for a re-fax of their preliminary approval letter, as their fax machine was broken on 12/30/08.  1/14/09: Counsel alerted team of their Withdrawal from CPP</v>
          </cell>
          <cell r="Q503" t="str">
            <v>Yes</v>
          </cell>
          <cell r="R503">
            <v>39812</v>
          </cell>
          <cell r="T503" t="str">
            <v>Mr. David Rainer</v>
          </cell>
          <cell r="U503" t="str">
            <v>818-257-7775</v>
          </cell>
          <cell r="V503" t="str">
            <v>Anita Y. Wolman 818-257-7779</v>
          </cell>
          <cell r="W503" t="str">
            <v>15821 Ventura Boulevard</v>
          </cell>
          <cell r="X503" t="str">
            <v>Encino</v>
          </cell>
          <cell r="Y503" t="str">
            <v>CA</v>
          </cell>
          <cell r="Z503" t="str">
            <v>91436</v>
          </cell>
          <cell r="AA503" t="str">
            <v>(818) 257-7749</v>
          </cell>
          <cell r="AE503" t="str">
            <v>Hughes Hubbard</v>
          </cell>
          <cell r="AF503" t="str">
            <v>CUNB</v>
          </cell>
          <cell r="AJ503">
            <v>39827</v>
          </cell>
        </row>
        <row r="504">
          <cell r="A504">
            <v>463</v>
          </cell>
          <cell r="B504" t="str">
            <v>December 12, 2008</v>
          </cell>
          <cell r="C504" t="str">
            <v>FDIC</v>
          </cell>
          <cell r="D504" t="str">
            <v>RSSD</v>
          </cell>
          <cell r="E504">
            <v>1398731</v>
          </cell>
          <cell r="F504" t="str">
            <v>Bancorp II, Inc.</v>
          </cell>
          <cell r="G504" t="str">
            <v>OTC - Public</v>
          </cell>
          <cell r="H504">
            <v>3000000</v>
          </cell>
          <cell r="I504" t="str">
            <v>Approve</v>
          </cell>
          <cell r="L504" t="str">
            <v>December 17, 2008</v>
          </cell>
          <cell r="M504">
            <v>39799.520833333336</v>
          </cell>
          <cell r="N504" t="str">
            <v>Approve</v>
          </cell>
          <cell r="O504">
            <v>2870000</v>
          </cell>
          <cell r="Q504" t="str">
            <v>Yes</v>
          </cell>
          <cell r="R504">
            <v>39812</v>
          </cell>
          <cell r="T504" t="str">
            <v>Mr. Robert G. Cotitta</v>
          </cell>
          <cell r="U504" t="str">
            <v>913-681-0602</v>
          </cell>
          <cell r="V504" t="str">
            <v>George D. Blackwood, Jr. 816-474-6200</v>
          </cell>
          <cell r="W504" t="str">
            <v>Post Office Box 365</v>
          </cell>
          <cell r="X504" t="str">
            <v>Stilwell</v>
          </cell>
          <cell r="Y504" t="str">
            <v>KS</v>
          </cell>
          <cell r="Z504" t="str">
            <v>66085</v>
          </cell>
          <cell r="AA504" t="str">
            <v>(913) 681-0603</v>
          </cell>
          <cell r="AE504" t="str">
            <v>Squire Sanders</v>
          </cell>
        </row>
        <row r="505">
          <cell r="A505">
            <v>464</v>
          </cell>
          <cell r="B505" t="str">
            <v>December 12, 2008</v>
          </cell>
          <cell r="C505" t="str">
            <v>FDIC</v>
          </cell>
          <cell r="D505" t="str">
            <v>RSSD</v>
          </cell>
          <cell r="E505">
            <v>3159244</v>
          </cell>
          <cell r="F505" t="str">
            <v>CBT Financial Corp.</v>
          </cell>
          <cell r="G505" t="str">
            <v>OTC - Private</v>
          </cell>
          <cell r="H505">
            <v>5886000</v>
          </cell>
          <cell r="I505" t="str">
            <v>Approve</v>
          </cell>
          <cell r="L505" t="str">
            <v>December 16, 2008</v>
          </cell>
          <cell r="M505">
            <v>39798.541666666664</v>
          </cell>
          <cell r="N505" t="str">
            <v>Approve</v>
          </cell>
          <cell r="O505">
            <v>5877000</v>
          </cell>
          <cell r="Q505" t="str">
            <v>Yes</v>
          </cell>
          <cell r="R505">
            <v>39812</v>
          </cell>
          <cell r="T505" t="str">
            <v>Mr. William Wood</v>
          </cell>
          <cell r="U505" t="str">
            <v>814-762-8801</v>
          </cell>
          <cell r="V505" t="str">
            <v>Richard Ogden 814-762-8809</v>
          </cell>
          <cell r="W505" t="str">
            <v>PO Box 171, 11 N. Second Street</v>
          </cell>
          <cell r="X505" t="str">
            <v>Clearfield</v>
          </cell>
          <cell r="Y505" t="str">
            <v>PA</v>
          </cell>
          <cell r="Z505" t="str">
            <v>16830</v>
          </cell>
          <cell r="AA505" t="str">
            <v>(814) 765-6169</v>
          </cell>
          <cell r="AE505" t="str">
            <v>Hughes Hubbard</v>
          </cell>
        </row>
        <row r="506">
          <cell r="A506">
            <v>465</v>
          </cell>
          <cell r="B506" t="str">
            <v>December 12, 2008</v>
          </cell>
          <cell r="C506" t="str">
            <v>FDIC</v>
          </cell>
          <cell r="D506" t="str">
            <v>RSSD</v>
          </cell>
          <cell r="E506">
            <v>3200230</v>
          </cell>
          <cell r="F506" t="str">
            <v>Country Bank Holding Company, Inc.</v>
          </cell>
          <cell r="G506" t="str">
            <v>OTC - Public</v>
          </cell>
          <cell r="H506">
            <v>10000000</v>
          </cell>
          <cell r="I506" t="str">
            <v>Approve</v>
          </cell>
          <cell r="T506" t="str">
            <v>Mr. Joseph Murray, Jr.</v>
          </cell>
          <cell r="U506" t="str">
            <v>212-883-6442</v>
          </cell>
          <cell r="V506" t="str">
            <v>Stephen P. Conti 212-883-6485</v>
          </cell>
          <cell r="W506" t="str">
            <v>200 East 42nd Street, 9th Fl.</v>
          </cell>
          <cell r="X506" t="str">
            <v>New York</v>
          </cell>
          <cell r="Y506" t="str">
            <v>NY</v>
          </cell>
          <cell r="Z506" t="str">
            <v>10017</v>
          </cell>
          <cell r="AA506" t="str">
            <v>(212) 883-6481</v>
          </cell>
          <cell r="AE506" t="str">
            <v>Squire Sanders</v>
          </cell>
        </row>
        <row r="507">
          <cell r="A507">
            <v>466</v>
          </cell>
          <cell r="B507" t="str">
            <v>December 12, 2008</v>
          </cell>
          <cell r="C507" t="str">
            <v>FDIC</v>
          </cell>
          <cell r="D507" t="str">
            <v>RSSD</v>
          </cell>
          <cell r="E507">
            <v>3388370</v>
          </cell>
          <cell r="F507" t="str">
            <v>DeSoto County Bank</v>
          </cell>
          <cell r="G507" t="str">
            <v>Private</v>
          </cell>
          <cell r="H507">
            <v>1174000</v>
          </cell>
          <cell r="I507" t="str">
            <v>Approve</v>
          </cell>
          <cell r="L507" t="str">
            <v>December 16, 2008</v>
          </cell>
          <cell r="M507">
            <v>39798.541666666664</v>
          </cell>
          <cell r="N507" t="str">
            <v>Approve</v>
          </cell>
          <cell r="O507">
            <v>1173000</v>
          </cell>
          <cell r="Q507" t="str">
            <v>Yes</v>
          </cell>
          <cell r="R507">
            <v>39812</v>
          </cell>
          <cell r="T507" t="str">
            <v>Mr. William M. Renovich</v>
          </cell>
          <cell r="U507" t="str">
            <v>662-393-3277</v>
          </cell>
          <cell r="V507" t="str">
            <v>Ken C. McNeil  Kmcneil@desotobank.com</v>
          </cell>
          <cell r="W507" t="str">
            <v>6040 Highway 51 North</v>
          </cell>
          <cell r="X507" t="str">
            <v>Horn Lake</v>
          </cell>
          <cell r="Y507" t="str">
            <v>MS</v>
          </cell>
          <cell r="Z507" t="str">
            <v>38637</v>
          </cell>
          <cell r="AA507" t="str">
            <v>(662) 393-3177</v>
          </cell>
          <cell r="AB507">
            <v>39829</v>
          </cell>
          <cell r="AE507" t="str">
            <v>Hughes Hubbard</v>
          </cell>
        </row>
        <row r="508">
          <cell r="A508">
            <v>467</v>
          </cell>
          <cell r="B508" t="str">
            <v>December 12, 2008</v>
          </cell>
          <cell r="C508" t="str">
            <v>FDIC</v>
          </cell>
          <cell r="D508" t="str">
            <v>RSSD</v>
          </cell>
          <cell r="E508">
            <v>1416831</v>
          </cell>
          <cell r="F508" t="str">
            <v>Country Bank Shares, Inc.</v>
          </cell>
          <cell r="G508" t="str">
            <v>Private</v>
          </cell>
          <cell r="H508">
            <v>7525000</v>
          </cell>
          <cell r="I508" t="str">
            <v>Approve</v>
          </cell>
          <cell r="L508" t="str">
            <v>December 19, 2008</v>
          </cell>
          <cell r="M508">
            <v>39801.5625</v>
          </cell>
          <cell r="N508" t="str">
            <v>Approve</v>
          </cell>
          <cell r="O508">
            <v>7525000</v>
          </cell>
          <cell r="Q508" t="str">
            <v>Yes</v>
          </cell>
          <cell r="R508">
            <v>39812</v>
          </cell>
          <cell r="T508" t="str">
            <v>Mr. Gerry A. Dunlap</v>
          </cell>
          <cell r="U508" t="str">
            <v>402-761-7601</v>
          </cell>
          <cell r="V508" t="str">
            <v>Gregory A. Dunlap 402-761-7610</v>
          </cell>
          <cell r="W508" t="str">
            <v>617 1st St., P.O. Box E</v>
          </cell>
          <cell r="X508" t="str">
            <v>Milford</v>
          </cell>
          <cell r="Y508" t="str">
            <v>NE</v>
          </cell>
          <cell r="Z508" t="str">
            <v>68405</v>
          </cell>
          <cell r="AA508" t="str">
            <v>(402) 761-2437</v>
          </cell>
          <cell r="AE508" t="str">
            <v>Squire Sanders</v>
          </cell>
        </row>
        <row r="509">
          <cell r="A509">
            <v>468</v>
          </cell>
          <cell r="B509" t="str">
            <v>December 12, 2008</v>
          </cell>
          <cell r="C509" t="str">
            <v>FDIC</v>
          </cell>
          <cell r="D509" t="str">
            <v>RSSD</v>
          </cell>
          <cell r="E509">
            <v>3807899</v>
          </cell>
          <cell r="F509" t="str">
            <v>First Freedom Bancshares, Inc.</v>
          </cell>
          <cell r="G509" t="str">
            <v>OTC - Public</v>
          </cell>
          <cell r="H509">
            <v>4500000</v>
          </cell>
          <cell r="I509" t="str">
            <v>Approve</v>
          </cell>
          <cell r="L509" t="str">
            <v>December 16, 2008</v>
          </cell>
          <cell r="M509">
            <v>39798.541666666664</v>
          </cell>
          <cell r="N509" t="str">
            <v>Approve</v>
          </cell>
          <cell r="O509">
            <v>4802000</v>
          </cell>
          <cell r="P509" t="str">
            <v>12/16/08--Conditions of approval: capital downstream to bank reaffirm viability: 1/9/09: Conditional approval lifted due to further information from FDIC</v>
          </cell>
          <cell r="Q509" t="str">
            <v>Yes</v>
          </cell>
          <cell r="R509">
            <v>39822</v>
          </cell>
          <cell r="T509" t="str">
            <v>Mr. John Lancaster</v>
          </cell>
          <cell r="U509" t="str">
            <v>615-470-1315</v>
          </cell>
          <cell r="V509" t="str">
            <v>Mike Wiggington 615-470-1312</v>
          </cell>
          <cell r="W509" t="str">
            <v>1620 West Main St., PO Box 100</v>
          </cell>
          <cell r="X509" t="str">
            <v>Lebanon</v>
          </cell>
          <cell r="Y509" t="str">
            <v>TN</v>
          </cell>
          <cell r="Z509" t="str">
            <v>37088</v>
          </cell>
          <cell r="AA509" t="str">
            <v>(615) 470-1354</v>
          </cell>
          <cell r="AE509" t="str">
            <v>Hughes Hubbard</v>
          </cell>
        </row>
        <row r="510">
          <cell r="A510">
            <v>469</v>
          </cell>
          <cell r="B510" t="str">
            <v>December 12, 2008</v>
          </cell>
          <cell r="C510" t="str">
            <v>FDIC</v>
          </cell>
          <cell r="D510" t="str">
            <v>RSSD</v>
          </cell>
          <cell r="E510">
            <v>3595468</v>
          </cell>
          <cell r="F510" t="str">
            <v>Founders Bancorp</v>
          </cell>
          <cell r="G510" t="str">
            <v>Private</v>
          </cell>
          <cell r="H510">
            <v>2750000</v>
          </cell>
          <cell r="I510" t="str">
            <v>Approve</v>
          </cell>
          <cell r="L510" t="str">
            <v>December 17, 2008</v>
          </cell>
          <cell r="M510">
            <v>39799.520833333336</v>
          </cell>
          <cell r="N510" t="str">
            <v>Approve</v>
          </cell>
          <cell r="O510">
            <v>1375000</v>
          </cell>
          <cell r="P510" t="str">
            <v>1/6/09: received email from Squire Sanders indicating they would like to decrease their funding amount to $1,375,000</v>
          </cell>
          <cell r="Q510" t="str">
            <v>Yes</v>
          </cell>
          <cell r="R510">
            <v>39812</v>
          </cell>
          <cell r="T510" t="str">
            <v xml:space="preserve">Mr. Thomas J. Sherman </v>
          </cell>
          <cell r="U510" t="str">
            <v>805-543-6580</v>
          </cell>
          <cell r="V510" t="str">
            <v>Mandy Leastman 805-543-6500 x 227</v>
          </cell>
          <cell r="W510" t="str">
            <v>237 Higuera Street</v>
          </cell>
          <cell r="X510" t="str">
            <v>San Luis Obispo</v>
          </cell>
          <cell r="Y510" t="str">
            <v>CA</v>
          </cell>
          <cell r="Z510" t="str">
            <v>93401</v>
          </cell>
          <cell r="AA510" t="str">
            <v>(805) 543-6599</v>
          </cell>
          <cell r="AB510">
            <v>39836</v>
          </cell>
          <cell r="AE510" t="str">
            <v>Squire Sanders</v>
          </cell>
        </row>
        <row r="511">
          <cell r="A511">
            <v>470</v>
          </cell>
          <cell r="B511" t="str">
            <v>December 12, 2008</v>
          </cell>
          <cell r="C511" t="str">
            <v>FDIC</v>
          </cell>
          <cell r="D511" t="str">
            <v>RSSD</v>
          </cell>
          <cell r="E511">
            <v>739159</v>
          </cell>
          <cell r="F511" t="str">
            <v>The Freeport State Bank</v>
          </cell>
          <cell r="G511" t="str">
            <v>Private</v>
          </cell>
          <cell r="H511">
            <v>301000</v>
          </cell>
          <cell r="I511" t="str">
            <v>Approve</v>
          </cell>
          <cell r="L511" t="str">
            <v>December 16, 2008</v>
          </cell>
          <cell r="M511">
            <v>39798.541666666664</v>
          </cell>
          <cell r="N511" t="str">
            <v>Approve</v>
          </cell>
          <cell r="O511">
            <v>301000</v>
          </cell>
          <cell r="Q511" t="str">
            <v>Yes</v>
          </cell>
          <cell r="R511">
            <v>39812</v>
          </cell>
          <cell r="T511" t="str">
            <v>Mr. Leon A. Drouhard</v>
          </cell>
          <cell r="U511" t="str">
            <v>620-435-6384</v>
          </cell>
          <cell r="V511" t="str">
            <v>Patrick A. Kerschen 620-869-7391</v>
          </cell>
          <cell r="W511" t="str">
            <v>807 West 14th Street</v>
          </cell>
          <cell r="X511" t="str">
            <v>Harper</v>
          </cell>
          <cell r="Y511" t="str">
            <v>KS</v>
          </cell>
          <cell r="Z511" t="str">
            <v>67058-0245</v>
          </cell>
          <cell r="AA511" t="str">
            <v>(620) 435-6373</v>
          </cell>
          <cell r="AE511" t="str">
            <v>Hughes Hubbard</v>
          </cell>
        </row>
        <row r="512">
          <cell r="A512">
            <v>471</v>
          </cell>
          <cell r="B512" t="str">
            <v>December 12, 2008</v>
          </cell>
          <cell r="C512" t="str">
            <v>FDIC</v>
          </cell>
          <cell r="D512" t="str">
            <v>RSSD</v>
          </cell>
          <cell r="E512">
            <v>1207673</v>
          </cell>
          <cell r="F512" t="str">
            <v>Mid-Iowa Bancshares Co.</v>
          </cell>
          <cell r="G512" t="str">
            <v>OTC - Private</v>
          </cell>
          <cell r="H512">
            <v>5565750</v>
          </cell>
          <cell r="I512" t="str">
            <v>Approve</v>
          </cell>
          <cell r="L512" t="str">
            <v>December 16, 2008</v>
          </cell>
          <cell r="M512">
            <v>39798.541666666664</v>
          </cell>
          <cell r="N512" t="str">
            <v>Approve</v>
          </cell>
          <cell r="O512">
            <v>5544000</v>
          </cell>
          <cell r="Q512" t="str">
            <v>Yes</v>
          </cell>
          <cell r="R512">
            <v>39812</v>
          </cell>
          <cell r="T512" t="str">
            <v>Mr. Thomas J. Larson</v>
          </cell>
          <cell r="U512" t="str">
            <v>515-395-8109</v>
          </cell>
          <cell r="V512" t="str">
            <v>Laurie L. Vitzthum 515-395-8142</v>
          </cell>
          <cell r="W512" t="str">
            <v>5 East Call Street</v>
          </cell>
          <cell r="X512" t="str">
            <v>Algona</v>
          </cell>
          <cell r="Y512" t="str">
            <v>IA</v>
          </cell>
          <cell r="Z512" t="str">
            <v>50511</v>
          </cell>
          <cell r="AA512" t="str">
            <v>(515) 295-3204</v>
          </cell>
          <cell r="AE512" t="str">
            <v>Squire Sanders</v>
          </cell>
        </row>
        <row r="513">
          <cell r="A513">
            <v>472</v>
          </cell>
          <cell r="B513" t="str">
            <v>December 12, 2008</v>
          </cell>
          <cell r="C513" t="str">
            <v>FDIC</v>
          </cell>
          <cell r="D513" t="str">
            <v>RSSD</v>
          </cell>
          <cell r="E513">
            <v>1140127</v>
          </cell>
          <cell r="F513" t="str">
            <v>Katahdin Bankshares Corp.</v>
          </cell>
          <cell r="H513">
            <v>10450000</v>
          </cell>
          <cell r="I513" t="str">
            <v>Approve</v>
          </cell>
          <cell r="L513" t="str">
            <v>December 16, 2008</v>
          </cell>
          <cell r="M513">
            <v>39798.541666666664</v>
          </cell>
          <cell r="N513" t="str">
            <v>Approve</v>
          </cell>
          <cell r="O513">
            <v>10449000</v>
          </cell>
          <cell r="Q513" t="str">
            <v>Yes</v>
          </cell>
          <cell r="R513">
            <v>39812</v>
          </cell>
          <cell r="T513" t="str">
            <v>Mr. Jon J. Prescott</v>
          </cell>
          <cell r="U513" t="str">
            <v>207-521-0455 x111</v>
          </cell>
          <cell r="V513" t="str">
            <v>Matthew M. Nightingale 270-521-0455 x110</v>
          </cell>
          <cell r="W513" t="str">
            <v>20 Katahdin Lane, PO Box 36</v>
          </cell>
          <cell r="X513" t="str">
            <v>Houlton</v>
          </cell>
          <cell r="Y513" t="str">
            <v>ME</v>
          </cell>
          <cell r="Z513" t="str">
            <v>04730</v>
          </cell>
          <cell r="AA513" t="str">
            <v>(207) 521-0445</v>
          </cell>
          <cell r="AE513" t="str">
            <v>Hughes Hubbard</v>
          </cell>
        </row>
        <row r="514">
          <cell r="A514">
            <v>473</v>
          </cell>
          <cell r="B514" t="str">
            <v>December 12, 2008</v>
          </cell>
          <cell r="C514" t="str">
            <v>FDIC</v>
          </cell>
          <cell r="D514" t="str">
            <v>RSSD</v>
          </cell>
          <cell r="E514">
            <v>2743235</v>
          </cell>
          <cell r="F514" t="str">
            <v>Red River Bancshares, Inc.</v>
          </cell>
          <cell r="G514" t="str">
            <v>Private</v>
          </cell>
          <cell r="H514">
            <v>10000000</v>
          </cell>
          <cell r="I514" t="str">
            <v>Approve</v>
          </cell>
          <cell r="L514" t="str">
            <v>December 19, 2008</v>
          </cell>
          <cell r="M514">
            <v>39801.5625</v>
          </cell>
          <cell r="N514" t="str">
            <v>Approve</v>
          </cell>
          <cell r="O514">
            <v>10000000</v>
          </cell>
          <cell r="Q514" t="str">
            <v>Yes</v>
          </cell>
          <cell r="R514">
            <v>39812</v>
          </cell>
          <cell r="T514" t="str">
            <v>Mr. R. Blake Chatelain</v>
          </cell>
          <cell r="U514" t="str">
            <v>318-561-4028</v>
          </cell>
          <cell r="V514" t="str">
            <v>Wylie D. Cavin III 318-561-4022</v>
          </cell>
          <cell r="W514" t="str">
            <v>1412 Centre Court Drive</v>
          </cell>
          <cell r="X514" t="str">
            <v>Alexandria</v>
          </cell>
          <cell r="Y514" t="str">
            <v>LA</v>
          </cell>
          <cell r="Z514" t="str">
            <v>71301</v>
          </cell>
          <cell r="AA514" t="str">
            <v>(318) 561-4011</v>
          </cell>
          <cell r="AB514">
            <v>39836</v>
          </cell>
          <cell r="AE514" t="str">
            <v>Squire Sanders</v>
          </cell>
        </row>
        <row r="515">
          <cell r="A515">
            <v>474</v>
          </cell>
          <cell r="B515" t="str">
            <v>December 12, 2008</v>
          </cell>
          <cell r="C515" t="str">
            <v>FDIC</v>
          </cell>
          <cell r="D515" t="str">
            <v>RSSD</v>
          </cell>
          <cell r="E515">
            <v>2250180</v>
          </cell>
          <cell r="F515" t="str">
            <v>Security Bancshares of Pulaski County, Inc.</v>
          </cell>
          <cell r="G515" t="str">
            <v>Private</v>
          </cell>
          <cell r="H515">
            <v>2152500</v>
          </cell>
          <cell r="I515" t="str">
            <v>Approve</v>
          </cell>
          <cell r="L515" t="str">
            <v>December 19, 2008</v>
          </cell>
          <cell r="M515">
            <v>39801.5625</v>
          </cell>
          <cell r="N515" t="str">
            <v>Approve</v>
          </cell>
          <cell r="O515">
            <v>2152000</v>
          </cell>
          <cell r="Q515" t="str">
            <v>Yes</v>
          </cell>
          <cell r="R515">
            <v>39812</v>
          </cell>
          <cell r="T515" t="str">
            <v>Mr. Carl Boone</v>
          </cell>
          <cell r="U515" t="str">
            <v>573-774-6417</v>
          </cell>
          <cell r="V515" t="str">
            <v>Keith Pritchard 573-774-6417</v>
          </cell>
          <cell r="W515" t="str">
            <v>110 Lynn St. PO Box S</v>
          </cell>
          <cell r="X515" t="str">
            <v>Waynesville</v>
          </cell>
          <cell r="Y515" t="str">
            <v>MO</v>
          </cell>
          <cell r="Z515" t="str">
            <v>65583</v>
          </cell>
          <cell r="AA515" t="str">
            <v>(573) 774-6465</v>
          </cell>
          <cell r="AE515" t="str">
            <v>Hughes Hubbard</v>
          </cell>
        </row>
        <row r="516">
          <cell r="A516">
            <v>475</v>
          </cell>
          <cell r="B516" t="str">
            <v>December 12, 2008</v>
          </cell>
          <cell r="C516" t="str">
            <v>FDIC</v>
          </cell>
          <cell r="D516" t="str">
            <v>RSSD</v>
          </cell>
          <cell r="E516">
            <v>2360454</v>
          </cell>
          <cell r="F516" t="str">
            <v>Stockmens Financial Corporation</v>
          </cell>
          <cell r="G516" t="str">
            <v>Private</v>
          </cell>
          <cell r="H516">
            <v>65203000</v>
          </cell>
          <cell r="I516" t="str">
            <v>Approve</v>
          </cell>
          <cell r="L516" t="str">
            <v>January 5, 2009</v>
          </cell>
          <cell r="M516">
            <v>39818.666666666664</v>
          </cell>
          <cell r="N516" t="str">
            <v>Approve</v>
          </cell>
          <cell r="O516">
            <v>15568000</v>
          </cell>
          <cell r="Q516" t="str">
            <v>Yes</v>
          </cell>
          <cell r="R516">
            <v>39819</v>
          </cell>
          <cell r="T516" t="str">
            <v xml:space="preserve">Mr. Gregory Hunter </v>
          </cell>
          <cell r="U516" t="str">
            <v>605-718-8300</v>
          </cell>
          <cell r="V516" t="str">
            <v>Bob Wentz 605-718-8319</v>
          </cell>
          <cell r="W516" t="str">
            <v>805 Fifth Street</v>
          </cell>
          <cell r="X516" t="str">
            <v xml:space="preserve">Rapid City </v>
          </cell>
          <cell r="Y516" t="str">
            <v>SD</v>
          </cell>
          <cell r="Z516" t="str">
            <v>57702</v>
          </cell>
          <cell r="AA516" t="str">
            <v>(605) 718-8319</v>
          </cell>
          <cell r="AE516" t="str">
            <v>Squire Sanders</v>
          </cell>
        </row>
        <row r="517">
          <cell r="A517">
            <v>476</v>
          </cell>
          <cell r="B517" t="str">
            <v>December 12, 2008</v>
          </cell>
          <cell r="C517" t="str">
            <v>FDIC</v>
          </cell>
          <cell r="D517" t="str">
            <v>RSSD</v>
          </cell>
          <cell r="E517">
            <v>1052789</v>
          </cell>
          <cell r="F517" t="str">
            <v>Sherman County Management Inc.</v>
          </cell>
          <cell r="G517" t="str">
            <v>OTC - Private</v>
          </cell>
          <cell r="H517">
            <v>2800000</v>
          </cell>
          <cell r="I517" t="str">
            <v>Approve</v>
          </cell>
          <cell r="L517" t="str">
            <v>December 16, 2008</v>
          </cell>
          <cell r="M517">
            <v>39798.541666666664</v>
          </cell>
          <cell r="N517" t="str">
            <v>Approve</v>
          </cell>
          <cell r="O517">
            <v>2800000</v>
          </cell>
          <cell r="Q517" t="str">
            <v>Yes</v>
          </cell>
          <cell r="R517">
            <v>39812</v>
          </cell>
          <cell r="T517" t="str">
            <v>Mr. G. E. Wortman</v>
          </cell>
          <cell r="U517" t="str">
            <v>308-745-1500</v>
          </cell>
          <cell r="V517" t="str">
            <v>Barb Jaeschke 308-745-1500</v>
          </cell>
          <cell r="W517" t="str">
            <v>734 O Street</v>
          </cell>
          <cell r="X517" t="str">
            <v>Loup City</v>
          </cell>
          <cell r="Y517" t="str">
            <v>NE</v>
          </cell>
          <cell r="Z517" t="str">
            <v>68853</v>
          </cell>
          <cell r="AA517" t="str">
            <v>(308) 745-1655</v>
          </cell>
          <cell r="AE517" t="str">
            <v>Hughes Hubbard</v>
          </cell>
        </row>
        <row r="518">
          <cell r="A518">
            <v>477</v>
          </cell>
          <cell r="B518" t="str">
            <v>December 12, 2008</v>
          </cell>
          <cell r="C518" t="str">
            <v>FDIC</v>
          </cell>
          <cell r="D518" t="str">
            <v>RSSD</v>
          </cell>
          <cell r="E518">
            <v>1417333</v>
          </cell>
          <cell r="F518" t="str">
            <v>State Bankshares, Inc.</v>
          </cell>
          <cell r="G518" t="str">
            <v>Private</v>
          </cell>
          <cell r="H518">
            <v>50000000</v>
          </cell>
          <cell r="I518" t="str">
            <v>Approve</v>
          </cell>
          <cell r="L518" t="str">
            <v>December 16, 2008</v>
          </cell>
          <cell r="M518">
            <v>39798.541666666664</v>
          </cell>
          <cell r="N518" t="str">
            <v>Approve</v>
          </cell>
          <cell r="O518">
            <v>50000000</v>
          </cell>
          <cell r="Q518" t="str">
            <v>Yes</v>
          </cell>
          <cell r="R518">
            <v>39812</v>
          </cell>
          <cell r="T518" t="str">
            <v>Mr. Rodney C. Jordahl</v>
          </cell>
          <cell r="U518" t="str">
            <v>701-298-1518</v>
          </cell>
          <cell r="V518" t="str">
            <v>Blake Nelson 701-451-7515</v>
          </cell>
          <cell r="W518" t="str">
            <v>3100 13th Avenue South</v>
          </cell>
          <cell r="X518" t="str">
            <v>Fargo</v>
          </cell>
          <cell r="Y518" t="str">
            <v>ND</v>
          </cell>
          <cell r="Z518" t="str">
            <v>58103</v>
          </cell>
          <cell r="AA518" t="str">
            <v>(701) 451-7515</v>
          </cell>
          <cell r="AB518">
            <v>39829</v>
          </cell>
          <cell r="AC518">
            <v>39829</v>
          </cell>
          <cell r="AD518">
            <v>50000000</v>
          </cell>
          <cell r="AE518" t="str">
            <v>Squire Sanders</v>
          </cell>
        </row>
        <row r="519">
          <cell r="A519">
            <v>478</v>
          </cell>
          <cell r="B519" t="str">
            <v>December 12, 2008</v>
          </cell>
          <cell r="C519" t="str">
            <v>FDIC</v>
          </cell>
          <cell r="D519" t="str">
            <v>RSSD</v>
          </cell>
          <cell r="E519">
            <v>1097771</v>
          </cell>
          <cell r="F519" t="str">
            <v>State Capital Corp.</v>
          </cell>
          <cell r="G519" t="str">
            <v>OTC - Private</v>
          </cell>
          <cell r="H519">
            <v>23600000</v>
          </cell>
          <cell r="I519" t="str">
            <v>Approve</v>
          </cell>
          <cell r="L519" t="str">
            <v>December 16, 2008</v>
          </cell>
          <cell r="M519">
            <v>39798.541666666664</v>
          </cell>
          <cell r="N519" t="str">
            <v>Approve</v>
          </cell>
          <cell r="O519">
            <v>23600000</v>
          </cell>
          <cell r="Q519" t="str">
            <v>Yes</v>
          </cell>
          <cell r="R519">
            <v>39812</v>
          </cell>
          <cell r="T519" t="str">
            <v>Mr. Craig Landrum</v>
          </cell>
          <cell r="U519" t="str">
            <v>601-949-4973</v>
          </cell>
          <cell r="V519" t="str">
            <v>Kirk Graves 601-605-3544</v>
          </cell>
          <cell r="W519" t="str">
            <v>PO Box 8287</v>
          </cell>
          <cell r="X519" t="str">
            <v>Greenwood</v>
          </cell>
          <cell r="Y519" t="str">
            <v>MS</v>
          </cell>
          <cell r="Z519" t="str">
            <v>38935-8287</v>
          </cell>
          <cell r="AA519" t="str">
            <v>(610) 949-4861</v>
          </cell>
          <cell r="AE519" t="str">
            <v>Hughes Hubbard</v>
          </cell>
        </row>
        <row r="520">
          <cell r="A520">
            <v>479</v>
          </cell>
          <cell r="B520" t="str">
            <v>December 12, 2008</v>
          </cell>
          <cell r="C520" t="str">
            <v>FDIC</v>
          </cell>
          <cell r="D520" t="str">
            <v>RSSD</v>
          </cell>
          <cell r="E520">
            <v>2889870</v>
          </cell>
          <cell r="F520" t="str">
            <v>RSB Financial, Inc./Tightwad Bank</v>
          </cell>
          <cell r="G520" t="str">
            <v>OTC - Private</v>
          </cell>
          <cell r="H520">
            <v>363060</v>
          </cell>
          <cell r="I520" t="str">
            <v>Approve</v>
          </cell>
          <cell r="L520" t="str">
            <v>December 16, 2008</v>
          </cell>
          <cell r="M520">
            <v>39798.541666666664</v>
          </cell>
          <cell r="N520" t="str">
            <v>Approve</v>
          </cell>
          <cell r="O520">
            <v>363000</v>
          </cell>
          <cell r="Q520" t="str">
            <v>Yes</v>
          </cell>
          <cell r="R520">
            <v>39812</v>
          </cell>
          <cell r="T520" t="str">
            <v>Mr. Don Higdon</v>
          </cell>
          <cell r="U520" t="str">
            <v>913-579-7861</v>
          </cell>
          <cell r="V520" t="str">
            <v>Cindy Koch 620-699-3500</v>
          </cell>
          <cell r="W520" t="str">
            <v>5939 Oakwood</v>
          </cell>
          <cell r="X520" t="str">
            <v>Mission Hills</v>
          </cell>
          <cell r="Y520" t="str">
            <v>KS</v>
          </cell>
          <cell r="Z520" t="str">
            <v>66868</v>
          </cell>
          <cell r="AA520" t="str">
            <v>(913) 432-9188</v>
          </cell>
          <cell r="AE520" t="str">
            <v>Squire Sanders</v>
          </cell>
        </row>
        <row r="521">
          <cell r="A521">
            <v>480</v>
          </cell>
          <cell r="B521" t="str">
            <v>December 12, 2008</v>
          </cell>
          <cell r="C521" t="str">
            <v>FDIC</v>
          </cell>
          <cell r="D521" t="str">
            <v>RSSD</v>
          </cell>
          <cell r="E521">
            <v>2637820</v>
          </cell>
          <cell r="F521" t="str">
            <v>Guaranty Bancorp, Inc.</v>
          </cell>
          <cell r="G521" t="str">
            <v>Private</v>
          </cell>
          <cell r="H521">
            <v>6965000</v>
          </cell>
          <cell r="I521" t="str">
            <v>Approve</v>
          </cell>
          <cell r="L521" t="str">
            <v>December 16, 2008</v>
          </cell>
          <cell r="M521">
            <v>39798.541666666664</v>
          </cell>
          <cell r="N521" t="str">
            <v>Approve</v>
          </cell>
          <cell r="O521">
            <v>6920000</v>
          </cell>
          <cell r="Q521" t="str">
            <v>Yes</v>
          </cell>
          <cell r="R521">
            <v>39812</v>
          </cell>
          <cell r="T521" t="str">
            <v>Mr. James E. Graham</v>
          </cell>
          <cell r="U521" t="str">
            <v>603-747-2735 x204</v>
          </cell>
          <cell r="V521" t="str">
            <v>Richard P. Gagne 603-747-2735 x205</v>
          </cell>
          <cell r="W521" t="str">
            <v>63 Central Street</v>
          </cell>
          <cell r="X521" t="str">
            <v>Woodsville</v>
          </cell>
          <cell r="Y521" t="str">
            <v>NH</v>
          </cell>
          <cell r="Z521" t="str">
            <v>03785</v>
          </cell>
          <cell r="AA521" t="str">
            <v>(603) 747-3267</v>
          </cell>
          <cell r="AE521" t="str">
            <v>Hughes Hubbard</v>
          </cell>
        </row>
        <row r="522">
          <cell r="A522">
            <v>481</v>
          </cell>
          <cell r="B522" t="str">
            <v>December 12, 2008</v>
          </cell>
          <cell r="C522" t="str">
            <v>FDIC</v>
          </cell>
          <cell r="D522" t="str">
            <v>RSSD</v>
          </cell>
          <cell r="E522">
            <v>2931603</v>
          </cell>
          <cell r="F522" t="str">
            <v>World's Foremost Bank</v>
          </cell>
          <cell r="H522">
            <v>13200000</v>
          </cell>
          <cell r="I522" t="str">
            <v>Approve</v>
          </cell>
          <cell r="L522" t="str">
            <v>December 16, 2008</v>
          </cell>
          <cell r="M522">
            <v>39798.541666666664</v>
          </cell>
          <cell r="N522" t="str">
            <v>HOLD</v>
          </cell>
          <cell r="P522" t="str">
            <v>12/16/08: I/C held for more information</v>
          </cell>
          <cell r="T522" t="str">
            <v>Mr. Joe Friebe</v>
          </cell>
          <cell r="U522" t="str">
            <v>402-323-4322</v>
          </cell>
          <cell r="V522" t="str">
            <v>Kevin Werts 402-323-4476</v>
          </cell>
          <cell r="W522" t="str">
            <v>4800 NW 1st Street</v>
          </cell>
          <cell r="X522" t="str">
            <v>Lincoln</v>
          </cell>
          <cell r="Y522" t="str">
            <v>NE</v>
          </cell>
          <cell r="Z522" t="str">
            <v>68521</v>
          </cell>
          <cell r="AA522" t="str">
            <v>(402) 323-4496</v>
          </cell>
          <cell r="AE522" t="str">
            <v>Squire Sanders</v>
          </cell>
        </row>
        <row r="524">
          <cell r="A524">
            <v>482</v>
          </cell>
          <cell r="B524" t="str">
            <v>December 15, 2008</v>
          </cell>
          <cell r="C524" t="str">
            <v>FRB</v>
          </cell>
          <cell r="D524" t="str">
            <v>RSSD</v>
          </cell>
          <cell r="E524">
            <v>1472257</v>
          </cell>
          <cell r="F524" t="str">
            <v>Annapolis Bancorp, Inc.</v>
          </cell>
          <cell r="G524" t="str">
            <v xml:space="preserve">Public </v>
          </cell>
          <cell r="H524">
            <v>8152000</v>
          </cell>
          <cell r="I524" t="str">
            <v>Approve</v>
          </cell>
          <cell r="L524" t="str">
            <v>December 17, 2008</v>
          </cell>
          <cell r="M524">
            <v>39799.520833333336</v>
          </cell>
          <cell r="N524" t="str">
            <v>Approve</v>
          </cell>
          <cell r="O524">
            <v>8152000</v>
          </cell>
          <cell r="Q524" t="str">
            <v>Yes</v>
          </cell>
          <cell r="R524">
            <v>39812</v>
          </cell>
          <cell r="T524" t="str">
            <v>Ms. Margaret Theiss Faison</v>
          </cell>
          <cell r="U524" t="str">
            <v>410-224-4455</v>
          </cell>
          <cell r="V524" t="str">
            <v>Richard M. Lerner 410-224-4455</v>
          </cell>
          <cell r="W524" t="str">
            <v>1000 Bestgate Road</v>
          </cell>
          <cell r="X524" t="str">
            <v xml:space="preserve">Annapolis </v>
          </cell>
          <cell r="Y524" t="str">
            <v>MD</v>
          </cell>
          <cell r="Z524" t="str">
            <v>21401</v>
          </cell>
          <cell r="AA524" t="str">
            <v>(410) 224-2943</v>
          </cell>
          <cell r="AE524" t="str">
            <v>Hughes Hubbard</v>
          </cell>
          <cell r="AF524" t="str">
            <v>ANNB</v>
          </cell>
        </row>
        <row r="525">
          <cell r="A525">
            <v>483</v>
          </cell>
          <cell r="B525" t="str">
            <v>December 15, 2008</v>
          </cell>
          <cell r="C525" t="str">
            <v>OCC</v>
          </cell>
          <cell r="D525" t="str">
            <v>RSSD</v>
          </cell>
          <cell r="E525">
            <v>1248162</v>
          </cell>
          <cell r="F525" t="str">
            <v>BNCCORP, Inc.</v>
          </cell>
          <cell r="G525" t="str">
            <v>Private</v>
          </cell>
          <cell r="H525">
            <v>20093000</v>
          </cell>
          <cell r="I525" t="str">
            <v>Approve</v>
          </cell>
          <cell r="L525" t="str">
            <v>December 17, 2008</v>
          </cell>
          <cell r="M525">
            <v>39799.520833333336</v>
          </cell>
          <cell r="N525" t="str">
            <v>Approve</v>
          </cell>
          <cell r="O525">
            <v>20093000</v>
          </cell>
          <cell r="Q525" t="str">
            <v>Yes</v>
          </cell>
          <cell r="R525">
            <v>39812</v>
          </cell>
          <cell r="T525" t="str">
            <v>Mr. Gregory K. Cleveland</v>
          </cell>
          <cell r="U525" t="str">
            <v>602-852-3526</v>
          </cell>
          <cell r="V525" t="str">
            <v>Timothy J. Franz 612-605-2213</v>
          </cell>
          <cell r="W525" t="str">
            <v>2425 East Camelbank Road, Suite 100</v>
          </cell>
          <cell r="X525" t="str">
            <v>Phoenix</v>
          </cell>
          <cell r="Y525" t="str">
            <v>AZ</v>
          </cell>
          <cell r="Z525">
            <v>85016</v>
          </cell>
          <cell r="AA525" t="str">
            <v>(612) 371-4389</v>
          </cell>
          <cell r="AB525">
            <v>39829</v>
          </cell>
          <cell r="AC525">
            <v>39829</v>
          </cell>
          <cell r="AD525">
            <v>20093000</v>
          </cell>
          <cell r="AE525" t="str">
            <v>Squire Sanders</v>
          </cell>
          <cell r="AF525" t="str">
            <v>BNCC</v>
          </cell>
        </row>
        <row r="526">
          <cell r="A526">
            <v>484</v>
          </cell>
          <cell r="B526" t="str">
            <v>December 15, 2008</v>
          </cell>
          <cell r="C526" t="str">
            <v>OCC</v>
          </cell>
          <cell r="D526" t="str">
            <v>RSSD</v>
          </cell>
          <cell r="E526">
            <v>2929383</v>
          </cell>
          <cell r="F526" t="str">
            <v>Cornerstone Bancorp, Inc.</v>
          </cell>
          <cell r="G526" t="str">
            <v>Private</v>
          </cell>
          <cell r="H526">
            <v>11244300</v>
          </cell>
          <cell r="I526" t="str">
            <v>Approve</v>
          </cell>
          <cell r="L526" t="str">
            <v>December 17, 2008</v>
          </cell>
          <cell r="M526">
            <v>39799.520833333336</v>
          </cell>
          <cell r="N526" t="str">
            <v>Approve</v>
          </cell>
          <cell r="O526">
            <v>11244000</v>
          </cell>
          <cell r="Q526" t="str">
            <v>Yes</v>
          </cell>
          <cell r="R526">
            <v>39812</v>
          </cell>
          <cell r="T526" t="str">
            <v>Ms. Shawna Brauer</v>
          </cell>
          <cell r="U526" t="str">
            <v>847-654-3015</v>
          </cell>
          <cell r="V526" t="str">
            <v>Thomas P. MacCarthy 847-654-3011</v>
          </cell>
          <cell r="W526" t="str">
            <v>One W. Northwest Highway</v>
          </cell>
          <cell r="X526" t="str">
            <v>Palatine</v>
          </cell>
          <cell r="Y526" t="str">
            <v>IL</v>
          </cell>
          <cell r="Z526" t="str">
            <v>60067</v>
          </cell>
          <cell r="AA526" t="str">
            <v>(847) 934-3886</v>
          </cell>
          <cell r="AE526" t="str">
            <v>Hughes Hubbard</v>
          </cell>
        </row>
        <row r="527">
          <cell r="A527">
            <v>485</v>
          </cell>
          <cell r="B527" t="str">
            <v>December 15, 2008</v>
          </cell>
          <cell r="C527" t="str">
            <v>OCC</v>
          </cell>
          <cell r="D527" t="str">
            <v>RSSD</v>
          </cell>
          <cell r="E527">
            <v>3360273</v>
          </cell>
          <cell r="F527" t="str">
            <v>ICB Financial/Inland Community Bank</v>
          </cell>
          <cell r="G527" t="str">
            <v>Private</v>
          </cell>
          <cell r="H527">
            <v>6000000</v>
          </cell>
          <cell r="I527" t="str">
            <v>Approve</v>
          </cell>
          <cell r="L527" t="str">
            <v>December 19, 2008</v>
          </cell>
          <cell r="M527">
            <v>39801.5625</v>
          </cell>
          <cell r="N527" t="str">
            <v>Approve</v>
          </cell>
          <cell r="O527">
            <v>6000000</v>
          </cell>
          <cell r="Q527" t="str">
            <v>Yes</v>
          </cell>
          <cell r="R527">
            <v>39812</v>
          </cell>
          <cell r="T527" t="str">
            <v>Mr. James S. Cooper</v>
          </cell>
          <cell r="U527" t="str">
            <v>909-481-8706 ext 280</v>
          </cell>
          <cell r="V527" t="str">
            <v>Thomas O. Griel 909-483-8882</v>
          </cell>
          <cell r="W527" t="str">
            <v>3999 E. Inland Empire Blvd</v>
          </cell>
          <cell r="X527" t="str">
            <v>Ontario</v>
          </cell>
          <cell r="Y527" t="str">
            <v>CA</v>
          </cell>
          <cell r="Z527" t="str">
            <v>91764</v>
          </cell>
          <cell r="AA527" t="str">
            <v>(909) 481-9928</v>
          </cell>
          <cell r="AE527" t="str">
            <v>Squire Sanders</v>
          </cell>
        </row>
        <row r="528">
          <cell r="A528">
            <v>486</v>
          </cell>
          <cell r="B528" t="str">
            <v>December 15, 2008</v>
          </cell>
          <cell r="C528" t="str">
            <v>OCC</v>
          </cell>
          <cell r="D528" t="str">
            <v>RSSD</v>
          </cell>
          <cell r="E528">
            <v>1208009</v>
          </cell>
          <cell r="F528" t="str">
            <v>First Manitowoc Bancorp, Inc.</v>
          </cell>
          <cell r="G528" t="str">
            <v>Private</v>
          </cell>
          <cell r="H528">
            <v>12000000</v>
          </cell>
          <cell r="I528" t="str">
            <v>Approve</v>
          </cell>
          <cell r="L528" t="str">
            <v>December 17, 2008</v>
          </cell>
          <cell r="M528">
            <v>39799.520833333336</v>
          </cell>
          <cell r="N528" t="str">
            <v>Approve</v>
          </cell>
          <cell r="O528">
            <v>12000000</v>
          </cell>
          <cell r="Q528" t="str">
            <v>Yes</v>
          </cell>
          <cell r="R528">
            <v>39812</v>
          </cell>
          <cell r="T528" t="str">
            <v>Mr. Thomas J. Bare</v>
          </cell>
          <cell r="U528" t="str">
            <v>920-652-3230</v>
          </cell>
          <cell r="V528" t="str">
            <v>Lisa O'Neill 920-684-6611</v>
          </cell>
          <cell r="W528" t="str">
            <v>402 North 8th Street</v>
          </cell>
          <cell r="X528" t="str">
            <v>Manitowoc</v>
          </cell>
          <cell r="Y528" t="str">
            <v>WI</v>
          </cell>
          <cell r="Z528" t="str">
            <v>54221</v>
          </cell>
          <cell r="AA528" t="str">
            <v>(920) 683-5693</v>
          </cell>
          <cell r="AB528">
            <v>39829</v>
          </cell>
          <cell r="AC528">
            <v>39829</v>
          </cell>
          <cell r="AD528">
            <v>12000000</v>
          </cell>
          <cell r="AE528" t="str">
            <v>Hughes Hubbard</v>
          </cell>
          <cell r="AF528" t="str">
            <v>FMWC</v>
          </cell>
        </row>
        <row r="529">
          <cell r="A529">
            <v>487</v>
          </cell>
          <cell r="B529" t="str">
            <v>December 15, 2008</v>
          </cell>
          <cell r="C529" t="str">
            <v>OCC</v>
          </cell>
          <cell r="D529" t="str">
            <v>RSSD</v>
          </cell>
          <cell r="E529">
            <v>895055</v>
          </cell>
          <cell r="F529" t="str">
            <v>First National Bank of McGregor</v>
          </cell>
          <cell r="G529" t="str">
            <v>OTC - Public</v>
          </cell>
          <cell r="H529">
            <v>2200000</v>
          </cell>
          <cell r="I529" t="str">
            <v>Approve</v>
          </cell>
          <cell r="L529" t="str">
            <v>December 17, 2008</v>
          </cell>
          <cell r="M529">
            <v>39799.520833333336</v>
          </cell>
          <cell r="N529" t="str">
            <v xml:space="preserve">Approve </v>
          </cell>
          <cell r="O529">
            <v>2200000</v>
          </cell>
          <cell r="Q529" t="str">
            <v>Yes</v>
          </cell>
          <cell r="R529">
            <v>39812</v>
          </cell>
          <cell r="T529" t="str">
            <v>Mr. David M. Littlewood</v>
          </cell>
          <cell r="U529" t="str">
            <v>254-840-2836</v>
          </cell>
          <cell r="V529" t="str">
            <v>James M. Beard 254-840-2836</v>
          </cell>
          <cell r="W529" t="str">
            <v>401 S. Main Street</v>
          </cell>
          <cell r="X529" t="str">
            <v>McGregor</v>
          </cell>
          <cell r="Y529" t="str">
            <v>TX</v>
          </cell>
          <cell r="Z529" t="str">
            <v>76657</v>
          </cell>
          <cell r="AA529" t="str">
            <v>(254) 848-4703</v>
          </cell>
          <cell r="AE529" t="str">
            <v>Squire Sanders</v>
          </cell>
        </row>
        <row r="530">
          <cell r="A530">
            <v>488</v>
          </cell>
          <cell r="B530" t="str">
            <v>December 15, 2008</v>
          </cell>
          <cell r="C530" t="str">
            <v>OCC</v>
          </cell>
          <cell r="D530" t="str">
            <v>RSSD</v>
          </cell>
          <cell r="E530">
            <v>1209323</v>
          </cell>
          <cell r="F530" t="str">
            <v>La Salle Bancorp, Inc./Hometown National Bank</v>
          </cell>
          <cell r="G530" t="str">
            <v>Private</v>
          </cell>
          <cell r="H530">
            <v>3750000</v>
          </cell>
          <cell r="I530" t="str">
            <v>Approve</v>
          </cell>
          <cell r="L530" t="str">
            <v>December 17, 2008</v>
          </cell>
          <cell r="M530">
            <v>39799.520833333336</v>
          </cell>
          <cell r="N530" t="str">
            <v>Approve</v>
          </cell>
          <cell r="O530">
            <v>3750000</v>
          </cell>
          <cell r="P530" t="str">
            <v>1/15/09: Counsel Alerted UST of their Withdrawal</v>
          </cell>
          <cell r="Q530" t="str">
            <v>Yes</v>
          </cell>
          <cell r="R530">
            <v>39812</v>
          </cell>
          <cell r="T530" t="str">
            <v>Ms. Trisha M. Boga</v>
          </cell>
          <cell r="U530" t="str">
            <v>815-220-2270</v>
          </cell>
          <cell r="V530" t="str">
            <v>James C. Riley 815-220-2228</v>
          </cell>
          <cell r="W530" t="str">
            <v>260 Bucklin St.</v>
          </cell>
          <cell r="X530" t="str">
            <v>LaSalle</v>
          </cell>
          <cell r="Y530" t="str">
            <v>IL</v>
          </cell>
          <cell r="Z530" t="str">
            <v>61301</v>
          </cell>
          <cell r="AA530" t="str">
            <v>(815) 223-3238</v>
          </cell>
          <cell r="AE530" t="str">
            <v>Squire Sanders</v>
          </cell>
          <cell r="AJ530">
            <v>39828</v>
          </cell>
        </row>
        <row r="531">
          <cell r="A531">
            <v>489</v>
          </cell>
          <cell r="B531" t="str">
            <v>December 15, 2008</v>
          </cell>
          <cell r="C531" t="str">
            <v>OCC</v>
          </cell>
          <cell r="D531" t="str">
            <v>RSSD</v>
          </cell>
          <cell r="E531">
            <v>1206911</v>
          </cell>
          <cell r="F531" t="str">
            <v>Old Second Bancorp, Inc.</v>
          </cell>
          <cell r="G531" t="str">
            <v xml:space="preserve">Public </v>
          </cell>
          <cell r="H531">
            <v>73000000</v>
          </cell>
          <cell r="I531" t="str">
            <v>Approve</v>
          </cell>
          <cell r="L531" t="str">
            <v>December 17, 2008</v>
          </cell>
          <cell r="M531">
            <v>39799.520833333336</v>
          </cell>
          <cell r="N531" t="str">
            <v>Approve</v>
          </cell>
          <cell r="O531">
            <v>73000000</v>
          </cell>
          <cell r="Q531" t="str">
            <v>Yes</v>
          </cell>
          <cell r="R531">
            <v>39812</v>
          </cell>
          <cell r="T531" t="str">
            <v>Mr. Doug Cheatham</v>
          </cell>
          <cell r="U531" t="str">
            <v>630-906-5484</v>
          </cell>
          <cell r="V531" t="str">
            <v>Mary King Wilson 630-906-5471</v>
          </cell>
          <cell r="W531" t="str">
            <v>37 South River Street</v>
          </cell>
          <cell r="X531" t="str">
            <v>Aurora</v>
          </cell>
          <cell r="Y531" t="str">
            <v>Il</v>
          </cell>
          <cell r="Z531" t="str">
            <v>60506</v>
          </cell>
          <cell r="AA531" t="str">
            <v>(630) 906-3208</v>
          </cell>
          <cell r="AB531">
            <v>39829</v>
          </cell>
          <cell r="AC531">
            <v>39829</v>
          </cell>
          <cell r="AD531">
            <v>73000000</v>
          </cell>
          <cell r="AE531" t="str">
            <v>Squire Sanders</v>
          </cell>
          <cell r="AF531" t="str">
            <v>OSBC</v>
          </cell>
          <cell r="AH531">
            <v>13.43</v>
          </cell>
          <cell r="AI531">
            <v>815339</v>
          </cell>
        </row>
        <row r="532">
          <cell r="A532">
            <v>490</v>
          </cell>
          <cell r="B532" t="str">
            <v>December 15, 2008</v>
          </cell>
          <cell r="C532" t="str">
            <v>OCC</v>
          </cell>
          <cell r="D532" t="str">
            <v>RSSD</v>
          </cell>
          <cell r="E532">
            <v>1248939</v>
          </cell>
          <cell r="F532" t="str">
            <v>Southern Bancorp, Inc.</v>
          </cell>
          <cell r="G532" t="str">
            <v>CDFI - Private</v>
          </cell>
          <cell r="H532">
            <v>11000000</v>
          </cell>
          <cell r="I532" t="str">
            <v>Approve</v>
          </cell>
          <cell r="L532" t="str">
            <v>December 17, 2008</v>
          </cell>
          <cell r="M532">
            <v>39799.520833333336</v>
          </cell>
          <cell r="N532" t="str">
            <v>Approve</v>
          </cell>
          <cell r="O532">
            <v>11000000</v>
          </cell>
          <cell r="Q532" t="str">
            <v>Yes</v>
          </cell>
          <cell r="R532">
            <v>39812</v>
          </cell>
          <cell r="T532" t="str">
            <v>Mr. Brent Black</v>
          </cell>
          <cell r="U532" t="str">
            <v>870-246-1009</v>
          </cell>
          <cell r="V532" t="str">
            <v>Phil Baldwin 870-246-1003</v>
          </cell>
          <cell r="W532" t="str">
            <v>605 Main Street, Suite 202</v>
          </cell>
          <cell r="X532" t="str">
            <v>Arkadelphia</v>
          </cell>
          <cell r="Y532" t="str">
            <v>AR</v>
          </cell>
          <cell r="Z532" t="str">
            <v>71923</v>
          </cell>
          <cell r="AA532" t="str">
            <v>(870) 246-2182</v>
          </cell>
          <cell r="AB532">
            <v>39829</v>
          </cell>
          <cell r="AC532">
            <v>39829</v>
          </cell>
          <cell r="AD532">
            <v>11000000</v>
          </cell>
          <cell r="AE532" t="str">
            <v>Hughes Hubbard</v>
          </cell>
        </row>
        <row r="533">
          <cell r="A533">
            <v>491</v>
          </cell>
          <cell r="B533" t="str">
            <v>December 15, 2008</v>
          </cell>
          <cell r="C533" t="str">
            <v>OCC</v>
          </cell>
          <cell r="D533" t="str">
            <v>RSSD</v>
          </cell>
          <cell r="E533">
            <v>1098929</v>
          </cell>
          <cell r="F533" t="str">
            <v>Southern Illinois Bancorp, Inc.</v>
          </cell>
          <cell r="G533" t="str">
            <v>Private</v>
          </cell>
          <cell r="H533">
            <v>5000000</v>
          </cell>
          <cell r="I533" t="str">
            <v>Approve</v>
          </cell>
          <cell r="L533" t="str">
            <v>December 17, 2008</v>
          </cell>
          <cell r="M533">
            <v>39799.520833333336</v>
          </cell>
          <cell r="N533" t="str">
            <v>Approve</v>
          </cell>
          <cell r="O533">
            <v>5000000</v>
          </cell>
          <cell r="Q533" t="str">
            <v>Yes</v>
          </cell>
          <cell r="R533">
            <v>39812</v>
          </cell>
          <cell r="T533" t="str">
            <v>Mr. Alvin Fritschle</v>
          </cell>
          <cell r="U533" t="str">
            <v>618-382-5875</v>
          </cell>
          <cell r="V533" t="str">
            <v>Nikki Roser 618-382-5861</v>
          </cell>
          <cell r="W533" t="str">
            <v>201 E. Main Street</v>
          </cell>
          <cell r="X533" t="str">
            <v>Carmi</v>
          </cell>
          <cell r="Y533" t="str">
            <v>IL</v>
          </cell>
          <cell r="Z533" t="str">
            <v>62821</v>
          </cell>
          <cell r="AA533" t="str">
            <v>(618) 382-5881</v>
          </cell>
          <cell r="AB533">
            <v>39836</v>
          </cell>
          <cell r="AE533" t="str">
            <v>Squire Sanders</v>
          </cell>
        </row>
        <row r="534">
          <cell r="A534">
            <v>492</v>
          </cell>
          <cell r="B534" t="str">
            <v>December 15, 2008</v>
          </cell>
          <cell r="C534" t="str">
            <v>OCC</v>
          </cell>
          <cell r="D534" t="str">
            <v>RSSD</v>
          </cell>
          <cell r="E534">
            <v>2421896</v>
          </cell>
          <cell r="F534" t="str">
            <v>Tri-State 1st Banc, Inc.</v>
          </cell>
          <cell r="G534" t="str">
            <v>Private</v>
          </cell>
          <cell r="H534">
            <v>2199000</v>
          </cell>
          <cell r="I534" t="str">
            <v>Approve</v>
          </cell>
          <cell r="L534" t="str">
            <v>December 17, 2008</v>
          </cell>
          <cell r="M534">
            <v>39799.520833333336</v>
          </cell>
          <cell r="N534" t="str">
            <v>Approve</v>
          </cell>
          <cell r="O534">
            <v>2199000</v>
          </cell>
          <cell r="Q534" t="str">
            <v>Yes</v>
          </cell>
          <cell r="R534">
            <v>39812</v>
          </cell>
          <cell r="T534" t="str">
            <v>Mr. Charles B. Lang</v>
          </cell>
          <cell r="U534" t="str">
            <v>330-385-9200</v>
          </cell>
          <cell r="V534" t="str">
            <v>Stephen R. Sant 330-382-7017</v>
          </cell>
          <cell r="W534" t="str">
            <v>16926 St. Clair Avenue</v>
          </cell>
          <cell r="X534" t="str">
            <v>East Liverpool</v>
          </cell>
          <cell r="Y534" t="str">
            <v>OH</v>
          </cell>
          <cell r="Z534" t="str">
            <v>43920</v>
          </cell>
          <cell r="AA534" t="str">
            <v>(330) 386-7452</v>
          </cell>
          <cell r="AE534" t="str">
            <v>Hughes Hubbard</v>
          </cell>
          <cell r="AF534" t="str">
            <v>TSOH</v>
          </cell>
        </row>
        <row r="535">
          <cell r="A535">
            <v>493</v>
          </cell>
          <cell r="B535" t="str">
            <v>December 15, 2008</v>
          </cell>
          <cell r="C535" t="str">
            <v>OCC</v>
          </cell>
          <cell r="D535" t="str">
            <v>RSSD</v>
          </cell>
          <cell r="E535">
            <v>3588415</v>
          </cell>
          <cell r="F535" t="str">
            <v>Waterford Bancorp</v>
          </cell>
          <cell r="G535" t="str">
            <v>OTC - Private</v>
          </cell>
          <cell r="H535">
            <v>3140000</v>
          </cell>
          <cell r="I535" t="str">
            <v>Approve</v>
          </cell>
          <cell r="L535" t="str">
            <v>December 22, 2008</v>
          </cell>
          <cell r="M535">
            <v>39804.541666666664</v>
          </cell>
          <cell r="N535" t="str">
            <v>Approve</v>
          </cell>
          <cell r="O535">
            <v>3140000</v>
          </cell>
          <cell r="Q535" t="str">
            <v>Yes</v>
          </cell>
          <cell r="R535">
            <v>39812</v>
          </cell>
          <cell r="T535" t="str">
            <v>Mr. Michael R. Miller</v>
          </cell>
          <cell r="U535" t="str">
            <v>419-720-3900</v>
          </cell>
          <cell r="V535" t="str">
            <v>Michael W. White 419-720-3900</v>
          </cell>
          <cell r="W535" t="str">
            <v>3900 N McCord</v>
          </cell>
          <cell r="X535" t="str">
            <v>Toledo</v>
          </cell>
          <cell r="Y535" t="str">
            <v>OH</v>
          </cell>
          <cell r="Z535" t="str">
            <v>43617</v>
          </cell>
          <cell r="AA535" t="str">
            <v>(419) 720-3943</v>
          </cell>
          <cell r="AE535" t="str">
            <v>Squire Sanders</v>
          </cell>
        </row>
        <row r="537">
          <cell r="A537">
            <v>494</v>
          </cell>
          <cell r="B537" t="str">
            <v>December 16, 2008</v>
          </cell>
          <cell r="C537" t="str">
            <v>FDIC</v>
          </cell>
          <cell r="D537" t="str">
            <v>RSSD</v>
          </cell>
          <cell r="E537">
            <v>3387168</v>
          </cell>
          <cell r="F537" t="str">
            <v>BankGreenville</v>
          </cell>
          <cell r="G537" t="str">
            <v xml:space="preserve">Public </v>
          </cell>
          <cell r="H537">
            <v>1891830</v>
          </cell>
          <cell r="I537" t="str">
            <v>Approve</v>
          </cell>
          <cell r="L537" t="str">
            <v>December 18, 2008</v>
          </cell>
          <cell r="M537">
            <v>39800.729166666664</v>
          </cell>
          <cell r="N537" t="str">
            <v>Approve</v>
          </cell>
          <cell r="O537">
            <v>1891000</v>
          </cell>
          <cell r="Q537" t="str">
            <v>Yes</v>
          </cell>
          <cell r="R537">
            <v>39820</v>
          </cell>
          <cell r="T537" t="str">
            <v>Ms. Paula S. King</v>
          </cell>
          <cell r="U537" t="str">
            <v>864-335-2207</v>
          </cell>
          <cell r="V537" t="str">
            <v>Russel T. Williams 864-335-2206</v>
          </cell>
          <cell r="W537" t="str">
            <v>499 Woodruff Rd.</v>
          </cell>
          <cell r="X537" t="str">
            <v>Greenville</v>
          </cell>
          <cell r="Y537" t="str">
            <v>SC</v>
          </cell>
          <cell r="Z537" t="str">
            <v>29607</v>
          </cell>
          <cell r="AA537" t="str">
            <v>(864) 335-2202</v>
          </cell>
          <cell r="AE537" t="str">
            <v>Hughes Hubbard</v>
          </cell>
          <cell r="AF537" t="str">
            <v>BGVF</v>
          </cell>
        </row>
        <row r="538">
          <cell r="A538">
            <v>495</v>
          </cell>
          <cell r="B538" t="str">
            <v>December 16, 2008</v>
          </cell>
          <cell r="C538" t="str">
            <v>FDIC</v>
          </cell>
          <cell r="D538" t="str">
            <v>RSSD</v>
          </cell>
          <cell r="E538">
            <v>3614958</v>
          </cell>
          <cell r="F538" t="str">
            <v>California Bank of Commerce</v>
          </cell>
          <cell r="G538" t="str">
            <v>OTC - Public</v>
          </cell>
          <cell r="H538">
            <v>3000000</v>
          </cell>
          <cell r="I538" t="str">
            <v>Approve</v>
          </cell>
          <cell r="L538" t="str">
            <v>December 19, 2008</v>
          </cell>
          <cell r="M538">
            <v>39801.5625</v>
          </cell>
          <cell r="N538" t="str">
            <v>Approve</v>
          </cell>
          <cell r="O538">
            <v>3000000</v>
          </cell>
          <cell r="Q538" t="str">
            <v>Yes</v>
          </cell>
          <cell r="R538">
            <v>39819</v>
          </cell>
          <cell r="T538" t="str">
            <v>Mr. John E. Rossell III</v>
          </cell>
          <cell r="U538" t="str">
            <v>925-444-2910</v>
          </cell>
          <cell r="V538" t="str">
            <v>Randall D. Greenfield 925-444-2920</v>
          </cell>
          <cell r="W538" t="str">
            <v>3595 Mt. Diablo Blvd., 2nd Floor</v>
          </cell>
          <cell r="X538" t="str">
            <v>Lafayette</v>
          </cell>
          <cell r="Y538" t="str">
            <v>CA</v>
          </cell>
          <cell r="Z538" t="str">
            <v>94549</v>
          </cell>
          <cell r="AA538" t="str">
            <v>(925) 283-2269</v>
          </cell>
          <cell r="AE538" t="str">
            <v>Hughes Hubbard</v>
          </cell>
        </row>
        <row r="539">
          <cell r="A539">
            <v>496</v>
          </cell>
          <cell r="B539" t="str">
            <v>December 16, 2008</v>
          </cell>
          <cell r="C539" t="str">
            <v>FDIC</v>
          </cell>
          <cell r="D539" t="str">
            <v>RSSD</v>
          </cell>
          <cell r="E539">
            <v>2880626</v>
          </cell>
          <cell r="F539" t="str">
            <v>First Northern Bank</v>
          </cell>
          <cell r="G539" t="str">
            <v>OTC - Public</v>
          </cell>
          <cell r="H539">
            <v>17500000</v>
          </cell>
          <cell r="I539" t="str">
            <v>Approve</v>
          </cell>
          <cell r="L539" t="str">
            <v>December 18, 2008</v>
          </cell>
          <cell r="M539">
            <v>39800.729166666664</v>
          </cell>
          <cell r="N539" t="str">
            <v>Approve</v>
          </cell>
          <cell r="O539">
            <v>17500000</v>
          </cell>
          <cell r="Q539" t="str">
            <v>Yes</v>
          </cell>
          <cell r="R539">
            <v>39819</v>
          </cell>
          <cell r="T539" t="str">
            <v>Ms. Louise A. Walker</v>
          </cell>
          <cell r="U539" t="str">
            <v>707-678-7853</v>
          </cell>
          <cell r="V539" t="str">
            <v>John Onsum 707-678-7852</v>
          </cell>
          <cell r="W539" t="str">
            <v>195 N. First Street</v>
          </cell>
          <cell r="X539" t="str">
            <v>Dixon</v>
          </cell>
          <cell r="Y539" t="str">
            <v>CA</v>
          </cell>
          <cell r="Z539" t="str">
            <v>95620</v>
          </cell>
          <cell r="AA539" t="str">
            <v>(707) 678-9734</v>
          </cell>
          <cell r="AE539" t="str">
            <v>Squire Sanders</v>
          </cell>
        </row>
        <row r="540">
          <cell r="A540">
            <v>497</v>
          </cell>
          <cell r="B540" t="str">
            <v>December 16, 2008</v>
          </cell>
          <cell r="C540" t="str">
            <v>FDIC</v>
          </cell>
          <cell r="D540" t="str">
            <v>RSSD</v>
          </cell>
          <cell r="E540">
            <v>1070831</v>
          </cell>
          <cell r="F540" t="str">
            <v>Kentucky Bancshares, Inc.</v>
          </cell>
          <cell r="G540" t="str">
            <v xml:space="preserve">Public </v>
          </cell>
          <cell r="H540">
            <v>13000000</v>
          </cell>
          <cell r="I540" t="str">
            <v>Approve</v>
          </cell>
          <cell r="L540" t="str">
            <v>December 19, 2008</v>
          </cell>
          <cell r="M540">
            <v>39801.5625</v>
          </cell>
          <cell r="N540" t="str">
            <v>Approve</v>
          </cell>
          <cell r="O540">
            <v>13000000</v>
          </cell>
          <cell r="P540" t="str">
            <v>1/11/2009: Application withdrawn per email to cpp management</v>
          </cell>
          <cell r="Q540" t="str">
            <v>Yes</v>
          </cell>
          <cell r="R540">
            <v>39819</v>
          </cell>
          <cell r="T540" t="str">
            <v>Mr. Gregory J. Dawson</v>
          </cell>
          <cell r="U540" t="str">
            <v>859-988-1303</v>
          </cell>
          <cell r="V540" t="str">
            <v>Louis Prichard 859-988-1401</v>
          </cell>
          <cell r="W540" t="str">
            <v>P.O. Box 157</v>
          </cell>
          <cell r="X540" t="str">
            <v>Paris</v>
          </cell>
          <cell r="Y540" t="str">
            <v>KY</v>
          </cell>
          <cell r="Z540" t="str">
            <v>40362-0157</v>
          </cell>
          <cell r="AA540" t="str">
            <v>(859) 988-1603</v>
          </cell>
          <cell r="AE540" t="str">
            <v>Hughes Hubbard</v>
          </cell>
          <cell r="AF540" t="str">
            <v>KTYB</v>
          </cell>
          <cell r="AJ540">
            <v>39824</v>
          </cell>
        </row>
        <row r="541">
          <cell r="A541">
            <v>498</v>
          </cell>
          <cell r="B541" t="str">
            <v>December 16, 2008</v>
          </cell>
          <cell r="C541" t="str">
            <v>FDIC</v>
          </cell>
          <cell r="D541" t="str">
            <v>RSSD</v>
          </cell>
          <cell r="E541">
            <v>2602220</v>
          </cell>
          <cell r="F541" t="str">
            <v>MidCarolina Financial Corporation</v>
          </cell>
          <cell r="G541" t="str">
            <v>OTC - Private</v>
          </cell>
          <cell r="H541">
            <v>0</v>
          </cell>
          <cell r="I541" t="str">
            <v>Approve</v>
          </cell>
          <cell r="L541" t="str">
            <v>December 18, 2008</v>
          </cell>
          <cell r="M541">
            <v>39800.729166666664</v>
          </cell>
          <cell r="N541" t="str">
            <v>Approve</v>
          </cell>
          <cell r="O541">
            <v>0</v>
          </cell>
          <cell r="P541" t="str">
            <v>Withdrew application per email to CPPmanagement on 1/2/09</v>
          </cell>
          <cell r="Q541" t="str">
            <v>Yes</v>
          </cell>
          <cell r="R541" t="str">
            <v>Application Withdrawn</v>
          </cell>
          <cell r="T541" t="str">
            <v>Mr. Charles Canaday</v>
          </cell>
          <cell r="U541" t="str">
            <v>336-538-1600</v>
          </cell>
          <cell r="V541" t="str">
            <v>Chris Redcay 336-278-0253</v>
          </cell>
          <cell r="W541" t="str">
            <v>P.O. Box 968, 3101 S. Church St.</v>
          </cell>
          <cell r="X541" t="str">
            <v>Burlington</v>
          </cell>
          <cell r="Y541" t="str">
            <v>NC</v>
          </cell>
          <cell r="Z541" t="str">
            <v>27215</v>
          </cell>
          <cell r="AA541" t="str">
            <v>(336) 278-0236</v>
          </cell>
          <cell r="AF541" t="str">
            <v>MCFI</v>
          </cell>
          <cell r="AJ541">
            <v>39815</v>
          </cell>
        </row>
        <row r="542">
          <cell r="A542">
            <v>499</v>
          </cell>
          <cell r="B542" t="str">
            <v>December 16, 2008</v>
          </cell>
          <cell r="C542" t="str">
            <v>FDIC</v>
          </cell>
          <cell r="D542" t="str">
            <v>RSSD</v>
          </cell>
          <cell r="E542">
            <v>3470154</v>
          </cell>
          <cell r="F542" t="str">
            <v>US Metro Bank</v>
          </cell>
          <cell r="G542" t="str">
            <v>OTC - Public</v>
          </cell>
          <cell r="H542">
            <v>3000000</v>
          </cell>
          <cell r="I542" t="str">
            <v>Approve</v>
          </cell>
          <cell r="L542" t="str">
            <v>December 19, 2008</v>
          </cell>
          <cell r="M542">
            <v>39801.5625</v>
          </cell>
          <cell r="N542" t="str">
            <v>Hold</v>
          </cell>
          <cell r="O542">
            <v>2861000</v>
          </cell>
          <cell r="R542">
            <v>39829</v>
          </cell>
          <cell r="T542" t="str">
            <v>Mr. Dongil Kim</v>
          </cell>
          <cell r="U542" t="str">
            <v>714-823-4251</v>
          </cell>
          <cell r="V542" t="str">
            <v>Dianne Seo 714-823-4252</v>
          </cell>
          <cell r="W542" t="str">
            <v>9866 Garden Grove Blvd.</v>
          </cell>
          <cell r="X542" t="str">
            <v>Garden Grove</v>
          </cell>
          <cell r="Y542" t="str">
            <v>CA</v>
          </cell>
          <cell r="Z542" t="str">
            <v>92844</v>
          </cell>
          <cell r="AA542" t="str">
            <v>(714) 620-8889</v>
          </cell>
          <cell r="AE542" t="str">
            <v>Squire Sanders</v>
          </cell>
        </row>
        <row r="543">
          <cell r="A543">
            <v>500</v>
          </cell>
          <cell r="B543" t="str">
            <v>December 16, 2008</v>
          </cell>
          <cell r="C543" t="str">
            <v>FDIC</v>
          </cell>
          <cell r="D543" t="str">
            <v>RSSD</v>
          </cell>
          <cell r="E543">
            <v>3388080</v>
          </cell>
          <cell r="F543" t="str">
            <v>The Private Bank of California</v>
          </cell>
          <cell r="G543" t="str">
            <v>OTC - Public</v>
          </cell>
          <cell r="H543">
            <v>5450000</v>
          </cell>
          <cell r="I543" t="str">
            <v>Approve</v>
          </cell>
          <cell r="L543" t="str">
            <v>January 16, 2009</v>
          </cell>
          <cell r="M543">
            <v>39829.541666666664</v>
          </cell>
          <cell r="N543" t="str">
            <v>Approve</v>
          </cell>
          <cell r="O543">
            <v>5450000</v>
          </cell>
          <cell r="R543">
            <v>39829</v>
          </cell>
          <cell r="T543" t="str">
            <v>Ms. Joyce N. Kaneda</v>
          </cell>
          <cell r="U543" t="str">
            <v>310-728-1948</v>
          </cell>
          <cell r="V543" t="str">
            <v>Steven D. Broidy 310-728-1951</v>
          </cell>
          <cell r="W543" t="str">
            <v>10100 Santa monica Boulevard, Suite 2500</v>
          </cell>
          <cell r="X543" t="str">
            <v>Los Angeles</v>
          </cell>
          <cell r="Y543" t="str">
            <v>CA</v>
          </cell>
          <cell r="Z543" t="str">
            <v>90067</v>
          </cell>
          <cell r="AA543" t="str">
            <v>(310) 286-6609</v>
          </cell>
          <cell r="AE543" t="str">
            <v>Squire Sanders</v>
          </cell>
          <cell r="AF543" t="str">
            <v>CNB</v>
          </cell>
        </row>
        <row r="544">
          <cell r="A544">
            <v>501</v>
          </cell>
          <cell r="B544" t="str">
            <v>December 16, 2008</v>
          </cell>
          <cell r="C544" t="str">
            <v>OCC</v>
          </cell>
          <cell r="D544" t="str">
            <v>RSSD</v>
          </cell>
          <cell r="E544">
            <v>2066886</v>
          </cell>
          <cell r="F544" t="str">
            <v>Rogers Bancshares, Inc.</v>
          </cell>
          <cell r="G544" t="str">
            <v>OTC - Private</v>
          </cell>
          <cell r="H544">
            <v>25000000</v>
          </cell>
          <cell r="I544" t="str">
            <v>COUNCIL</v>
          </cell>
          <cell r="J544">
            <v>39792</v>
          </cell>
          <cell r="K544" t="str">
            <v>Approve</v>
          </cell>
          <cell r="L544" t="str">
            <v>January 5, 2009</v>
          </cell>
          <cell r="M544">
            <v>39818.666666666664</v>
          </cell>
          <cell r="N544" t="str">
            <v>Approve</v>
          </cell>
          <cell r="O544">
            <v>25000000</v>
          </cell>
          <cell r="P544" t="str">
            <v>12/22/08 I/C deferred; 1/5/09 I/C approved</v>
          </cell>
          <cell r="Q544" t="str">
            <v>Yes</v>
          </cell>
          <cell r="R544">
            <v>39819</v>
          </cell>
          <cell r="T544" t="str">
            <v>Mr. Lunsford Bridges</v>
          </cell>
          <cell r="U544" t="str">
            <v>501-377-7626</v>
          </cell>
          <cell r="V544" t="str">
            <v>Susie Smith 501-377-7629</v>
          </cell>
          <cell r="W544" t="str">
            <v>425 West Capitol</v>
          </cell>
          <cell r="X544" t="str">
            <v>Little Rock</v>
          </cell>
          <cell r="Y544" t="str">
            <v>AR</v>
          </cell>
          <cell r="Z544" t="str">
            <v>72201</v>
          </cell>
          <cell r="AA544" t="str">
            <v>(501) 377-7680</v>
          </cell>
          <cell r="AE544" t="str">
            <v>Squire Sanders</v>
          </cell>
          <cell r="AF544" t="str">
            <v>USMT</v>
          </cell>
        </row>
        <row r="545">
          <cell r="A545">
            <v>502</v>
          </cell>
          <cell r="B545" t="str">
            <v>December 16, 2008</v>
          </cell>
          <cell r="C545" t="str">
            <v>FRB</v>
          </cell>
          <cell r="D545" t="str">
            <v>RSSD</v>
          </cell>
          <cell r="E545">
            <v>3219577</v>
          </cell>
          <cell r="F545" t="str">
            <v>UBT Bancshares, Inc.</v>
          </cell>
          <cell r="G545" t="str">
            <v>OTC - Private</v>
          </cell>
          <cell r="H545">
            <v>8950000</v>
          </cell>
          <cell r="I545" t="str">
            <v>Approve</v>
          </cell>
          <cell r="L545" t="str">
            <v>December 19, 2008</v>
          </cell>
          <cell r="M545">
            <v>39801.5625</v>
          </cell>
          <cell r="N545" t="str">
            <v>Approve</v>
          </cell>
          <cell r="O545">
            <v>8950000</v>
          </cell>
          <cell r="Q545" t="str">
            <v>Yes</v>
          </cell>
          <cell r="R545">
            <v>39819</v>
          </cell>
          <cell r="T545" t="str">
            <v>Mr. Leonard R. Wolfe</v>
          </cell>
          <cell r="U545" t="str">
            <v>785-562-2333</v>
          </cell>
          <cell r="V545" t="str">
            <v>Karen R. Schmale 785-562-2333</v>
          </cell>
          <cell r="W545" t="str">
            <v>823 Broadway</v>
          </cell>
          <cell r="X545" t="str">
            <v>Marysville</v>
          </cell>
          <cell r="Y545" t="str">
            <v>KS</v>
          </cell>
          <cell r="Z545" t="str">
            <v>66508</v>
          </cell>
          <cell r="AA545" t="str">
            <v>(785) 562-2879</v>
          </cell>
          <cell r="AE545" t="str">
            <v>Squire Sanders</v>
          </cell>
        </row>
        <row r="546">
          <cell r="A546">
            <v>503</v>
          </cell>
          <cell r="B546" t="str">
            <v>December 16, 2008</v>
          </cell>
          <cell r="C546" t="str">
            <v>FRB</v>
          </cell>
          <cell r="D546" t="str">
            <v>RSSD</v>
          </cell>
          <cell r="E546">
            <v>2249401</v>
          </cell>
          <cell r="F546" t="str">
            <v>Bankers' Bank of the West Bancorp, Inc.</v>
          </cell>
          <cell r="G546" t="str">
            <v>OTC - Private</v>
          </cell>
          <cell r="H546">
            <v>12651000</v>
          </cell>
          <cell r="I546" t="str">
            <v>Approve</v>
          </cell>
          <cell r="L546" t="str">
            <v>December 18, 2008</v>
          </cell>
          <cell r="M546">
            <v>39800.729166666664</v>
          </cell>
          <cell r="N546" t="str">
            <v>Approve</v>
          </cell>
          <cell r="O546">
            <v>12639000</v>
          </cell>
          <cell r="Q546" t="str">
            <v>Yes</v>
          </cell>
          <cell r="R546">
            <v>39819</v>
          </cell>
          <cell r="T546" t="str">
            <v>Mr. William A. Mitchell, Jr.</v>
          </cell>
          <cell r="U546" t="str">
            <v>303-313-8122</v>
          </cell>
          <cell r="V546" t="str">
            <v>James H. Echtermeyer 303-313-8120</v>
          </cell>
          <cell r="W546" t="str">
            <v>1099 18th St, Suite 2700</v>
          </cell>
          <cell r="X546" t="str">
            <v>Denver</v>
          </cell>
          <cell r="Y546" t="str">
            <v>CO</v>
          </cell>
          <cell r="Z546" t="str">
            <v>80202</v>
          </cell>
          <cell r="AA546" t="str">
            <v>(303) 291-3714</v>
          </cell>
          <cell r="AE546" t="str">
            <v>Hughes Hubbard</v>
          </cell>
        </row>
        <row r="548">
          <cell r="A548">
            <v>504</v>
          </cell>
          <cell r="B548" t="str">
            <v>December 17, 2008</v>
          </cell>
          <cell r="C548" t="str">
            <v>OTS</v>
          </cell>
          <cell r="D548" t="str">
            <v>OTS Bank Docket</v>
          </cell>
          <cell r="E548">
            <v>29476</v>
          </cell>
          <cell r="F548" t="str">
            <v>Corning Savings and Loan Association</v>
          </cell>
          <cell r="G548" t="str">
            <v>OTC - Public</v>
          </cell>
          <cell r="H548">
            <v>638000</v>
          </cell>
          <cell r="I548" t="str">
            <v>Approve</v>
          </cell>
          <cell r="L548" t="str">
            <v>December 19, 2008</v>
          </cell>
          <cell r="M548">
            <v>39801.5625</v>
          </cell>
          <cell r="N548" t="str">
            <v>Approve</v>
          </cell>
          <cell r="O548">
            <v>638000</v>
          </cell>
          <cell r="Q548" t="str">
            <v>Yes</v>
          </cell>
          <cell r="R548">
            <v>39819</v>
          </cell>
          <cell r="T548" t="str">
            <v>Mr. Kevin Norton</v>
          </cell>
          <cell r="U548" t="str">
            <v>870-758-6370</v>
          </cell>
          <cell r="V548" t="str">
            <v>Kyle Baltz 870-892-4591</v>
          </cell>
          <cell r="W548" t="str">
            <v>520 W. 2nd St.</v>
          </cell>
          <cell r="X548" t="str">
            <v>Corning</v>
          </cell>
          <cell r="Y548" t="str">
            <v>AR</v>
          </cell>
          <cell r="Z548" t="str">
            <v>72422</v>
          </cell>
          <cell r="AA548" t="str">
            <v>(870) 857-6342</v>
          </cell>
          <cell r="AE548" t="str">
            <v>Squire Sanders</v>
          </cell>
        </row>
        <row r="549">
          <cell r="A549">
            <v>505</v>
          </cell>
          <cell r="B549" t="str">
            <v>December 19, 2008</v>
          </cell>
          <cell r="C549" t="str">
            <v>FDIC</v>
          </cell>
          <cell r="D549" t="str">
            <v>RSSD</v>
          </cell>
          <cell r="E549">
            <v>1250398</v>
          </cell>
          <cell r="F549" t="str">
            <v>First Express of Nebraska, Inc.</v>
          </cell>
          <cell r="G549" t="str">
            <v>OTC - Private</v>
          </cell>
          <cell r="H549">
            <v>5000000</v>
          </cell>
          <cell r="I549" t="str">
            <v>Approve</v>
          </cell>
          <cell r="L549" t="str">
            <v>December 23, 2008</v>
          </cell>
          <cell r="M549">
            <v>39805.625</v>
          </cell>
          <cell r="N549" t="str">
            <v>Approve</v>
          </cell>
          <cell r="O549">
            <v>5000000</v>
          </cell>
          <cell r="Q549" t="str">
            <v>Yes</v>
          </cell>
          <cell r="R549">
            <v>39820</v>
          </cell>
          <cell r="T549" t="str">
            <v>Mr. John P. Stinner</v>
          </cell>
          <cell r="U549" t="str">
            <v>308-436-2300</v>
          </cell>
          <cell r="V549" t="str">
            <v>Donald D. Kinley 308-436-2300</v>
          </cell>
          <cell r="W549" t="str">
            <v>1425 10th Street</v>
          </cell>
          <cell r="X549" t="str">
            <v>Gering</v>
          </cell>
          <cell r="Y549" t="str">
            <v>NE</v>
          </cell>
          <cell r="Z549" t="str">
            <v>69341</v>
          </cell>
          <cell r="AA549" t="str">
            <v>(308) 436-5588</v>
          </cell>
          <cell r="AE549" t="str">
            <v>Squire Sanders</v>
          </cell>
        </row>
        <row r="550">
          <cell r="A550">
            <v>506</v>
          </cell>
          <cell r="B550" t="str">
            <v>December 17, 2008</v>
          </cell>
          <cell r="C550" t="str">
            <v>OTS</v>
          </cell>
          <cell r="D550" t="str">
            <v>RSSD</v>
          </cell>
          <cell r="E550">
            <v>3841811</v>
          </cell>
          <cell r="F550" t="str">
            <v>FPB Financial Corp</v>
          </cell>
          <cell r="G550" t="str">
            <v>OTC - Private</v>
          </cell>
          <cell r="H550">
            <v>3250000</v>
          </cell>
          <cell r="I550" t="str">
            <v>Approve</v>
          </cell>
          <cell r="L550" t="str">
            <v>December 19, 2008</v>
          </cell>
          <cell r="M550">
            <v>39801.5625</v>
          </cell>
          <cell r="N550" t="str">
            <v>Approve</v>
          </cell>
          <cell r="O550">
            <v>3250000</v>
          </cell>
          <cell r="P550" t="str">
            <v>revised down per 1/15 request (lhb)</v>
          </cell>
          <cell r="Q550" t="str">
            <v>Yes</v>
          </cell>
          <cell r="R550">
            <v>39819</v>
          </cell>
          <cell r="T550" t="str">
            <v>Mr. Fritz W. Anderson, II</v>
          </cell>
          <cell r="U550" t="str">
            <v>985-345-1880</v>
          </cell>
          <cell r="V550" t="str">
            <v>Ronnie Fugarino 985-345-1880</v>
          </cell>
          <cell r="W550" t="str">
            <v>P.O. Box 99</v>
          </cell>
          <cell r="X550" t="str">
            <v>Hammond</v>
          </cell>
          <cell r="Y550" t="str">
            <v>LA</v>
          </cell>
          <cell r="Z550" t="str">
            <v>70404</v>
          </cell>
          <cell r="AA550" t="str">
            <v>(985) 345-1586</v>
          </cell>
          <cell r="AE550" t="str">
            <v>Hughes Hubbard</v>
          </cell>
        </row>
        <row r="551">
          <cell r="A551">
            <v>507</v>
          </cell>
          <cell r="B551" t="str">
            <v>December 17, 2008</v>
          </cell>
          <cell r="C551" t="str">
            <v>OTS</v>
          </cell>
          <cell r="D551" t="str">
            <v>Holding Co Docket</v>
          </cell>
          <cell r="E551" t="str">
            <v>H3185</v>
          </cell>
          <cell r="F551" t="str">
            <v>Pulaski Financial Corp</v>
          </cell>
          <cell r="G551" t="str">
            <v xml:space="preserve">Public </v>
          </cell>
          <cell r="H551">
            <v>32538000</v>
          </cell>
          <cell r="I551" t="str">
            <v>Approve</v>
          </cell>
          <cell r="L551" t="str">
            <v>December 19, 2008</v>
          </cell>
          <cell r="M551">
            <v>39801.5625</v>
          </cell>
          <cell r="N551" t="str">
            <v>Approve</v>
          </cell>
          <cell r="O551">
            <v>32538000</v>
          </cell>
          <cell r="Q551" t="str">
            <v>Yes</v>
          </cell>
          <cell r="R551">
            <v>39819</v>
          </cell>
          <cell r="T551" t="str">
            <v>Mr. Ramsey K. Hamadi</v>
          </cell>
          <cell r="U551" t="str">
            <v>314-878-2210</v>
          </cell>
          <cell r="V551" t="str">
            <v>Gary Douglass 314-878-2210</v>
          </cell>
          <cell r="W551" t="str">
            <v>12300 Olive Blvd.</v>
          </cell>
          <cell r="X551" t="str">
            <v>Creve Coeur</v>
          </cell>
          <cell r="Y551" t="str">
            <v>MO</v>
          </cell>
          <cell r="Z551" t="str">
            <v>63141</v>
          </cell>
          <cell r="AA551" t="str">
            <v>(314) 514-0045</v>
          </cell>
          <cell r="AB551">
            <v>39829</v>
          </cell>
          <cell r="AC551">
            <v>39829</v>
          </cell>
          <cell r="AD551">
            <v>32538000</v>
          </cell>
          <cell r="AE551" t="str">
            <v>Squire Sanders</v>
          </cell>
          <cell r="AH551">
            <v>6.27</v>
          </cell>
          <cell r="AI551">
            <v>778421</v>
          </cell>
        </row>
        <row r="552">
          <cell r="A552">
            <v>508</v>
          </cell>
          <cell r="B552" t="str">
            <v>December 17, 2008</v>
          </cell>
          <cell r="C552" t="str">
            <v>FRB</v>
          </cell>
          <cell r="D552" t="str">
            <v>RSSD</v>
          </cell>
          <cell r="E552">
            <v>3195448</v>
          </cell>
          <cell r="F552" t="str">
            <v>Frederick County Bancorp, Inc.</v>
          </cell>
          <cell r="G552" t="str">
            <v xml:space="preserve">Public </v>
          </cell>
          <cell r="H552">
            <v>7000000</v>
          </cell>
          <cell r="I552" t="str">
            <v>Approve</v>
          </cell>
          <cell r="L552" t="str">
            <v>December 19, 2008</v>
          </cell>
          <cell r="M552">
            <v>39801.5625</v>
          </cell>
          <cell r="N552" t="str">
            <v>Approve</v>
          </cell>
          <cell r="O552">
            <v>7016000</v>
          </cell>
          <cell r="Q552" t="str">
            <v>Yes</v>
          </cell>
          <cell r="R552">
            <v>39819</v>
          </cell>
          <cell r="T552" t="str">
            <v>Mr. William R. Talley, Jr.</v>
          </cell>
          <cell r="U552" t="str">
            <v>240-529-1507</v>
          </cell>
          <cell r="V552" t="str">
            <v>Martin S. Lapera 240-529-1540</v>
          </cell>
          <cell r="W552" t="str">
            <v>9 North Market Street</v>
          </cell>
          <cell r="X552" t="str">
            <v>Frederick</v>
          </cell>
          <cell r="Y552" t="str">
            <v>MD</v>
          </cell>
          <cell r="Z552" t="str">
            <v>21701</v>
          </cell>
          <cell r="AA552" t="str">
            <v>(240) 529-1495</v>
          </cell>
          <cell r="AE552" t="str">
            <v>Hughes Hubbard</v>
          </cell>
        </row>
        <row r="553">
          <cell r="A553">
            <v>509</v>
          </cell>
          <cell r="B553" t="str">
            <v>December 17, 2008</v>
          </cell>
          <cell r="C553" t="str">
            <v>FRB</v>
          </cell>
          <cell r="D553" t="str">
            <v>RSSD</v>
          </cell>
          <cell r="E553">
            <v>1076150</v>
          </cell>
          <cell r="F553" t="str">
            <v>State Bancorp, Inc.</v>
          </cell>
          <cell r="G553" t="str">
            <v>OTC - Private</v>
          </cell>
          <cell r="H553">
            <v>6876000</v>
          </cell>
          <cell r="I553" t="str">
            <v>Approve</v>
          </cell>
          <cell r="L553" t="str">
            <v>December 19, 2008</v>
          </cell>
          <cell r="M553">
            <v>39801.5625</v>
          </cell>
          <cell r="N553" t="str">
            <v>Approve</v>
          </cell>
          <cell r="O553">
            <v>6876000</v>
          </cell>
          <cell r="P553" t="str">
            <v>1/15/09: Counsel Alerted UST of their Withdrawal</v>
          </cell>
          <cell r="Q553" t="str">
            <v>Yes</v>
          </cell>
          <cell r="R553">
            <v>39819</v>
          </cell>
          <cell r="T553" t="str">
            <v>Mr. Brian F. Thomas</v>
          </cell>
          <cell r="U553" t="str">
            <v>304-379-2265</v>
          </cell>
          <cell r="V553" t="str">
            <v>Roger Metheny 304-379-2265</v>
          </cell>
          <cell r="W553" t="str">
            <v>P.O. Box 449, Morgantown Street</v>
          </cell>
          <cell r="X553" t="str">
            <v>Bruceton Mills</v>
          </cell>
          <cell r="Y553" t="str">
            <v>WV</v>
          </cell>
          <cell r="Z553" t="str">
            <v>26525</v>
          </cell>
          <cell r="AA553" t="str">
            <v>(304) 379-8607</v>
          </cell>
          <cell r="AE553" t="str">
            <v>Squire Sanders</v>
          </cell>
          <cell r="AJ553">
            <v>39828</v>
          </cell>
        </row>
        <row r="554">
          <cell r="A554">
            <v>510</v>
          </cell>
          <cell r="B554" t="str">
            <v>December 17, 2008</v>
          </cell>
          <cell r="C554" t="str">
            <v>OTS</v>
          </cell>
          <cell r="D554" t="str">
            <v>RSSD</v>
          </cell>
          <cell r="E554">
            <v>3848379</v>
          </cell>
          <cell r="F554" t="str">
            <v>LSB Financial Corp.</v>
          </cell>
          <cell r="G554" t="str">
            <v xml:space="preserve">Public </v>
          </cell>
          <cell r="H554">
            <v>8614170</v>
          </cell>
          <cell r="I554" t="str">
            <v>COUNCIL</v>
          </cell>
          <cell r="J554">
            <v>39799</v>
          </cell>
          <cell r="K554" t="str">
            <v>Approve</v>
          </cell>
          <cell r="L554" t="str">
            <v>December 18, 2008</v>
          </cell>
          <cell r="M554">
            <v>39800.729166666664</v>
          </cell>
          <cell r="N554" t="str">
            <v>Approve</v>
          </cell>
          <cell r="O554">
            <v>8614000</v>
          </cell>
          <cell r="Q554" t="str">
            <v>Yes</v>
          </cell>
          <cell r="R554">
            <v>39819</v>
          </cell>
          <cell r="T554" t="str">
            <v>Mr. Randy Williams</v>
          </cell>
          <cell r="U554" t="str">
            <v>765-429-2806</v>
          </cell>
          <cell r="V554" t="str">
            <v>Mary Jo David 765-429-2850</v>
          </cell>
          <cell r="W554" t="str">
            <v>101 Main St.</v>
          </cell>
          <cell r="X554" t="str">
            <v>Lafayette</v>
          </cell>
          <cell r="Y554" t="str">
            <v>IN</v>
          </cell>
          <cell r="Z554" t="str">
            <v>47901</v>
          </cell>
          <cell r="AA554" t="str">
            <v>(765) 429-5932</v>
          </cell>
          <cell r="AE554" t="str">
            <v>Hughes Hubbard</v>
          </cell>
        </row>
        <row r="555">
          <cell r="A555">
            <v>511</v>
          </cell>
          <cell r="B555" t="str">
            <v>December 17, 2008</v>
          </cell>
          <cell r="C555" t="str">
            <v>OCC</v>
          </cell>
          <cell r="D555" t="str">
            <v>RSSD</v>
          </cell>
          <cell r="E555">
            <v>2385493</v>
          </cell>
          <cell r="F555" t="str">
            <v>The First Bancshares, Inc.</v>
          </cell>
          <cell r="G555" t="str">
            <v xml:space="preserve">Public </v>
          </cell>
          <cell r="H555">
            <v>5000000</v>
          </cell>
          <cell r="I555" t="str">
            <v>COUNCIL</v>
          </cell>
          <cell r="J555">
            <v>39799</v>
          </cell>
          <cell r="K555" t="str">
            <v>Approve</v>
          </cell>
          <cell r="L555" t="str">
            <v>December 18, 2008</v>
          </cell>
          <cell r="M555">
            <v>39800.729166666664</v>
          </cell>
          <cell r="N555" t="str">
            <v>Approve</v>
          </cell>
          <cell r="O555">
            <v>5000000</v>
          </cell>
          <cell r="Q555" t="str">
            <v>Yes</v>
          </cell>
          <cell r="R555">
            <v>39819</v>
          </cell>
          <cell r="T555" t="str">
            <v>Mr. David Johnson</v>
          </cell>
          <cell r="U555" t="str">
            <v>601-705-1147</v>
          </cell>
          <cell r="V555" t="str">
            <v>Dee Dee Lowery 601-705-1141</v>
          </cell>
          <cell r="W555" t="str">
            <v>P.O. Box 15549</v>
          </cell>
          <cell r="X555" t="str">
            <v>Hattiesburg</v>
          </cell>
          <cell r="Y555" t="str">
            <v>MS</v>
          </cell>
          <cell r="Z555" t="str">
            <v>39404</v>
          </cell>
          <cell r="AA555" t="str">
            <v>(601) 450-0050</v>
          </cell>
          <cell r="AE555" t="str">
            <v>Squire Sanders</v>
          </cell>
        </row>
        <row r="556">
          <cell r="A556">
            <v>512</v>
          </cell>
          <cell r="B556" t="str">
            <v>December 17, 2008</v>
          </cell>
          <cell r="C556" t="str">
            <v>FDIC</v>
          </cell>
          <cell r="D556" t="str">
            <v>RSSD</v>
          </cell>
          <cell r="E556">
            <v>2324429</v>
          </cell>
          <cell r="F556" t="str">
            <v>Royal Bancshares of Pennsylvania, Inc.</v>
          </cell>
          <cell r="G556" t="str">
            <v xml:space="preserve">Public </v>
          </cell>
          <cell r="H556">
            <v>30851000</v>
          </cell>
          <cell r="I556" t="str">
            <v>COUNCIL</v>
          </cell>
          <cell r="J556">
            <v>39799</v>
          </cell>
          <cell r="K556" t="str">
            <v>Approve</v>
          </cell>
          <cell r="L556" t="str">
            <v>December 18, 2008</v>
          </cell>
          <cell r="M556">
            <v>39800.729166666664</v>
          </cell>
          <cell r="N556" t="str">
            <v>Approve</v>
          </cell>
          <cell r="O556">
            <v>30407000</v>
          </cell>
          <cell r="Q556" t="str">
            <v>Yes</v>
          </cell>
          <cell r="R556">
            <v>39819</v>
          </cell>
          <cell r="T556" t="str">
            <v>Mr. James J. McSwiggan, Jr.</v>
          </cell>
          <cell r="U556" t="str">
            <v>610-668-4286</v>
          </cell>
          <cell r="V556" t="str">
            <v>Robert A. Kuehl 610-668-4700</v>
          </cell>
          <cell r="W556" t="str">
            <v>732 Montgomery Ave.</v>
          </cell>
          <cell r="X556" t="str">
            <v>Narberth</v>
          </cell>
          <cell r="Y556" t="str">
            <v>PA</v>
          </cell>
          <cell r="Z556" t="str">
            <v>19072</v>
          </cell>
          <cell r="AA556" t="str">
            <v>(610) 668-1185</v>
          </cell>
          <cell r="AE556" t="str">
            <v>Hughes Hubbard</v>
          </cell>
        </row>
        <row r="557">
          <cell r="A557">
            <v>513</v>
          </cell>
          <cell r="B557" t="str">
            <v>December 19, 2008</v>
          </cell>
          <cell r="C557" t="str">
            <v>FDIC</v>
          </cell>
          <cell r="D557" t="str">
            <v>RSSD</v>
          </cell>
          <cell r="E557">
            <v>1029464</v>
          </cell>
          <cell r="F557" t="str">
            <v>W.T.B. Financial Corporation</v>
          </cell>
          <cell r="G557" t="str">
            <v>Private</v>
          </cell>
          <cell r="H557">
            <v>110000000</v>
          </cell>
          <cell r="I557" t="str">
            <v>Approve</v>
          </cell>
          <cell r="L557" t="str">
            <v>December 23, 2008</v>
          </cell>
          <cell r="M557">
            <v>39805.625</v>
          </cell>
          <cell r="N557" t="str">
            <v>Approve</v>
          </cell>
          <cell r="O557">
            <v>110153000</v>
          </cell>
          <cell r="Q557" t="str">
            <v>Yes</v>
          </cell>
          <cell r="R557">
            <v>39819</v>
          </cell>
          <cell r="T557" t="str">
            <v>Mr. Larry V. Sorensen</v>
          </cell>
          <cell r="U557" t="str">
            <v>509-358-8122</v>
          </cell>
          <cell r="V557" t="str">
            <v>Jack Heath 509-353-3897</v>
          </cell>
          <cell r="W557" t="str">
            <v>717 W. Sprague Avenue</v>
          </cell>
          <cell r="X557" t="str">
            <v>Spokane</v>
          </cell>
          <cell r="Y557" t="str">
            <v>WA</v>
          </cell>
          <cell r="Z557" t="str">
            <v>99201</v>
          </cell>
          <cell r="AA557" t="str">
            <v>(509) 624-5746</v>
          </cell>
          <cell r="AE557" t="str">
            <v>Squire Sanders</v>
          </cell>
        </row>
        <row r="559">
          <cell r="A559">
            <v>514</v>
          </cell>
          <cell r="B559" t="str">
            <v>December 18, 2008</v>
          </cell>
          <cell r="C559" t="str">
            <v>OTS</v>
          </cell>
          <cell r="D559" t="str">
            <v>RSSD</v>
          </cell>
          <cell r="E559">
            <v>3844269</v>
          </cell>
          <cell r="F559" t="str">
            <v>WSFS Financial Corporation</v>
          </cell>
          <cell r="G559" t="str">
            <v xml:space="preserve">Public </v>
          </cell>
          <cell r="H559">
            <v>78934000</v>
          </cell>
          <cell r="I559" t="str">
            <v>Approve</v>
          </cell>
          <cell r="L559" t="str">
            <v>December 22, 2008</v>
          </cell>
          <cell r="M559">
            <v>39804.541666666664</v>
          </cell>
          <cell r="N559" t="str">
            <v>Approve</v>
          </cell>
          <cell r="O559">
            <v>78934000</v>
          </cell>
          <cell r="P559" t="str">
            <v xml:space="preserve">revised down per 1/20 request (lhb) </v>
          </cell>
          <cell r="Q559" t="str">
            <v>Yes</v>
          </cell>
          <cell r="R559">
            <v>39819</v>
          </cell>
          <cell r="T559" t="str">
            <v>Mr. Mark A. Turner</v>
          </cell>
          <cell r="U559" t="str">
            <v>302-571-7160</v>
          </cell>
          <cell r="V559" t="str">
            <v>Stephen A. Fowle 302-571-6833</v>
          </cell>
          <cell r="W559" t="str">
            <v>500 Delaware Avenue</v>
          </cell>
          <cell r="X559" t="str">
            <v>Wilmington</v>
          </cell>
          <cell r="Y559" t="str">
            <v>DE</v>
          </cell>
          <cell r="Z559" t="str">
            <v>19801</v>
          </cell>
          <cell r="AA559" t="str">
            <v>(302) 571-6842</v>
          </cell>
          <cell r="AE559" t="str">
            <v>Hughes Hubbard</v>
          </cell>
          <cell r="AH559">
            <v>45.08</v>
          </cell>
          <cell r="AI559">
            <v>175105</v>
          </cell>
        </row>
        <row r="560">
          <cell r="A560">
            <v>515</v>
          </cell>
          <cell r="B560" t="str">
            <v>December 18, 2008</v>
          </cell>
          <cell r="C560" t="str">
            <v>OTS</v>
          </cell>
          <cell r="D560" t="str">
            <v>RSSD</v>
          </cell>
          <cell r="E560">
            <v>3848267</v>
          </cell>
          <cell r="F560" t="str">
            <v>AMB Financial Corporation</v>
          </cell>
          <cell r="G560" t="str">
            <v>Private</v>
          </cell>
          <cell r="H560">
            <v>3674408</v>
          </cell>
          <cell r="I560" t="str">
            <v>Approve</v>
          </cell>
          <cell r="L560" t="str">
            <v>December 22, 2008</v>
          </cell>
          <cell r="M560">
            <v>39804.541666666664</v>
          </cell>
          <cell r="N560" t="str">
            <v>Approve</v>
          </cell>
          <cell r="O560">
            <v>3674000</v>
          </cell>
          <cell r="Q560" t="str">
            <v>Yes</v>
          </cell>
          <cell r="R560">
            <v>39819</v>
          </cell>
          <cell r="T560" t="str">
            <v>Mr. Michael Mellon</v>
          </cell>
          <cell r="U560" t="str">
            <v>219-836-5870</v>
          </cell>
          <cell r="V560" t="str">
            <v>Steven A. Bohn 219-836-5870</v>
          </cell>
          <cell r="W560" t="str">
            <v>8230 Hohman Ave.</v>
          </cell>
          <cell r="X560" t="str">
            <v>Munster</v>
          </cell>
          <cell r="Y560" t="str">
            <v>IN</v>
          </cell>
          <cell r="Z560" t="str">
            <v>46321</v>
          </cell>
          <cell r="AA560" t="str">
            <v>(219) 836-5883</v>
          </cell>
          <cell r="AE560" t="str">
            <v>Squire Sanders</v>
          </cell>
        </row>
        <row r="561">
          <cell r="A561">
            <v>516</v>
          </cell>
          <cell r="B561" t="str">
            <v>December 18, 2008</v>
          </cell>
          <cell r="C561" t="str">
            <v>OTS</v>
          </cell>
          <cell r="D561" t="str">
            <v>RSSD</v>
          </cell>
          <cell r="E561">
            <v>3835191</v>
          </cell>
          <cell r="F561" t="str">
            <v>United Western Bancorp, Inc.</v>
          </cell>
          <cell r="G561" t="str">
            <v xml:space="preserve">Public </v>
          </cell>
          <cell r="H561">
            <v>48224000</v>
          </cell>
          <cell r="I561" t="str">
            <v>Approve</v>
          </cell>
          <cell r="T561" t="str">
            <v>Mr. Scot T. Wetzel</v>
          </cell>
          <cell r="U561" t="str">
            <v>720-956-6577</v>
          </cell>
          <cell r="V561" t="str">
            <v>Michael J. McCloskey 720-932-4282</v>
          </cell>
          <cell r="W561" t="str">
            <v>700 17th Street, Suite 2100</v>
          </cell>
          <cell r="X561" t="str">
            <v>Denver</v>
          </cell>
          <cell r="Y561" t="str">
            <v>CO</v>
          </cell>
          <cell r="Z561" t="str">
            <v>80202</v>
          </cell>
          <cell r="AA561" t="str">
            <v>(720) 932-9735</v>
          </cell>
          <cell r="AE561" t="str">
            <v>Hughes Hubbard</v>
          </cell>
        </row>
        <row r="562">
          <cell r="A562">
            <v>517</v>
          </cell>
          <cell r="B562" t="str">
            <v>December 18, 2008</v>
          </cell>
          <cell r="C562" t="str">
            <v>FRB</v>
          </cell>
          <cell r="D562" t="str">
            <v>RSSD</v>
          </cell>
          <cell r="E562">
            <v>1250763</v>
          </cell>
          <cell r="F562" t="str">
            <v>Mercantile Capital Corp.</v>
          </cell>
          <cell r="G562" t="str">
            <v>OTC - Public</v>
          </cell>
          <cell r="H562">
            <v>3500000</v>
          </cell>
          <cell r="I562" t="str">
            <v>Approve</v>
          </cell>
          <cell r="L562" t="str">
            <v>December 22, 2008</v>
          </cell>
          <cell r="M562">
            <v>39804.541666666664</v>
          </cell>
          <cell r="N562" t="str">
            <v>Approve</v>
          </cell>
          <cell r="O562">
            <v>3500000</v>
          </cell>
          <cell r="Q562" t="str">
            <v>Yes</v>
          </cell>
          <cell r="R562">
            <v>39819</v>
          </cell>
          <cell r="T562" t="str">
            <v>Mr. Charles Monaghan</v>
          </cell>
          <cell r="U562" t="str">
            <v>617-867-8828</v>
          </cell>
          <cell r="V562" t="str">
            <v>N/A</v>
          </cell>
          <cell r="W562" t="str">
            <v>61-65 Brookline Avenue</v>
          </cell>
          <cell r="X562" t="str">
            <v>Boston</v>
          </cell>
          <cell r="Y562" t="str">
            <v>MA</v>
          </cell>
          <cell r="Z562" t="str">
            <v>02215</v>
          </cell>
          <cell r="AA562" t="str">
            <v>(617) 247-0187</v>
          </cell>
          <cell r="AE562" t="str">
            <v>Hughes Hubbard</v>
          </cell>
        </row>
        <row r="563">
          <cell r="A563">
            <v>518</v>
          </cell>
          <cell r="B563" t="str">
            <v>December 18, 2008</v>
          </cell>
          <cell r="C563" t="str">
            <v>FRB</v>
          </cell>
          <cell r="D563" t="str">
            <v>RSSD</v>
          </cell>
          <cell r="E563">
            <v>1060850</v>
          </cell>
          <cell r="F563" t="str">
            <v>Financial Security Corporation</v>
          </cell>
          <cell r="G563" t="str">
            <v>OTC - Public</v>
          </cell>
          <cell r="H563">
            <v>5000000</v>
          </cell>
          <cell r="I563" t="str">
            <v>Approve</v>
          </cell>
          <cell r="L563" t="str">
            <v>December 22, 2008</v>
          </cell>
          <cell r="M563">
            <v>39804.541666666664</v>
          </cell>
          <cell r="N563" t="str">
            <v>Approve</v>
          </cell>
          <cell r="O563">
            <v>5000000</v>
          </cell>
          <cell r="Q563" t="str">
            <v>Yes</v>
          </cell>
          <cell r="R563">
            <v>39819</v>
          </cell>
          <cell r="T563" t="str">
            <v>Mr. Douglas M. Crouse</v>
          </cell>
          <cell r="U563" t="str">
            <v>307-568-2483</v>
          </cell>
          <cell r="V563" t="str">
            <v>Audra S. Crouse 307-568-2483</v>
          </cell>
          <cell r="W563" t="str">
            <v>P.O. Box 531 / 201 South Fourth Street</v>
          </cell>
          <cell r="X563" t="str">
            <v>Basin</v>
          </cell>
          <cell r="Y563" t="str">
            <v>WY</v>
          </cell>
          <cell r="Z563" t="str">
            <v>82410</v>
          </cell>
          <cell r="AA563" t="str">
            <v>(307) 568-9398</v>
          </cell>
          <cell r="AE563" t="str">
            <v>Squire Sanders</v>
          </cell>
        </row>
        <row r="564">
          <cell r="A564">
            <v>519</v>
          </cell>
          <cell r="B564" t="str">
            <v>December 18, 2008</v>
          </cell>
          <cell r="C564" t="str">
            <v>FRB</v>
          </cell>
          <cell r="D564" t="str">
            <v>RSSD</v>
          </cell>
          <cell r="E564">
            <v>3465253</v>
          </cell>
          <cell r="F564" t="str">
            <v>Columbine Capital Corp.</v>
          </cell>
          <cell r="G564" t="str">
            <v>Private</v>
          </cell>
          <cell r="H564">
            <v>2260000</v>
          </cell>
          <cell r="I564" t="str">
            <v>Approve</v>
          </cell>
          <cell r="L564" t="str">
            <v>December 22, 2008</v>
          </cell>
          <cell r="M564">
            <v>39804.541666666664</v>
          </cell>
          <cell r="N564" t="str">
            <v>Approve</v>
          </cell>
          <cell r="O564">
            <v>2260000</v>
          </cell>
          <cell r="Q564" t="str">
            <v>Yes</v>
          </cell>
          <cell r="R564">
            <v>39819</v>
          </cell>
          <cell r="T564" t="str">
            <v>Mr. Herb Ensley</v>
          </cell>
          <cell r="U564" t="str">
            <v>719-395-2472</v>
          </cell>
          <cell r="V564" t="str">
            <v>Charles Forster 719-395-2472</v>
          </cell>
          <cell r="W564" t="str">
            <v>P.O. Box 3009 / 105 Centennial Plaza</v>
          </cell>
          <cell r="X564" t="str">
            <v>Buena Vista</v>
          </cell>
          <cell r="Y564" t="str">
            <v>CO</v>
          </cell>
          <cell r="Z564" t="str">
            <v>81211</v>
          </cell>
          <cell r="AA564" t="str">
            <v>(719) 395-2279</v>
          </cell>
          <cell r="AE564" t="str">
            <v>Hughes Hubbard</v>
          </cell>
        </row>
        <row r="565">
          <cell r="A565">
            <v>520</v>
          </cell>
          <cell r="B565" t="str">
            <v>December 18, 2008</v>
          </cell>
          <cell r="C565" t="str">
            <v>FRB</v>
          </cell>
          <cell r="D565" t="str">
            <v>RSSD</v>
          </cell>
          <cell r="E565">
            <v>2803719</v>
          </cell>
          <cell r="F565" t="str">
            <v>Midwest Bank Centre, Inc.</v>
          </cell>
          <cell r="G565" t="str">
            <v>OTC - Private</v>
          </cell>
          <cell r="H565">
            <v>25000000</v>
          </cell>
          <cell r="I565" t="str">
            <v>Approve</v>
          </cell>
          <cell r="L565" t="str">
            <v>December 22, 2008</v>
          </cell>
          <cell r="M565">
            <v>39804.541666666664</v>
          </cell>
          <cell r="N565" t="str">
            <v>Approve</v>
          </cell>
          <cell r="O565">
            <v>25000000</v>
          </cell>
          <cell r="P565" t="str">
            <v>1/15/09: notified by the FRB of their withdrawal</v>
          </cell>
          <cell r="Q565" t="str">
            <v>Yes</v>
          </cell>
          <cell r="R565">
            <v>39819</v>
          </cell>
          <cell r="T565" t="str">
            <v>Mr. Richard E. Grimmer</v>
          </cell>
          <cell r="U565" t="str">
            <v>314-544-8539</v>
          </cell>
          <cell r="V565" t="str">
            <v>Ronald T. Barnes 314-633-1212</v>
          </cell>
          <cell r="W565" t="str">
            <v>17050 Baxter Rd.</v>
          </cell>
          <cell r="X565" t="str">
            <v>Chesterfield</v>
          </cell>
          <cell r="Y565" t="str">
            <v>MO</v>
          </cell>
          <cell r="Z565" t="str">
            <v>63005</v>
          </cell>
          <cell r="AA565" t="str">
            <v>(314) 544-8639</v>
          </cell>
          <cell r="AE565" t="str">
            <v>Squire Sanders</v>
          </cell>
          <cell r="AJ565">
            <v>39828</v>
          </cell>
        </row>
        <row r="566">
          <cell r="A566">
            <v>521</v>
          </cell>
          <cell r="B566" t="str">
            <v>December 18, 2008</v>
          </cell>
          <cell r="C566" t="str">
            <v>FRB</v>
          </cell>
          <cell r="D566" t="str">
            <v>RSSD</v>
          </cell>
          <cell r="E566">
            <v>3490880</v>
          </cell>
          <cell r="F566" t="str">
            <v>Pacific Enterprise Bancorp</v>
          </cell>
          <cell r="G566" t="str">
            <v>Private</v>
          </cell>
          <cell r="H566">
            <v>1822920</v>
          </cell>
          <cell r="I566" t="str">
            <v>Approve</v>
          </cell>
          <cell r="L566" t="str">
            <v>December 22, 2008</v>
          </cell>
          <cell r="M566">
            <v>39804.541666666664</v>
          </cell>
          <cell r="N566" t="str">
            <v>Approve</v>
          </cell>
          <cell r="O566">
            <v>1822000</v>
          </cell>
          <cell r="P566" t="str">
            <v>1/15/09: notified UST of their withdrawal</v>
          </cell>
          <cell r="Q566" t="str">
            <v>Yes</v>
          </cell>
          <cell r="R566">
            <v>39819</v>
          </cell>
          <cell r="T566" t="str">
            <v>Mr. Richard I. Ganulin</v>
          </cell>
          <cell r="U566" t="str">
            <v>949-623-7595</v>
          </cell>
          <cell r="V566" t="str">
            <v>Jo Anne Painter 949-623-7592</v>
          </cell>
          <cell r="W566" t="str">
            <v>17748 Sky Park Circle, Suite 100</v>
          </cell>
          <cell r="X566" t="str">
            <v>Irvine</v>
          </cell>
          <cell r="Y566" t="str">
            <v>CA</v>
          </cell>
          <cell r="Z566" t="str">
            <v>92614</v>
          </cell>
          <cell r="AA566" t="str">
            <v>(949) 623-7598</v>
          </cell>
          <cell r="AE566" t="str">
            <v>Hughes Hubbard</v>
          </cell>
          <cell r="AJ566">
            <v>39828</v>
          </cell>
        </row>
        <row r="568">
          <cell r="A568">
            <v>522</v>
          </cell>
          <cell r="B568" t="str">
            <v>December 19, 2008</v>
          </cell>
          <cell r="C568" t="str">
            <v>FDIC</v>
          </cell>
          <cell r="D568" t="str">
            <v>RSSD</v>
          </cell>
          <cell r="E568">
            <v>685368</v>
          </cell>
          <cell r="F568" t="str">
            <v>Bank of Rio Vista</v>
          </cell>
          <cell r="G568" t="str">
            <v>OTC - Private</v>
          </cell>
          <cell r="H568">
            <v>3000000</v>
          </cell>
          <cell r="I568" t="str">
            <v>Approve</v>
          </cell>
          <cell r="L568" t="str">
            <v>December 23, 2008</v>
          </cell>
          <cell r="M568">
            <v>39805.625</v>
          </cell>
          <cell r="N568" t="str">
            <v>Approve</v>
          </cell>
          <cell r="O568">
            <v>3000000</v>
          </cell>
          <cell r="Q568" t="str">
            <v>Yes</v>
          </cell>
          <cell r="R568">
            <v>39819</v>
          </cell>
          <cell r="T568" t="str">
            <v>Mr. Tim Kubli</v>
          </cell>
          <cell r="U568" t="str">
            <v>707-374-5711</v>
          </cell>
          <cell r="V568" t="str">
            <v>Paul Ubrun 707-374-5711</v>
          </cell>
          <cell r="W568" t="str">
            <v>101 Main Street / P.O. Box 157</v>
          </cell>
          <cell r="X568" t="str">
            <v>Rio Vista</v>
          </cell>
          <cell r="Y568" t="str">
            <v>CA</v>
          </cell>
          <cell r="Z568" t="str">
            <v>94571</v>
          </cell>
          <cell r="AA568" t="str">
            <v>(707) 374-5067</v>
          </cell>
          <cell r="AE568" t="str">
            <v>Squire Sanders</v>
          </cell>
        </row>
        <row r="569">
          <cell r="A569">
            <v>523</v>
          </cell>
          <cell r="B569" t="str">
            <v>December 19, 2008</v>
          </cell>
          <cell r="C569" t="str">
            <v>FDIC</v>
          </cell>
          <cell r="D569" t="str">
            <v>RSSD</v>
          </cell>
          <cell r="E569">
            <v>2146359</v>
          </cell>
          <cell r="F569" t="str">
            <v>ColoEast Bankshares, Inc.</v>
          </cell>
          <cell r="H569">
            <v>10000000</v>
          </cell>
          <cell r="I569" t="str">
            <v>Approve</v>
          </cell>
          <cell r="L569" t="str">
            <v>January 16, 2009</v>
          </cell>
          <cell r="M569">
            <v>39829.541666666664</v>
          </cell>
          <cell r="N569" t="str">
            <v>Approve</v>
          </cell>
          <cell r="O569">
            <v>10000000</v>
          </cell>
          <cell r="R569">
            <v>39829</v>
          </cell>
          <cell r="T569" t="str">
            <v>Mr. Steve Sherlock</v>
          </cell>
          <cell r="U569" t="str">
            <v>719-336-8603</v>
          </cell>
          <cell r="V569" t="str">
            <v>Martin Jensen 719-734-5200</v>
          </cell>
          <cell r="W569" t="str">
            <v>100 W. Pearl</v>
          </cell>
          <cell r="X569" t="str">
            <v>Lamar</v>
          </cell>
          <cell r="Y569" t="str">
            <v>CO</v>
          </cell>
          <cell r="Z569" t="str">
            <v>81052</v>
          </cell>
          <cell r="AA569" t="str">
            <v>(719) 336-5944</v>
          </cell>
          <cell r="AE569" t="str">
            <v>Squire Sanders</v>
          </cell>
        </row>
        <row r="570">
          <cell r="A570">
            <v>524</v>
          </cell>
          <cell r="B570" t="str">
            <v>December 19, 2008</v>
          </cell>
          <cell r="C570" t="str">
            <v>FDIC</v>
          </cell>
          <cell r="D570" t="str">
            <v>RSSD</v>
          </cell>
          <cell r="E570">
            <v>3212091</v>
          </cell>
          <cell r="F570" t="str">
            <v>New York Private Bank &amp; Trust Corp. / Emigrant Bank</v>
          </cell>
          <cell r="G570" t="str">
            <v>OTC - Private</v>
          </cell>
          <cell r="H570">
            <v>267275000</v>
          </cell>
          <cell r="I570" t="str">
            <v>Approve</v>
          </cell>
          <cell r="L570" t="str">
            <v>December 22, 2008</v>
          </cell>
          <cell r="M570">
            <v>39804.541666666664</v>
          </cell>
          <cell r="N570" t="str">
            <v>Approve</v>
          </cell>
          <cell r="O570">
            <v>267274000</v>
          </cell>
          <cell r="Q570" t="str">
            <v>Yes</v>
          </cell>
          <cell r="R570">
            <v>39812</v>
          </cell>
          <cell r="T570" t="str">
            <v>Mr. Howard P. Milstein</v>
          </cell>
          <cell r="U570" t="str">
            <v>212-850-4905</v>
          </cell>
          <cell r="V570" t="str">
            <v>Francis R. May 212-850-4763</v>
          </cell>
          <cell r="W570" t="str">
            <v>5 East 42nd Street</v>
          </cell>
          <cell r="X570" t="str">
            <v>New York</v>
          </cell>
          <cell r="Y570" t="str">
            <v>NY</v>
          </cell>
          <cell r="Z570" t="str">
            <v>10017</v>
          </cell>
          <cell r="AA570" t="str">
            <v>(212) 850-4392</v>
          </cell>
          <cell r="AB570">
            <v>39822</v>
          </cell>
          <cell r="AC570">
            <v>39822</v>
          </cell>
          <cell r="AD570">
            <v>267274000</v>
          </cell>
          <cell r="AE570" t="str">
            <v>Squire Sanders</v>
          </cell>
          <cell r="AH570" t="str">
            <v>n/a</v>
          </cell>
          <cell r="AI570" t="str">
            <v>n/a</v>
          </cell>
        </row>
        <row r="571">
          <cell r="A571">
            <v>525</v>
          </cell>
          <cell r="B571" t="str">
            <v>December 19, 2008</v>
          </cell>
          <cell r="C571" t="str">
            <v>FDIC</v>
          </cell>
          <cell r="D571" t="str">
            <v>RSSD</v>
          </cell>
          <cell r="E571">
            <v>1098705</v>
          </cell>
          <cell r="F571" t="str">
            <v>First State Bancorp, Inc.</v>
          </cell>
          <cell r="G571" t="str">
            <v>OTC - Private</v>
          </cell>
          <cell r="H571">
            <v>7000000</v>
          </cell>
          <cell r="I571" t="str">
            <v>Approve</v>
          </cell>
          <cell r="L571" t="str">
            <v>December 23, 2008</v>
          </cell>
          <cell r="M571">
            <v>39805.625</v>
          </cell>
          <cell r="N571" t="str">
            <v>Approve</v>
          </cell>
          <cell r="O571">
            <v>7000000</v>
          </cell>
          <cell r="Q571" t="str">
            <v>Yes</v>
          </cell>
          <cell r="R571">
            <v>39820</v>
          </cell>
          <cell r="T571" t="str">
            <v>Mr. Gordon Waller</v>
          </cell>
          <cell r="U571" t="str">
            <v>573-575-4505</v>
          </cell>
          <cell r="V571" t="str">
            <v>Christy Fortner 573-575-4506</v>
          </cell>
          <cell r="W571" t="str">
            <v>100 W. 3rd Street, P.O. Box 18</v>
          </cell>
          <cell r="X571" t="str">
            <v>Caruthersville</v>
          </cell>
          <cell r="Y571" t="str">
            <v>MO</v>
          </cell>
          <cell r="Z571" t="str">
            <v>63830</v>
          </cell>
          <cell r="AA571" t="str">
            <v>(573) 333-3131</v>
          </cell>
          <cell r="AE571" t="str">
            <v>Squire Sanders</v>
          </cell>
        </row>
        <row r="572">
          <cell r="A572">
            <v>526</v>
          </cell>
          <cell r="B572" t="str">
            <v>December 19, 2008</v>
          </cell>
          <cell r="C572" t="str">
            <v>FDIC</v>
          </cell>
          <cell r="D572" t="str">
            <v>RSSD</v>
          </cell>
          <cell r="E572">
            <v>3260551</v>
          </cell>
          <cell r="F572" t="str">
            <v>Lafayette Bancorp, Inc.</v>
          </cell>
          <cell r="G572" t="str">
            <v>OTC - Private</v>
          </cell>
          <cell r="H572">
            <v>1988580</v>
          </cell>
          <cell r="I572" t="str">
            <v>Approve</v>
          </cell>
          <cell r="L572" t="str">
            <v>December 23, 2008</v>
          </cell>
          <cell r="M572">
            <v>39805.625</v>
          </cell>
          <cell r="N572" t="str">
            <v>Approve</v>
          </cell>
          <cell r="O572">
            <v>1998000</v>
          </cell>
          <cell r="Q572" t="str">
            <v>Yes</v>
          </cell>
          <cell r="R572">
            <v>39819</v>
          </cell>
          <cell r="T572" t="str">
            <v>R. L. Holley</v>
          </cell>
          <cell r="U572" t="str">
            <v>662-234-0622</v>
          </cell>
          <cell r="V572" t="str">
            <v>Bobbie Vinson 662-234-0622</v>
          </cell>
          <cell r="W572" t="str">
            <v>2301 West Jackson Avenue</v>
          </cell>
          <cell r="X572" t="str">
            <v>Oxford</v>
          </cell>
          <cell r="Y572" t="str">
            <v>MS</v>
          </cell>
          <cell r="Z572" t="str">
            <v>38655</v>
          </cell>
          <cell r="AA572" t="str">
            <v>(662) 234-0722</v>
          </cell>
          <cell r="AE572" t="str">
            <v>Hughes Hubbard</v>
          </cell>
        </row>
        <row r="573">
          <cell r="A573">
            <v>527</v>
          </cell>
          <cell r="B573" t="str">
            <v>December 19, 2008</v>
          </cell>
          <cell r="C573" t="str">
            <v>FDIC</v>
          </cell>
          <cell r="D573" t="str">
            <v>RSSD</v>
          </cell>
          <cell r="E573">
            <v>3438097</v>
          </cell>
          <cell r="F573" t="str">
            <v>Skagit State Bancorp, Inc.</v>
          </cell>
          <cell r="G573" t="str">
            <v>OTC - Private</v>
          </cell>
          <cell r="H573">
            <v>13954830</v>
          </cell>
          <cell r="I573" t="str">
            <v>Approve</v>
          </cell>
          <cell r="L573" t="str">
            <v>December 23, 2008</v>
          </cell>
          <cell r="M573">
            <v>39805.625</v>
          </cell>
          <cell r="N573" t="str">
            <v>Approve</v>
          </cell>
          <cell r="O573">
            <v>13954000</v>
          </cell>
          <cell r="Q573" t="str">
            <v>Yes</v>
          </cell>
          <cell r="R573">
            <v>39819</v>
          </cell>
          <cell r="T573" t="str">
            <v>Ms. Cheryl R. Bishop</v>
          </cell>
          <cell r="U573" t="str">
            <v>360-755-0411</v>
          </cell>
          <cell r="V573" t="str">
            <v>Carla Tucker 360-755-1527</v>
          </cell>
          <cell r="W573" t="str">
            <v>301 E. Fairhaven Ave.</v>
          </cell>
          <cell r="X573" t="str">
            <v>Burlington</v>
          </cell>
          <cell r="Y573" t="str">
            <v>WA</v>
          </cell>
          <cell r="Z573" t="str">
            <v>98233</v>
          </cell>
          <cell r="AA573" t="str">
            <v>(360) 755-9695</v>
          </cell>
          <cell r="AE573" t="str">
            <v>Squire Sanders</v>
          </cell>
        </row>
        <row r="574">
          <cell r="A574">
            <v>528</v>
          </cell>
          <cell r="B574" t="str">
            <v>December 19, 2008</v>
          </cell>
          <cell r="C574" t="str">
            <v>FDIC</v>
          </cell>
          <cell r="D574" t="str">
            <v>RSSD</v>
          </cell>
          <cell r="E574">
            <v>2640615</v>
          </cell>
          <cell r="F574" t="str">
            <v>South Valley Bancorp, Inc.</v>
          </cell>
          <cell r="G574" t="str">
            <v>OTC - Private</v>
          </cell>
          <cell r="H574">
            <v>16900000</v>
          </cell>
          <cell r="I574" t="str">
            <v>Approve</v>
          </cell>
          <cell r="L574" t="str">
            <v>December 23, 2008</v>
          </cell>
          <cell r="M574">
            <v>39805.625</v>
          </cell>
          <cell r="N574" t="str">
            <v>Approve</v>
          </cell>
          <cell r="O574">
            <v>16913000</v>
          </cell>
          <cell r="Q574" t="str">
            <v>Yes</v>
          </cell>
          <cell r="R574">
            <v>39819</v>
          </cell>
          <cell r="T574" t="str">
            <v>Mr. William E. Castle</v>
          </cell>
          <cell r="U574" t="str">
            <v>541-880-5200</v>
          </cell>
          <cell r="V574" t="str">
            <v>Loren L. Lawrie 541-880-5201</v>
          </cell>
          <cell r="W574" t="str">
            <v>803 Main Street</v>
          </cell>
          <cell r="X574" t="str">
            <v>Klamath Falls</v>
          </cell>
          <cell r="Y574" t="str">
            <v>OR</v>
          </cell>
          <cell r="Z574" t="str">
            <v>97603</v>
          </cell>
          <cell r="AA574" t="str">
            <v>(541) 880-5251</v>
          </cell>
          <cell r="AE574" t="str">
            <v>Squire Sanders</v>
          </cell>
        </row>
        <row r="575">
          <cell r="A575">
            <v>529</v>
          </cell>
          <cell r="B575" t="str">
            <v>December 19, 2008</v>
          </cell>
          <cell r="C575" t="str">
            <v>FDIC</v>
          </cell>
          <cell r="D575" t="str">
            <v>RSSD</v>
          </cell>
          <cell r="E575">
            <v>3080049</v>
          </cell>
          <cell r="F575" t="str">
            <v>Riverdale Bancshares, Inc.</v>
          </cell>
          <cell r="G575" t="str">
            <v>Private</v>
          </cell>
          <cell r="H575">
            <v>900000</v>
          </cell>
          <cell r="I575" t="str">
            <v>Approve</v>
          </cell>
          <cell r="T575" t="str">
            <v>Mr. Phil Jossi</v>
          </cell>
          <cell r="U575" t="str">
            <v>308-893-2351</v>
          </cell>
          <cell r="V575" t="str">
            <v>Jim Bodyfield 308-750-0251</v>
          </cell>
          <cell r="W575" t="str">
            <v>P.O. Box 7 / 222 3rd Avenue</v>
          </cell>
          <cell r="X575" t="str">
            <v>Riverdale</v>
          </cell>
          <cell r="Y575" t="str">
            <v>NE</v>
          </cell>
          <cell r="Z575" t="str">
            <v>68870</v>
          </cell>
          <cell r="AA575" t="str">
            <v>(308) 893-3600</v>
          </cell>
          <cell r="AE575" t="str">
            <v>Squire Sanders</v>
          </cell>
        </row>
        <row r="576">
          <cell r="A576">
            <v>530</v>
          </cell>
          <cell r="B576" t="str">
            <v>December 19, 2008</v>
          </cell>
          <cell r="C576" t="str">
            <v>FDIC</v>
          </cell>
          <cell r="D576" t="str">
            <v>RSSD</v>
          </cell>
          <cell r="E576">
            <v>1416439</v>
          </cell>
          <cell r="F576" t="str">
            <v>Reliable Community Bancshares, Inc.</v>
          </cell>
          <cell r="G576" t="str">
            <v>OTC - Private</v>
          </cell>
          <cell r="H576">
            <v>10000000</v>
          </cell>
          <cell r="I576" t="str">
            <v>Approve</v>
          </cell>
          <cell r="L576" t="str">
            <v>December 23, 2008</v>
          </cell>
          <cell r="M576">
            <v>39805.625</v>
          </cell>
          <cell r="N576" t="str">
            <v>Approve</v>
          </cell>
          <cell r="O576">
            <v>10000000</v>
          </cell>
          <cell r="Q576" t="str">
            <v>Yes</v>
          </cell>
          <cell r="R576">
            <v>39819</v>
          </cell>
          <cell r="T576" t="str">
            <v>Ms. Martha J. Rollet</v>
          </cell>
          <cell r="U576" t="str">
            <v>573-547-6541</v>
          </cell>
          <cell r="V576" t="str">
            <v>R. David Crader 573-335-3100</v>
          </cell>
          <cell r="W576" t="str">
            <v>18 W. Ste. Maries St.</v>
          </cell>
          <cell r="X576" t="str">
            <v>Perryville</v>
          </cell>
          <cell r="Y576" t="str">
            <v>MO</v>
          </cell>
          <cell r="Z576" t="str">
            <v>63775</v>
          </cell>
          <cell r="AA576" t="str">
            <v>(573) 547-3403</v>
          </cell>
          <cell r="AE576" t="str">
            <v>Hughes Hubbard</v>
          </cell>
        </row>
        <row r="577">
          <cell r="A577">
            <v>531</v>
          </cell>
          <cell r="B577" t="str">
            <v>December 19, 2008</v>
          </cell>
          <cell r="C577" t="str">
            <v>FDIC</v>
          </cell>
          <cell r="D577" t="str">
            <v>RSSD</v>
          </cell>
          <cell r="E577">
            <v>1023172</v>
          </cell>
          <cell r="F577" t="str">
            <v>North Missouri Bancorp, Inc.</v>
          </cell>
          <cell r="G577" t="str">
            <v>Private</v>
          </cell>
          <cell r="H577">
            <v>1756000</v>
          </cell>
          <cell r="I577" t="str">
            <v>Approve</v>
          </cell>
          <cell r="T577" t="str">
            <v>Mr. Doug Mayer</v>
          </cell>
          <cell r="U577" t="str">
            <v>660-397-2266</v>
          </cell>
          <cell r="V577" t="str">
            <v>Edith (Annie) Fisher 660-397-2266</v>
          </cell>
          <cell r="W577" t="str">
            <v>127 S. Main, P.O. Box 189</v>
          </cell>
          <cell r="X577" t="str">
            <v>Edina</v>
          </cell>
          <cell r="Y577" t="str">
            <v>MO</v>
          </cell>
          <cell r="Z577" t="str">
            <v>63537</v>
          </cell>
          <cell r="AA577" t="str">
            <v>(660) 397-3262</v>
          </cell>
          <cell r="AE577" t="str">
            <v>Squire Sanders</v>
          </cell>
        </row>
        <row r="578">
          <cell r="A578">
            <v>532</v>
          </cell>
          <cell r="B578" t="str">
            <v>December 19, 2008</v>
          </cell>
          <cell r="C578" t="str">
            <v>FDIC</v>
          </cell>
          <cell r="D578" t="str">
            <v>RSSD</v>
          </cell>
          <cell r="E578">
            <v>1058165</v>
          </cell>
          <cell r="F578" t="str">
            <v>Morrill Bancshares, Inc.</v>
          </cell>
          <cell r="G578" t="str">
            <v>OTC - Private</v>
          </cell>
          <cell r="H578">
            <v>13000000</v>
          </cell>
          <cell r="I578" t="str">
            <v>Approve</v>
          </cell>
          <cell r="L578" t="str">
            <v>December 23, 2008</v>
          </cell>
          <cell r="M578">
            <v>39805.625</v>
          </cell>
          <cell r="N578" t="str">
            <v>Approve</v>
          </cell>
          <cell r="O578">
            <v>13000000</v>
          </cell>
          <cell r="Q578" t="str">
            <v>Yes</v>
          </cell>
          <cell r="R578">
            <v>39819</v>
          </cell>
          <cell r="T578" t="str">
            <v>Mr. Kurt M. Saylor</v>
          </cell>
          <cell r="U578" t="str">
            <v>913-362-2294</v>
          </cell>
          <cell r="V578" t="str">
            <v>Rhonda McHenry 913-362-2294</v>
          </cell>
          <cell r="W578" t="str">
            <v>6740 Antioch Road</v>
          </cell>
          <cell r="X578" t="str">
            <v>Merriam</v>
          </cell>
          <cell r="Y578" t="str">
            <v>KS</v>
          </cell>
          <cell r="Z578" t="str">
            <v>66204</v>
          </cell>
          <cell r="AA578" t="str">
            <v>(913) 362-2297</v>
          </cell>
          <cell r="AB578">
            <v>39829</v>
          </cell>
          <cell r="AC578">
            <v>39829</v>
          </cell>
          <cell r="AD578">
            <v>13000000</v>
          </cell>
          <cell r="AE578" t="str">
            <v>Hughes Hubbard</v>
          </cell>
        </row>
        <row r="579">
          <cell r="A579">
            <v>533</v>
          </cell>
          <cell r="B579" t="str">
            <v>December 19, 2008</v>
          </cell>
          <cell r="C579" t="str">
            <v>FRB</v>
          </cell>
          <cell r="D579" t="str">
            <v>RSSD</v>
          </cell>
          <cell r="E579">
            <v>3014950</v>
          </cell>
          <cell r="F579" t="str">
            <v>Woodlands Financial Services Company</v>
          </cell>
          <cell r="G579" t="str">
            <v>OTC - Private</v>
          </cell>
          <cell r="H579">
            <v>2000000</v>
          </cell>
          <cell r="I579" t="str">
            <v>Approve</v>
          </cell>
          <cell r="L579" t="str">
            <v>December 30, 2008</v>
          </cell>
          <cell r="M579">
            <v>39812.583333333336</v>
          </cell>
          <cell r="N579" t="str">
            <v xml:space="preserve">Approve </v>
          </cell>
          <cell r="O579">
            <v>2000000</v>
          </cell>
          <cell r="P579" t="str">
            <v>Conditionally Approved until verification of Viability by FBA; verified by the FRB on 12/30 and condition was removed</v>
          </cell>
          <cell r="Q579" t="str">
            <v>Yes</v>
          </cell>
          <cell r="R579">
            <v>39819</v>
          </cell>
          <cell r="T579" t="str">
            <v>Mr. Robert Frose</v>
          </cell>
          <cell r="U579" t="str">
            <v>570-327-5263</v>
          </cell>
          <cell r="V579" t="str">
            <v>Russ Kimura 570-327-5263</v>
          </cell>
          <cell r="W579" t="str">
            <v>2450 E. Third St.</v>
          </cell>
          <cell r="X579" t="str">
            <v>Williamsport</v>
          </cell>
          <cell r="Y579" t="str">
            <v>PA</v>
          </cell>
          <cell r="Z579" t="str">
            <v>17701</v>
          </cell>
          <cell r="AA579" t="str">
            <v>(570) 327-1732</v>
          </cell>
          <cell r="AE579" t="str">
            <v>Squire Sanders</v>
          </cell>
        </row>
        <row r="580">
          <cell r="A580">
            <v>534</v>
          </cell>
          <cell r="B580" t="str">
            <v>December 19, 2008</v>
          </cell>
          <cell r="C580" t="str">
            <v>FRB</v>
          </cell>
          <cell r="D580" t="str">
            <v>RSSD</v>
          </cell>
          <cell r="E580">
            <v>3558726</v>
          </cell>
          <cell r="F580" t="str">
            <v>First Texas BHC, Inc.</v>
          </cell>
          <cell r="G580" t="str">
            <v>OTC - Private</v>
          </cell>
          <cell r="H580">
            <v>12932000</v>
          </cell>
          <cell r="I580" t="str">
            <v>Approve</v>
          </cell>
          <cell r="P580" t="str">
            <v>Was pulled from the 12/30/08 I/C meeting</v>
          </cell>
          <cell r="T580" t="str">
            <v>Mr. Vernon Bryant</v>
          </cell>
          <cell r="U580" t="str">
            <v>817-763-9900</v>
          </cell>
          <cell r="V580" t="str">
            <v>Lisanne Davidson 817-298-5610</v>
          </cell>
          <cell r="W580" t="str">
            <v>4100 International Plaza, Suite 900</v>
          </cell>
          <cell r="X580" t="str">
            <v>Fort Worth</v>
          </cell>
          <cell r="Y580" t="str">
            <v>TX</v>
          </cell>
          <cell r="Z580" t="str">
            <v>76109</v>
          </cell>
          <cell r="AA580" t="str">
            <v>(817) 763-9908</v>
          </cell>
          <cell r="AE580" t="str">
            <v>Hughes Hubbard</v>
          </cell>
        </row>
        <row r="581">
          <cell r="A581">
            <v>535</v>
          </cell>
          <cell r="B581" t="str">
            <v>December 19, 2008</v>
          </cell>
          <cell r="C581" t="str">
            <v>FRB</v>
          </cell>
          <cell r="D581" t="str">
            <v>RSSD</v>
          </cell>
          <cell r="E581">
            <v>1139215</v>
          </cell>
          <cell r="F581" t="str">
            <v>Bankers' Bancorp, Inc.</v>
          </cell>
          <cell r="G581" t="str">
            <v>OTC - Private</v>
          </cell>
          <cell r="H581">
            <v>11955000</v>
          </cell>
          <cell r="I581" t="str">
            <v>Approve</v>
          </cell>
          <cell r="P581" t="str">
            <v>Was pulled from the 12/30/08 I/C meeting</v>
          </cell>
          <cell r="T581" t="str">
            <v>Mr. Mark L. Ribelin</v>
          </cell>
          <cell r="U581" t="str">
            <v>217-585-4401</v>
          </cell>
          <cell r="V581" t="str">
            <v>John D. Schneider, Jr. 217-585-0734</v>
          </cell>
          <cell r="W581" t="str">
            <v>3161 West White Oaks Dr., Suite 300</v>
          </cell>
          <cell r="X581" t="str">
            <v>Springfield</v>
          </cell>
          <cell r="Y581" t="str">
            <v>IL</v>
          </cell>
          <cell r="Z581" t="str">
            <v>62704</v>
          </cell>
          <cell r="AA581" t="str">
            <v>(217) 585-0396</v>
          </cell>
          <cell r="AE581" t="str">
            <v>Squire Sanders</v>
          </cell>
        </row>
        <row r="582">
          <cell r="A582">
            <v>536</v>
          </cell>
          <cell r="B582" t="str">
            <v>December 19, 2008</v>
          </cell>
          <cell r="C582" t="str">
            <v>FRB</v>
          </cell>
          <cell r="D582" t="str">
            <v>RSSD</v>
          </cell>
          <cell r="E582">
            <v>2668589</v>
          </cell>
          <cell r="F582" t="str">
            <v>Portage Bankshares, Inc.</v>
          </cell>
          <cell r="G582" t="str">
            <v>OTC - Private</v>
          </cell>
          <cell r="H582">
            <v>5000000</v>
          </cell>
          <cell r="I582" t="str">
            <v>Approve</v>
          </cell>
          <cell r="L582" t="str">
            <v>December 30, 2008</v>
          </cell>
          <cell r="M582">
            <v>39812.583333333336</v>
          </cell>
          <cell r="N582" t="str">
            <v>Approve</v>
          </cell>
          <cell r="O582">
            <v>5000000</v>
          </cell>
          <cell r="Q582" t="str">
            <v>Yes</v>
          </cell>
          <cell r="R582">
            <v>39819</v>
          </cell>
          <cell r="T582" t="str">
            <v>Mr. Richard J. Coe</v>
          </cell>
          <cell r="U582" t="str">
            <v>330-296-8090</v>
          </cell>
          <cell r="V582" t="str">
            <v>Kevin T. Lewis 330-296-8090</v>
          </cell>
          <cell r="W582" t="str">
            <v>1311 East Main St.</v>
          </cell>
          <cell r="X582" t="str">
            <v>Ravenna</v>
          </cell>
          <cell r="Y582" t="str">
            <v>OH</v>
          </cell>
          <cell r="Z582" t="str">
            <v>44266</v>
          </cell>
          <cell r="AA582" t="str">
            <v>(330) 296-6082</v>
          </cell>
          <cell r="AE582" t="str">
            <v>Hughes Hubbard</v>
          </cell>
        </row>
        <row r="583">
          <cell r="A583">
            <v>537</v>
          </cell>
          <cell r="B583" t="str">
            <v>December 19, 2008</v>
          </cell>
          <cell r="C583" t="str">
            <v>FRB</v>
          </cell>
          <cell r="D583" t="str">
            <v>RSSD</v>
          </cell>
          <cell r="E583">
            <v>3129117</v>
          </cell>
          <cell r="F583" t="str">
            <v>Bethlehem Financial Corporation</v>
          </cell>
          <cell r="G583" t="str">
            <v>OTC - Private</v>
          </cell>
          <cell r="H583">
            <v>3000000</v>
          </cell>
          <cell r="I583" t="str">
            <v>Approve</v>
          </cell>
          <cell r="L583" t="str">
            <v>December 30, 2008</v>
          </cell>
          <cell r="M583">
            <v>39812.583333333336</v>
          </cell>
          <cell r="N583" t="str">
            <v>Approve</v>
          </cell>
          <cell r="O583">
            <v>3000000</v>
          </cell>
          <cell r="Q583" t="str">
            <v>Yes</v>
          </cell>
          <cell r="R583">
            <v>39819</v>
          </cell>
          <cell r="T583" t="str">
            <v>Mr. Rick Gallegos</v>
          </cell>
          <cell r="U583" t="str">
            <v>505-861-3102</v>
          </cell>
          <cell r="V583" t="str">
            <v>Irene Chavez 505-861-5272</v>
          </cell>
          <cell r="W583" t="str">
            <v>19339 Highway 314</v>
          </cell>
          <cell r="X583" t="str">
            <v>Belen</v>
          </cell>
          <cell r="Y583" t="str">
            <v>NM</v>
          </cell>
          <cell r="Z583" t="str">
            <v>87002</v>
          </cell>
          <cell r="AA583" t="str">
            <v>(505) 864-2223</v>
          </cell>
          <cell r="AE583" t="str">
            <v>Squire Sanders</v>
          </cell>
        </row>
        <row r="585">
          <cell r="A585">
            <v>538</v>
          </cell>
          <cell r="B585" t="str">
            <v>December 22, 2008</v>
          </cell>
          <cell r="C585" t="str">
            <v>OCC</v>
          </cell>
          <cell r="D585" t="str">
            <v>RSSD</v>
          </cell>
          <cell r="E585">
            <v>1479676</v>
          </cell>
          <cell r="F585" t="str">
            <v>Liberty Bank, National Assocation</v>
          </cell>
          <cell r="G585" t="str">
            <v>OTC - Private</v>
          </cell>
          <cell r="H585">
            <v>4000000</v>
          </cell>
          <cell r="I585" t="str">
            <v>Approve</v>
          </cell>
          <cell r="L585" t="str">
            <v>December 30, 2008</v>
          </cell>
          <cell r="M585">
            <v>39812.583333333336</v>
          </cell>
          <cell r="N585" t="str">
            <v>Approve</v>
          </cell>
          <cell r="O585">
            <v>4000000</v>
          </cell>
          <cell r="Q585" t="str">
            <v>Yes</v>
          </cell>
          <cell r="R585">
            <v>39819</v>
          </cell>
          <cell r="T585" t="str">
            <v>Mr. Rich Ebner</v>
          </cell>
          <cell r="U585" t="str">
            <v>216-359-5503</v>
          </cell>
          <cell r="V585" t="str">
            <v>William Valerian 216-359-5540</v>
          </cell>
          <cell r="W585" t="str">
            <v>25201 Chagrin Blvd., Suite 120</v>
          </cell>
          <cell r="X585" t="str">
            <v>Beachwood</v>
          </cell>
          <cell r="Y585" t="str">
            <v>OH</v>
          </cell>
          <cell r="Z585" t="str">
            <v>44122</v>
          </cell>
          <cell r="AA585" t="str">
            <v>(216) 359-5501</v>
          </cell>
          <cell r="AE585" t="str">
            <v>Hughes Hubbard</v>
          </cell>
        </row>
        <row r="586">
          <cell r="A586">
            <v>539</v>
          </cell>
          <cell r="B586" t="str">
            <v>December 22, 2008</v>
          </cell>
          <cell r="C586" t="str">
            <v>OCC</v>
          </cell>
          <cell r="D586" t="str">
            <v>RSSD</v>
          </cell>
          <cell r="E586">
            <v>3030307</v>
          </cell>
          <cell r="F586" t="str">
            <v>Landmark, Bancorp, Inc.</v>
          </cell>
          <cell r="G586" t="str">
            <v xml:space="preserve">Public </v>
          </cell>
          <cell r="H586">
            <v>12000000</v>
          </cell>
          <cell r="I586" t="str">
            <v>Approve</v>
          </cell>
          <cell r="L586" t="str">
            <v>December 30, 2008</v>
          </cell>
          <cell r="M586">
            <v>39812.583333333336</v>
          </cell>
          <cell r="N586" t="str">
            <v>Approve</v>
          </cell>
          <cell r="O586">
            <v>12000000</v>
          </cell>
          <cell r="Q586" t="str">
            <v>Yes</v>
          </cell>
          <cell r="R586">
            <v>39819</v>
          </cell>
          <cell r="T586" t="str">
            <v>Mr. Patrick L. Alexander</v>
          </cell>
          <cell r="U586" t="str">
            <v>785-565-2000</v>
          </cell>
          <cell r="V586" t="str">
            <v>Mark A. Herpich 785-565-2000</v>
          </cell>
          <cell r="W586" t="str">
            <v>701 Poyntz Avenue</v>
          </cell>
          <cell r="X586" t="str">
            <v>Manhattan</v>
          </cell>
          <cell r="Y586" t="str">
            <v>KS</v>
          </cell>
          <cell r="Z586" t="str">
            <v>66502</v>
          </cell>
          <cell r="AA586" t="str">
            <v>(785) 228-8605</v>
          </cell>
          <cell r="AE586" t="str">
            <v>Squire Sanders</v>
          </cell>
        </row>
        <row r="587">
          <cell r="A587">
            <v>540</v>
          </cell>
          <cell r="B587" t="str">
            <v>December 22, 2008</v>
          </cell>
          <cell r="C587" t="str">
            <v>OCC</v>
          </cell>
          <cell r="D587" t="str">
            <v>RSSD</v>
          </cell>
          <cell r="E587">
            <v>2750448</v>
          </cell>
          <cell r="F587" t="str">
            <v>Santa Clara Valley Bank</v>
          </cell>
          <cell r="G587" t="str">
            <v xml:space="preserve">Public </v>
          </cell>
          <cell r="H587">
            <v>2900000</v>
          </cell>
          <cell r="I587" t="str">
            <v>Approve</v>
          </cell>
          <cell r="L587" t="str">
            <v>December 30, 2008</v>
          </cell>
          <cell r="M587">
            <v>39812.583333333336</v>
          </cell>
          <cell r="N587" t="str">
            <v>Approve</v>
          </cell>
          <cell r="O587">
            <v>2900000</v>
          </cell>
          <cell r="Q587" t="str">
            <v>Yes</v>
          </cell>
          <cell r="R587">
            <v>39819</v>
          </cell>
          <cell r="T587" t="str">
            <v>Mr. Michael D. Hause</v>
          </cell>
          <cell r="U587" t="str">
            <v>805-525-7847</v>
          </cell>
          <cell r="V587" t="str">
            <v>Long T. Huynh 805-525-7806</v>
          </cell>
          <cell r="W587" t="str">
            <v>901 E. Main Street</v>
          </cell>
          <cell r="X587" t="str">
            <v>Santa Paula</v>
          </cell>
          <cell r="Y587" t="str">
            <v>CA</v>
          </cell>
          <cell r="Z587" t="str">
            <v>93060</v>
          </cell>
          <cell r="AA587" t="str">
            <v>(805) 525-1512</v>
          </cell>
          <cell r="AE587" t="str">
            <v>Hughes Hubbard</v>
          </cell>
        </row>
        <row r="588">
          <cell r="A588">
            <v>541</v>
          </cell>
          <cell r="B588" t="str">
            <v>December 22, 2008</v>
          </cell>
          <cell r="C588" t="str">
            <v>OCC</v>
          </cell>
          <cell r="D588" t="str">
            <v>RSSD</v>
          </cell>
          <cell r="E588">
            <v>3030688</v>
          </cell>
          <cell r="F588" t="str">
            <v>Trafalgar Holdings, LLC</v>
          </cell>
          <cell r="G588" t="str">
            <v>OTC - Private</v>
          </cell>
          <cell r="H588">
            <v>7600000</v>
          </cell>
          <cell r="I588" t="str">
            <v>Approve</v>
          </cell>
          <cell r="T588" t="str">
            <v>Mr. Randy M. Krenelka</v>
          </cell>
          <cell r="U588" t="str">
            <v>858-729-7702</v>
          </cell>
          <cell r="V588" t="str">
            <v>Thomas C. Young 360-693-9965</v>
          </cell>
          <cell r="W588" t="str">
            <v>1701 SE Columbia River Dr., Suite 115</v>
          </cell>
          <cell r="X588" t="str">
            <v>Vancouver</v>
          </cell>
          <cell r="Y588" t="str">
            <v>WA</v>
          </cell>
          <cell r="Z588" t="str">
            <v>98661</v>
          </cell>
          <cell r="AA588" t="str">
            <v>(858) 729-2645</v>
          </cell>
          <cell r="AE588" t="str">
            <v>Squire Sanders</v>
          </cell>
        </row>
        <row r="589">
          <cell r="A589">
            <v>542</v>
          </cell>
          <cell r="B589" t="str">
            <v>December 22, 2008</v>
          </cell>
          <cell r="C589" t="str">
            <v>OCC</v>
          </cell>
          <cell r="D589" t="str">
            <v>RSSD</v>
          </cell>
          <cell r="E589">
            <v>1416523</v>
          </cell>
          <cell r="F589" t="str">
            <v>Bridge Bancorp, Inc.</v>
          </cell>
          <cell r="G589" t="str">
            <v xml:space="preserve">Public </v>
          </cell>
          <cell r="H589">
            <v>14860999</v>
          </cell>
          <cell r="I589" t="str">
            <v>Approve</v>
          </cell>
          <cell r="L589" t="str">
            <v>December 30, 2008</v>
          </cell>
          <cell r="M589">
            <v>39812.583333333336</v>
          </cell>
          <cell r="N589" t="str">
            <v>Approve</v>
          </cell>
          <cell r="O589">
            <v>14861000</v>
          </cell>
          <cell r="Q589" t="str">
            <v>Yes</v>
          </cell>
          <cell r="R589">
            <v>39820</v>
          </cell>
          <cell r="T589" t="str">
            <v>Mr. Kevin M. O'Connor</v>
          </cell>
          <cell r="U589" t="str">
            <v>631-537-8826</v>
          </cell>
          <cell r="V589" t="str">
            <v>Howard H. Nolan 631-537-8478</v>
          </cell>
          <cell r="W589" t="str">
            <v>2200 Montauk Highway</v>
          </cell>
          <cell r="X589" t="str">
            <v>Bridgehampton</v>
          </cell>
          <cell r="Y589" t="str">
            <v>NY</v>
          </cell>
          <cell r="Z589" t="str">
            <v>11932</v>
          </cell>
          <cell r="AA589" t="str">
            <v>(631) 537-1835</v>
          </cell>
          <cell r="AE589" t="str">
            <v>Hughes Hubbard</v>
          </cell>
        </row>
        <row r="590">
          <cell r="A590">
            <v>543</v>
          </cell>
          <cell r="B590" t="str">
            <v>December 22, 2008</v>
          </cell>
          <cell r="C590" t="str">
            <v>OCC</v>
          </cell>
          <cell r="D590" t="str">
            <v>RSSD</v>
          </cell>
          <cell r="E590">
            <v>2802909</v>
          </cell>
          <cell r="F590" t="str">
            <v>Rockport National Bancorp, Inc.</v>
          </cell>
          <cell r="G590" t="str">
            <v>OTC - Private</v>
          </cell>
          <cell r="H590">
            <v>3000000</v>
          </cell>
          <cell r="I590" t="str">
            <v>Approve</v>
          </cell>
          <cell r="L590" t="str">
            <v>December 30, 2008</v>
          </cell>
          <cell r="M590">
            <v>39812.583333333336</v>
          </cell>
          <cell r="N590" t="str">
            <v>Approve</v>
          </cell>
          <cell r="O590">
            <v>3000000</v>
          </cell>
          <cell r="Q590" t="str">
            <v>Yes</v>
          </cell>
          <cell r="R590">
            <v>39819</v>
          </cell>
          <cell r="T590" t="str">
            <v>Mr. Peter A. Anderson</v>
          </cell>
          <cell r="U590" t="str">
            <v>978-546-3411</v>
          </cell>
          <cell r="V590" t="str">
            <v>Margaret A. Murphy 987-546-3411</v>
          </cell>
          <cell r="W590" t="str">
            <v>16 Main St., P.O. Box 90</v>
          </cell>
          <cell r="X590" t="str">
            <v>Rockport</v>
          </cell>
          <cell r="Y590" t="str">
            <v>MA</v>
          </cell>
          <cell r="Z590" t="str">
            <v>01966</v>
          </cell>
          <cell r="AA590" t="str">
            <v>(978) 546-3263</v>
          </cell>
          <cell r="AE590" t="str">
            <v>Hughes Hubbard</v>
          </cell>
        </row>
        <row r="591">
          <cell r="A591">
            <v>544</v>
          </cell>
          <cell r="B591" t="str">
            <v>December 22, 2008</v>
          </cell>
          <cell r="C591" t="str">
            <v>OCC</v>
          </cell>
          <cell r="D591" t="str">
            <v>RSSD</v>
          </cell>
          <cell r="E591">
            <v>2947882</v>
          </cell>
          <cell r="F591" t="str">
            <v>National Bancshares, Inc.</v>
          </cell>
          <cell r="G591" t="str">
            <v>OTC - Private</v>
          </cell>
          <cell r="H591">
            <v>24664000</v>
          </cell>
          <cell r="I591" t="str">
            <v>Approve</v>
          </cell>
          <cell r="L591" t="str">
            <v>December 30, 2008</v>
          </cell>
          <cell r="M591">
            <v>39812.583333333336</v>
          </cell>
          <cell r="N591" t="str">
            <v>Approve</v>
          </cell>
          <cell r="O591">
            <v>24664000</v>
          </cell>
          <cell r="Q591" t="str">
            <v>Yes</v>
          </cell>
          <cell r="R591">
            <v>39819</v>
          </cell>
          <cell r="T591" t="str">
            <v>Mr. Daniel L. Westrope</v>
          </cell>
          <cell r="U591" t="str">
            <v>563-441-3580</v>
          </cell>
          <cell r="V591" t="str">
            <v>Patricia A. Zimmer 563-823-3301</v>
          </cell>
          <cell r="W591" t="str">
            <v>852 Middle Road</v>
          </cell>
          <cell r="X591" t="str">
            <v>Bettendorf</v>
          </cell>
          <cell r="Y591" t="str">
            <v>IA</v>
          </cell>
          <cell r="Z591" t="str">
            <v>52722</v>
          </cell>
          <cell r="AA591" t="str">
            <v>(563) 823-3335</v>
          </cell>
          <cell r="AE591" t="str">
            <v>Squire Sanders</v>
          </cell>
        </row>
        <row r="592">
          <cell r="A592">
            <v>545</v>
          </cell>
          <cell r="B592" t="str">
            <v>December 22, 2008</v>
          </cell>
          <cell r="C592" t="str">
            <v>OCC</v>
          </cell>
          <cell r="D592" t="str">
            <v>RSSD</v>
          </cell>
          <cell r="E592">
            <v>3592047</v>
          </cell>
          <cell r="F592" t="str">
            <v>Goldwater Bank, N.A.</v>
          </cell>
          <cell r="G592" t="str">
            <v>OTC - Private</v>
          </cell>
          <cell r="H592">
            <v>2568000</v>
          </cell>
          <cell r="I592" t="str">
            <v>Approve</v>
          </cell>
          <cell r="L592" t="str">
            <v>January 5, 2009</v>
          </cell>
          <cell r="M592">
            <v>39818.666666666664</v>
          </cell>
          <cell r="N592" t="str">
            <v>Approve</v>
          </cell>
          <cell r="O592">
            <v>2568000</v>
          </cell>
          <cell r="Q592" t="str">
            <v>Yes</v>
          </cell>
          <cell r="R592">
            <v>39819</v>
          </cell>
          <cell r="T592" t="str">
            <v>Mr. Kelly O. Dunn</v>
          </cell>
          <cell r="U592" t="str">
            <v>480-281-8201</v>
          </cell>
          <cell r="V592" t="str">
            <v>Gwenn Everett 480-281-8225</v>
          </cell>
          <cell r="W592" t="str">
            <v>7135 E. Camelback Road, Suite I-201</v>
          </cell>
          <cell r="X592" t="str">
            <v>Scottsdale</v>
          </cell>
          <cell r="Y592" t="str">
            <v>AZ</v>
          </cell>
          <cell r="Z592" t="str">
            <v>85251</v>
          </cell>
          <cell r="AA592" t="str">
            <v>(480) 281-8222</v>
          </cell>
          <cell r="AE592" t="str">
            <v>Hughes Hubbard</v>
          </cell>
        </row>
        <row r="593">
          <cell r="A593">
            <v>546</v>
          </cell>
          <cell r="B593" t="str">
            <v>December 22, 2008</v>
          </cell>
          <cell r="C593" t="str">
            <v>OCC</v>
          </cell>
          <cell r="D593" t="str">
            <v>RSSD</v>
          </cell>
          <cell r="E593">
            <v>3109904</v>
          </cell>
          <cell r="F593" t="str">
            <v>Access National Corporation</v>
          </cell>
          <cell r="G593" t="str">
            <v xml:space="preserve">Public </v>
          </cell>
          <cell r="H593">
            <v>16000000</v>
          </cell>
          <cell r="I593" t="str">
            <v>Approve</v>
          </cell>
          <cell r="L593" t="str">
            <v>December 30, 2008</v>
          </cell>
          <cell r="M593">
            <v>39812.583333333336</v>
          </cell>
          <cell r="N593" t="str">
            <v>Approve</v>
          </cell>
          <cell r="O593">
            <v>16000000</v>
          </cell>
          <cell r="Q593" t="str">
            <v>Yes</v>
          </cell>
          <cell r="R593">
            <v>39819</v>
          </cell>
          <cell r="T593" t="str">
            <v>Mr. Michael W. Clarke</v>
          </cell>
          <cell r="U593" t="str">
            <v>703-871-2101</v>
          </cell>
          <cell r="V593" t="str">
            <v>Charles Wimer 703-871-2102</v>
          </cell>
          <cell r="W593" t="str">
            <v>1800 Robert Fulton Drive, Suite 300</v>
          </cell>
          <cell r="X593" t="str">
            <v>Reston</v>
          </cell>
          <cell r="Y593" t="str">
            <v>VA</v>
          </cell>
          <cell r="Z593" t="str">
            <v>20191</v>
          </cell>
          <cell r="AA593" t="str">
            <v>(703) 766-3385</v>
          </cell>
          <cell r="AE593" t="str">
            <v>Squire Sanders</v>
          </cell>
        </row>
        <row r="594">
          <cell r="A594">
            <v>547</v>
          </cell>
          <cell r="B594" t="str">
            <v>December 22, 2008</v>
          </cell>
          <cell r="C594" t="str">
            <v>OCC</v>
          </cell>
          <cell r="D594" t="str">
            <v>RSSD</v>
          </cell>
          <cell r="E594">
            <v>2702278</v>
          </cell>
          <cell r="F594" t="str">
            <v>Citizens Commerce Bancshares, Inc.</v>
          </cell>
          <cell r="G594" t="str">
            <v>OTC - Private</v>
          </cell>
          <cell r="H594">
            <v>6300000</v>
          </cell>
          <cell r="I594" t="str">
            <v>Approve</v>
          </cell>
          <cell r="L594" t="str">
            <v>January 5, 2009</v>
          </cell>
          <cell r="M594">
            <v>39818.666666666664</v>
          </cell>
          <cell r="N594" t="str">
            <v>Approve</v>
          </cell>
          <cell r="O594">
            <v>6300000</v>
          </cell>
          <cell r="Q594" t="str">
            <v>Yes</v>
          </cell>
          <cell r="R594">
            <v>39819</v>
          </cell>
          <cell r="T594" t="str">
            <v>Ms. Michelle Oxley</v>
          </cell>
          <cell r="U594" t="str">
            <v>859-879-5879</v>
          </cell>
          <cell r="V594" t="str">
            <v>David R. Brown 859-879-5860</v>
          </cell>
          <cell r="W594" t="str">
            <v>534 Marsailles Rd.</v>
          </cell>
          <cell r="X594" t="str">
            <v>Versailles</v>
          </cell>
          <cell r="Y594" t="str">
            <v>KY</v>
          </cell>
          <cell r="Z594" t="str">
            <v>40383</v>
          </cell>
          <cell r="AA594" t="str">
            <v>(859) 879-5979</v>
          </cell>
          <cell r="AE594" t="str">
            <v>Hughes Hubbard</v>
          </cell>
        </row>
        <row r="595">
          <cell r="A595">
            <v>548</v>
          </cell>
          <cell r="B595" t="str">
            <v>December 22, 2008</v>
          </cell>
          <cell r="C595" t="str">
            <v>OCC</v>
          </cell>
          <cell r="D595" t="str">
            <v>RSSD</v>
          </cell>
          <cell r="E595">
            <v>1117455</v>
          </cell>
          <cell r="F595" t="str">
            <v>DNB Financial Corporation</v>
          </cell>
          <cell r="G595" t="str">
            <v xml:space="preserve">Public </v>
          </cell>
          <cell r="H595">
            <v>11750000</v>
          </cell>
          <cell r="I595" t="str">
            <v>Approve</v>
          </cell>
          <cell r="L595" t="str">
            <v>January 5, 2009</v>
          </cell>
          <cell r="M595">
            <v>39818.666666666664</v>
          </cell>
          <cell r="N595" t="str">
            <v>Approve</v>
          </cell>
          <cell r="O595">
            <v>11750000</v>
          </cell>
          <cell r="Q595" t="str">
            <v>Yes</v>
          </cell>
          <cell r="R595">
            <v>39819</v>
          </cell>
          <cell r="T595" t="str">
            <v>Mr. Gerald F. Sopp</v>
          </cell>
          <cell r="U595" t="str">
            <v>484-359-3138</v>
          </cell>
          <cell r="V595" t="str">
            <v>Bruce E. Moroney 484-359-3153</v>
          </cell>
          <cell r="W595" t="str">
            <v>4 Brandywine Avenue</v>
          </cell>
          <cell r="X595" t="str">
            <v>Downingtown</v>
          </cell>
          <cell r="Y595" t="str">
            <v>PA</v>
          </cell>
          <cell r="Z595" t="str">
            <v>19335</v>
          </cell>
          <cell r="AA595" t="str">
            <v>(484) 359-3176</v>
          </cell>
          <cell r="AE595" t="str">
            <v>Squire Sanders</v>
          </cell>
        </row>
        <row r="596">
          <cell r="A596">
            <v>549</v>
          </cell>
          <cell r="B596" t="str">
            <v>December 22, 2008</v>
          </cell>
          <cell r="C596" t="str">
            <v>OCC</v>
          </cell>
          <cell r="D596" t="str">
            <v>RSSD</v>
          </cell>
          <cell r="E596">
            <v>3180547</v>
          </cell>
          <cell r="F596" t="str">
            <v>Equity Bancshares, Inc.</v>
          </cell>
          <cell r="G596" t="str">
            <v>OTC - Private</v>
          </cell>
          <cell r="H596">
            <v>8750000</v>
          </cell>
          <cell r="I596" t="str">
            <v>Approve</v>
          </cell>
          <cell r="L596" t="str">
            <v>January 5, 2009</v>
          </cell>
          <cell r="M596">
            <v>39818.666666666664</v>
          </cell>
          <cell r="N596" t="str">
            <v>Approve</v>
          </cell>
          <cell r="O596">
            <v>8750000</v>
          </cell>
          <cell r="Q596" t="str">
            <v>Yes</v>
          </cell>
          <cell r="R596">
            <v>39819</v>
          </cell>
          <cell r="T596" t="str">
            <v>Mr. Brad Elliott</v>
          </cell>
          <cell r="U596" t="str">
            <v>316-858-3106</v>
          </cell>
          <cell r="V596" t="str">
            <v>Drayton Alldritt 316-858-3167</v>
          </cell>
          <cell r="W596" t="str">
            <v>7701 E. Kellogg, Suite 200</v>
          </cell>
          <cell r="X596" t="str">
            <v>Wichita</v>
          </cell>
          <cell r="Y596" t="str">
            <v>KS</v>
          </cell>
          <cell r="Z596" t="str">
            <v>67207</v>
          </cell>
          <cell r="AA596" t="str">
            <v>(316) 681-0839</v>
          </cell>
          <cell r="AE596" t="str">
            <v>Hughes Hubbard</v>
          </cell>
        </row>
        <row r="597">
          <cell r="A597">
            <v>550</v>
          </cell>
          <cell r="B597" t="str">
            <v>December 22, 2008</v>
          </cell>
          <cell r="C597" t="str">
            <v>FDIC</v>
          </cell>
          <cell r="D597" t="str">
            <v>RSSD</v>
          </cell>
          <cell r="E597">
            <v>3170539</v>
          </cell>
          <cell r="F597" t="str">
            <v>BCB Bancorp, Inc.</v>
          </cell>
          <cell r="G597" t="str">
            <v xml:space="preserve">Public </v>
          </cell>
          <cell r="H597">
            <v>11900000</v>
          </cell>
          <cell r="I597" t="str">
            <v>Approve</v>
          </cell>
          <cell r="T597" t="str">
            <v>Mr. Donald Mindiak</v>
          </cell>
          <cell r="U597" t="str">
            <v>201-823-9156</v>
          </cell>
          <cell r="V597" t="str">
            <v>Thomas Coughlin 201-823-9169</v>
          </cell>
          <cell r="W597" t="str">
            <v>104 Avenue C</v>
          </cell>
          <cell r="X597" t="str">
            <v>Bayonne</v>
          </cell>
          <cell r="Y597" t="str">
            <v>NJ</v>
          </cell>
          <cell r="Z597" t="str">
            <v>07002</v>
          </cell>
          <cell r="AA597" t="str">
            <v>(201) 339-0403</v>
          </cell>
          <cell r="AE597" t="str">
            <v>Hughes Hubbard</v>
          </cell>
        </row>
        <row r="598">
          <cell r="A598">
            <v>551</v>
          </cell>
          <cell r="B598" t="str">
            <v>December 22, 2008</v>
          </cell>
          <cell r="C598" t="str">
            <v>FDIC</v>
          </cell>
          <cell r="D598" t="str">
            <v>RSSD</v>
          </cell>
          <cell r="E598">
            <v>1130548</v>
          </cell>
          <cell r="F598" t="str">
            <v>Liberty Financial Services, Inc.</v>
          </cell>
          <cell r="G598" t="str">
            <v>CDFI - Private</v>
          </cell>
          <cell r="H598">
            <v>5646000</v>
          </cell>
          <cell r="I598" t="str">
            <v>Approve</v>
          </cell>
          <cell r="L598" t="str">
            <v>December 30, 2008</v>
          </cell>
          <cell r="M598">
            <v>39812.583333333336</v>
          </cell>
          <cell r="N598" t="str">
            <v>Approve</v>
          </cell>
          <cell r="O598">
            <v>5646000</v>
          </cell>
          <cell r="Q598" t="str">
            <v>Yes</v>
          </cell>
          <cell r="R598">
            <v>39819</v>
          </cell>
          <cell r="T598" t="str">
            <v>Mr. Leroy Watts</v>
          </cell>
          <cell r="U598" t="str">
            <v>504-240-5102</v>
          </cell>
          <cell r="V598" t="str">
            <v>Wesley Christopher 504-240-5118</v>
          </cell>
          <cell r="W598" t="str">
            <v>P.O. Box 60131</v>
          </cell>
          <cell r="X598" t="str">
            <v>New Orleans</v>
          </cell>
          <cell r="Y598" t="str">
            <v>LA</v>
          </cell>
          <cell r="Z598" t="str">
            <v>70160</v>
          </cell>
          <cell r="AA598" t="str">
            <v>(225) 774-9501</v>
          </cell>
          <cell r="AE598" t="str">
            <v>Hughes Hubbard</v>
          </cell>
        </row>
        <row r="599">
          <cell r="A599">
            <v>552</v>
          </cell>
          <cell r="B599" t="str">
            <v>December 22, 2008</v>
          </cell>
          <cell r="C599" t="str">
            <v>FDIC</v>
          </cell>
          <cell r="D599" t="str">
            <v>RSSD</v>
          </cell>
          <cell r="E599">
            <v>1134322</v>
          </cell>
          <cell r="F599" t="str">
            <v>Firstbank Corporation</v>
          </cell>
          <cell r="G599" t="str">
            <v xml:space="preserve">Public </v>
          </cell>
          <cell r="H599">
            <v>33000000</v>
          </cell>
          <cell r="I599" t="str">
            <v>Approve</v>
          </cell>
          <cell r="L599" t="str">
            <v>January 16, 2009</v>
          </cell>
          <cell r="M599">
            <v>39829.541666666664</v>
          </cell>
          <cell r="N599" t="str">
            <v>Approve</v>
          </cell>
          <cell r="O599">
            <v>33000000</v>
          </cell>
          <cell r="P599" t="str">
            <v>12/30/08: IC deferred;</v>
          </cell>
          <cell r="R599">
            <v>39829</v>
          </cell>
          <cell r="T599" t="str">
            <v>Mr. Samuel G. Stone</v>
          </cell>
          <cell r="U599" t="str">
            <v>989-466-7325</v>
          </cell>
          <cell r="V599" t="str">
            <v>Thomas R. Sullivan 989-466-2042</v>
          </cell>
          <cell r="W599" t="str">
            <v>311 Woodworth Avenue</v>
          </cell>
          <cell r="X599" t="str">
            <v>Alma</v>
          </cell>
          <cell r="Y599" t="str">
            <v>MI</v>
          </cell>
          <cell r="Z599" t="str">
            <v>48801</v>
          </cell>
          <cell r="AA599" t="str">
            <v>(989) 466-2042</v>
          </cell>
          <cell r="AE599" t="str">
            <v>Hughes Hubbard</v>
          </cell>
        </row>
        <row r="600">
          <cell r="A600">
            <v>553</v>
          </cell>
          <cell r="B600" t="str">
            <v>December 22, 2008</v>
          </cell>
          <cell r="C600" t="str">
            <v>FDIC</v>
          </cell>
          <cell r="D600" t="str">
            <v>RSSD</v>
          </cell>
          <cell r="E600">
            <v>1100028</v>
          </cell>
          <cell r="F600" t="str">
            <v>First State Capital Corporation</v>
          </cell>
          <cell r="G600" t="str">
            <v>Private</v>
          </cell>
          <cell r="H600">
            <v>2500000</v>
          </cell>
          <cell r="I600" t="str">
            <v>Approve</v>
          </cell>
          <cell r="T600" t="str">
            <v>Mr. James M. Crell</v>
          </cell>
          <cell r="U600" t="str">
            <v>662-252-4211</v>
          </cell>
          <cell r="V600" t="str">
            <v>Janey Fant 662-252-4211</v>
          </cell>
          <cell r="W600" t="str">
            <v>P.O. Box 580</v>
          </cell>
          <cell r="X600" t="str">
            <v>Holly Springs</v>
          </cell>
          <cell r="Y600" t="str">
            <v>MS</v>
          </cell>
          <cell r="Z600" t="str">
            <v>38635</v>
          </cell>
          <cell r="AA600" t="str">
            <v>(662) 252-1845</v>
          </cell>
          <cell r="AE600" t="str">
            <v>Squire Sanders</v>
          </cell>
        </row>
        <row r="601">
          <cell r="A601">
            <v>554</v>
          </cell>
          <cell r="B601" t="str">
            <v>December 22, 2008</v>
          </cell>
          <cell r="C601" t="str">
            <v>FDIC</v>
          </cell>
          <cell r="D601" t="str">
            <v>RSSD</v>
          </cell>
          <cell r="E601">
            <v>3253571</v>
          </cell>
          <cell r="F601" t="str">
            <v>WashingtonFirst Bank</v>
          </cell>
          <cell r="G601" t="str">
            <v>OTC - Public</v>
          </cell>
          <cell r="H601">
            <v>6633000</v>
          </cell>
          <cell r="I601" t="str">
            <v>Approve</v>
          </cell>
          <cell r="L601" t="str">
            <v>January  7, 2009</v>
          </cell>
          <cell r="M601">
            <v>39820.4375</v>
          </cell>
          <cell r="N601" t="str">
            <v>Approve</v>
          </cell>
          <cell r="O601">
            <v>6633000</v>
          </cell>
          <cell r="Q601" t="str">
            <v>Yes</v>
          </cell>
          <cell r="R601">
            <v>39820</v>
          </cell>
          <cell r="T601" t="str">
            <v>Mr. Matthew R. Johnson</v>
          </cell>
          <cell r="U601" t="str">
            <v>202-452-2177</v>
          </cell>
          <cell r="V601" t="str">
            <v>Shaza L. Andersen 202-587-7010</v>
          </cell>
          <cell r="W601" t="str">
            <v>11636 Plaza America Drive</v>
          </cell>
          <cell r="X601" t="str">
            <v>Reston</v>
          </cell>
          <cell r="Y601" t="str">
            <v>VA</v>
          </cell>
          <cell r="Z601" t="str">
            <v>20190</v>
          </cell>
          <cell r="AA601" t="str">
            <v>(202) 452-2189</v>
          </cell>
          <cell r="AE601" t="str">
            <v>Hughes Hubbard</v>
          </cell>
        </row>
        <row r="602">
          <cell r="A602">
            <v>555</v>
          </cell>
          <cell r="B602" t="str">
            <v>December 22, 2008</v>
          </cell>
          <cell r="C602" t="str">
            <v>FDIC</v>
          </cell>
          <cell r="D602" t="str">
            <v>RSSD</v>
          </cell>
          <cell r="E602">
            <v>3228579</v>
          </cell>
          <cell r="F602" t="str">
            <v>Treaty Oak Bancorp, Inc.</v>
          </cell>
          <cell r="G602" t="str">
            <v>Private</v>
          </cell>
          <cell r="H602">
            <v>3300000</v>
          </cell>
          <cell r="I602" t="str">
            <v>Approve</v>
          </cell>
          <cell r="L602" t="str">
            <v>January  7, 2009</v>
          </cell>
          <cell r="M602">
            <v>39820.4375</v>
          </cell>
          <cell r="N602" t="str">
            <v>Approve</v>
          </cell>
          <cell r="O602">
            <v>3268000</v>
          </cell>
          <cell r="Q602" t="str">
            <v>Yes</v>
          </cell>
          <cell r="R602">
            <v>39820</v>
          </cell>
          <cell r="T602" t="str">
            <v>Mr. Jeffrey L. Nash</v>
          </cell>
          <cell r="U602" t="str">
            <v>512-617-3602</v>
          </cell>
          <cell r="V602" t="str">
            <v>Coralie Pledger 512-617-3607</v>
          </cell>
          <cell r="W602" t="str">
            <v>101 Westlake Drive</v>
          </cell>
          <cell r="X602" t="str">
            <v>Austin</v>
          </cell>
          <cell r="Y602" t="str">
            <v>TX</v>
          </cell>
          <cell r="Z602" t="str">
            <v>78746</v>
          </cell>
          <cell r="AA602" t="str">
            <v>(512) 617-3672</v>
          </cell>
          <cell r="AB602">
            <v>39829</v>
          </cell>
          <cell r="AC602">
            <v>39829</v>
          </cell>
          <cell r="AD602">
            <v>3268000</v>
          </cell>
          <cell r="AE602" t="str">
            <v>Squire Sanders</v>
          </cell>
        </row>
        <row r="603">
          <cell r="A603">
            <v>556</v>
          </cell>
          <cell r="B603" t="str">
            <v>December 22, 2008</v>
          </cell>
          <cell r="C603" t="str">
            <v>FDIC</v>
          </cell>
          <cell r="D603" t="str">
            <v>RSSD</v>
          </cell>
          <cell r="E603">
            <v>2950257</v>
          </cell>
          <cell r="F603" t="str">
            <v>OSB Financial Services, Inc.</v>
          </cell>
          <cell r="G603" t="str">
            <v>OTC - Private</v>
          </cell>
          <cell r="H603">
            <v>5928000</v>
          </cell>
          <cell r="I603" t="str">
            <v>Approve</v>
          </cell>
          <cell r="T603" t="str">
            <v>Mr. Stephen Lee</v>
          </cell>
          <cell r="U603" t="str">
            <v>409-883-3563</v>
          </cell>
          <cell r="V603" t="str">
            <v>Gracie Henry 409-883-3563</v>
          </cell>
          <cell r="W603" t="str">
            <v>812 N. 16th Street</v>
          </cell>
          <cell r="X603" t="str">
            <v>Orange</v>
          </cell>
          <cell r="Y603" t="str">
            <v>TX</v>
          </cell>
          <cell r="Z603" t="str">
            <v>77630</v>
          </cell>
          <cell r="AA603" t="str">
            <v>(409) 883-7164</v>
          </cell>
          <cell r="AE603" t="str">
            <v>Hughes Hubbard</v>
          </cell>
        </row>
        <row r="604">
          <cell r="A604">
            <v>557</v>
          </cell>
          <cell r="B604" t="str">
            <v>December 22, 2008</v>
          </cell>
          <cell r="C604" t="str">
            <v>FDIC</v>
          </cell>
          <cell r="D604" t="str">
            <v>RSSD</v>
          </cell>
          <cell r="E604">
            <v>1134881</v>
          </cell>
          <cell r="F604" t="str">
            <v>Farmers &amp; Merchants Bancshares, Inc.</v>
          </cell>
          <cell r="G604" t="str">
            <v>OTC - Private</v>
          </cell>
          <cell r="H604">
            <v>11000000</v>
          </cell>
          <cell r="I604" t="str">
            <v>Approve</v>
          </cell>
          <cell r="T604" t="str">
            <v>Ms. Kathryn A. Aderman</v>
          </cell>
          <cell r="U604" t="str">
            <v>713-454-8106</v>
          </cell>
          <cell r="V604" t="str">
            <v>James F. Eubank, II 713-454-8102</v>
          </cell>
          <cell r="W604" t="str">
            <v>7125 Gulf Freeway</v>
          </cell>
          <cell r="X604" t="str">
            <v>Houston</v>
          </cell>
          <cell r="Y604" t="str">
            <v>TX</v>
          </cell>
          <cell r="Z604" t="str">
            <v>77087</v>
          </cell>
          <cell r="AA604" t="str">
            <v>(713) 643-5559</v>
          </cell>
          <cell r="AE604" t="str">
            <v>Squire Sanders</v>
          </cell>
        </row>
        <row r="605">
          <cell r="A605">
            <v>558</v>
          </cell>
          <cell r="B605" t="str">
            <v>December 22, 2008</v>
          </cell>
          <cell r="C605" t="str">
            <v>FDIC</v>
          </cell>
          <cell r="D605" t="str">
            <v>RSSD</v>
          </cell>
          <cell r="E605">
            <v>1106468</v>
          </cell>
          <cell r="F605" t="str">
            <v>Central Bancshares, Inc.</v>
          </cell>
          <cell r="G605" t="str">
            <v>OTC - Public</v>
          </cell>
          <cell r="H605">
            <v>5800000</v>
          </cell>
          <cell r="I605" t="str">
            <v>Approve</v>
          </cell>
          <cell r="L605" t="str">
            <v>December 30, 2008</v>
          </cell>
          <cell r="M605">
            <v>39812.583333333336</v>
          </cell>
          <cell r="N605" t="str">
            <v>Approve</v>
          </cell>
          <cell r="O605">
            <v>5800000</v>
          </cell>
          <cell r="Q605" t="str">
            <v>Yes</v>
          </cell>
          <cell r="R605">
            <v>39819</v>
          </cell>
          <cell r="T605" t="str">
            <v>Mr. Patrick C. Reed</v>
          </cell>
          <cell r="U605" t="str">
            <v>832-485-2306</v>
          </cell>
          <cell r="V605" t="str">
            <v>Kim D. Wheless 832-485-2333</v>
          </cell>
          <cell r="W605" t="str">
            <v>11201 Clay Road</v>
          </cell>
          <cell r="X605" t="str">
            <v>Houston</v>
          </cell>
          <cell r="Y605" t="str">
            <v>TX</v>
          </cell>
          <cell r="Z605" t="str">
            <v>77041</v>
          </cell>
          <cell r="AA605" t="str">
            <v>(832) 485-2406</v>
          </cell>
          <cell r="AE605" t="str">
            <v>Squire Sanders</v>
          </cell>
        </row>
        <row r="606">
          <cell r="A606">
            <v>559</v>
          </cell>
          <cell r="B606" t="str">
            <v>December 22, 2008</v>
          </cell>
          <cell r="C606" t="str">
            <v>FDIC</v>
          </cell>
          <cell r="D606" t="str">
            <v>RSSD</v>
          </cell>
          <cell r="E606">
            <v>2754334</v>
          </cell>
          <cell r="F606" t="str">
            <v>Stonebridge Financial Corp.</v>
          </cell>
          <cell r="G606" t="str">
            <v>OTC - Private</v>
          </cell>
          <cell r="H606">
            <v>10980000</v>
          </cell>
          <cell r="I606" t="str">
            <v>Approve</v>
          </cell>
          <cell r="L606" t="str">
            <v>December 30, 2008</v>
          </cell>
          <cell r="M606">
            <v>39812.583333333336</v>
          </cell>
          <cell r="N606" t="str">
            <v>Approve</v>
          </cell>
          <cell r="O606">
            <v>10973000</v>
          </cell>
          <cell r="Q606" t="str">
            <v>Yes</v>
          </cell>
          <cell r="R606">
            <v>39819</v>
          </cell>
          <cell r="T606" t="str">
            <v>Mr. Joseph C. Spada</v>
          </cell>
          <cell r="U606" t="str">
            <v>610-719-8221</v>
          </cell>
          <cell r="V606" t="str">
            <v>Susan H. Reeves 610-235-1505</v>
          </cell>
          <cell r="W606" t="str">
            <v>624 Willowbrook Lane</v>
          </cell>
          <cell r="X606" t="str">
            <v>West Chester</v>
          </cell>
          <cell r="Y606" t="str">
            <v>PA</v>
          </cell>
          <cell r="Z606" t="str">
            <v>19382</v>
          </cell>
          <cell r="AA606" t="str">
            <v>(610) 719-8225</v>
          </cell>
          <cell r="AE606" t="str">
            <v>Hughes Hubbard</v>
          </cell>
        </row>
        <row r="607">
          <cell r="A607">
            <v>560</v>
          </cell>
          <cell r="B607" t="str">
            <v>December 22, 2008</v>
          </cell>
          <cell r="C607" t="str">
            <v>FDIC</v>
          </cell>
          <cell r="D607" t="str">
            <v>RSSD</v>
          </cell>
          <cell r="E607">
            <v>3235410</v>
          </cell>
          <cell r="F607" t="str">
            <v>Santa Cruz County Bank</v>
          </cell>
          <cell r="G607" t="str">
            <v>OTC - Public</v>
          </cell>
          <cell r="H607">
            <v>5000000</v>
          </cell>
          <cell r="I607" t="str">
            <v>Approve</v>
          </cell>
          <cell r="L607" t="str">
            <v>January 5, 2009</v>
          </cell>
          <cell r="M607">
            <v>39818.666666666664</v>
          </cell>
          <cell r="N607" t="str">
            <v>Approve</v>
          </cell>
          <cell r="O607">
            <v>5000000</v>
          </cell>
          <cell r="Q607" t="str">
            <v>Yes</v>
          </cell>
          <cell r="R607">
            <v>39819</v>
          </cell>
          <cell r="T607" t="str">
            <v>Mr. David Heald</v>
          </cell>
          <cell r="U607" t="str">
            <v>931-457-5000, ext 2116</v>
          </cell>
          <cell r="V607" t="str">
            <v>Mr. Vic Davis 831-457-5003,ext 2217</v>
          </cell>
          <cell r="W607" t="str">
            <v>595 Auto Center Dr.</v>
          </cell>
          <cell r="X607" t="str">
            <v>Watsonville</v>
          </cell>
          <cell r="Y607" t="str">
            <v>CA</v>
          </cell>
          <cell r="Z607" t="str">
            <v>95076</v>
          </cell>
          <cell r="AA607" t="str">
            <v>(831) 457-5001</v>
          </cell>
          <cell r="AE607" t="str">
            <v>Hughes Hubbard</v>
          </cell>
        </row>
        <row r="608">
          <cell r="A608">
            <v>561</v>
          </cell>
          <cell r="B608" t="str">
            <v>December 22, 2008</v>
          </cell>
          <cell r="C608" t="str">
            <v>FDIC</v>
          </cell>
          <cell r="D608" t="str">
            <v>RSSD</v>
          </cell>
          <cell r="E608">
            <v>1398807</v>
          </cell>
          <cell r="F608" t="str">
            <v>Republic First Bancorp, Inc.</v>
          </cell>
          <cell r="G608" t="str">
            <v xml:space="preserve">Public </v>
          </cell>
          <cell r="H608">
            <v>25000000</v>
          </cell>
          <cell r="I608" t="str">
            <v>Approve</v>
          </cell>
          <cell r="L608" t="str">
            <v>January 15, 2009</v>
          </cell>
          <cell r="M608">
            <v>39828.541666666664</v>
          </cell>
          <cell r="N608" t="str">
            <v>Remand</v>
          </cell>
          <cell r="T608" t="str">
            <v>Mr. Harry D. Madonna</v>
          </cell>
          <cell r="U608" t="str">
            <v>215-735-9938</v>
          </cell>
          <cell r="V608" t="str">
            <v>Paul Frenkiel 215-430-5493</v>
          </cell>
          <cell r="W608" t="str">
            <v>Two Liberty Place, 50 S. 16th Street, Suite 2400</v>
          </cell>
          <cell r="X608" t="str">
            <v>Philadelphia</v>
          </cell>
          <cell r="Y608" t="str">
            <v>PA</v>
          </cell>
          <cell r="Z608" t="str">
            <v>19102</v>
          </cell>
          <cell r="AA608" t="str">
            <v>(215) 735-0955</v>
          </cell>
          <cell r="AE608" t="str">
            <v>Squire Sanders</v>
          </cell>
        </row>
        <row r="609">
          <cell r="A609">
            <v>562</v>
          </cell>
          <cell r="B609" t="str">
            <v>December 22, 2008</v>
          </cell>
          <cell r="C609" t="str">
            <v>FDIC</v>
          </cell>
          <cell r="D609" t="str">
            <v>RSSD</v>
          </cell>
          <cell r="E609">
            <v>2867542</v>
          </cell>
          <cell r="F609" t="str">
            <v>PremierWest Bancorp</v>
          </cell>
          <cell r="G609" t="str">
            <v xml:space="preserve">Public </v>
          </cell>
          <cell r="H609">
            <v>41400000</v>
          </cell>
          <cell r="I609" t="str">
            <v>Approve</v>
          </cell>
          <cell r="T609" t="str">
            <v>Mr. Tom Anderson</v>
          </cell>
          <cell r="U609" t="str">
            <v>541-282-5190</v>
          </cell>
          <cell r="V609" t="str">
            <v>James M. Ford 541-618-6004</v>
          </cell>
          <cell r="W609" t="str">
            <v>503 Airport Road</v>
          </cell>
          <cell r="X609" t="str">
            <v>Medford</v>
          </cell>
          <cell r="Y609" t="str">
            <v>OR</v>
          </cell>
          <cell r="Z609" t="str">
            <v>97504</v>
          </cell>
          <cell r="AA609" t="str">
            <v>(541) 618-6001</v>
          </cell>
          <cell r="AE609" t="str">
            <v>Hughes Hubbard</v>
          </cell>
        </row>
        <row r="610">
          <cell r="A610">
            <v>563</v>
          </cell>
          <cell r="B610" t="str">
            <v>December 22, 2008</v>
          </cell>
          <cell r="C610" t="str">
            <v>FDIC</v>
          </cell>
          <cell r="D610" t="str">
            <v>RSSD</v>
          </cell>
          <cell r="E610">
            <v>3448162</v>
          </cell>
          <cell r="F610" t="str">
            <v>Lone Star Bank</v>
          </cell>
          <cell r="G610" t="str">
            <v>OTC - Private</v>
          </cell>
          <cell r="H610">
            <v>3072840</v>
          </cell>
          <cell r="I610" t="str">
            <v>Approve</v>
          </cell>
          <cell r="L610" t="str">
            <v>December 30, 2008</v>
          </cell>
          <cell r="M610">
            <v>39812.583333333336</v>
          </cell>
          <cell r="N610" t="str">
            <v>Approve</v>
          </cell>
          <cell r="O610">
            <v>3072000</v>
          </cell>
          <cell r="Q610" t="str">
            <v>Yes</v>
          </cell>
          <cell r="R610">
            <v>39819</v>
          </cell>
          <cell r="T610" t="str">
            <v>Mr. Seth A. McMeans</v>
          </cell>
          <cell r="U610" t="str">
            <v>713-358-9420</v>
          </cell>
          <cell r="V610" t="str">
            <v>Bill W. Wilcock 713-358-9411</v>
          </cell>
          <cell r="W610" t="str">
            <v>952 Echo Lane, Suite 100</v>
          </cell>
          <cell r="X610" t="str">
            <v>Houston</v>
          </cell>
          <cell r="Y610" t="str">
            <v>TX</v>
          </cell>
          <cell r="Z610" t="str">
            <v>77024</v>
          </cell>
          <cell r="AA610" t="str">
            <v>(713) 358-6640</v>
          </cell>
          <cell r="AE610" t="str">
            <v>Hughes Hubbard</v>
          </cell>
        </row>
        <row r="611">
          <cell r="A611">
            <v>564</v>
          </cell>
          <cell r="B611" t="str">
            <v>December 22, 2008</v>
          </cell>
          <cell r="C611" t="str">
            <v>OTS</v>
          </cell>
          <cell r="D611" t="str">
            <v>RSSD</v>
          </cell>
          <cell r="E611">
            <v>2621173</v>
          </cell>
          <cell r="F611" t="str">
            <v>First Market Bank, FSB</v>
          </cell>
          <cell r="G611" t="str">
            <v>OTC - Private</v>
          </cell>
          <cell r="H611">
            <v>33900000</v>
          </cell>
          <cell r="I611" t="str">
            <v>Approve</v>
          </cell>
          <cell r="L611" t="str">
            <v>January 5, 2009</v>
          </cell>
          <cell r="M611">
            <v>39818.666666666664</v>
          </cell>
          <cell r="N611" t="str">
            <v>Approve</v>
          </cell>
          <cell r="O611">
            <v>33900000</v>
          </cell>
          <cell r="Q611" t="str">
            <v>Yes</v>
          </cell>
          <cell r="R611">
            <v>39819</v>
          </cell>
          <cell r="T611" t="str">
            <v>Mr. Dave Fairchild</v>
          </cell>
          <cell r="U611" t="str">
            <v>804-327-7566</v>
          </cell>
          <cell r="V611" t="str">
            <v>Ray Fleming 804-327-7519</v>
          </cell>
          <cell r="W611" t="str">
            <v>111 Virginia Street, Suite 200</v>
          </cell>
          <cell r="X611" t="str">
            <v>Richmond</v>
          </cell>
          <cell r="Y611" t="str">
            <v>VA</v>
          </cell>
          <cell r="Z611" t="str">
            <v>23219</v>
          </cell>
          <cell r="AA611" t="str">
            <v>(804) 327-7502</v>
          </cell>
          <cell r="AE611" t="str">
            <v>Squire Sanders</v>
          </cell>
        </row>
        <row r="612">
          <cell r="A612">
            <v>565</v>
          </cell>
          <cell r="B612" t="str">
            <v>December 22, 2008</v>
          </cell>
          <cell r="C612" t="str">
            <v>OTS</v>
          </cell>
          <cell r="D612" t="str">
            <v>RSSD</v>
          </cell>
          <cell r="E612">
            <v>2609975</v>
          </cell>
          <cell r="F612" t="str">
            <v>OceanFirst Financial Corp.</v>
          </cell>
          <cell r="G612" t="str">
            <v xml:space="preserve">Public </v>
          </cell>
          <cell r="H612">
            <v>38263000</v>
          </cell>
          <cell r="I612" t="str">
            <v>Approve</v>
          </cell>
          <cell r="L612" t="str">
            <v>December 30, 2008</v>
          </cell>
          <cell r="M612">
            <v>39812.583333333336</v>
          </cell>
          <cell r="N612" t="str">
            <v>Approve</v>
          </cell>
          <cell r="O612">
            <v>38263000</v>
          </cell>
          <cell r="Q612" t="str">
            <v>Yes</v>
          </cell>
          <cell r="R612">
            <v>39819</v>
          </cell>
          <cell r="T612" t="str">
            <v>Mr. John R. Gabarino</v>
          </cell>
          <cell r="U612" t="str">
            <v>732-240-4500, ext 7500</v>
          </cell>
          <cell r="V612" t="str">
            <v>Vito R. Nardelli 732-240-4500, ext 7504</v>
          </cell>
          <cell r="W612" t="str">
            <v>975 Hooper Avenue</v>
          </cell>
          <cell r="X612" t="str">
            <v>Toms River</v>
          </cell>
          <cell r="Y612" t="str">
            <v>NJ</v>
          </cell>
          <cell r="Z612" t="str">
            <v>08754</v>
          </cell>
          <cell r="AA612" t="str">
            <v>(732) 349-5070</v>
          </cell>
          <cell r="AB612">
            <v>39829</v>
          </cell>
          <cell r="AC612">
            <v>39829</v>
          </cell>
          <cell r="AD612">
            <v>38263000</v>
          </cell>
          <cell r="AE612" t="str">
            <v>Hughes Hubbard</v>
          </cell>
          <cell r="AH612">
            <v>15.07</v>
          </cell>
          <cell r="AI612">
            <v>380853</v>
          </cell>
        </row>
        <row r="613">
          <cell r="A613">
            <v>566</v>
          </cell>
          <cell r="B613" t="str">
            <v>December 22, 2008</v>
          </cell>
          <cell r="C613" t="str">
            <v>OTS</v>
          </cell>
          <cell r="D613" t="str">
            <v>RSSD</v>
          </cell>
          <cell r="E613">
            <v>3857308</v>
          </cell>
          <cell r="F613" t="str">
            <v>NCB Financial Corporation</v>
          </cell>
          <cell r="G613" t="str">
            <v>OTC - Private</v>
          </cell>
          <cell r="H613">
            <v>42699390</v>
          </cell>
          <cell r="I613" t="str">
            <v>Approve</v>
          </cell>
          <cell r="T613" t="str">
            <v>Mr. Charles E. Snyder</v>
          </cell>
          <cell r="U613" t="str">
            <v>202-349-7441</v>
          </cell>
          <cell r="V613" t="str">
            <v>James C. Oppenheimer 202-346-7447</v>
          </cell>
          <cell r="W613" t="str">
            <v>601 Pennsylvania Avenue, NW, Suite 750 North Building</v>
          </cell>
          <cell r="X613" t="str">
            <v>Washington</v>
          </cell>
          <cell r="Y613" t="str">
            <v>DC</v>
          </cell>
          <cell r="Z613" t="str">
            <v>20004</v>
          </cell>
          <cell r="AA613" t="str">
            <v>(202) 349-7443</v>
          </cell>
          <cell r="AE613" t="str">
            <v>Hughes Hubbard</v>
          </cell>
        </row>
        <row r="614">
          <cell r="A614">
            <v>567</v>
          </cell>
          <cell r="B614" t="str">
            <v>December 22, 2008</v>
          </cell>
          <cell r="C614" t="str">
            <v>OTS</v>
          </cell>
          <cell r="D614" t="str">
            <v>RSSD</v>
          </cell>
          <cell r="E614">
            <v>3828652</v>
          </cell>
          <cell r="F614" t="str">
            <v>PVF Capital Corp.</v>
          </cell>
          <cell r="G614" t="str">
            <v xml:space="preserve">Public </v>
          </cell>
          <cell r="H614">
            <v>20900000</v>
          </cell>
          <cell r="I614" t="str">
            <v>Approve</v>
          </cell>
          <cell r="T614" t="str">
            <v>Mr. John R. Male</v>
          </cell>
          <cell r="U614" t="str">
            <v>440-248-7171, ext 3860</v>
          </cell>
          <cell r="V614" t="str">
            <v>C. Keith Swaney 440-248-7171, ext 3895</v>
          </cell>
          <cell r="W614" t="str">
            <v>30000 Aurora Road</v>
          </cell>
          <cell r="X614" t="str">
            <v>Solon</v>
          </cell>
          <cell r="Y614" t="str">
            <v>OH</v>
          </cell>
          <cell r="Z614" t="str">
            <v>44139</v>
          </cell>
          <cell r="AA614" t="str">
            <v>(440) 914-3916</v>
          </cell>
          <cell r="AE614" t="str">
            <v>Squire Sanders</v>
          </cell>
        </row>
        <row r="615">
          <cell r="A615">
            <v>568</v>
          </cell>
          <cell r="B615" t="str">
            <v>December 22, 2008</v>
          </cell>
          <cell r="C615" t="str">
            <v>OTS</v>
          </cell>
          <cell r="D615" t="str">
            <v>RSSD</v>
          </cell>
          <cell r="E615">
            <v>2496296</v>
          </cell>
          <cell r="F615" t="str">
            <v>Teche Holding Company</v>
          </cell>
          <cell r="G615" t="str">
            <v>OTC - Public</v>
          </cell>
          <cell r="H615">
            <v>0</v>
          </cell>
          <cell r="I615" t="str">
            <v>Approve</v>
          </cell>
          <cell r="L615" t="str">
            <v>December 30, 2008</v>
          </cell>
          <cell r="M615">
            <v>39812.583333333336</v>
          </cell>
          <cell r="N615" t="str">
            <v>Approve</v>
          </cell>
          <cell r="O615">
            <v>0</v>
          </cell>
          <cell r="P615" t="str">
            <v>Conditionally Approved until verification of Viability by FBA; 12/30/09 received verification from OTS  1/13/09: Received letter stating that institution is withdrawing from CPP</v>
          </cell>
          <cell r="Q615" t="str">
            <v>Yes</v>
          </cell>
          <cell r="R615">
            <v>39822</v>
          </cell>
          <cell r="T615" t="str">
            <v>Mr. Patrick Little</v>
          </cell>
          <cell r="U615" t="str">
            <v>337-560-7151</v>
          </cell>
          <cell r="V615" t="str">
            <v>W. Ross Little 337-560-7151</v>
          </cell>
          <cell r="W615" t="str">
            <v>1120 Jefferson Terrace Boulevard</v>
          </cell>
          <cell r="X615" t="str">
            <v>New Iberia</v>
          </cell>
          <cell r="Y615" t="str">
            <v>LA</v>
          </cell>
          <cell r="Z615" t="str">
            <v>70560</v>
          </cell>
          <cell r="AA615" t="str">
            <v>(337) 365-7130</v>
          </cell>
          <cell r="AE615" t="str">
            <v>Hughes Hubbard</v>
          </cell>
          <cell r="AJ615">
            <v>39826</v>
          </cell>
        </row>
        <row r="616">
          <cell r="A616">
            <v>569</v>
          </cell>
          <cell r="B616" t="str">
            <v>December 22, 2008</v>
          </cell>
          <cell r="C616" t="str">
            <v>FRB</v>
          </cell>
          <cell r="D616" t="str">
            <v>RSSD</v>
          </cell>
          <cell r="E616">
            <v>285151</v>
          </cell>
          <cell r="F616" t="str">
            <v>The Colorado Bank and Trust Company of La Junta</v>
          </cell>
          <cell r="G616" t="str">
            <v>OTC - Private</v>
          </cell>
          <cell r="H616">
            <v>1900000</v>
          </cell>
          <cell r="I616" t="str">
            <v>Approve</v>
          </cell>
          <cell r="L616" t="str">
            <v>December 30, 2008</v>
          </cell>
          <cell r="M616">
            <v>39812.583333333336</v>
          </cell>
          <cell r="N616" t="str">
            <v>Approve</v>
          </cell>
          <cell r="O616">
            <v>1900000</v>
          </cell>
          <cell r="Q616" t="str">
            <v>Yes</v>
          </cell>
          <cell r="R616">
            <v>39819</v>
          </cell>
          <cell r="T616" t="str">
            <v>Mr. Robert M. Jones</v>
          </cell>
          <cell r="U616" t="str">
            <v>719-564-2268</v>
          </cell>
          <cell r="V616" t="str">
            <v>Janet Hill 719-384-8131</v>
          </cell>
          <cell r="W616" t="str">
            <v>P.O. Box 499 / 301 Colorado Avenue</v>
          </cell>
          <cell r="X616" t="str">
            <v>La Junta</v>
          </cell>
          <cell r="Y616" t="str">
            <v>CO</v>
          </cell>
          <cell r="Z616" t="str">
            <v>81050-0499</v>
          </cell>
          <cell r="AA616" t="str">
            <v>(719) 544-7159</v>
          </cell>
          <cell r="AE616" t="str">
            <v>Hughes Hubbard</v>
          </cell>
        </row>
        <row r="617">
          <cell r="A617">
            <v>570</v>
          </cell>
          <cell r="B617" t="str">
            <v>December 22, 2008</v>
          </cell>
          <cell r="C617" t="str">
            <v>FRB</v>
          </cell>
          <cell r="D617" t="str">
            <v>RSSD</v>
          </cell>
          <cell r="E617">
            <v>2391270</v>
          </cell>
          <cell r="F617" t="str">
            <v>Highlands Bankshares, Inc.</v>
          </cell>
          <cell r="G617" t="str">
            <v>OTC - Public</v>
          </cell>
          <cell r="H617">
            <v>14400000</v>
          </cell>
          <cell r="I617" t="str">
            <v>Approve</v>
          </cell>
          <cell r="L617" t="str">
            <v>December 30, 2008</v>
          </cell>
          <cell r="M617">
            <v>39812.583333333336</v>
          </cell>
          <cell r="N617" t="str">
            <v>Approve</v>
          </cell>
          <cell r="O617">
            <v>14400000</v>
          </cell>
          <cell r="Q617" t="str">
            <v>Yes</v>
          </cell>
          <cell r="R617">
            <v>39819</v>
          </cell>
          <cell r="T617" t="str">
            <v>Mr. Robert M. Little, Jr.</v>
          </cell>
          <cell r="U617" t="str">
            <v>276-628-9181</v>
          </cell>
          <cell r="V617" t="str">
            <v>James. R. Edmondson 276-628-9181</v>
          </cell>
          <cell r="W617" t="str">
            <v>340 West Main Street</v>
          </cell>
          <cell r="X617" t="str">
            <v>Abingdon</v>
          </cell>
          <cell r="Y617" t="str">
            <v>VA</v>
          </cell>
          <cell r="Z617" t="str">
            <v>24210</v>
          </cell>
          <cell r="AA617" t="str">
            <v>(276) 619-2106</v>
          </cell>
          <cell r="AE617" t="str">
            <v>Squire Sanders</v>
          </cell>
        </row>
        <row r="618">
          <cell r="A618">
            <v>571</v>
          </cell>
          <cell r="B618" t="str">
            <v>December 22, 2008</v>
          </cell>
          <cell r="C618" t="str">
            <v>FDIC</v>
          </cell>
          <cell r="D618" t="str">
            <v>RSSD</v>
          </cell>
          <cell r="E618">
            <v>2841690</v>
          </cell>
          <cell r="F618" t="str">
            <v>Fidelity Resources Company</v>
          </cell>
          <cell r="G618" t="str">
            <v>OTC - Private</v>
          </cell>
          <cell r="H618">
            <v>3000000</v>
          </cell>
          <cell r="I618" t="str">
            <v>Approve</v>
          </cell>
          <cell r="T618" t="str">
            <v>Mr. Thomas R. Freas</v>
          </cell>
          <cell r="U618" t="str">
            <v>972-398-7410</v>
          </cell>
          <cell r="V618" t="str">
            <v>William Murphy 972-398-7469</v>
          </cell>
          <cell r="W618" t="str">
            <v>5049 W. Park Blvd.</v>
          </cell>
          <cell r="X618" t="str">
            <v>Plano</v>
          </cell>
          <cell r="Y618" t="str">
            <v>TX</v>
          </cell>
          <cell r="Z618" t="str">
            <v>75093</v>
          </cell>
          <cell r="AA618" t="str">
            <v>(972) 398-7414</v>
          </cell>
          <cell r="AE618" t="str">
            <v>Squire Sanders</v>
          </cell>
        </row>
        <row r="620">
          <cell r="A620">
            <v>572</v>
          </cell>
          <cell r="B620" t="str">
            <v>December 23, 2008</v>
          </cell>
          <cell r="C620" t="str">
            <v>FDIC</v>
          </cell>
          <cell r="D620" t="str">
            <v>RSSD</v>
          </cell>
          <cell r="E620">
            <v>1067028</v>
          </cell>
          <cell r="F620" t="str">
            <v>Banner County Ban Corporation</v>
          </cell>
          <cell r="G620" t="str">
            <v>OTC - Private</v>
          </cell>
          <cell r="H620">
            <v>795750</v>
          </cell>
          <cell r="I620" t="str">
            <v>Approve</v>
          </cell>
          <cell r="L620" t="str">
            <v>January  7, 2009</v>
          </cell>
          <cell r="M620">
            <v>39820.4375</v>
          </cell>
          <cell r="N620" t="str">
            <v>Approve</v>
          </cell>
          <cell r="O620">
            <v>795000</v>
          </cell>
          <cell r="Q620" t="str">
            <v>Yes</v>
          </cell>
          <cell r="R620">
            <v>39820</v>
          </cell>
          <cell r="T620" t="str">
            <v>Mr. Roger Wynne</v>
          </cell>
          <cell r="U620" t="str">
            <v>308-436-5024</v>
          </cell>
          <cell r="V620" t="str">
            <v>Bruce Madden 815-970-2329</v>
          </cell>
          <cell r="W620" t="str">
            <v>205 State Street, P.O. Box 87</v>
          </cell>
          <cell r="X620" t="str">
            <v>Harrisburg</v>
          </cell>
          <cell r="Y620" t="str">
            <v>NE</v>
          </cell>
          <cell r="Z620" t="str">
            <v>69345</v>
          </cell>
          <cell r="AA620" t="str">
            <v>(308) 436-5025</v>
          </cell>
          <cell r="AE620" t="str">
            <v>Hughes Hubbard</v>
          </cell>
        </row>
        <row r="621">
          <cell r="A621">
            <v>573</v>
          </cell>
          <cell r="B621" t="str">
            <v>December 23, 2008</v>
          </cell>
          <cell r="C621" t="str">
            <v>FDIC</v>
          </cell>
          <cell r="D621" t="str">
            <v>RSSD</v>
          </cell>
          <cell r="E621">
            <v>2816474</v>
          </cell>
          <cell r="F621" t="str">
            <v>Centrix Bank &amp; Trust</v>
          </cell>
          <cell r="G621" t="str">
            <v>Private</v>
          </cell>
          <cell r="H621">
            <v>10000000</v>
          </cell>
          <cell r="I621" t="str">
            <v>Approve</v>
          </cell>
          <cell r="L621" t="str">
            <v>January  7, 2009</v>
          </cell>
          <cell r="M621">
            <v>39820.4375</v>
          </cell>
          <cell r="N621" t="str">
            <v>Approve</v>
          </cell>
          <cell r="O621">
            <v>10000000</v>
          </cell>
          <cell r="Q621" t="str">
            <v>Yes</v>
          </cell>
          <cell r="R621">
            <v>39820</v>
          </cell>
          <cell r="T621" t="str">
            <v>Ms. Lucy Gobin</v>
          </cell>
          <cell r="U621" t="str">
            <v>603-606-4701</v>
          </cell>
          <cell r="V621" t="str">
            <v>Joseph Reilly 603-606-4700</v>
          </cell>
          <cell r="W621" t="str">
            <v>P.O. Box 10600 / (1 Atwood Lane)</v>
          </cell>
          <cell r="X621" t="str">
            <v>Bedford</v>
          </cell>
          <cell r="Y621" t="str">
            <v>NH</v>
          </cell>
          <cell r="Z621" t="str">
            <v>03110</v>
          </cell>
          <cell r="AA621" t="str">
            <v>(603) 622-7426</v>
          </cell>
          <cell r="AE621" t="str">
            <v>Squire Sanders</v>
          </cell>
        </row>
        <row r="622">
          <cell r="A622">
            <v>574</v>
          </cell>
          <cell r="B622" t="str">
            <v>December 23, 2008</v>
          </cell>
          <cell r="C622" t="str">
            <v>FDIC</v>
          </cell>
          <cell r="D622" t="str">
            <v>RSSD</v>
          </cell>
          <cell r="E622">
            <v>3075429</v>
          </cell>
          <cell r="F622" t="str">
            <v>Andrews Holding Company / Commercial State Bank</v>
          </cell>
          <cell r="G622" t="str">
            <v>Private</v>
          </cell>
          <cell r="H622">
            <v>5000000</v>
          </cell>
          <cell r="I622" t="str">
            <v>Approve</v>
          </cell>
          <cell r="L622" t="str">
            <v>January 5, 2009</v>
          </cell>
          <cell r="M622">
            <v>39818.666666666664</v>
          </cell>
          <cell r="N622" t="str">
            <v>Approve</v>
          </cell>
          <cell r="O622">
            <v>5000000</v>
          </cell>
          <cell r="Q622" t="str">
            <v>Yes</v>
          </cell>
          <cell r="R622">
            <v>39819</v>
          </cell>
          <cell r="T622" t="str">
            <v>Mr. Steve Dunagan</v>
          </cell>
          <cell r="U622" t="str">
            <v>432-523-3440</v>
          </cell>
          <cell r="V622" t="str">
            <v>John Grist 432-523-3440</v>
          </cell>
          <cell r="W622" t="str">
            <v>200 South Main</v>
          </cell>
          <cell r="X622" t="str">
            <v>Andrews</v>
          </cell>
          <cell r="Y622" t="str">
            <v>TX</v>
          </cell>
          <cell r="Z622" t="str">
            <v>79714</v>
          </cell>
          <cell r="AA622" t="str">
            <v>(432) 523-6719</v>
          </cell>
          <cell r="AE622" t="str">
            <v>Squire Sanders</v>
          </cell>
        </row>
        <row r="623">
          <cell r="A623">
            <v>575</v>
          </cell>
          <cell r="B623" t="str">
            <v>December 23, 2008</v>
          </cell>
          <cell r="C623" t="str">
            <v>FDIC</v>
          </cell>
          <cell r="D623" t="str">
            <v>RSSD</v>
          </cell>
          <cell r="E623">
            <v>1442661</v>
          </cell>
          <cell r="F623" t="str">
            <v>County First Bank</v>
          </cell>
          <cell r="G623" t="str">
            <v>OTC - Private</v>
          </cell>
          <cell r="H623">
            <v>4700000</v>
          </cell>
          <cell r="I623" t="str">
            <v>Approve</v>
          </cell>
          <cell r="L623" t="str">
            <v>January 5, 2009</v>
          </cell>
          <cell r="M623">
            <v>39818.666666666664</v>
          </cell>
          <cell r="N623" t="str">
            <v>Approve</v>
          </cell>
          <cell r="O623">
            <v>4700000</v>
          </cell>
          <cell r="Q623" t="str">
            <v>Yes</v>
          </cell>
          <cell r="R623">
            <v>39819</v>
          </cell>
          <cell r="T623" t="str">
            <v>Mr. Earl R. Gieseman</v>
          </cell>
          <cell r="U623" t="str">
            <v>301-934-2265, ext 1151</v>
          </cell>
          <cell r="V623" t="str">
            <v>Charles A. Bryer 301-934-2265, ext 1102</v>
          </cell>
          <cell r="W623" t="str">
            <v>202 Centennial Street; P. O. Box 2752</v>
          </cell>
          <cell r="X623" t="str">
            <v>La Plata</v>
          </cell>
          <cell r="Y623" t="str">
            <v>MD</v>
          </cell>
          <cell r="Z623" t="str">
            <v>20646</v>
          </cell>
          <cell r="AA623" t="str">
            <v>(301) 934-2279</v>
          </cell>
          <cell r="AE623" t="str">
            <v>Hughes Hubbard</v>
          </cell>
        </row>
        <row r="624">
          <cell r="A624">
            <v>576</v>
          </cell>
          <cell r="B624" t="str">
            <v>December 23, 2008</v>
          </cell>
          <cell r="C624" t="str">
            <v>FDIC</v>
          </cell>
          <cell r="D624" t="str">
            <v>RSSD</v>
          </cell>
          <cell r="E624">
            <v>1050495</v>
          </cell>
          <cell r="F624" t="str">
            <v>Central Bancshares, Inc.</v>
          </cell>
          <cell r="G624" t="str">
            <v>Private</v>
          </cell>
          <cell r="H624">
            <v>3562980</v>
          </cell>
          <cell r="I624" t="str">
            <v>Approve</v>
          </cell>
          <cell r="L624" t="str">
            <v>January 5, 2009</v>
          </cell>
          <cell r="M624">
            <v>39818.666666666664</v>
          </cell>
          <cell r="N624" t="str">
            <v>Approve</v>
          </cell>
          <cell r="O624">
            <v>3562000</v>
          </cell>
          <cell r="Q624" t="str">
            <v>Yes</v>
          </cell>
          <cell r="R624">
            <v>39819</v>
          </cell>
          <cell r="T624" t="str">
            <v>Mr. Gary W. Thompson</v>
          </cell>
          <cell r="U624" t="str">
            <v>308-697-4344</v>
          </cell>
          <cell r="V624" t="str">
            <v>Robert J. Routh 402-474-6900</v>
          </cell>
          <cell r="W624" t="str">
            <v>623 Patterson</v>
          </cell>
          <cell r="X624" t="str">
            <v>Cambridge</v>
          </cell>
          <cell r="Y624" t="str">
            <v>NE</v>
          </cell>
          <cell r="Z624" t="str">
            <v>69022</v>
          </cell>
          <cell r="AA624" t="str">
            <v>(308) 697-4196</v>
          </cell>
          <cell r="AE624" t="str">
            <v>Squire Sanders</v>
          </cell>
        </row>
        <row r="625">
          <cell r="A625">
            <v>577</v>
          </cell>
          <cell r="B625" t="str">
            <v>December 23, 2008</v>
          </cell>
          <cell r="C625" t="str">
            <v>FDIC</v>
          </cell>
          <cell r="D625" t="str">
            <v>RSSD</v>
          </cell>
          <cell r="E625">
            <v>1097463</v>
          </cell>
          <cell r="F625" t="str">
            <v>Bradley Bancshares, Inc.</v>
          </cell>
          <cell r="G625" t="str">
            <v>Private</v>
          </cell>
          <cell r="H625">
            <v>1814850</v>
          </cell>
          <cell r="I625" t="str">
            <v>Approve</v>
          </cell>
          <cell r="L625" t="str">
            <v>January 5, 2009</v>
          </cell>
          <cell r="M625">
            <v>39818.666666666664</v>
          </cell>
          <cell r="N625" t="str">
            <v>Approve</v>
          </cell>
          <cell r="O625">
            <v>1814000</v>
          </cell>
          <cell r="Q625" t="str">
            <v>Yes</v>
          </cell>
          <cell r="R625">
            <v>39820</v>
          </cell>
          <cell r="T625" t="str">
            <v>Mr. Freddie M. Mobley</v>
          </cell>
          <cell r="U625" t="str">
            <v>870-226-2601</v>
          </cell>
          <cell r="V625" t="str">
            <v>Hugh Allen Quimby 870-226-2601</v>
          </cell>
          <cell r="W625" t="str">
            <v>P.O. Box 29 / (100 South Main Street)</v>
          </cell>
          <cell r="X625" t="str">
            <v>Warren</v>
          </cell>
          <cell r="Y625" t="str">
            <v>AR</v>
          </cell>
          <cell r="Z625" t="str">
            <v>71671</v>
          </cell>
          <cell r="AA625" t="str">
            <v>(870) 226-2253</v>
          </cell>
          <cell r="AE625" t="str">
            <v>Squire Sanders</v>
          </cell>
        </row>
        <row r="626">
          <cell r="A626">
            <v>578</v>
          </cell>
          <cell r="B626" t="str">
            <v>December 23, 2008</v>
          </cell>
          <cell r="C626" t="str">
            <v>FDIC</v>
          </cell>
          <cell r="D626" t="str">
            <v>RSSD</v>
          </cell>
          <cell r="E626">
            <v>3262818</v>
          </cell>
          <cell r="F626" t="str">
            <v>HillTop Community Bancorp, Inc.</v>
          </cell>
          <cell r="G626" t="str">
            <v>Private</v>
          </cell>
          <cell r="H626">
            <v>4000000</v>
          </cell>
          <cell r="I626" t="str">
            <v>Approve</v>
          </cell>
          <cell r="L626" t="str">
            <v>January  7, 2009</v>
          </cell>
          <cell r="M626">
            <v>39820.4375</v>
          </cell>
          <cell r="N626" t="str">
            <v>Approve</v>
          </cell>
          <cell r="O626">
            <v>4000000</v>
          </cell>
          <cell r="Q626" t="str">
            <v>Yes</v>
          </cell>
          <cell r="R626">
            <v>39820</v>
          </cell>
          <cell r="T626" t="str">
            <v>Mr. Mortimer J. O'Shea</v>
          </cell>
          <cell r="U626" t="str">
            <v>908-918-2400</v>
          </cell>
          <cell r="V626" t="str">
            <v>Walter A. Wojcik, Jr. 908-918-2402</v>
          </cell>
          <cell r="W626" t="str">
            <v>385 Springfield Avenue</v>
          </cell>
          <cell r="X626" t="str">
            <v>Summit</v>
          </cell>
          <cell r="Y626" t="str">
            <v>NJ</v>
          </cell>
          <cell r="Z626" t="str">
            <v>07901</v>
          </cell>
          <cell r="AA626" t="str">
            <v>(908) 522-1980</v>
          </cell>
          <cell r="AE626" t="str">
            <v>Hughes Hubbard</v>
          </cell>
        </row>
        <row r="627">
          <cell r="A627">
            <v>579</v>
          </cell>
          <cell r="B627" t="str">
            <v>December 23, 2008</v>
          </cell>
          <cell r="C627" t="str">
            <v>FDIC</v>
          </cell>
          <cell r="D627" t="str">
            <v>RSSD</v>
          </cell>
          <cell r="E627">
            <v>3734753</v>
          </cell>
          <cell r="F627" t="str">
            <v>Integrity Bancshares, Inc.</v>
          </cell>
          <cell r="G627" t="str">
            <v>Private</v>
          </cell>
          <cell r="H627">
            <v>9375000</v>
          </cell>
          <cell r="I627" t="str">
            <v>Approve</v>
          </cell>
          <cell r="L627" t="str">
            <v>January  7, 2009</v>
          </cell>
          <cell r="M627">
            <v>39820.4375</v>
          </cell>
          <cell r="N627" t="str">
            <v>Approve</v>
          </cell>
          <cell r="O627">
            <v>9375000</v>
          </cell>
          <cell r="Q627" t="str">
            <v>Yes</v>
          </cell>
          <cell r="R627">
            <v>39820</v>
          </cell>
          <cell r="T627" t="str">
            <v>Ms. Laurel Leitzel</v>
          </cell>
          <cell r="U627" t="str">
            <v>717-920-3690</v>
          </cell>
          <cell r="V627" t="str">
            <v>James T. Gibson 717-920-4900</v>
          </cell>
          <cell r="W627" t="str">
            <v>3345 Market Street</v>
          </cell>
          <cell r="X627" t="str">
            <v>Camp Hill</v>
          </cell>
          <cell r="Y627" t="str">
            <v>PA</v>
          </cell>
          <cell r="Z627" t="str">
            <v>17011</v>
          </cell>
          <cell r="AA627" t="str">
            <v>(717) 920-3611</v>
          </cell>
          <cell r="AE627" t="str">
            <v>Squire Sanders</v>
          </cell>
        </row>
        <row r="628">
          <cell r="A628">
            <v>580</v>
          </cell>
          <cell r="B628" t="str">
            <v>December 23, 2008</v>
          </cell>
          <cell r="C628" t="str">
            <v>FDIC</v>
          </cell>
          <cell r="D628" t="str">
            <v>RSSD</v>
          </cell>
          <cell r="E628">
            <v>1206201</v>
          </cell>
          <cell r="F628" t="str">
            <v>Independence Bancshares, Inc. / Northeast Security Bank</v>
          </cell>
          <cell r="G628" t="str">
            <v>Private</v>
          </cell>
          <cell r="H628">
            <v>4200000</v>
          </cell>
          <cell r="I628" t="str">
            <v>Approve</v>
          </cell>
          <cell r="L628" t="str">
            <v>January 5, 2009</v>
          </cell>
          <cell r="M628">
            <v>39818.666666666664</v>
          </cell>
          <cell r="N628" t="str">
            <v>Approve</v>
          </cell>
          <cell r="O628">
            <v>4200000</v>
          </cell>
          <cell r="Q628" t="str">
            <v>Yes</v>
          </cell>
          <cell r="R628">
            <v>39819</v>
          </cell>
          <cell r="T628" t="str">
            <v>Mr. Craig K. Coffman</v>
          </cell>
          <cell r="U628" t="str">
            <v>319-334-7035</v>
          </cell>
          <cell r="V628" t="str">
            <v>Brian K. Meyer 319-334-7035</v>
          </cell>
          <cell r="W628" t="str">
            <v>231 First Street East, P.O. Box 511</v>
          </cell>
          <cell r="X628" t="str">
            <v>Independence</v>
          </cell>
          <cell r="Y628" t="str">
            <v>IA</v>
          </cell>
          <cell r="Z628" t="str">
            <v>50644</v>
          </cell>
          <cell r="AA628" t="str">
            <v>(319) 334-3474</v>
          </cell>
          <cell r="AE628" t="str">
            <v>Hughes Hubbard</v>
          </cell>
        </row>
        <row r="629">
          <cell r="A629">
            <v>581</v>
          </cell>
          <cell r="B629" t="str">
            <v>December 23, 2008</v>
          </cell>
          <cell r="C629" t="str">
            <v>FDIC</v>
          </cell>
          <cell r="D629" t="str">
            <v>RSSD</v>
          </cell>
          <cell r="E629">
            <v>2582827</v>
          </cell>
          <cell r="F629" t="str">
            <v>Northway Financial, Inc.</v>
          </cell>
          <cell r="G629" t="str">
            <v>OTC - Private</v>
          </cell>
          <cell r="H629">
            <v>10000000</v>
          </cell>
          <cell r="I629" t="str">
            <v>Approve</v>
          </cell>
          <cell r="L629" t="str">
            <v>January 5, 2009</v>
          </cell>
          <cell r="M629">
            <v>39818.666666666664</v>
          </cell>
          <cell r="N629" t="str">
            <v>Approve</v>
          </cell>
          <cell r="O629">
            <v>10000000</v>
          </cell>
          <cell r="Q629" t="str">
            <v>Yes</v>
          </cell>
          <cell r="R629">
            <v>39819</v>
          </cell>
          <cell r="T629" t="str">
            <v>Mr. Richard P. Orsillo</v>
          </cell>
          <cell r="U629" t="str">
            <v>603-752-1171, ext 2668</v>
          </cell>
          <cell r="V629" t="str">
            <v>Susan L. Goupil 603-752-1171, ext 2642</v>
          </cell>
          <cell r="W629" t="str">
            <v>9 Main Street</v>
          </cell>
          <cell r="X629" t="str">
            <v>Berlin</v>
          </cell>
          <cell r="Y629" t="str">
            <v>NH</v>
          </cell>
          <cell r="Z629" t="str">
            <v>03570</v>
          </cell>
          <cell r="AA629" t="str">
            <v>(603) 733-1016</v>
          </cell>
          <cell r="AE629" t="str">
            <v>Squire Sanders</v>
          </cell>
        </row>
        <row r="630">
          <cell r="A630">
            <v>582</v>
          </cell>
          <cell r="B630" t="str">
            <v>December 23, 2008</v>
          </cell>
          <cell r="C630" t="str">
            <v>FDIC</v>
          </cell>
          <cell r="D630" t="str">
            <v>RSSD</v>
          </cell>
          <cell r="E630">
            <v>1140574</v>
          </cell>
          <cell r="F630" t="str">
            <v>Todd Bancshares, Inc. / United Southern Bank</v>
          </cell>
          <cell r="G630" t="str">
            <v>Private</v>
          </cell>
          <cell r="H630">
            <v>4000000</v>
          </cell>
          <cell r="I630" t="str">
            <v>Approve</v>
          </cell>
          <cell r="L630" t="str">
            <v>January 5, 2009</v>
          </cell>
          <cell r="M630">
            <v>39818.666666666664</v>
          </cell>
          <cell r="N630" t="str">
            <v>Approve</v>
          </cell>
          <cell r="O630">
            <v>4000000</v>
          </cell>
          <cell r="Q630" t="str">
            <v>Yes</v>
          </cell>
          <cell r="R630">
            <v>39819</v>
          </cell>
          <cell r="T630" t="str">
            <v>Mr. Jack D. Moore</v>
          </cell>
          <cell r="U630" t="str">
            <v>270-885-0056</v>
          </cell>
          <cell r="V630" t="str">
            <v>Jeff Fritts 270-885-0056</v>
          </cell>
          <cell r="W630" t="str">
            <v>1813 E. 9th St., P.O. Box 951</v>
          </cell>
          <cell r="X630" t="str">
            <v>Hopkinsville</v>
          </cell>
          <cell r="Y630" t="str">
            <v>KY</v>
          </cell>
          <cell r="Z630" t="str">
            <v>42241</v>
          </cell>
          <cell r="AA630" t="str">
            <v>(270) 885-5087</v>
          </cell>
          <cell r="AE630" t="str">
            <v>Hughes Hubbard</v>
          </cell>
        </row>
        <row r="631">
          <cell r="A631">
            <v>583</v>
          </cell>
          <cell r="B631" t="str">
            <v>December 23, 2008</v>
          </cell>
          <cell r="C631" t="str">
            <v>FRB</v>
          </cell>
          <cell r="D631" t="str">
            <v>RSSD</v>
          </cell>
          <cell r="E631">
            <v>3649950</v>
          </cell>
          <cell r="F631" t="str">
            <v>Palomar Enterprises, LLC / Farmers and Merchants Bank of Long Beach</v>
          </cell>
          <cell r="G631" t="str">
            <v>Private</v>
          </cell>
          <cell r="H631">
            <v>65000000</v>
          </cell>
          <cell r="I631" t="str">
            <v>Approve</v>
          </cell>
          <cell r="L631" t="str">
            <v>January 9, 2009</v>
          </cell>
          <cell r="M631">
            <v>39822.520833333336</v>
          </cell>
          <cell r="N631" t="str">
            <v>Approve</v>
          </cell>
          <cell r="O631">
            <v>65000000</v>
          </cell>
          <cell r="Q631" t="str">
            <v>Yes</v>
          </cell>
          <cell r="R631">
            <v>39827</v>
          </cell>
          <cell r="T631" t="str">
            <v>Mr. W. Henry Walker</v>
          </cell>
          <cell r="U631" t="str">
            <v>562-499-4824</v>
          </cell>
          <cell r="V631" t="str">
            <v>John W. H. Hinrichs 562-499-4835</v>
          </cell>
          <cell r="W631" t="str">
            <v>302 Pine Avenue</v>
          </cell>
          <cell r="X631" t="str">
            <v>Long Beach</v>
          </cell>
          <cell r="Y631" t="str">
            <v>CA</v>
          </cell>
          <cell r="Z631" t="str">
            <v>90802</v>
          </cell>
          <cell r="AA631" t="str">
            <v>(562) 344-2325</v>
          </cell>
          <cell r="AE631" t="str">
            <v>Squire Sanders</v>
          </cell>
        </row>
        <row r="632">
          <cell r="A632">
            <v>584</v>
          </cell>
          <cell r="B632" t="str">
            <v>December 23, 2008</v>
          </cell>
          <cell r="C632" t="str">
            <v>FRB</v>
          </cell>
          <cell r="D632" t="str">
            <v>RSSD</v>
          </cell>
          <cell r="E632">
            <v>3217032</v>
          </cell>
          <cell r="F632" t="str">
            <v>Bank of the James Financial Group, Inc.</v>
          </cell>
          <cell r="G632" t="str">
            <v>OTC - Public</v>
          </cell>
          <cell r="H632">
            <v>7708000</v>
          </cell>
          <cell r="I632" t="str">
            <v>Approve</v>
          </cell>
          <cell r="L632" t="str">
            <v>January 5, 2009</v>
          </cell>
          <cell r="M632">
            <v>39818.666666666664</v>
          </cell>
          <cell r="N632" t="str">
            <v>Approve</v>
          </cell>
          <cell r="O632">
            <v>7708000</v>
          </cell>
          <cell r="Q632" t="str">
            <v>Yes</v>
          </cell>
          <cell r="R632">
            <v>39819</v>
          </cell>
          <cell r="T632" t="str">
            <v>Mr. Robert R. Chapman III</v>
          </cell>
          <cell r="U632" t="str">
            <v>434-455-7510</v>
          </cell>
          <cell r="V632" t="str">
            <v>J. Todd Scruggs</v>
          </cell>
          <cell r="W632" t="str">
            <v>828 Main St.</v>
          </cell>
          <cell r="X632" t="str">
            <v>Lynchburg</v>
          </cell>
          <cell r="Y632" t="str">
            <v>VA</v>
          </cell>
          <cell r="Z632" t="str">
            <v>24504</v>
          </cell>
          <cell r="AA632" t="str">
            <v>(434) 455-7575</v>
          </cell>
          <cell r="AE632" t="str">
            <v>Hughes Hubbard</v>
          </cell>
        </row>
        <row r="633">
          <cell r="A633">
            <v>585</v>
          </cell>
          <cell r="B633" t="str">
            <v>December 23, 2008</v>
          </cell>
          <cell r="C633" t="str">
            <v>FRB</v>
          </cell>
          <cell r="D633" t="str">
            <v>RSSD</v>
          </cell>
          <cell r="E633">
            <v>1054813</v>
          </cell>
          <cell r="F633" t="str">
            <v>Washington Investment Company / Colorado Community Bank</v>
          </cell>
          <cell r="G633" t="str">
            <v>Private</v>
          </cell>
          <cell r="H633">
            <v>11000000</v>
          </cell>
          <cell r="I633" t="str">
            <v>Approve</v>
          </cell>
          <cell r="L633" t="str">
            <v>January 5, 2009</v>
          </cell>
          <cell r="M633">
            <v>39818.666666666664</v>
          </cell>
          <cell r="N633" t="str">
            <v>Approve</v>
          </cell>
          <cell r="O633">
            <v>11000000</v>
          </cell>
          <cell r="Q633" t="str">
            <v>Yes</v>
          </cell>
          <cell r="R633">
            <v>39819</v>
          </cell>
          <cell r="T633" t="str">
            <v>Mr. Jerry Bryant</v>
          </cell>
          <cell r="U633" t="str">
            <v>970-396-0322</v>
          </cell>
          <cell r="V633" t="str">
            <v>Patrick Lynch 303-829-0125</v>
          </cell>
          <cell r="W633" t="str">
            <v>615 West 8th Ave.</v>
          </cell>
          <cell r="X633" t="str">
            <v>Yuma</v>
          </cell>
          <cell r="Y633" t="str">
            <v>CO</v>
          </cell>
          <cell r="Z633" t="str">
            <v>80759</v>
          </cell>
          <cell r="AA633" t="str">
            <v>(970) 339-3041</v>
          </cell>
          <cell r="AE633" t="str">
            <v>Squire Sanders</v>
          </cell>
        </row>
        <row r="634">
          <cell r="A634">
            <v>586</v>
          </cell>
          <cell r="B634" t="str">
            <v>December 23, 2008</v>
          </cell>
          <cell r="C634" t="str">
            <v>FDIC</v>
          </cell>
          <cell r="D634" t="str">
            <v>RSSD</v>
          </cell>
          <cell r="E634">
            <v>2736219</v>
          </cell>
          <cell r="F634" t="str">
            <v>Transportation Alliance Bank, Inc.</v>
          </cell>
          <cell r="G634" t="str">
            <v>Private</v>
          </cell>
          <cell r="H634">
            <v>16990000</v>
          </cell>
          <cell r="I634" t="str">
            <v>Withdrawn</v>
          </cell>
          <cell r="P634" t="str">
            <v>FDIC withdrew the application from Treasury processingby email on 12/30/08</v>
          </cell>
          <cell r="T634" t="str">
            <v>Mr. Boyd Hunter</v>
          </cell>
          <cell r="U634" t="str">
            <v>801-624-4802</v>
          </cell>
          <cell r="V634" t="str">
            <v>JJ Singh 801-624-1644</v>
          </cell>
          <cell r="W634" t="str">
            <v>4185 Harrison Blvd, Suite 200</v>
          </cell>
          <cell r="X634" t="str">
            <v>Ogden</v>
          </cell>
          <cell r="Y634" t="str">
            <v>UT</v>
          </cell>
          <cell r="Z634" t="str">
            <v>84403</v>
          </cell>
          <cell r="AA634" t="str">
            <v>(801) 624-1705</v>
          </cell>
          <cell r="AE634" t="str">
            <v>Hughes Hubbard</v>
          </cell>
        </row>
        <row r="636">
          <cell r="A636">
            <v>587</v>
          </cell>
          <cell r="B636" t="str">
            <v>December 24, 2008</v>
          </cell>
          <cell r="C636" t="str">
            <v>FDIC</v>
          </cell>
          <cell r="D636" t="str">
            <v>RSSD</v>
          </cell>
          <cell r="E636" t="str">
            <v>30810 (for Discover Bank)</v>
          </cell>
          <cell r="F636" t="str">
            <v>Discover Financial Services / Discover Bank</v>
          </cell>
          <cell r="G636" t="str">
            <v xml:space="preserve">Public </v>
          </cell>
          <cell r="H636">
            <v>1224558900</v>
          </cell>
          <cell r="I636" t="str">
            <v>Approve</v>
          </cell>
          <cell r="L636" t="str">
            <v>January 14, 2009</v>
          </cell>
          <cell r="M636">
            <v>39827.416666666664</v>
          </cell>
          <cell r="N636" t="str">
            <v>Approve</v>
          </cell>
          <cell r="O636">
            <v>1224588000</v>
          </cell>
          <cell r="Q636" t="str">
            <v>Yes</v>
          </cell>
          <cell r="T636" t="str">
            <v>Ms. Kelly McNamara Corley</v>
          </cell>
          <cell r="U636" t="str">
            <v>224-405-1009 (office), 847-274-5710 (cell)</v>
          </cell>
          <cell r="V636" t="str">
            <v>Christopher Greene 224-405-0330 (office), 224-420-0202 (cell)</v>
          </cell>
          <cell r="W636" t="str">
            <v>2500 Lake Cook Road</v>
          </cell>
          <cell r="X636" t="str">
            <v>Riverwoods</v>
          </cell>
          <cell r="Y636" t="str">
            <v>IL</v>
          </cell>
          <cell r="Z636" t="str">
            <v>60015</v>
          </cell>
          <cell r="AA636" t="str">
            <v>(224) 405-4584</v>
          </cell>
        </row>
        <row r="638">
          <cell r="A638">
            <v>588</v>
          </cell>
          <cell r="B638" t="str">
            <v>December 29, 2008</v>
          </cell>
          <cell r="C638" t="str">
            <v>FRB</v>
          </cell>
          <cell r="D638" t="str">
            <v>RSSD</v>
          </cell>
          <cell r="E638">
            <v>3207686</v>
          </cell>
          <cell r="F638" t="str">
            <v>Community Guaranty Corporation</v>
          </cell>
          <cell r="G638" t="str">
            <v>Private</v>
          </cell>
          <cell r="H638">
            <v>1000000</v>
          </cell>
          <cell r="I638" t="str">
            <v>Approve</v>
          </cell>
          <cell r="L638" t="str">
            <v>January 5, 2009</v>
          </cell>
          <cell r="M638">
            <v>39818.666666666664</v>
          </cell>
          <cell r="N638" t="str">
            <v>Approve - Conditional</v>
          </cell>
          <cell r="O638">
            <v>1000000</v>
          </cell>
          <cell r="P638" t="str">
            <v>Check on the date the application was filed</v>
          </cell>
          <cell r="Q638" t="str">
            <v>Yes</v>
          </cell>
          <cell r="R638">
            <v>39819</v>
          </cell>
          <cell r="T638" t="str">
            <v>Mr. Michael J. Long</v>
          </cell>
          <cell r="U638" t="str">
            <v>603-536-0001, ext 555</v>
          </cell>
          <cell r="V638" t="str">
            <v>Keith L. Philbrick 603-536-0001, ext 521</v>
          </cell>
          <cell r="W638" t="str">
            <v>28 South Main Street, P.O. Box 996</v>
          </cell>
          <cell r="X638" t="str">
            <v>Plymouth</v>
          </cell>
          <cell r="Y638" t="str">
            <v>NH</v>
          </cell>
          <cell r="Z638" t="str">
            <v>03264</v>
          </cell>
          <cell r="AA638" t="str">
            <v>(603) 536-2222</v>
          </cell>
          <cell r="AE638" t="str">
            <v>Hughes Hubbard</v>
          </cell>
        </row>
        <row r="639">
          <cell r="A639">
            <v>589</v>
          </cell>
          <cell r="B639" t="str">
            <v>December 29, 2008</v>
          </cell>
          <cell r="C639" t="str">
            <v>FRB</v>
          </cell>
          <cell r="D639" t="str">
            <v>RSSD</v>
          </cell>
          <cell r="E639">
            <v>1203899</v>
          </cell>
          <cell r="F639" t="str">
            <v>Central Bancshares, Inc.</v>
          </cell>
          <cell r="G639" t="str">
            <v>Private</v>
          </cell>
          <cell r="H639">
            <v>12300000</v>
          </cell>
          <cell r="I639" t="str">
            <v>Approve</v>
          </cell>
          <cell r="L639" t="str">
            <v>January 5, 2009</v>
          </cell>
          <cell r="M639">
            <v>39818.666666666664</v>
          </cell>
          <cell r="N639" t="str">
            <v>Approve</v>
          </cell>
          <cell r="O639">
            <v>12300000</v>
          </cell>
          <cell r="Q639" t="str">
            <v>Yes</v>
          </cell>
          <cell r="R639">
            <v>39819</v>
          </cell>
          <cell r="T639" t="str">
            <v>Mr. Dennis H. McDonald</v>
          </cell>
          <cell r="U639" t="str">
            <v>563-262-3137</v>
          </cell>
          <cell r="V639" t="str">
            <v>Roger W. Klein, 563-262-3133</v>
          </cell>
          <cell r="W639" t="str">
            <v>301 Iowa Ave., P.O. Box 146</v>
          </cell>
          <cell r="X639" t="str">
            <v>Muscatine</v>
          </cell>
          <cell r="Y639" t="str">
            <v>IA</v>
          </cell>
          <cell r="Z639" t="str">
            <v>52761</v>
          </cell>
          <cell r="AA639" t="str">
            <v>(563) 262-3141</v>
          </cell>
          <cell r="AE639" t="str">
            <v>Squire Sanders</v>
          </cell>
        </row>
        <row r="641">
          <cell r="A641">
            <v>590</v>
          </cell>
          <cell r="B641" t="str">
            <v>January 2, 2009</v>
          </cell>
          <cell r="C641" t="str">
            <v>FDIC</v>
          </cell>
          <cell r="D641" t="str">
            <v>RSSD</v>
          </cell>
          <cell r="E641">
            <v>1099319</v>
          </cell>
          <cell r="F641" t="str">
            <v>Dix Bancshares, Inc.</v>
          </cell>
          <cell r="G641" t="str">
            <v>Private</v>
          </cell>
          <cell r="H641">
            <v>600000</v>
          </cell>
          <cell r="I641" t="str">
            <v>Approve</v>
          </cell>
          <cell r="L641" t="str">
            <v>January  7, 2009</v>
          </cell>
          <cell r="M641">
            <v>39820.4375</v>
          </cell>
          <cell r="N641" t="str">
            <v>Approve</v>
          </cell>
          <cell r="O641">
            <v>600000</v>
          </cell>
          <cell r="Q641" t="str">
            <v>Yes</v>
          </cell>
          <cell r="R641">
            <v>39827</v>
          </cell>
          <cell r="T641" t="str">
            <v>Mr. David M. Davis</v>
          </cell>
          <cell r="U641" t="str">
            <v>618-266-7444</v>
          </cell>
          <cell r="V641" t="str">
            <v>James K. Davis 618-266-7444</v>
          </cell>
          <cell r="W641" t="str">
            <v>312 N Main Street</v>
          </cell>
          <cell r="X641" t="str">
            <v>Dix</v>
          </cell>
          <cell r="Y641" t="str">
            <v>IL</v>
          </cell>
          <cell r="Z641" t="str">
            <v>62830</v>
          </cell>
          <cell r="AA641" t="str">
            <v>(618) 266-7459</v>
          </cell>
          <cell r="AE641" t="str">
            <v>Hughes Hubbard</v>
          </cell>
        </row>
        <row r="642">
          <cell r="A642">
            <v>591</v>
          </cell>
          <cell r="B642" t="str">
            <v>January 2, 2009</v>
          </cell>
          <cell r="C642" t="str">
            <v>FDIC</v>
          </cell>
          <cell r="D642" t="str">
            <v>RSSD</v>
          </cell>
          <cell r="E642">
            <v>1469800</v>
          </cell>
          <cell r="F642" t="str">
            <v>Carrollton Bancorp</v>
          </cell>
          <cell r="G642" t="str">
            <v xml:space="preserve">Public </v>
          </cell>
          <cell r="H642">
            <v>9250000</v>
          </cell>
          <cell r="I642" t="str">
            <v>Approve</v>
          </cell>
          <cell r="L642" t="str">
            <v>January  7, 2009</v>
          </cell>
          <cell r="M642">
            <v>39820.4375</v>
          </cell>
          <cell r="N642" t="str">
            <v>Approve</v>
          </cell>
          <cell r="O642">
            <v>9201000</v>
          </cell>
          <cell r="Q642" t="str">
            <v>Yes</v>
          </cell>
          <cell r="R642">
            <v>39822</v>
          </cell>
          <cell r="T642" t="str">
            <v>Mr. Robert A. Altieri</v>
          </cell>
          <cell r="U642" t="str">
            <v>410-536-7392</v>
          </cell>
          <cell r="V642" t="str">
            <v>James M. Uveges 410-536-7308</v>
          </cell>
          <cell r="W642" t="str">
            <v>344 North Charles Street</v>
          </cell>
          <cell r="X642" t="str">
            <v>Baltimore</v>
          </cell>
          <cell r="Y642" t="str">
            <v>MD</v>
          </cell>
          <cell r="Z642" t="str">
            <v>21201</v>
          </cell>
          <cell r="AA642" t="str">
            <v>(410) 625-0355</v>
          </cell>
          <cell r="AE642" t="str">
            <v>Squire Sanders</v>
          </cell>
        </row>
        <row r="643">
          <cell r="A643">
            <v>592</v>
          </cell>
          <cell r="B643" t="str">
            <v>January 2, 2009</v>
          </cell>
          <cell r="C643" t="str">
            <v>FDIC</v>
          </cell>
          <cell r="D643" t="str">
            <v>RSSD</v>
          </cell>
          <cell r="E643">
            <v>1827923</v>
          </cell>
          <cell r="F643" t="str">
            <v>Bridge Community Bank ESOP</v>
          </cell>
          <cell r="H643">
            <v>1000000</v>
          </cell>
          <cell r="I643" t="str">
            <v>Approve</v>
          </cell>
          <cell r="L643" t="str">
            <v>January 14, 2009</v>
          </cell>
          <cell r="M643">
            <v>39827.416666666664</v>
          </cell>
          <cell r="N643" t="str">
            <v>Approve</v>
          </cell>
          <cell r="O643">
            <v>1000000</v>
          </cell>
          <cell r="Q643" t="str">
            <v>Yes</v>
          </cell>
          <cell r="R643">
            <v>39822</v>
          </cell>
          <cell r="T643" t="str">
            <v>R.A. Steen</v>
          </cell>
          <cell r="U643" t="str">
            <v>563-432-7291</v>
          </cell>
          <cell r="V643" t="str">
            <v>Jeffrey Meyer 563-432-7291</v>
          </cell>
          <cell r="W643" t="str">
            <v>302 Hwy 1 SE</v>
          </cell>
          <cell r="X643" t="str">
            <v>Mount Vernon</v>
          </cell>
          <cell r="Y643" t="str">
            <v>IA</v>
          </cell>
          <cell r="Z643" t="str">
            <v>52314</v>
          </cell>
          <cell r="AA643" t="str">
            <v>(563) 432-7294</v>
          </cell>
          <cell r="AE643" t="str">
            <v>Hughes Hubbard</v>
          </cell>
        </row>
        <row r="644">
          <cell r="A644">
            <v>593</v>
          </cell>
          <cell r="B644" t="str">
            <v>January 2, 2009</v>
          </cell>
          <cell r="C644" t="str">
            <v>FDIC</v>
          </cell>
          <cell r="D644" t="str">
            <v>RSSD</v>
          </cell>
          <cell r="E644">
            <v>1140659</v>
          </cell>
          <cell r="F644" t="str">
            <v>Community First Bancshares Inc./First State Bank</v>
          </cell>
          <cell r="G644" t="str">
            <v>Private</v>
          </cell>
          <cell r="H644">
            <v>32095500</v>
          </cell>
          <cell r="I644" t="str">
            <v>Approve</v>
          </cell>
          <cell r="L644" t="str">
            <v>January 16, 2009</v>
          </cell>
          <cell r="M644">
            <v>39829.541666666664</v>
          </cell>
          <cell r="N644" t="str">
            <v>Approve</v>
          </cell>
          <cell r="O644">
            <v>32080000</v>
          </cell>
          <cell r="R644">
            <v>39829</v>
          </cell>
          <cell r="T644" t="str">
            <v>Mr. Victor M. Castro</v>
          </cell>
          <cell r="U644" t="str">
            <v>731-886-8830</v>
          </cell>
          <cell r="V644" t="str">
            <v>John C. Clark 731-886-8851</v>
          </cell>
          <cell r="W644" t="str">
            <v>115 West Washington Ave.</v>
          </cell>
          <cell r="X644" t="str">
            <v>Union City</v>
          </cell>
          <cell r="Y644" t="str">
            <v>TN</v>
          </cell>
          <cell r="Z644" t="str">
            <v>38261</v>
          </cell>
          <cell r="AA644" t="str">
            <v>(731) 884-4334</v>
          </cell>
          <cell r="AE644" t="str">
            <v>Squire Sanders</v>
          </cell>
        </row>
        <row r="645">
          <cell r="A645">
            <v>594</v>
          </cell>
          <cell r="B645" t="str">
            <v>January 2, 2009</v>
          </cell>
          <cell r="C645" t="str">
            <v>FDIC</v>
          </cell>
          <cell r="D645" t="str">
            <v>RSSD</v>
          </cell>
          <cell r="E645">
            <v>3450521</v>
          </cell>
          <cell r="F645" t="str">
            <v>Evergreen Bancshares, Inc./American Bank of Missouri</v>
          </cell>
          <cell r="G645" t="str">
            <v>OTC - Private</v>
          </cell>
          <cell r="H645">
            <v>2942430</v>
          </cell>
          <cell r="I645" t="str">
            <v>Approve</v>
          </cell>
          <cell r="L645" t="str">
            <v>January  7, 2009</v>
          </cell>
          <cell r="M645">
            <v>39820.4375</v>
          </cell>
          <cell r="N645" t="str">
            <v>Approve</v>
          </cell>
          <cell r="O645">
            <v>2942000</v>
          </cell>
          <cell r="Q645" t="str">
            <v>Yes</v>
          </cell>
          <cell r="R645">
            <v>39822</v>
          </cell>
          <cell r="T645" t="str">
            <v>Mr. Timothy C. Nash</v>
          </cell>
          <cell r="U645" t="str">
            <v>636-745-2888</v>
          </cell>
          <cell r="V645" t="str">
            <v>Melissa C. Springmeyer 636-745-2888</v>
          </cell>
          <cell r="W645" t="str">
            <v>1701 Macklind Ave.</v>
          </cell>
          <cell r="X645" t="str">
            <v>St. Louis</v>
          </cell>
          <cell r="Y645" t="str">
            <v>MO</v>
          </cell>
          <cell r="Z645" t="str">
            <v>63110</v>
          </cell>
          <cell r="AA645" t="str">
            <v>(636) 745-2931</v>
          </cell>
          <cell r="AE645" t="str">
            <v>Hughes Hubbard</v>
          </cell>
        </row>
        <row r="646">
          <cell r="A646">
            <v>595</v>
          </cell>
          <cell r="B646" t="str">
            <v>January 2, 2009</v>
          </cell>
          <cell r="C646" t="str">
            <v>FDIC</v>
          </cell>
          <cell r="D646" t="str">
            <v>RSSD</v>
          </cell>
          <cell r="E646">
            <v>2787118</v>
          </cell>
          <cell r="F646" t="str">
            <v>Reliance Bancshares, Inc.</v>
          </cell>
          <cell r="H646">
            <v>40000000</v>
          </cell>
          <cell r="I646" t="str">
            <v>Approve</v>
          </cell>
          <cell r="L646" t="str">
            <v>January 15, 2009</v>
          </cell>
          <cell r="M646">
            <v>39828.541666666664</v>
          </cell>
          <cell r="N646" t="str">
            <v>Approve</v>
          </cell>
          <cell r="O646">
            <v>40000000</v>
          </cell>
          <cell r="Q646" t="str">
            <v>Yes</v>
          </cell>
          <cell r="R646">
            <v>39829</v>
          </cell>
          <cell r="T646" t="str">
            <v>Dale E. Oberkfell</v>
          </cell>
          <cell r="U646" t="str">
            <v>314-569-7202</v>
          </cell>
          <cell r="V646" t="str">
            <v>Jerry S. Von Rohr 314-569-7206</v>
          </cell>
          <cell r="W646" t="str">
            <v>10401 Clayton Road</v>
          </cell>
          <cell r="X646" t="str">
            <v>Frontenac</v>
          </cell>
          <cell r="Y646" t="str">
            <v>MO</v>
          </cell>
          <cell r="Z646" t="str">
            <v>63131-2909</v>
          </cell>
          <cell r="AA646" t="str">
            <v>(314) 569-7302</v>
          </cell>
          <cell r="AE646" t="str">
            <v>Squire Sanders</v>
          </cell>
        </row>
        <row r="647">
          <cell r="A647">
            <v>596</v>
          </cell>
          <cell r="B647" t="str">
            <v>January 2, 2009</v>
          </cell>
          <cell r="C647" t="str">
            <v>FDIC</v>
          </cell>
          <cell r="D647" t="str">
            <v>RSSD</v>
          </cell>
          <cell r="E647">
            <v>3266302</v>
          </cell>
          <cell r="F647" t="str">
            <v>First American International Bank</v>
          </cell>
          <cell r="G647" t="str">
            <v>OTC - Private</v>
          </cell>
          <cell r="H647">
            <v>17000000</v>
          </cell>
          <cell r="I647" t="str">
            <v>Approve</v>
          </cell>
          <cell r="T647" t="str">
            <v>Glenn J. Chang</v>
          </cell>
          <cell r="U647" t="str">
            <v>718-871-8338, ext 28</v>
          </cell>
          <cell r="V647" t="str">
            <v>Alfonso Lau 718-871-8338, ext 38</v>
          </cell>
          <cell r="W647" t="str">
            <v>5503 8th Avenue</v>
          </cell>
          <cell r="X647" t="str">
            <v>Brooklyn</v>
          </cell>
          <cell r="Y647" t="str">
            <v>NY</v>
          </cell>
          <cell r="Z647" t="str">
            <v>11220</v>
          </cell>
          <cell r="AA647" t="str">
            <v>(718) 686-0969</v>
          </cell>
          <cell r="AE647" t="str">
            <v>Hughes Hubbard</v>
          </cell>
        </row>
        <row r="648">
          <cell r="A648">
            <v>597</v>
          </cell>
          <cell r="B648" t="str">
            <v>January 2, 2009</v>
          </cell>
          <cell r="C648" t="str">
            <v>FDIC</v>
          </cell>
          <cell r="D648" t="str">
            <v>RSSD</v>
          </cell>
          <cell r="E648">
            <v>2966614</v>
          </cell>
          <cell r="F648" t="str">
            <v>Carolina Trust Bank</v>
          </cell>
          <cell r="G648" t="str">
            <v xml:space="preserve">Public </v>
          </cell>
          <cell r="H648">
            <v>4500000</v>
          </cell>
          <cell r="I648" t="str">
            <v>Approve</v>
          </cell>
          <cell r="L648" t="str">
            <v>January  7, 2009</v>
          </cell>
          <cell r="M648">
            <v>39820.4375</v>
          </cell>
          <cell r="N648" t="str">
            <v>Approve</v>
          </cell>
          <cell r="O648">
            <v>4500000</v>
          </cell>
          <cell r="P648" t="str">
            <v>1/7/09: primary contact asked for the fax to go to the secondary contact, as he will be out of the office for a while.</v>
          </cell>
          <cell r="Q648" t="str">
            <v>Yes</v>
          </cell>
          <cell r="R648">
            <v>39822</v>
          </cell>
          <cell r="T648" t="str">
            <v>Donald J. Boyer</v>
          </cell>
          <cell r="U648" t="str">
            <v>704-735-1258 - make attention to Michael Cline</v>
          </cell>
          <cell r="V648" t="str">
            <v>J. Michael Cline 704-735-5745</v>
          </cell>
          <cell r="W648" t="str">
            <v>901 E. Main St.</v>
          </cell>
          <cell r="X648" t="str">
            <v>Lincolnton</v>
          </cell>
          <cell r="Y648" t="str">
            <v>NC</v>
          </cell>
          <cell r="Z648" t="str">
            <v>28092</v>
          </cell>
          <cell r="AA648" t="str">
            <v>(704) 735-5423</v>
          </cell>
          <cell r="AE648" t="str">
            <v>Squire Sanders</v>
          </cell>
        </row>
        <row r="649">
          <cell r="A649">
            <v>598</v>
          </cell>
          <cell r="B649" t="str">
            <v>January 2, 2009</v>
          </cell>
          <cell r="C649" t="str">
            <v>FDIC</v>
          </cell>
          <cell r="D649" t="str">
            <v>RSSD</v>
          </cell>
          <cell r="E649">
            <v>3151837</v>
          </cell>
          <cell r="F649" t="str">
            <v>Connecticut River Community Bank</v>
          </cell>
          <cell r="G649" t="str">
            <v>Private</v>
          </cell>
          <cell r="H649">
            <v>0</v>
          </cell>
          <cell r="I649" t="str">
            <v>Approve</v>
          </cell>
          <cell r="L649" t="str">
            <v>January  7, 2009</v>
          </cell>
          <cell r="M649">
            <v>39820.4375</v>
          </cell>
          <cell r="N649" t="str">
            <v>Approve</v>
          </cell>
          <cell r="O649">
            <v>0</v>
          </cell>
          <cell r="P649" t="str">
            <v>1/7/09 - institution stated they sent a withdrawal letter to the FDIC on 12/3/08.  We are asking for a copy of that letter.</v>
          </cell>
          <cell r="Q649" t="str">
            <v>Yes</v>
          </cell>
          <cell r="T649" t="str">
            <v>William R. Attridge</v>
          </cell>
          <cell r="U649" t="str">
            <v>860-761-6910</v>
          </cell>
          <cell r="V649" t="str">
            <v>Linda R. Curtin 860-761-6911</v>
          </cell>
          <cell r="W649" t="str">
            <v>1190 Silas Deane Highway</v>
          </cell>
          <cell r="X649" t="str">
            <v>Wethersfield</v>
          </cell>
          <cell r="Y649" t="str">
            <v>CT</v>
          </cell>
          <cell r="Z649" t="str">
            <v>06109</v>
          </cell>
          <cell r="AA649" t="str">
            <v>(860) 513-1384</v>
          </cell>
          <cell r="AJ649">
            <v>39785</v>
          </cell>
        </row>
        <row r="650">
          <cell r="A650">
            <v>599</v>
          </cell>
          <cell r="B650" t="str">
            <v>January 2, 2009</v>
          </cell>
          <cell r="C650" t="str">
            <v>FDIC</v>
          </cell>
          <cell r="D650" t="str">
            <v>RSSD</v>
          </cell>
          <cell r="E650">
            <v>3205253</v>
          </cell>
          <cell r="F650" t="str">
            <v>Liberty Bell Bank</v>
          </cell>
          <cell r="G650" t="str">
            <v xml:space="preserve">Public </v>
          </cell>
          <cell r="H650">
            <v>3585990</v>
          </cell>
          <cell r="I650" t="str">
            <v>Approve</v>
          </cell>
          <cell r="T650" t="str">
            <v>Kevin L. Kutcher</v>
          </cell>
          <cell r="U650" t="str">
            <v>856-830-1122</v>
          </cell>
          <cell r="V650" t="str">
            <v>Dennis A. Costa 856-830-1134</v>
          </cell>
          <cell r="W650" t="str">
            <v>145 North Maple Avenue</v>
          </cell>
          <cell r="X650" t="str">
            <v>Marlton</v>
          </cell>
          <cell r="Y650" t="str">
            <v>NJ</v>
          </cell>
          <cell r="Z650" t="str">
            <v>08053</v>
          </cell>
          <cell r="AA650" t="str">
            <v>(856) 797-6794</v>
          </cell>
          <cell r="AE650" t="str">
            <v>Squire Sanders</v>
          </cell>
        </row>
        <row r="651">
          <cell r="A651">
            <v>600</v>
          </cell>
          <cell r="B651" t="str">
            <v>January 2, 2009</v>
          </cell>
          <cell r="C651" t="str">
            <v>FDIC</v>
          </cell>
          <cell r="D651" t="str">
            <v>RSSD</v>
          </cell>
          <cell r="E651">
            <v>3336607</v>
          </cell>
          <cell r="F651" t="str">
            <v>Monument Bank</v>
          </cell>
          <cell r="G651" t="str">
            <v>OTC - Private</v>
          </cell>
          <cell r="H651">
            <v>4734000</v>
          </cell>
          <cell r="I651" t="str">
            <v>Approve</v>
          </cell>
          <cell r="L651" t="str">
            <v>January 9, 2009</v>
          </cell>
          <cell r="M651">
            <v>39822.520833333336</v>
          </cell>
          <cell r="N651" t="str">
            <v>Approve</v>
          </cell>
          <cell r="O651">
            <v>4734000</v>
          </cell>
          <cell r="Q651" t="str">
            <v>Yes</v>
          </cell>
          <cell r="R651">
            <v>39827</v>
          </cell>
          <cell r="T651" t="str">
            <v>H.L. Ward</v>
          </cell>
          <cell r="U651" t="str">
            <v>301-841-9555</v>
          </cell>
          <cell r="V651" t="str">
            <v>Karen Grau 301-841-9595</v>
          </cell>
          <cell r="W651" t="str">
            <v>7401 Wisconsin Avenue, Ste. 300</v>
          </cell>
          <cell r="X651" t="str">
            <v>Bethesda</v>
          </cell>
          <cell r="Y651" t="str">
            <v>MD</v>
          </cell>
          <cell r="Z651" t="str">
            <v>20814</v>
          </cell>
          <cell r="AA651" t="str">
            <v>(301) 841-9601</v>
          </cell>
          <cell r="AE651" t="str">
            <v>Hughes Hubbard</v>
          </cell>
        </row>
        <row r="652">
          <cell r="A652">
            <v>601</v>
          </cell>
          <cell r="B652" t="str">
            <v>January 2, 2009</v>
          </cell>
          <cell r="C652" t="str">
            <v>FDIC</v>
          </cell>
          <cell r="D652" t="str">
            <v>RSSD</v>
          </cell>
          <cell r="E652">
            <v>3437456</v>
          </cell>
          <cell r="F652" t="str">
            <v>Metro City Bank</v>
          </cell>
          <cell r="G652" t="str">
            <v>OTC - Private</v>
          </cell>
          <cell r="H652">
            <v>7700000</v>
          </cell>
          <cell r="I652" t="str">
            <v>Approve</v>
          </cell>
          <cell r="L652" t="str">
            <v>January 8, 2009</v>
          </cell>
          <cell r="M652">
            <v>39821.541666666664</v>
          </cell>
          <cell r="N652" t="str">
            <v>Approve</v>
          </cell>
          <cell r="O652">
            <v>7700000</v>
          </cell>
          <cell r="Q652" t="str">
            <v>Yes</v>
          </cell>
          <cell r="R652">
            <v>39822</v>
          </cell>
          <cell r="T652" t="str">
            <v>Farid Tan</v>
          </cell>
          <cell r="U652" t="str">
            <v>770-455-4978</v>
          </cell>
          <cell r="V652" t="str">
            <v>John A. Evans 770-455-4972</v>
          </cell>
          <cell r="W652" t="str">
            <v>5441 Buford Highway, Suite 109</v>
          </cell>
          <cell r="X652" t="str">
            <v>Doraville</v>
          </cell>
          <cell r="Y652" t="str">
            <v>GA</v>
          </cell>
          <cell r="Z652" t="str">
            <v>30340</v>
          </cell>
          <cell r="AA652" t="str">
            <v>(770) 455-4988</v>
          </cell>
          <cell r="AE652" t="str">
            <v>Squire Sanders</v>
          </cell>
        </row>
        <row r="653">
          <cell r="A653">
            <v>602</v>
          </cell>
          <cell r="B653" t="str">
            <v>January 2, 2009</v>
          </cell>
          <cell r="C653" t="str">
            <v>FDIC</v>
          </cell>
          <cell r="D653" t="str">
            <v>RSSD</v>
          </cell>
          <cell r="E653">
            <v>1135114</v>
          </cell>
          <cell r="F653" t="str">
            <v>Citizens Bancorporation of New Ulm, Inc.</v>
          </cell>
          <cell r="G653" t="str">
            <v>Private</v>
          </cell>
          <cell r="H653">
            <v>0</v>
          </cell>
          <cell r="I653">
            <v>0</v>
          </cell>
          <cell r="L653" t="str">
            <v>January  7, 2009</v>
          </cell>
          <cell r="M653">
            <v>39820.4375</v>
          </cell>
          <cell r="N653" t="str">
            <v>Approve</v>
          </cell>
          <cell r="O653">
            <v>0</v>
          </cell>
          <cell r="P653" t="str">
            <v>1/7/08 - institution told us that they would withdraw.  A letter is forthcoming: 1/8/09 received official letter</v>
          </cell>
          <cell r="Q653" t="str">
            <v>Yes</v>
          </cell>
          <cell r="T653" t="str">
            <v>L.H. Geistfeld</v>
          </cell>
          <cell r="U653" t="str">
            <v>507-354-3165</v>
          </cell>
          <cell r="V653" t="str">
            <v>Bill Brennan 507-354-3165</v>
          </cell>
          <cell r="W653" t="str">
            <v>105 North Minnesota Street</v>
          </cell>
          <cell r="X653" t="str">
            <v>New Ulm</v>
          </cell>
          <cell r="Y653" t="str">
            <v>MN</v>
          </cell>
          <cell r="Z653" t="str">
            <v>56073</v>
          </cell>
          <cell r="AA653" t="str">
            <v>(507) 359-1313</v>
          </cell>
          <cell r="AJ653">
            <v>39454</v>
          </cell>
        </row>
        <row r="654">
          <cell r="A654">
            <v>603</v>
          </cell>
          <cell r="B654" t="str">
            <v>January 2, 2009</v>
          </cell>
          <cell r="C654" t="str">
            <v>FDIC</v>
          </cell>
          <cell r="D654" t="str">
            <v>RSSD</v>
          </cell>
          <cell r="E654">
            <v>205542</v>
          </cell>
          <cell r="F654" t="str">
            <v>Cherokee State Bank</v>
          </cell>
          <cell r="H654">
            <v>3000000</v>
          </cell>
          <cell r="I654" t="str">
            <v>Approve</v>
          </cell>
          <cell r="L654" t="str">
            <v>January 8, 2009</v>
          </cell>
          <cell r="M654">
            <v>39821.541666666664</v>
          </cell>
          <cell r="N654" t="str">
            <v>Approve</v>
          </cell>
          <cell r="O654">
            <v>3000000</v>
          </cell>
          <cell r="Q654" t="str">
            <v>Yes</v>
          </cell>
          <cell r="R654">
            <v>39822</v>
          </cell>
          <cell r="T654" t="str">
            <v>Michael D. Hunter</v>
          </cell>
          <cell r="U654" t="str">
            <v>712-225-3000, ext 40</v>
          </cell>
          <cell r="V654" t="str">
            <v>Craig W. Wiese 712-225-3000, ext 30</v>
          </cell>
          <cell r="W654" t="str">
            <v>212 West Willow Street</v>
          </cell>
          <cell r="X654" t="str">
            <v>Cherokee</v>
          </cell>
          <cell r="Y654" t="str">
            <v>IA</v>
          </cell>
          <cell r="Z654" t="str">
            <v>51012</v>
          </cell>
          <cell r="AA654" t="str">
            <v>(712) -225-3848</v>
          </cell>
          <cell r="AE654" t="str">
            <v>Squire Sanders</v>
          </cell>
        </row>
        <row r="655">
          <cell r="A655">
            <v>604</v>
          </cell>
          <cell r="B655" t="str">
            <v>January 2, 2009</v>
          </cell>
          <cell r="C655" t="str">
            <v>FDIC</v>
          </cell>
          <cell r="D655" t="str">
            <v>RSSD</v>
          </cell>
          <cell r="E655">
            <v>2871558</v>
          </cell>
          <cell r="F655" t="str">
            <v>American Community Bank</v>
          </cell>
          <cell r="G655" t="str">
            <v>OTC - Private</v>
          </cell>
          <cell r="H655">
            <v>3600000</v>
          </cell>
          <cell r="I655" t="str">
            <v>Approve</v>
          </cell>
          <cell r="L655" t="str">
            <v>January 8, 2009</v>
          </cell>
          <cell r="M655">
            <v>39821.541666666664</v>
          </cell>
          <cell r="N655" t="str">
            <v>Approve</v>
          </cell>
          <cell r="O655">
            <v>3600000</v>
          </cell>
          <cell r="Q655" t="str">
            <v>Yes</v>
          </cell>
          <cell r="R655">
            <v>39822</v>
          </cell>
          <cell r="T655" t="str">
            <v>John K. Holland</v>
          </cell>
          <cell r="U655" t="str">
            <v>516-609-0975</v>
          </cell>
          <cell r="V655" t="str">
            <v>Anthony M. Capobianco 516-609-0975</v>
          </cell>
          <cell r="W655" t="str">
            <v>300 Glen Street</v>
          </cell>
          <cell r="X655" t="str">
            <v>Glen Cove</v>
          </cell>
          <cell r="Y655" t="str">
            <v>NY</v>
          </cell>
          <cell r="Z655" t="str">
            <v>11542</v>
          </cell>
          <cell r="AA655" t="str">
            <v>(516) 609-0900</v>
          </cell>
          <cell r="AE655" t="str">
            <v>Hughes Hubbard</v>
          </cell>
        </row>
        <row r="656">
          <cell r="A656">
            <v>605</v>
          </cell>
          <cell r="B656" t="str">
            <v>January 2, 2009</v>
          </cell>
          <cell r="C656" t="str">
            <v>FDIC</v>
          </cell>
          <cell r="D656" t="str">
            <v>RSSD</v>
          </cell>
          <cell r="E656">
            <v>3108082</v>
          </cell>
          <cell r="F656" t="str">
            <v>Mission Bancorp</v>
          </cell>
          <cell r="G656" t="str">
            <v>Private</v>
          </cell>
          <cell r="H656">
            <v>4278570</v>
          </cell>
          <cell r="I656" t="str">
            <v>Approve</v>
          </cell>
          <cell r="L656" t="str">
            <v>January  7, 2009</v>
          </cell>
          <cell r="M656">
            <v>39820.4375</v>
          </cell>
          <cell r="N656" t="str">
            <v>Approve</v>
          </cell>
          <cell r="O656">
            <v>4278000</v>
          </cell>
          <cell r="Q656" t="str">
            <v>Yes</v>
          </cell>
          <cell r="R656">
            <v>39822</v>
          </cell>
          <cell r="T656" t="str">
            <v>Richard E. Fanucchi</v>
          </cell>
          <cell r="U656" t="str">
            <v>661-859-2510</v>
          </cell>
          <cell r="V656" t="str">
            <v>John Bianchi 661-859-2511</v>
          </cell>
          <cell r="W656" t="str">
            <v>1330 Truxtun Ave. / P.O. Box 317 (w/ ZIP Code 93302)</v>
          </cell>
          <cell r="X656" t="str">
            <v>Bakersfield</v>
          </cell>
          <cell r="Y656" t="str">
            <v>CA</v>
          </cell>
          <cell r="Z656" t="str">
            <v>93301</v>
          </cell>
          <cell r="AA656" t="str">
            <v>(661) 323-4821</v>
          </cell>
          <cell r="AE656" t="str">
            <v>Squire Sanders</v>
          </cell>
        </row>
        <row r="657">
          <cell r="A657">
            <v>606</v>
          </cell>
          <cell r="B657" t="str">
            <v>January 2, 2009</v>
          </cell>
          <cell r="C657" t="str">
            <v>FDIC</v>
          </cell>
          <cell r="D657" t="str">
            <v>RSSD</v>
          </cell>
          <cell r="E657">
            <v>3110366</v>
          </cell>
          <cell r="F657" t="str">
            <v>Nova Financial Holdings, Inc.</v>
          </cell>
          <cell r="G657" t="str">
            <v>OTC - Private</v>
          </cell>
          <cell r="H657">
            <v>13700000</v>
          </cell>
          <cell r="I657" t="str">
            <v>Approve</v>
          </cell>
          <cell r="T657" t="str">
            <v>Jeffrey T. Hanuscin</v>
          </cell>
          <cell r="U657" t="str">
            <v>215-893-1007</v>
          </cell>
          <cell r="V657" t="str">
            <v>Brian M. Hartline 610-993-4170</v>
          </cell>
          <cell r="W657" t="str">
            <v>1235 Westlakes Drive, Suite 420</v>
          </cell>
          <cell r="X657" t="str">
            <v>Berwyn</v>
          </cell>
          <cell r="Y657" t="str">
            <v>PA</v>
          </cell>
          <cell r="Z657" t="str">
            <v>19312</v>
          </cell>
          <cell r="AA657" t="str">
            <v>(215) 772-1243</v>
          </cell>
          <cell r="AE657" t="str">
            <v>Hughes Hubbard</v>
          </cell>
        </row>
        <row r="658">
          <cell r="A658">
            <v>607</v>
          </cell>
          <cell r="B658" t="str">
            <v>January 2, 2009</v>
          </cell>
          <cell r="C658" t="str">
            <v>FDIC</v>
          </cell>
          <cell r="D658" t="str">
            <v>RSSD</v>
          </cell>
          <cell r="E658">
            <v>2253529</v>
          </cell>
          <cell r="F658" t="str">
            <v>Heritage Oaks Bancorp</v>
          </cell>
          <cell r="G658" t="str">
            <v xml:space="preserve">Public </v>
          </cell>
          <cell r="H658">
            <v>21000000</v>
          </cell>
          <cell r="I658" t="str">
            <v>Approve</v>
          </cell>
          <cell r="L658" t="str">
            <v>January  7, 2009</v>
          </cell>
          <cell r="M658">
            <v>39820.4375</v>
          </cell>
          <cell r="N658" t="str">
            <v>Approve</v>
          </cell>
          <cell r="O658">
            <v>21000000</v>
          </cell>
          <cell r="Q658" t="str">
            <v>Yes</v>
          </cell>
          <cell r="R658">
            <v>39822</v>
          </cell>
          <cell r="T658" t="str">
            <v>Margaret A. Torres</v>
          </cell>
          <cell r="U658" t="str">
            <v>805-369-5107</v>
          </cell>
          <cell r="V658" t="str">
            <v>William Raver 805-369-5290</v>
          </cell>
          <cell r="W658" t="str">
            <v>545 12th Street</v>
          </cell>
          <cell r="X658" t="str">
            <v>Paso Robles</v>
          </cell>
          <cell r="Y658" t="str">
            <v>CA</v>
          </cell>
          <cell r="Z658" t="str">
            <v>93446</v>
          </cell>
          <cell r="AA658" t="str">
            <v>(805) 369-5062</v>
          </cell>
          <cell r="AE658" t="str">
            <v>Squire Sanders</v>
          </cell>
        </row>
        <row r="659">
          <cell r="A659">
            <v>608</v>
          </cell>
          <cell r="B659" t="str">
            <v>January 2, 2009</v>
          </cell>
          <cell r="C659" t="str">
            <v>FDIC</v>
          </cell>
          <cell r="D659" t="str">
            <v>RSSD</v>
          </cell>
          <cell r="E659">
            <v>2794778</v>
          </cell>
          <cell r="F659" t="str">
            <v>Southcoast Financial Corporation</v>
          </cell>
          <cell r="G659" t="str">
            <v xml:space="preserve">Public </v>
          </cell>
          <cell r="H659">
            <v>12269000</v>
          </cell>
          <cell r="I659" t="str">
            <v>Approve</v>
          </cell>
          <cell r="L659" t="str">
            <v>January  7, 2009</v>
          </cell>
          <cell r="M659">
            <v>39820.4375</v>
          </cell>
          <cell r="N659" t="str">
            <v>Approve</v>
          </cell>
          <cell r="O659">
            <v>11787000</v>
          </cell>
          <cell r="Q659" t="str">
            <v>Yes</v>
          </cell>
          <cell r="R659">
            <v>39822</v>
          </cell>
          <cell r="T659" t="str">
            <v>L. Wayne Pearson</v>
          </cell>
          <cell r="U659" t="str">
            <v>843-224-1464</v>
          </cell>
          <cell r="V659" t="str">
            <v>Clay Heslop 843-216-3019</v>
          </cell>
          <cell r="W659" t="str">
            <v>530 Johnnie Dodds Blvd.</v>
          </cell>
          <cell r="X659" t="str">
            <v>Mt. Pleasant</v>
          </cell>
          <cell r="Y659" t="str">
            <v>SC</v>
          </cell>
          <cell r="Z659" t="str">
            <v>29464</v>
          </cell>
          <cell r="AA659" t="str">
            <v>(843) 216-3060</v>
          </cell>
          <cell r="AE659" t="str">
            <v>Hughes Hubbard</v>
          </cell>
        </row>
        <row r="660">
          <cell r="A660">
            <v>609</v>
          </cell>
          <cell r="B660" t="str">
            <v>January 2, 2009</v>
          </cell>
          <cell r="C660" t="str">
            <v>FDIC</v>
          </cell>
          <cell r="D660" t="str">
            <v>RSSD</v>
          </cell>
          <cell r="E660">
            <v>1131901</v>
          </cell>
          <cell r="F660" t="str">
            <v>Emmetsburg Bank Shares, Inc. / Iowa Trust &amp; Savings Bank</v>
          </cell>
          <cell r="G660" t="str">
            <v>OTC - Private</v>
          </cell>
          <cell r="H660">
            <v>2700000</v>
          </cell>
          <cell r="I660" t="str">
            <v>Approve</v>
          </cell>
          <cell r="L660" t="str">
            <v>January  7, 2009</v>
          </cell>
          <cell r="M660">
            <v>39820.4375</v>
          </cell>
          <cell r="N660" t="str">
            <v>Approve</v>
          </cell>
          <cell r="O660">
            <v>2700000</v>
          </cell>
          <cell r="Q660" t="str">
            <v>Yes</v>
          </cell>
          <cell r="R660">
            <v>39822</v>
          </cell>
          <cell r="T660" t="str">
            <v>Kris M. Ausborn</v>
          </cell>
          <cell r="U660" t="str">
            <v>712-852-3451</v>
          </cell>
          <cell r="V660" t="str">
            <v>Colleen Heldt 712-852-3451</v>
          </cell>
          <cell r="W660" t="str">
            <v>2101 10th St., P.O. Box 159</v>
          </cell>
          <cell r="X660" t="str">
            <v>Emmetsburg</v>
          </cell>
          <cell r="Y660" t="str">
            <v>IA</v>
          </cell>
          <cell r="Z660" t="str">
            <v>50536-0159</v>
          </cell>
          <cell r="AA660" t="str">
            <v>(712) 852-8213</v>
          </cell>
          <cell r="AE660" t="str">
            <v>Squire Sanders</v>
          </cell>
        </row>
        <row r="661">
          <cell r="A661">
            <v>610</v>
          </cell>
          <cell r="B661" t="str">
            <v>January 2, 2009</v>
          </cell>
          <cell r="C661" t="str">
            <v>FDIC</v>
          </cell>
          <cell r="D661" t="str">
            <v>RSSD</v>
          </cell>
          <cell r="E661">
            <v>515054</v>
          </cell>
          <cell r="F661" t="str">
            <v>Tri-State Bank of Memphis</v>
          </cell>
          <cell r="G661" t="str">
            <v>OTC - Private</v>
          </cell>
          <cell r="H661">
            <v>2796690</v>
          </cell>
          <cell r="I661" t="str">
            <v>Approve</v>
          </cell>
          <cell r="L661" t="str">
            <v>January  7, 2009</v>
          </cell>
          <cell r="M661">
            <v>39820.4375</v>
          </cell>
          <cell r="N661" t="str">
            <v>Approve</v>
          </cell>
          <cell r="O661">
            <v>2796000</v>
          </cell>
          <cell r="Q661" t="str">
            <v>Yes</v>
          </cell>
          <cell r="R661">
            <v>39822</v>
          </cell>
          <cell r="T661" t="str">
            <v>Jesse H. Turner, Jr.</v>
          </cell>
          <cell r="U661" t="str">
            <v>901-525-0384</v>
          </cell>
          <cell r="V661" t="str">
            <v>William H. Bufford 901-525-0384</v>
          </cell>
          <cell r="W661" t="str">
            <v>180 South Main Street</v>
          </cell>
          <cell r="X661" t="str">
            <v>Memphis</v>
          </cell>
          <cell r="Y661" t="str">
            <v>TN</v>
          </cell>
          <cell r="Z661" t="str">
            <v>38103</v>
          </cell>
          <cell r="AA661" t="str">
            <v>(901) 526-8608</v>
          </cell>
          <cell r="AE661" t="str">
            <v>Hughes Hubbard</v>
          </cell>
        </row>
        <row r="662">
          <cell r="A662">
            <v>611</v>
          </cell>
          <cell r="B662" t="str">
            <v>January 2, 2009</v>
          </cell>
          <cell r="C662" t="str">
            <v>FDIC</v>
          </cell>
          <cell r="D662" t="str">
            <v>RSSD</v>
          </cell>
          <cell r="E662">
            <v>1086748</v>
          </cell>
          <cell r="F662" t="str">
            <v>Liberty Shares, Inc. / The Heritage Bank</v>
          </cell>
          <cell r="G662" t="str">
            <v>Private</v>
          </cell>
          <cell r="H662">
            <v>16747000</v>
          </cell>
          <cell r="I662" t="str">
            <v>Approve</v>
          </cell>
          <cell r="L662" t="str">
            <v>January  7, 2009</v>
          </cell>
          <cell r="M662">
            <v>39820.4375</v>
          </cell>
          <cell r="N662" t="str">
            <v>Approve</v>
          </cell>
          <cell r="O662">
            <v>16746000</v>
          </cell>
          <cell r="Q662" t="str">
            <v>Yes</v>
          </cell>
          <cell r="R662">
            <v>39822</v>
          </cell>
          <cell r="T662" t="str">
            <v>Melissa Deal</v>
          </cell>
          <cell r="U662" t="str">
            <v>912-408-6108</v>
          </cell>
          <cell r="V662" t="str">
            <v>Jason Floyd 912-408-6144</v>
          </cell>
          <cell r="W662" t="str">
            <v>P.O. Box 1009 / (300 South Main Street)</v>
          </cell>
          <cell r="X662" t="str">
            <v>Hinesville</v>
          </cell>
          <cell r="Y662" t="str">
            <v>GA</v>
          </cell>
          <cell r="Z662" t="str">
            <v>31310</v>
          </cell>
          <cell r="AA662" t="str">
            <v>(912) 369-9397</v>
          </cell>
          <cell r="AE662" t="str">
            <v>Squire Sanders</v>
          </cell>
        </row>
        <row r="664">
          <cell r="A664">
            <v>612</v>
          </cell>
          <cell r="B664" t="str">
            <v>January 6, 2009</v>
          </cell>
          <cell r="C664" t="str">
            <v>FDIC</v>
          </cell>
          <cell r="D664" t="str">
            <v>RSSD</v>
          </cell>
          <cell r="E664">
            <v>1891317</v>
          </cell>
          <cell r="F664" t="str">
            <v>Blue Ridge Bancshares, Inc.</v>
          </cell>
          <cell r="G664" t="str">
            <v>Private</v>
          </cell>
          <cell r="H664">
            <v>11957000</v>
          </cell>
          <cell r="I664" t="str">
            <v>Approve</v>
          </cell>
          <cell r="T664" t="str">
            <v>William C. Esry</v>
          </cell>
          <cell r="U664" t="str">
            <v>816-795-4040</v>
          </cell>
          <cell r="V664" t="str">
            <v>Mark Dudley 816-358-5000</v>
          </cell>
          <cell r="W664" t="str">
            <v>4200 Little Blue Parkway</v>
          </cell>
          <cell r="X664" t="str">
            <v>Independence</v>
          </cell>
          <cell r="Y664" t="str">
            <v>MO</v>
          </cell>
          <cell r="Z664" t="str">
            <v>64057</v>
          </cell>
          <cell r="AA664" t="str">
            <v>(816) 252-2376</v>
          </cell>
          <cell r="AE664" t="str">
            <v>Hughes Hubbard</v>
          </cell>
        </row>
        <row r="665">
          <cell r="A665">
            <v>613</v>
          </cell>
          <cell r="B665" t="str">
            <v>January 6, 2009</v>
          </cell>
          <cell r="C665" t="str">
            <v>FDIC</v>
          </cell>
          <cell r="D665" t="str">
            <v>RSSD</v>
          </cell>
          <cell r="E665">
            <v>1848825</v>
          </cell>
          <cell r="F665" t="str">
            <v>Carroll Financial Services, Inc.</v>
          </cell>
          <cell r="G665" t="str">
            <v>Private</v>
          </cell>
          <cell r="H665">
            <v>4000000</v>
          </cell>
          <cell r="I665" t="str">
            <v>Approve</v>
          </cell>
          <cell r="L665" t="str">
            <v>January 8, 2009</v>
          </cell>
          <cell r="M665">
            <v>39821.541666666664</v>
          </cell>
          <cell r="N665" t="str">
            <v>Approve</v>
          </cell>
          <cell r="O665">
            <v>4000000</v>
          </cell>
          <cell r="P665" t="str">
            <v>1/9/09:  CPP Staff explained to QFI that the investment amount would be equal to 3% of QFI 9/30 RWA rounded down to the nearest $1000, or $3,924,000</v>
          </cell>
          <cell r="Q665" t="str">
            <v>Yes</v>
          </cell>
          <cell r="R665">
            <v>39822</v>
          </cell>
          <cell r="T665" t="str">
            <v>Michael E. Cary</v>
          </cell>
          <cell r="U665" t="str">
            <v>731-209-1638</v>
          </cell>
          <cell r="V665" t="str">
            <v>Joyce M. Crocker 731-209-1621</v>
          </cell>
          <cell r="W665" t="str">
            <v>19510 West Main Street</v>
          </cell>
          <cell r="X665" t="str">
            <v>Huntingdon</v>
          </cell>
          <cell r="Y665" t="str">
            <v>TN</v>
          </cell>
          <cell r="Z665" t="str">
            <v>38344</v>
          </cell>
          <cell r="AA665" t="str">
            <v>(731) 986-4840</v>
          </cell>
          <cell r="AE665" t="str">
            <v>Squire Sanders</v>
          </cell>
        </row>
        <row r="666">
          <cell r="A666">
            <v>614</v>
          </cell>
          <cell r="B666" t="str">
            <v>January 6, 2009</v>
          </cell>
          <cell r="C666" t="str">
            <v>FDIC</v>
          </cell>
          <cell r="D666" t="str">
            <v>RSSD</v>
          </cell>
          <cell r="E666">
            <v>2775160</v>
          </cell>
          <cell r="F666" t="str">
            <v>Community First Bancshares</v>
          </cell>
          <cell r="G666" t="str">
            <v>Private</v>
          </cell>
          <cell r="H666">
            <v>3610000</v>
          </cell>
          <cell r="I666" t="str">
            <v>Approve</v>
          </cell>
          <cell r="L666" t="str">
            <v>January 8, 2009</v>
          </cell>
          <cell r="M666">
            <v>39821.541666666664</v>
          </cell>
          <cell r="N666" t="str">
            <v>Approve</v>
          </cell>
          <cell r="O666">
            <v>3610000</v>
          </cell>
          <cell r="Q666" t="str">
            <v>Yes</v>
          </cell>
          <cell r="R666">
            <v>39822</v>
          </cell>
          <cell r="T666" t="str">
            <v>Benny Menard</v>
          </cell>
          <cell r="U666" t="str">
            <v>337-365-6677</v>
          </cell>
          <cell r="V666" t="str">
            <v>Dodi Bouton 337-365-6677</v>
          </cell>
          <cell r="W666" t="str">
            <v>535 Jefferson Terrace Blvd.</v>
          </cell>
          <cell r="X666" t="str">
            <v>New Iberia</v>
          </cell>
          <cell r="Y666" t="str">
            <v>LA</v>
          </cell>
          <cell r="Z666" t="str">
            <v>70560</v>
          </cell>
          <cell r="AA666" t="str">
            <v>(337) 367-2632</v>
          </cell>
          <cell r="AE666" t="str">
            <v>Hughes Hubbard</v>
          </cell>
        </row>
        <row r="667">
          <cell r="A667">
            <v>615</v>
          </cell>
          <cell r="B667" t="str">
            <v>January 6, 2009</v>
          </cell>
          <cell r="C667" t="str">
            <v>FDIC</v>
          </cell>
          <cell r="D667" t="str">
            <v>RSSD</v>
          </cell>
          <cell r="E667">
            <v>1205576</v>
          </cell>
          <cell r="F667" t="str">
            <v>De Witt Bancorp, Inc.</v>
          </cell>
          <cell r="G667" t="str">
            <v>Private</v>
          </cell>
          <cell r="H667">
            <v>2608260</v>
          </cell>
          <cell r="I667" t="str">
            <v>Approve</v>
          </cell>
          <cell r="L667" t="str">
            <v>January 15, 2009</v>
          </cell>
          <cell r="M667">
            <v>39828.541666666664</v>
          </cell>
          <cell r="N667" t="str">
            <v>Hold</v>
          </cell>
          <cell r="T667" t="str">
            <v>Greg Gannon</v>
          </cell>
          <cell r="U667" t="str">
            <v>563-659-3211</v>
          </cell>
          <cell r="V667" t="str">
            <v>Lisa Burke Martin 563-659-3211</v>
          </cell>
          <cell r="W667" t="str">
            <v>815 6th Ave., P.O. Box 260</v>
          </cell>
          <cell r="X667" t="str">
            <v>Dewitt</v>
          </cell>
          <cell r="Y667" t="str">
            <v>IA</v>
          </cell>
          <cell r="Z667" t="str">
            <v>52742</v>
          </cell>
          <cell r="AA667" t="str">
            <v>(563) 659-8347</v>
          </cell>
          <cell r="AE667" t="str">
            <v>Squire Sanders</v>
          </cell>
        </row>
        <row r="668">
          <cell r="A668">
            <v>616</v>
          </cell>
          <cell r="B668" t="str">
            <v>January 6, 2009</v>
          </cell>
          <cell r="C668" t="str">
            <v>FDIC</v>
          </cell>
          <cell r="D668" t="str">
            <v>RSSD</v>
          </cell>
          <cell r="E668">
            <v>846356</v>
          </cell>
          <cell r="F668" t="str">
            <v>Eagle Bank and Trust Company of Missouri / Jefferson County Bancshares, Inc.</v>
          </cell>
          <cell r="G668" t="str">
            <v>Private</v>
          </cell>
          <cell r="H668">
            <v>16488000</v>
          </cell>
          <cell r="I668" t="str">
            <v>Approve</v>
          </cell>
          <cell r="L668" t="str">
            <v>January 8, 2009</v>
          </cell>
          <cell r="M668">
            <v>39821.541666666664</v>
          </cell>
          <cell r="N668" t="str">
            <v>Approve</v>
          </cell>
          <cell r="O668">
            <v>16488000</v>
          </cell>
          <cell r="Q668" t="str">
            <v>Yes</v>
          </cell>
          <cell r="R668">
            <v>39822</v>
          </cell>
          <cell r="T668" t="str">
            <v>Michael W. Walsh</v>
          </cell>
          <cell r="U668" t="str">
            <v>314-845-0278, ext 29</v>
          </cell>
          <cell r="V668" t="str">
            <v>Kenneth Bartz 636-461-3500, ext 3502</v>
          </cell>
          <cell r="W668" t="str">
            <v>903 Jeffco Executive Dr</v>
          </cell>
          <cell r="X668" t="str">
            <v>Imperial</v>
          </cell>
          <cell r="Y668" t="str">
            <v>MO</v>
          </cell>
          <cell r="Z668" t="str">
            <v>63052</v>
          </cell>
          <cell r="AA668" t="str">
            <v>(314) 845-1906</v>
          </cell>
          <cell r="AE668" t="str">
            <v>Hughes Hubbard</v>
          </cell>
        </row>
        <row r="669">
          <cell r="A669">
            <v>617</v>
          </cell>
          <cell r="B669" t="str">
            <v>January 6, 2009</v>
          </cell>
          <cell r="C669" t="str">
            <v>FDIC</v>
          </cell>
          <cell r="D669" t="str">
            <v>RSSD</v>
          </cell>
          <cell r="E669">
            <v>1067000</v>
          </cell>
          <cell r="F669" t="str">
            <v>FSC Bancshares, Inc.</v>
          </cell>
          <cell r="G669" t="str">
            <v>Private</v>
          </cell>
          <cell r="H669">
            <v>3000000</v>
          </cell>
          <cell r="I669" t="str">
            <v>Approve</v>
          </cell>
          <cell r="L669" t="str">
            <v>January 8, 2009</v>
          </cell>
          <cell r="M669">
            <v>39821.541666666664</v>
          </cell>
          <cell r="N669" t="str">
            <v>Approve</v>
          </cell>
          <cell r="O669">
            <v>3000000</v>
          </cell>
          <cell r="Q669" t="str">
            <v>Yes</v>
          </cell>
          <cell r="R669">
            <v>39822</v>
          </cell>
          <cell r="T669" t="str">
            <v>R. Michael Poland</v>
          </cell>
          <cell r="U669" t="str">
            <v>816-632-6641</v>
          </cell>
          <cell r="V669" t="str">
            <v>Tom Nance 816-632-6641</v>
          </cell>
          <cell r="W669" t="str">
            <v>124 E. 3rd Street</v>
          </cell>
          <cell r="X669" t="str">
            <v>Cameron</v>
          </cell>
          <cell r="Y669" t="str">
            <v>MO</v>
          </cell>
          <cell r="Z669" t="str">
            <v>64429</v>
          </cell>
          <cell r="AA669" t="str">
            <v>(816) 632-6617</v>
          </cell>
          <cell r="AE669" t="str">
            <v>Squire Sanders</v>
          </cell>
        </row>
        <row r="670">
          <cell r="A670">
            <v>618</v>
          </cell>
          <cell r="B670" t="str">
            <v>January 6, 2009</v>
          </cell>
          <cell r="C670" t="str">
            <v>FDIC</v>
          </cell>
          <cell r="D670" t="str">
            <v>RSSD</v>
          </cell>
          <cell r="E670">
            <v>2791553</v>
          </cell>
          <cell r="F670" t="str">
            <v>Iowa Community Bancorp, Inc.</v>
          </cell>
          <cell r="G670" t="str">
            <v>Private</v>
          </cell>
          <cell r="H670">
            <v>3200000</v>
          </cell>
          <cell r="I670" t="str">
            <v>Approve</v>
          </cell>
          <cell r="T670" t="str">
            <v>Karl W. Knock</v>
          </cell>
          <cell r="U670" t="str">
            <v>641-782-1000</v>
          </cell>
          <cell r="V670" t="str">
            <v>Adam Snodgrass 641-782-1000</v>
          </cell>
          <cell r="W670" t="str">
            <v>401 W. Adams</v>
          </cell>
          <cell r="X670" t="str">
            <v>Creston</v>
          </cell>
          <cell r="Y670" t="str">
            <v>IA</v>
          </cell>
          <cell r="Z670" t="str">
            <v>50801-0109</v>
          </cell>
          <cell r="AA670" t="str">
            <v>(641) 782-1084</v>
          </cell>
          <cell r="AE670" t="str">
            <v>Hughes Hubbard</v>
          </cell>
        </row>
        <row r="671">
          <cell r="A671">
            <v>619</v>
          </cell>
          <cell r="B671" t="str">
            <v>January 6, 2009</v>
          </cell>
          <cell r="C671" t="str">
            <v>FDIC</v>
          </cell>
          <cell r="D671" t="str">
            <v>RSSD</v>
          </cell>
          <cell r="E671">
            <v>1472220</v>
          </cell>
          <cell r="F671" t="str">
            <v>High Point Bank Corporation</v>
          </cell>
          <cell r="G671" t="str">
            <v>Private</v>
          </cell>
          <cell r="H671">
            <v>19747000</v>
          </cell>
          <cell r="I671" t="str">
            <v>Approve</v>
          </cell>
          <cell r="T671" t="str">
            <v>Charles L. Myers</v>
          </cell>
          <cell r="U671" t="str">
            <v>336-881-3204</v>
          </cell>
          <cell r="V671" t="str">
            <v>Thomas L. Eller 336-881-3440</v>
          </cell>
          <cell r="W671" t="str">
            <v>300 N. Main Street</v>
          </cell>
          <cell r="X671" t="str">
            <v>High Point</v>
          </cell>
          <cell r="Y671" t="str">
            <v>NC</v>
          </cell>
          <cell r="Z671" t="str">
            <v>27260</v>
          </cell>
          <cell r="AA671" t="str">
            <v>(336) 889-6554</v>
          </cell>
          <cell r="AE671" t="str">
            <v>Squire Sanders</v>
          </cell>
        </row>
        <row r="672">
          <cell r="A672">
            <v>620</v>
          </cell>
          <cell r="B672" t="str">
            <v>January 6, 2009</v>
          </cell>
          <cell r="C672" t="str">
            <v>FDIC</v>
          </cell>
          <cell r="D672" t="str">
            <v>RSSD</v>
          </cell>
          <cell r="E672">
            <v>2954415</v>
          </cell>
          <cell r="F672" t="str">
            <v>Regional Bankshares, Inc.</v>
          </cell>
          <cell r="G672" t="str">
            <v>Private</v>
          </cell>
          <cell r="H672">
            <v>2761000</v>
          </cell>
          <cell r="I672" t="str">
            <v>Approve</v>
          </cell>
          <cell r="L672" t="str">
            <v>January 8, 2009</v>
          </cell>
          <cell r="M672">
            <v>39821.541666666664</v>
          </cell>
          <cell r="N672" t="str">
            <v>Approve - Conditional</v>
          </cell>
          <cell r="O672">
            <v>2761000</v>
          </cell>
          <cell r="P672" t="str">
            <v>1/8/09: IIC noted a seeming disconnect between QFI applicant name and the name of its single bank operating company.  CPP staff determined that the names in the application are correct.</v>
          </cell>
          <cell r="Q672" t="str">
            <v>Yes</v>
          </cell>
          <cell r="R672">
            <v>39827</v>
          </cell>
          <cell r="T672" t="str">
            <v>Curtis A. Tyner</v>
          </cell>
          <cell r="U672" t="str">
            <v>843-857-4702</v>
          </cell>
          <cell r="V672" t="str">
            <v>Reggie Gainey 843-857-4755</v>
          </cell>
          <cell r="W672" t="str">
            <v>206 South Fifth Street</v>
          </cell>
          <cell r="X672" t="str">
            <v>Hartsville</v>
          </cell>
          <cell r="Y672" t="str">
            <v>SC</v>
          </cell>
          <cell r="Z672" t="str">
            <v>29550</v>
          </cell>
          <cell r="AA672" t="str">
            <v>(843) 383-0570</v>
          </cell>
          <cell r="AE672" t="str">
            <v>Hughes Hubbard</v>
          </cell>
        </row>
        <row r="673">
          <cell r="A673">
            <v>621</v>
          </cell>
          <cell r="B673" t="str">
            <v>January 6, 2009</v>
          </cell>
          <cell r="C673" t="str">
            <v>FDIC</v>
          </cell>
          <cell r="D673" t="str">
            <v>RSSD</v>
          </cell>
          <cell r="E673">
            <v>3165311</v>
          </cell>
          <cell r="F673" t="str">
            <v>Georgia Commerce Bancshares, Inc.</v>
          </cell>
          <cell r="G673" t="str">
            <v>OTC - Private</v>
          </cell>
          <cell r="H673">
            <v>8700000</v>
          </cell>
          <cell r="I673" t="str">
            <v>Approve</v>
          </cell>
          <cell r="L673" t="str">
            <v>January 8, 2009</v>
          </cell>
          <cell r="M673">
            <v>39821.541666666664</v>
          </cell>
          <cell r="N673" t="str">
            <v>Approve - Conditional</v>
          </cell>
          <cell r="O673">
            <v>8700000</v>
          </cell>
          <cell r="P673" t="str">
            <v>1/8/09: IC noted that the Classified Assets ratio jumped from 0% as of 6/30/2008 to [28%] as of  9/30/2008.  CPP staff is still looking into this behavior.</v>
          </cell>
          <cell r="T673" t="str">
            <v>Mark Tipton</v>
          </cell>
          <cell r="U673" t="str">
            <v>678-631-1240</v>
          </cell>
          <cell r="V673" t="str">
            <v>Rodney Hall 678-631-1240</v>
          </cell>
          <cell r="W673" t="str">
            <v>3625 Cumberland Boulevard, Building Two</v>
          </cell>
          <cell r="X673" t="str">
            <v>Atlanta</v>
          </cell>
          <cell r="Y673" t="str">
            <v>GA</v>
          </cell>
          <cell r="Z673" t="str">
            <v>30339</v>
          </cell>
          <cell r="AA673" t="str">
            <v>(678) 631-1266</v>
          </cell>
          <cell r="AE673" t="str">
            <v>Squire Sanders</v>
          </cell>
        </row>
        <row r="674">
          <cell r="A674">
            <v>622</v>
          </cell>
          <cell r="B674" t="str">
            <v>January 6, 2009</v>
          </cell>
          <cell r="C674" t="str">
            <v>FDIC</v>
          </cell>
          <cell r="D674" t="str">
            <v>RSSD</v>
          </cell>
          <cell r="E674">
            <v>1119347</v>
          </cell>
          <cell r="F674" t="str">
            <v>Jackson Financial Corporation / FNB Bank, Inc.</v>
          </cell>
          <cell r="G674" t="str">
            <v>Private</v>
          </cell>
          <cell r="H674">
            <v>3513780</v>
          </cell>
          <cell r="I674" t="str">
            <v>Approve</v>
          </cell>
          <cell r="L674" t="str">
            <v>January 8, 2009</v>
          </cell>
          <cell r="M674">
            <v>39821.541666666664</v>
          </cell>
          <cell r="N674" t="str">
            <v>Approve</v>
          </cell>
          <cell r="O674">
            <v>3513000</v>
          </cell>
          <cell r="Q674" t="str">
            <v>Yes</v>
          </cell>
          <cell r="R674">
            <v>39822</v>
          </cell>
          <cell r="T674" t="str">
            <v>Paul Scott</v>
          </cell>
          <cell r="U674" t="str">
            <v>270-251-6049</v>
          </cell>
          <cell r="V674" t="str">
            <v>Marty Nichols 270-251-6051</v>
          </cell>
          <cell r="W674" t="str">
            <v>101 E. Broadway, P.O.  Box 369</v>
          </cell>
          <cell r="X674" t="str">
            <v>Mayfield</v>
          </cell>
          <cell r="Y674" t="str">
            <v>KY</v>
          </cell>
          <cell r="Z674" t="str">
            <v>42066</v>
          </cell>
          <cell r="AA674" t="str">
            <v>(270) 251-6059</v>
          </cell>
          <cell r="AE674" t="str">
            <v>Hughes Hubbard</v>
          </cell>
        </row>
        <row r="675">
          <cell r="A675">
            <v>623</v>
          </cell>
          <cell r="B675" t="str">
            <v>January 6, 2009</v>
          </cell>
          <cell r="C675" t="str">
            <v>FDIC</v>
          </cell>
          <cell r="D675" t="str">
            <v>RSSD</v>
          </cell>
          <cell r="E675">
            <v>3070312</v>
          </cell>
          <cell r="F675" t="str">
            <v>First Reliance Bancshares, Inc.</v>
          </cell>
          <cell r="G675" t="str">
            <v>Private</v>
          </cell>
          <cell r="H675">
            <v>14908000</v>
          </cell>
          <cell r="I675" t="str">
            <v>Approve</v>
          </cell>
          <cell r="L675" t="str">
            <v>January 8, 2009</v>
          </cell>
          <cell r="M675">
            <v>39821.541666666664</v>
          </cell>
          <cell r="N675" t="str">
            <v>Approve</v>
          </cell>
          <cell r="O675">
            <v>14908000</v>
          </cell>
          <cell r="Q675" t="str">
            <v>Yes</v>
          </cell>
          <cell r="R675">
            <v>39822</v>
          </cell>
          <cell r="T675" t="str">
            <v>Jeffrey A. Paolucci</v>
          </cell>
          <cell r="U675" t="str">
            <v>843-674-3250</v>
          </cell>
          <cell r="V675" t="str">
            <v>Rick Saunders 843-674-3001</v>
          </cell>
          <cell r="W675" t="str">
            <v>2170 W. Palmetto Street</v>
          </cell>
          <cell r="X675" t="str">
            <v>Florence</v>
          </cell>
          <cell r="Y675" t="str">
            <v>SC</v>
          </cell>
          <cell r="Z675" t="str">
            <v>29501</v>
          </cell>
          <cell r="AA675" t="str">
            <v>(843) 674-3045</v>
          </cell>
          <cell r="AE675" t="str">
            <v>Squire Sanders</v>
          </cell>
        </row>
        <row r="676">
          <cell r="A676">
            <v>624</v>
          </cell>
          <cell r="B676" t="str">
            <v>January 6, 2009</v>
          </cell>
          <cell r="C676" t="str">
            <v>FDIC</v>
          </cell>
          <cell r="D676" t="str">
            <v>RSSD</v>
          </cell>
          <cell r="E676">
            <v>1075911</v>
          </cell>
          <cell r="F676" t="str">
            <v>First Citizens BanCorporation, Inc.</v>
          </cell>
          <cell r="G676" t="str">
            <v>Private</v>
          </cell>
          <cell r="H676">
            <v>50000000</v>
          </cell>
          <cell r="I676" t="str">
            <v>Approve</v>
          </cell>
          <cell r="L676" t="str">
            <v>January 15, 2009</v>
          </cell>
          <cell r="M676">
            <v>39828.541666666664</v>
          </cell>
          <cell r="N676" t="str">
            <v>Approve - Conditional</v>
          </cell>
          <cell r="O676">
            <v>50000000</v>
          </cell>
          <cell r="T676" t="str">
            <v>Lisa Mendenall</v>
          </cell>
          <cell r="U676" t="str">
            <v>803-931-1320</v>
          </cell>
          <cell r="V676" t="str">
            <v>Jerue Hallman 803-931-1947</v>
          </cell>
          <cell r="W676" t="str">
            <v>1320 Main Street</v>
          </cell>
          <cell r="X676" t="str">
            <v>Columbia</v>
          </cell>
          <cell r="Y676" t="str">
            <v>SC</v>
          </cell>
          <cell r="Z676" t="str">
            <v>29201</v>
          </cell>
          <cell r="AA676" t="str">
            <v>(803) 931-1148</v>
          </cell>
          <cell r="AE676" t="str">
            <v>Hughes Hubbard</v>
          </cell>
        </row>
        <row r="677">
          <cell r="A677">
            <v>625</v>
          </cell>
          <cell r="B677" t="str">
            <v>January 6, 2009</v>
          </cell>
          <cell r="C677" t="str">
            <v>FDIC</v>
          </cell>
          <cell r="D677" t="str">
            <v>RSSD</v>
          </cell>
          <cell r="E677">
            <v>3189634</v>
          </cell>
          <cell r="F677" t="str">
            <v>First Bank of Charleston, Inc.</v>
          </cell>
          <cell r="G677" t="str">
            <v>OTC - Private</v>
          </cell>
          <cell r="H677">
            <v>3345300</v>
          </cell>
          <cell r="I677" t="str">
            <v>Approve</v>
          </cell>
          <cell r="L677" t="str">
            <v>January 8, 2009</v>
          </cell>
          <cell r="M677">
            <v>39821.541666666664</v>
          </cell>
          <cell r="N677" t="str">
            <v>Approve</v>
          </cell>
          <cell r="O677">
            <v>3345000</v>
          </cell>
          <cell r="Q677" t="str">
            <v>Yes</v>
          </cell>
          <cell r="R677">
            <v>39822</v>
          </cell>
          <cell r="T677" t="str">
            <v>Percy Osborne</v>
          </cell>
          <cell r="U677" t="str">
            <v>304-340-3010</v>
          </cell>
          <cell r="V677" t="str">
            <v>Anthony Marks 304-340-3011</v>
          </cell>
          <cell r="W677" t="str">
            <v>201 Pennsylvania Avenue</v>
          </cell>
          <cell r="X677" t="str">
            <v>Charleston</v>
          </cell>
          <cell r="Y677" t="str">
            <v>WV</v>
          </cell>
          <cell r="Z677" t="str">
            <v>25302</v>
          </cell>
          <cell r="AA677" t="str">
            <v>(304) 340-3003</v>
          </cell>
          <cell r="AE677" t="str">
            <v>Squire Sanders</v>
          </cell>
        </row>
        <row r="678">
          <cell r="A678">
            <v>626</v>
          </cell>
          <cell r="B678" t="str">
            <v>January 6, 2009</v>
          </cell>
          <cell r="C678" t="str">
            <v>FDIC</v>
          </cell>
          <cell r="D678" t="str">
            <v>RSSD</v>
          </cell>
          <cell r="E678">
            <v>2917287</v>
          </cell>
          <cell r="F678" t="str">
            <v>First Security, Inc.</v>
          </cell>
          <cell r="G678" t="str">
            <v>Private</v>
          </cell>
          <cell r="H678">
            <v>3575000</v>
          </cell>
          <cell r="I678" t="str">
            <v>Approve</v>
          </cell>
          <cell r="L678" t="str">
            <v>January 8, 2009</v>
          </cell>
          <cell r="M678">
            <v>39821.541666666664</v>
          </cell>
          <cell r="N678" t="str">
            <v>Approve</v>
          </cell>
          <cell r="O678">
            <v>3575000</v>
          </cell>
          <cell r="Q678" t="str">
            <v>Yes</v>
          </cell>
          <cell r="R678">
            <v>39822</v>
          </cell>
          <cell r="T678" t="str">
            <v>M. Lynn Cooper</v>
          </cell>
          <cell r="U678" t="str">
            <v>270-663-4678</v>
          </cell>
          <cell r="V678" t="str">
            <v>John R. Edge 270-663-4670</v>
          </cell>
          <cell r="W678" t="str">
            <v>300 Frederica St.</v>
          </cell>
          <cell r="X678" t="str">
            <v>Owensboro</v>
          </cell>
          <cell r="Y678" t="str">
            <v>KY</v>
          </cell>
          <cell r="Z678" t="str">
            <v>42301-2301</v>
          </cell>
          <cell r="AA678" t="str">
            <v>(270) 663-0517</v>
          </cell>
          <cell r="AE678" t="str">
            <v>Hughes Hubbard</v>
          </cell>
        </row>
        <row r="679">
          <cell r="A679">
            <v>627</v>
          </cell>
          <cell r="B679" t="str">
            <v>January 6, 2009</v>
          </cell>
          <cell r="C679" t="str">
            <v>FDIC</v>
          </cell>
          <cell r="D679" t="str">
            <v>RSSD</v>
          </cell>
          <cell r="E679">
            <v>1076619</v>
          </cell>
          <cell r="F679" t="str">
            <v>F &amp; M Financial Corporation</v>
          </cell>
          <cell r="G679" t="str">
            <v>Private</v>
          </cell>
          <cell r="H679">
            <v>17000000</v>
          </cell>
          <cell r="I679" t="str">
            <v>Approve</v>
          </cell>
          <cell r="L679" t="str">
            <v>January 8, 2009</v>
          </cell>
          <cell r="M679">
            <v>39821.541666666664</v>
          </cell>
          <cell r="N679" t="str">
            <v>Approve</v>
          </cell>
          <cell r="O679">
            <v>17000000</v>
          </cell>
          <cell r="Q679" t="str">
            <v>Yes</v>
          </cell>
          <cell r="R679">
            <v>39822</v>
          </cell>
          <cell r="T679" t="str">
            <v>Paul Fisher</v>
          </cell>
          <cell r="U679" t="str">
            <v>704-279-7297</v>
          </cell>
          <cell r="V679" t="str">
            <v>Guy Hoskins 704-633-1772</v>
          </cell>
          <cell r="W679" t="str">
            <v>221 N. Main Street</v>
          </cell>
          <cell r="X679" t="str">
            <v>Salisbury</v>
          </cell>
          <cell r="Y679" t="str">
            <v>NC</v>
          </cell>
          <cell r="Z679" t="str">
            <v>28144</v>
          </cell>
          <cell r="AA679" t="str">
            <v>(704) 633-7049</v>
          </cell>
          <cell r="AE679" t="str">
            <v>Squire Sanders</v>
          </cell>
        </row>
        <row r="680">
          <cell r="A680">
            <v>628</v>
          </cell>
          <cell r="B680" t="str">
            <v>January 6, 2009</v>
          </cell>
          <cell r="C680" t="str">
            <v>FDIC</v>
          </cell>
          <cell r="D680" t="str">
            <v>RSSD</v>
          </cell>
          <cell r="E680">
            <v>1056732</v>
          </cell>
          <cell r="F680" t="str">
            <v>Ark Valley Bankshares, Inc. / The State Bank</v>
          </cell>
          <cell r="G680" t="str">
            <v>Private</v>
          </cell>
          <cell r="H680">
            <v>0</v>
          </cell>
          <cell r="I680" t="str">
            <v>Approve</v>
          </cell>
          <cell r="L680" t="str">
            <v>January 8, 2009</v>
          </cell>
          <cell r="M680">
            <v>39821.541666666664</v>
          </cell>
          <cell r="N680" t="str">
            <v>Approve</v>
          </cell>
          <cell r="O680">
            <v>0</v>
          </cell>
          <cell r="P680" t="str">
            <v>1/9/09 received oral notification of withdrawal--letter pending</v>
          </cell>
          <cell r="T680" t="str">
            <v>Lora Rose</v>
          </cell>
          <cell r="U680" t="str">
            <v>719-384-5901</v>
          </cell>
          <cell r="V680" t="str">
            <v>P.D. Kreps 719-384-5901</v>
          </cell>
          <cell r="W680" t="str">
            <v>124 Colorado Ave.</v>
          </cell>
          <cell r="X680" t="str">
            <v>La Junta</v>
          </cell>
          <cell r="Y680" t="str">
            <v>CO</v>
          </cell>
          <cell r="Z680" t="str">
            <v>81050</v>
          </cell>
          <cell r="AA680" t="str">
            <v>(719) 384-4550</v>
          </cell>
          <cell r="AE680" t="str">
            <v>Hughes Hubbard</v>
          </cell>
          <cell r="AJ680">
            <v>39822</v>
          </cell>
        </row>
        <row r="681">
          <cell r="A681">
            <v>629</v>
          </cell>
          <cell r="B681" t="str">
            <v>January 6, 2009</v>
          </cell>
          <cell r="C681" t="str">
            <v>FDIC</v>
          </cell>
          <cell r="D681" t="str">
            <v>RSSD</v>
          </cell>
          <cell r="E681">
            <v>1063945</v>
          </cell>
          <cell r="F681" t="str">
            <v>Haviland Bancshares, Inc.</v>
          </cell>
          <cell r="G681" t="str">
            <v>OTC - Private</v>
          </cell>
          <cell r="H681">
            <v>425000</v>
          </cell>
          <cell r="I681" t="str">
            <v>Approve</v>
          </cell>
          <cell r="L681" t="str">
            <v>January 8, 2009</v>
          </cell>
          <cell r="M681">
            <v>39821.541666666664</v>
          </cell>
          <cell r="N681" t="str">
            <v>Approve</v>
          </cell>
          <cell r="O681">
            <v>425000</v>
          </cell>
          <cell r="Q681" t="str">
            <v>Yes</v>
          </cell>
          <cell r="R681">
            <v>39822</v>
          </cell>
          <cell r="T681" t="str">
            <v>Stanley Robertson</v>
          </cell>
          <cell r="U681" t="str">
            <v>620-862-5222</v>
          </cell>
          <cell r="V681" t="str">
            <v>Trent Jacks 620-862-5222</v>
          </cell>
          <cell r="W681" t="str">
            <v>209 North Main St., P.O. Box 348</v>
          </cell>
          <cell r="X681" t="str">
            <v>Haviland</v>
          </cell>
          <cell r="Y681" t="str">
            <v>KS</v>
          </cell>
          <cell r="Z681" t="str">
            <v>67059</v>
          </cell>
          <cell r="AA681" t="str">
            <v>(620) 862-5282</v>
          </cell>
          <cell r="AE681" t="str">
            <v>Squire Sanders</v>
          </cell>
        </row>
        <row r="682">
          <cell r="A682">
            <v>630</v>
          </cell>
          <cell r="B682" t="str">
            <v>January 6, 2009</v>
          </cell>
          <cell r="C682" t="str">
            <v>FDIC</v>
          </cell>
          <cell r="D682" t="str">
            <v>RSSD</v>
          </cell>
          <cell r="E682">
            <v>3243282</v>
          </cell>
          <cell r="F682" t="str">
            <v>Summit Bank</v>
          </cell>
          <cell r="G682" t="str">
            <v>OTC - Private</v>
          </cell>
          <cell r="H682">
            <v>3000000</v>
          </cell>
          <cell r="I682" t="str">
            <v>Approve</v>
          </cell>
          <cell r="L682" t="str">
            <v>January 8, 2009</v>
          </cell>
          <cell r="M682">
            <v>39821.541666666664</v>
          </cell>
          <cell r="N682" t="str">
            <v>Approve</v>
          </cell>
          <cell r="O682">
            <v>3000000</v>
          </cell>
          <cell r="Q682" t="str">
            <v>Yes</v>
          </cell>
          <cell r="R682">
            <v>39822</v>
          </cell>
          <cell r="T682" t="str">
            <v>Scott Goldstein</v>
          </cell>
          <cell r="U682" t="str">
            <v>541-684-7505</v>
          </cell>
          <cell r="V682" t="str">
            <v>Ann Marie Mehlum 541-684-7503</v>
          </cell>
          <cell r="W682" t="str">
            <v>96 East Broadway</v>
          </cell>
          <cell r="X682" t="str">
            <v>Eugene</v>
          </cell>
          <cell r="Y682" t="str">
            <v>OR</v>
          </cell>
          <cell r="Z682" t="str">
            <v>97401</v>
          </cell>
          <cell r="AA682" t="str">
            <v>(541) 684-7555</v>
          </cell>
          <cell r="AE682" t="str">
            <v>Hughes Hubbard</v>
          </cell>
        </row>
        <row r="683">
          <cell r="A683">
            <v>631</v>
          </cell>
          <cell r="B683" t="str">
            <v>January 6, 2009</v>
          </cell>
          <cell r="C683" t="str">
            <v>FDIC</v>
          </cell>
          <cell r="D683" t="str">
            <v>RSSD</v>
          </cell>
          <cell r="E683">
            <v>1075694</v>
          </cell>
          <cell r="F683" t="str">
            <v>Southern BancShares (N.C.), Inc.</v>
          </cell>
          <cell r="G683" t="str">
            <v>Private</v>
          </cell>
          <cell r="H683">
            <v>23883000</v>
          </cell>
          <cell r="I683" t="str">
            <v>Approve</v>
          </cell>
          <cell r="L683" t="str">
            <v>January 8, 2009</v>
          </cell>
          <cell r="M683">
            <v>39821.541666666664</v>
          </cell>
          <cell r="N683" t="str">
            <v>Approve</v>
          </cell>
          <cell r="O683">
            <v>23883000</v>
          </cell>
          <cell r="Q683" t="str">
            <v>Yes</v>
          </cell>
          <cell r="R683">
            <v>39822</v>
          </cell>
          <cell r="T683" t="str">
            <v>David A. Bean</v>
          </cell>
          <cell r="U683" t="str">
            <v>919-658-7007</v>
          </cell>
          <cell r="V683" t="str">
            <v>John C. Pegram, Jr. 919-658-7028</v>
          </cell>
          <cell r="W683" t="str">
            <v>116 East Main Street</v>
          </cell>
          <cell r="X683" t="str">
            <v>Mount Olive</v>
          </cell>
          <cell r="Y683" t="str">
            <v>NC</v>
          </cell>
          <cell r="Z683" t="str">
            <v>28365</v>
          </cell>
          <cell r="AA683" t="str">
            <v>(919) 658-7087</v>
          </cell>
          <cell r="AE683" t="str">
            <v>Squire Sanders</v>
          </cell>
        </row>
        <row r="684">
          <cell r="A684">
            <v>632</v>
          </cell>
          <cell r="B684" t="str">
            <v>January 6, 2009</v>
          </cell>
          <cell r="C684" t="str">
            <v>FDIC</v>
          </cell>
          <cell r="D684" t="str">
            <v>RSSD</v>
          </cell>
          <cell r="E684">
            <v>1030947</v>
          </cell>
          <cell r="F684" t="str">
            <v>Peoples Bancorp</v>
          </cell>
          <cell r="H684">
            <v>18000000</v>
          </cell>
          <cell r="I684" t="str">
            <v>Approve</v>
          </cell>
          <cell r="L684" t="str">
            <v>January 9, 2009</v>
          </cell>
          <cell r="M684">
            <v>39822.520833333336</v>
          </cell>
          <cell r="N684" t="str">
            <v>Approve</v>
          </cell>
          <cell r="O684">
            <v>18000000</v>
          </cell>
          <cell r="Q684" t="str">
            <v>Yes</v>
          </cell>
          <cell r="R684">
            <v>39827</v>
          </cell>
          <cell r="T684" t="str">
            <v>Russell A. Lee</v>
          </cell>
          <cell r="U684" t="str">
            <v>360-715-4225</v>
          </cell>
          <cell r="V684" t="str">
            <v>Lisa Holleman 360-715-4226</v>
          </cell>
          <cell r="W684" t="str">
            <v>418 Grover Street</v>
          </cell>
          <cell r="X684" t="str">
            <v>Lynden</v>
          </cell>
          <cell r="Y684" t="str">
            <v>WA</v>
          </cell>
          <cell r="Z684" t="str">
            <v>98264</v>
          </cell>
          <cell r="AA684" t="str">
            <v>(360) 715-4221</v>
          </cell>
          <cell r="AE684" t="str">
            <v>Hughes Hubbard</v>
          </cell>
        </row>
        <row r="685">
          <cell r="A685">
            <v>633</v>
          </cell>
          <cell r="B685" t="str">
            <v>January 6, 2009</v>
          </cell>
          <cell r="C685" t="str">
            <v>FDIC</v>
          </cell>
          <cell r="D685" t="str">
            <v>RSSD</v>
          </cell>
          <cell r="E685">
            <v>2396592</v>
          </cell>
          <cell r="F685" t="str">
            <v>People's Bank of Seneca</v>
          </cell>
          <cell r="G685" t="str">
            <v>Private</v>
          </cell>
          <cell r="H685">
            <v>1154000</v>
          </cell>
          <cell r="I685" t="str">
            <v>Approve</v>
          </cell>
          <cell r="L685" t="str">
            <v>January 8, 2009</v>
          </cell>
          <cell r="M685">
            <v>39821.541666666664</v>
          </cell>
          <cell r="N685" t="str">
            <v>Approve</v>
          </cell>
          <cell r="O685">
            <v>1154000</v>
          </cell>
          <cell r="P685" t="str">
            <v>1/9/09: Bank still intends to fill application for new BHC in 1Q2009.  CPP Staff advised QFI to maintain contact with closing attorneys on this issue and AFI agreed to do so.</v>
          </cell>
          <cell r="Q685" t="str">
            <v>Yes</v>
          </cell>
          <cell r="R685">
            <v>39822</v>
          </cell>
          <cell r="T685" t="str">
            <v>Deron Burr</v>
          </cell>
          <cell r="U685" t="str">
            <v>417-776-2111</v>
          </cell>
          <cell r="V685" t="str">
            <v>John Klute 417-776-2111</v>
          </cell>
          <cell r="W685" t="str">
            <v>1615 Cherokee</v>
          </cell>
          <cell r="X685" t="str">
            <v>Seneca</v>
          </cell>
          <cell r="Y685" t="str">
            <v>MO</v>
          </cell>
          <cell r="Z685" t="str">
            <v>64865</v>
          </cell>
          <cell r="AA685" t="str">
            <v>(417) 776-2087</v>
          </cell>
          <cell r="AE685" t="str">
            <v>Squire Sanders</v>
          </cell>
        </row>
        <row r="686">
          <cell r="A686">
            <v>634</v>
          </cell>
          <cell r="B686" t="str">
            <v>January 6, 2009</v>
          </cell>
          <cell r="C686" t="str">
            <v>FDIC</v>
          </cell>
          <cell r="D686" t="str">
            <v>RSSD</v>
          </cell>
          <cell r="E686">
            <v>3211601</v>
          </cell>
          <cell r="F686" t="str">
            <v>MVB Financial Corp.</v>
          </cell>
          <cell r="G686" t="str">
            <v>OTC - Private</v>
          </cell>
          <cell r="H686">
            <v>5000000</v>
          </cell>
          <cell r="I686" t="str">
            <v>Approve</v>
          </cell>
          <cell r="T686" t="str">
            <v>James R. Martin</v>
          </cell>
          <cell r="U686" t="str">
            <v>304-367-8688</v>
          </cell>
          <cell r="V686" t="str">
            <v>Eric L. Tichenor 304-367-8686</v>
          </cell>
          <cell r="W686" t="str">
            <v>301 Virginia Avenue</v>
          </cell>
          <cell r="X686" t="str">
            <v>Fairmont</v>
          </cell>
          <cell r="Y686" t="str">
            <v>WV</v>
          </cell>
          <cell r="Z686" t="str">
            <v>26554</v>
          </cell>
          <cell r="AA686" t="str">
            <v>(304) 367-8600</v>
          </cell>
          <cell r="AE686" t="str">
            <v>Hughes Hubbard</v>
          </cell>
        </row>
        <row r="687">
          <cell r="A687">
            <v>635</v>
          </cell>
          <cell r="B687" t="str">
            <v>January 6, 2009</v>
          </cell>
          <cell r="C687" t="str">
            <v>FDIC</v>
          </cell>
          <cell r="D687" t="str">
            <v>RSSD</v>
          </cell>
          <cell r="E687">
            <v>1129971</v>
          </cell>
          <cell r="F687" t="str">
            <v>Merchants and Planters Bancshares, Inc.</v>
          </cell>
          <cell r="G687" t="str">
            <v>Private</v>
          </cell>
          <cell r="H687">
            <v>1900000</v>
          </cell>
          <cell r="I687" t="str">
            <v>Approve</v>
          </cell>
          <cell r="T687" t="str">
            <v>Chuck Newell</v>
          </cell>
          <cell r="U687" t="str">
            <v>901-233-6948</v>
          </cell>
          <cell r="V687" t="str">
            <v>Larry T. Tommy Sain 731-658-7788</v>
          </cell>
          <cell r="W687" t="str">
            <v>35 Kilgore Drive</v>
          </cell>
          <cell r="X687" t="str">
            <v>Toone</v>
          </cell>
          <cell r="Y687" t="str">
            <v>TN</v>
          </cell>
          <cell r="Z687" t="str">
            <v>38381</v>
          </cell>
          <cell r="AA687" t="str">
            <v>(731) 658-2454</v>
          </cell>
          <cell r="AE687" t="str">
            <v>Squire Sanders</v>
          </cell>
        </row>
        <row r="688">
          <cell r="A688">
            <v>636</v>
          </cell>
          <cell r="B688" t="str">
            <v>January 6, 2009</v>
          </cell>
          <cell r="C688" t="str">
            <v>FDIC</v>
          </cell>
          <cell r="D688" t="str">
            <v>RSSD</v>
          </cell>
          <cell r="E688">
            <v>3100349</v>
          </cell>
          <cell r="F688" t="str">
            <v>Legends Financial Holdings, Inc.</v>
          </cell>
          <cell r="G688" t="str">
            <v>Private</v>
          </cell>
          <cell r="H688">
            <v>5000000</v>
          </cell>
          <cell r="I688" t="str">
            <v>Approve</v>
          </cell>
          <cell r="L688" t="str">
            <v>January 8, 2009</v>
          </cell>
          <cell r="M688">
            <v>39821.541666666664</v>
          </cell>
          <cell r="N688" t="str">
            <v>Approve</v>
          </cell>
          <cell r="O688">
            <v>5000000</v>
          </cell>
          <cell r="P688" t="str">
            <v>1/9/09: IC noted that there was no statement that the applicant organization  is under the oversight of the State Tennessee banking authorities, FDIC and Federal Reserve.</v>
          </cell>
          <cell r="Q688" t="str">
            <v>Yes</v>
          </cell>
          <cell r="R688">
            <v>39822</v>
          </cell>
          <cell r="T688" t="str">
            <v>Thomas Bates, Jr.</v>
          </cell>
          <cell r="U688" t="str">
            <v>931-503-1234</v>
          </cell>
          <cell r="V688" t="str">
            <v>Lee Pedigo 931-503-1234</v>
          </cell>
          <cell r="W688" t="str">
            <v>310 N. First Street</v>
          </cell>
          <cell r="X688" t="str">
            <v>Clarksville</v>
          </cell>
          <cell r="Y688" t="str">
            <v>TN</v>
          </cell>
          <cell r="Z688" t="str">
            <v>37040</v>
          </cell>
          <cell r="AA688" t="str">
            <v>(931) 648-9299</v>
          </cell>
          <cell r="AE688" t="str">
            <v>Hughes Hubbard</v>
          </cell>
        </row>
        <row r="689">
          <cell r="A689">
            <v>637</v>
          </cell>
          <cell r="B689" t="str">
            <v>January 6, 2009</v>
          </cell>
          <cell r="C689" t="str">
            <v>FDIC</v>
          </cell>
          <cell r="D689" t="str">
            <v>RSSD</v>
          </cell>
          <cell r="E689">
            <v>2700984</v>
          </cell>
          <cell r="F689" t="str">
            <v>Wright Express Financial Services Corporation</v>
          </cell>
          <cell r="G689" t="str">
            <v xml:space="preserve">Public </v>
          </cell>
          <cell r="H689">
            <v>38500000</v>
          </cell>
          <cell r="I689" t="str">
            <v>Approve</v>
          </cell>
          <cell r="T689" t="str">
            <v>Kirk S. Weiler</v>
          </cell>
          <cell r="U689" t="str">
            <v>801-892-5363</v>
          </cell>
          <cell r="V689" t="str">
            <v>Darren Haas 801-892-5395</v>
          </cell>
          <cell r="W689" t="str">
            <v>3995 South 700 East, Suite 450</v>
          </cell>
          <cell r="X689" t="str">
            <v>Salt Lake City</v>
          </cell>
          <cell r="Y689" t="str">
            <v>UT</v>
          </cell>
          <cell r="Z689" t="str">
            <v>84107</v>
          </cell>
          <cell r="AA689" t="str">
            <v>(801) 892-5336</v>
          </cell>
          <cell r="AE689" t="str">
            <v>Squire Sanders</v>
          </cell>
        </row>
        <row r="690">
          <cell r="A690">
            <v>638</v>
          </cell>
          <cell r="B690" t="str">
            <v>January 6, 2009</v>
          </cell>
          <cell r="C690" t="str">
            <v>FDIC</v>
          </cell>
          <cell r="D690" t="str">
            <v>RSSD</v>
          </cell>
          <cell r="E690">
            <v>1491388</v>
          </cell>
          <cell r="F690" t="str">
            <v>Tompkins Bancorp, Inc.</v>
          </cell>
          <cell r="G690" t="str">
            <v>OTC - Private</v>
          </cell>
          <cell r="H690">
            <v>2400000</v>
          </cell>
          <cell r="I690" t="str">
            <v>Approve</v>
          </cell>
          <cell r="L690" t="str">
            <v>January 9, 2009</v>
          </cell>
          <cell r="M690">
            <v>39822.520833333336</v>
          </cell>
          <cell r="N690" t="str">
            <v>Approve</v>
          </cell>
          <cell r="O690">
            <v>2400000</v>
          </cell>
          <cell r="Q690" t="str">
            <v>Yes</v>
          </cell>
          <cell r="R690">
            <v>39827</v>
          </cell>
          <cell r="T690" t="str">
            <v>R. Keith Douglass</v>
          </cell>
          <cell r="U690" t="str">
            <v>309-465-3834</v>
          </cell>
          <cell r="V690" t="str">
            <v>Robert Frankhauser 309-465-3834</v>
          </cell>
          <cell r="W690" t="str">
            <v>102 S. Main St.</v>
          </cell>
          <cell r="X690" t="str">
            <v>Avon</v>
          </cell>
          <cell r="Y690" t="str">
            <v>IL</v>
          </cell>
          <cell r="Z690" t="str">
            <v>61415</v>
          </cell>
          <cell r="AA690" t="str">
            <v>(309) 465-3929</v>
          </cell>
          <cell r="AE690" t="str">
            <v>Hughes Hubbard</v>
          </cell>
        </row>
        <row r="691">
          <cell r="A691">
            <v>639</v>
          </cell>
          <cell r="B691" t="str">
            <v>January 6, 2009</v>
          </cell>
          <cell r="C691" t="str">
            <v>FDIC</v>
          </cell>
          <cell r="D691" t="str">
            <v>RSSD</v>
          </cell>
          <cell r="E691">
            <v>1357121</v>
          </cell>
          <cell r="F691" t="str">
            <v>Citizens Bancshares Corporation</v>
          </cell>
          <cell r="G691" t="str">
            <v>Private</v>
          </cell>
          <cell r="H691">
            <v>6703000</v>
          </cell>
          <cell r="I691" t="str">
            <v>Approve</v>
          </cell>
          <cell r="L691" t="str">
            <v>January 9, 2009</v>
          </cell>
          <cell r="M691">
            <v>39822.520833333336</v>
          </cell>
          <cell r="N691" t="str">
            <v>Approve</v>
          </cell>
          <cell r="O691">
            <v>6703000</v>
          </cell>
          <cell r="Q691" t="str">
            <v>Yes</v>
          </cell>
          <cell r="R691">
            <v>39827</v>
          </cell>
          <cell r="T691" t="str">
            <v>H. Blake Gibbons, Jr.</v>
          </cell>
          <cell r="U691" t="str">
            <v>843-396-4275</v>
          </cell>
          <cell r="V691" t="str">
            <v>R. Ashley Wheeler, Jr. 843-396-4275</v>
          </cell>
          <cell r="W691" t="str">
            <v>124 Main Street</v>
          </cell>
          <cell r="X691" t="str">
            <v>Olanta</v>
          </cell>
          <cell r="Y691" t="str">
            <v>SC</v>
          </cell>
          <cell r="Z691" t="str">
            <v>29114</v>
          </cell>
          <cell r="AA691" t="str">
            <v>(843) 396-9144</v>
          </cell>
          <cell r="AE691" t="str">
            <v>Squire Sanders</v>
          </cell>
        </row>
        <row r="692">
          <cell r="A692">
            <v>640</v>
          </cell>
          <cell r="B692" t="str">
            <v>January 6, 2009</v>
          </cell>
          <cell r="C692" t="str">
            <v>FDIC</v>
          </cell>
          <cell r="D692" t="str">
            <v>RSSD</v>
          </cell>
          <cell r="E692">
            <v>353724</v>
          </cell>
          <cell r="F692" t="str">
            <v>The Bank of Fincastle</v>
          </cell>
          <cell r="G692" t="str">
            <v>Private</v>
          </cell>
          <cell r="H692">
            <v>4497000</v>
          </cell>
          <cell r="I692" t="str">
            <v>Approve</v>
          </cell>
          <cell r="L692" t="str">
            <v>January 8, 2009</v>
          </cell>
          <cell r="M692">
            <v>39821.541666666664</v>
          </cell>
          <cell r="N692" t="str">
            <v>Approve</v>
          </cell>
          <cell r="O692">
            <v>4497000</v>
          </cell>
          <cell r="Q692" t="str">
            <v>Yes</v>
          </cell>
          <cell r="R692">
            <v>39822</v>
          </cell>
          <cell r="T692" t="str">
            <v>John F. Kilby</v>
          </cell>
          <cell r="U692" t="str">
            <v>540-473-2761</v>
          </cell>
          <cell r="V692" t="str">
            <v>Michael J. Jasper 540-473-2761</v>
          </cell>
          <cell r="W692" t="str">
            <v>17 South Roanoke Street</v>
          </cell>
          <cell r="X692" t="str">
            <v>Fincastle</v>
          </cell>
          <cell r="Y692" t="str">
            <v>VA</v>
          </cell>
          <cell r="Z692" t="str">
            <v>24090</v>
          </cell>
          <cell r="AA692" t="str">
            <v>(540) 473-7136</v>
          </cell>
          <cell r="AE692" t="str">
            <v>Hughes Hubbard</v>
          </cell>
        </row>
        <row r="693">
          <cell r="A693">
            <v>641</v>
          </cell>
          <cell r="B693" t="str">
            <v>January 6, 2009</v>
          </cell>
          <cell r="C693" t="str">
            <v>FDIC</v>
          </cell>
          <cell r="D693" t="str">
            <v>RSSD</v>
          </cell>
          <cell r="E693">
            <v>1058697</v>
          </cell>
          <cell r="F693" t="str">
            <v>Tri-County Company</v>
          </cell>
          <cell r="H693">
            <v>1350000</v>
          </cell>
          <cell r="I693" t="str">
            <v>Approve</v>
          </cell>
          <cell r="L693" t="str">
            <v>January 8, 2009</v>
          </cell>
          <cell r="M693">
            <v>39821.541666666664</v>
          </cell>
          <cell r="N693" t="str">
            <v>Approve</v>
          </cell>
          <cell r="O693">
            <v>1350000</v>
          </cell>
          <cell r="Q693" t="str">
            <v>Yes</v>
          </cell>
          <cell r="R693">
            <v>39822</v>
          </cell>
          <cell r="T693" t="str">
            <v>Jon D. Schmaderer</v>
          </cell>
          <cell r="U693" t="str">
            <v>402-924-3861</v>
          </cell>
          <cell r="V693" t="str">
            <v>Francis D. Kaup 402-924-3861</v>
          </cell>
          <cell r="W693" t="str">
            <v>106 N. Main St.</v>
          </cell>
          <cell r="X693" t="str">
            <v>Stuart</v>
          </cell>
          <cell r="Y693" t="str">
            <v>NE</v>
          </cell>
          <cell r="Z693" t="str">
            <v>68780</v>
          </cell>
          <cell r="AA693" t="str">
            <v>(402) 924-3502</v>
          </cell>
          <cell r="AE693" t="str">
            <v>Squire Sanders</v>
          </cell>
        </row>
        <row r="694">
          <cell r="A694">
            <v>642</v>
          </cell>
          <cell r="B694" t="str">
            <v>January 6, 2009</v>
          </cell>
          <cell r="C694" t="str">
            <v>FRB</v>
          </cell>
          <cell r="D694" t="str">
            <v>RSSD</v>
          </cell>
          <cell r="E694">
            <v>1076178</v>
          </cell>
          <cell r="F694" t="str">
            <v>Heritage Bankshares, Inc.</v>
          </cell>
          <cell r="G694" t="str">
            <v>OTC - Public</v>
          </cell>
          <cell r="H694">
            <v>5700000</v>
          </cell>
          <cell r="I694" t="str">
            <v>Approve</v>
          </cell>
          <cell r="T694" t="str">
            <v>John O. Guthrie</v>
          </cell>
          <cell r="U694" t="str">
            <v>757-648-1523</v>
          </cell>
          <cell r="V694" t="str">
            <v>Michael S. Ives 757-648-1601</v>
          </cell>
          <cell r="W694" t="str">
            <v>150 Granby Street, Suite 150</v>
          </cell>
          <cell r="X694" t="str">
            <v>Norfolk</v>
          </cell>
          <cell r="Y694" t="str">
            <v>VA</v>
          </cell>
          <cell r="Z694" t="str">
            <v>23510</v>
          </cell>
          <cell r="AA694" t="str">
            <v>(757) 648-1559</v>
          </cell>
          <cell r="AE694" t="str">
            <v>Hughes Hubbard</v>
          </cell>
        </row>
        <row r="695">
          <cell r="A695">
            <v>643</v>
          </cell>
          <cell r="B695" t="str">
            <v>January 6, 2009</v>
          </cell>
          <cell r="C695" t="str">
            <v>FRB</v>
          </cell>
          <cell r="D695" t="str">
            <v>RSSD</v>
          </cell>
          <cell r="E695">
            <v>684325</v>
          </cell>
          <cell r="F695" t="str">
            <v>The Bank of Currituck</v>
          </cell>
          <cell r="G695" t="str">
            <v>Private</v>
          </cell>
          <cell r="H695">
            <v>4021000</v>
          </cell>
          <cell r="I695" t="str">
            <v>Approve</v>
          </cell>
          <cell r="L695" t="str">
            <v>January 9, 2009</v>
          </cell>
          <cell r="M695">
            <v>39822.520833333336</v>
          </cell>
          <cell r="N695" t="str">
            <v>Approve</v>
          </cell>
          <cell r="O695">
            <v>4021000</v>
          </cell>
          <cell r="Q695" t="str">
            <v>Yes</v>
          </cell>
          <cell r="R695">
            <v>39827</v>
          </cell>
          <cell r="T695" t="str">
            <v>Matthew A.R. Converse</v>
          </cell>
          <cell r="U695" t="str">
            <v>252-435-6331</v>
          </cell>
          <cell r="V695" t="str">
            <v>Eric M. Hemmings 252-435-6331</v>
          </cell>
          <cell r="W695" t="str">
            <v>P.O. Box 6 / 250 Caratoke Highway</v>
          </cell>
          <cell r="X695" t="str">
            <v>Moyock</v>
          </cell>
          <cell r="Y695" t="str">
            <v>NC</v>
          </cell>
          <cell r="Z695" t="str">
            <v>27958</v>
          </cell>
          <cell r="AA695" t="str">
            <v>(252) 435-2894</v>
          </cell>
          <cell r="AE695" t="str">
            <v>Squire Sanders</v>
          </cell>
        </row>
        <row r="697">
          <cell r="A697">
            <v>644</v>
          </cell>
          <cell r="B697" t="str">
            <v>January 7, 2009</v>
          </cell>
          <cell r="C697" t="str">
            <v>OTS</v>
          </cell>
          <cell r="D697" t="str">
            <v>Holding Co Docket</v>
          </cell>
          <cell r="E697" t="str">
            <v>H3440</v>
          </cell>
          <cell r="F697" t="str">
            <v>Alaska Pacific Bancshares, Inc.</v>
          </cell>
          <cell r="G697" t="str">
            <v xml:space="preserve">Public </v>
          </cell>
          <cell r="H697">
            <v>4830000</v>
          </cell>
          <cell r="I697" t="str">
            <v>Council</v>
          </cell>
          <cell r="J697">
            <v>39820</v>
          </cell>
          <cell r="K697" t="str">
            <v>Approve</v>
          </cell>
          <cell r="L697" t="str">
            <v>January 9, 2009</v>
          </cell>
          <cell r="M697">
            <v>39822.520833333336</v>
          </cell>
          <cell r="N697" t="str">
            <v>Approve</v>
          </cell>
          <cell r="O697">
            <v>4781000</v>
          </cell>
          <cell r="Q697" t="str">
            <v>Yes</v>
          </cell>
          <cell r="R697">
            <v>39827</v>
          </cell>
          <cell r="T697" t="str">
            <v>Mr. Craig E. Dahl</v>
          </cell>
          <cell r="U697" t="str">
            <v>907-790-5101</v>
          </cell>
          <cell r="V697" t="str">
            <v>Julie M. Pierce 907-790-5135</v>
          </cell>
          <cell r="W697" t="str">
            <v>2094 Jordan Avenue</v>
          </cell>
          <cell r="X697" t="str">
            <v>Juneau</v>
          </cell>
          <cell r="Y697" t="str">
            <v>AK</v>
          </cell>
          <cell r="Z697" t="str">
            <v>99801</v>
          </cell>
          <cell r="AA697" t="str">
            <v>(907) 790-5101</v>
          </cell>
          <cell r="AE697" t="str">
            <v>Hughes Hubbard</v>
          </cell>
        </row>
        <row r="698">
          <cell r="A698">
            <v>645</v>
          </cell>
          <cell r="B698" t="str">
            <v>January 7, 2009</v>
          </cell>
          <cell r="C698" t="str">
            <v>FDIC</v>
          </cell>
          <cell r="D698" t="str">
            <v>RSSD</v>
          </cell>
          <cell r="E698">
            <v>3344536</v>
          </cell>
          <cell r="F698" t="str">
            <v>Independent Bank of Austin, SSB</v>
          </cell>
          <cell r="G698" t="str">
            <v>Private</v>
          </cell>
          <cell r="H698">
            <v>4000000</v>
          </cell>
          <cell r="I698" t="str">
            <v>Council</v>
          </cell>
          <cell r="J698">
            <v>39820</v>
          </cell>
          <cell r="K698" t="str">
            <v>Split Decision</v>
          </cell>
          <cell r="L698" t="str">
            <v>January 14, 2009</v>
          </cell>
          <cell r="M698">
            <v>39827.416666666664</v>
          </cell>
          <cell r="N698" t="str">
            <v>Remand</v>
          </cell>
          <cell r="T698" t="str">
            <v>Ms. Julie Buchanan</v>
          </cell>
          <cell r="U698" t="str">
            <v>512-261-3355</v>
          </cell>
          <cell r="V698" t="str">
            <v>Denny Buchanan 512-261-3355</v>
          </cell>
          <cell r="W698" t="str">
            <v>3209 RR 620 South</v>
          </cell>
          <cell r="X698" t="str">
            <v>Austin</v>
          </cell>
          <cell r="Y698" t="str">
            <v>TX</v>
          </cell>
          <cell r="Z698" t="str">
            <v>78738</v>
          </cell>
          <cell r="AA698" t="str">
            <v>(512) 617-1929</v>
          </cell>
          <cell r="AE698" t="str">
            <v>Squire Sanders</v>
          </cell>
        </row>
        <row r="700">
          <cell r="A700">
            <v>646</v>
          </cell>
          <cell r="B700" t="str">
            <v>January 8, 2009</v>
          </cell>
          <cell r="C700" t="str">
            <v>FDIC</v>
          </cell>
          <cell r="D700" t="str">
            <v>RSSD</v>
          </cell>
          <cell r="E700">
            <v>213538</v>
          </cell>
          <cell r="F700" t="str">
            <v>Bank of Abbeville &amp; Trust Company</v>
          </cell>
          <cell r="G700" t="str">
            <v>Private</v>
          </cell>
          <cell r="H700">
            <v>1841600</v>
          </cell>
          <cell r="I700" t="str">
            <v>Approve</v>
          </cell>
          <cell r="L700" t="str">
            <v>January 15, 2009</v>
          </cell>
          <cell r="M700">
            <v>39828.541666666664</v>
          </cell>
          <cell r="N700" t="str">
            <v>Approve</v>
          </cell>
          <cell r="O700">
            <v>1841000</v>
          </cell>
          <cell r="Q700" t="str">
            <v>TBD</v>
          </cell>
          <cell r="R700">
            <v>39829</v>
          </cell>
          <cell r="T700" t="str">
            <v>Michael P. Broussard</v>
          </cell>
          <cell r="U700" t="str">
            <v>337-893-0257</v>
          </cell>
          <cell r="V700" t="str">
            <v>Michael P. Broussard, Jr. 337-893-0257</v>
          </cell>
          <cell r="W700" t="str">
            <v>P.O. Box 340 / 123 Concord</v>
          </cell>
          <cell r="X700" t="str">
            <v>Abbeville</v>
          </cell>
          <cell r="Y700" t="str">
            <v>LA</v>
          </cell>
          <cell r="Z700" t="str">
            <v>70511</v>
          </cell>
          <cell r="AA700" t="str">
            <v>(337) 893-9920</v>
          </cell>
          <cell r="AE700" t="str">
            <v>Hughes Hubbard</v>
          </cell>
        </row>
        <row r="701">
          <cell r="A701">
            <v>647</v>
          </cell>
          <cell r="B701" t="str">
            <v>January 8, 2009</v>
          </cell>
          <cell r="C701" t="str">
            <v>FDIC</v>
          </cell>
          <cell r="D701" t="str">
            <v>RSSD</v>
          </cell>
          <cell r="E701">
            <v>3262788</v>
          </cell>
          <cell r="F701" t="str">
            <v>CedarStone Bank</v>
          </cell>
          <cell r="G701" t="str">
            <v xml:space="preserve">Public </v>
          </cell>
          <cell r="H701">
            <v>3564000</v>
          </cell>
          <cell r="I701" t="str">
            <v>Approve</v>
          </cell>
          <cell r="L701" t="str">
            <v>January 14, 2009</v>
          </cell>
          <cell r="M701">
            <v>39827.416666666664</v>
          </cell>
          <cell r="N701" t="str">
            <v>Approve</v>
          </cell>
          <cell r="O701">
            <v>3564000</v>
          </cell>
          <cell r="Q701" t="str">
            <v>Yes</v>
          </cell>
          <cell r="R701">
            <v>39829</v>
          </cell>
          <cell r="T701" t="str">
            <v>Robert L. McDonald</v>
          </cell>
          <cell r="U701" t="str">
            <v>615-443-1411</v>
          </cell>
          <cell r="V701" t="str">
            <v>Kenneth K. Mattox 615-547-5600</v>
          </cell>
          <cell r="W701" t="str">
            <v>900 W. Main Street</v>
          </cell>
          <cell r="X701" t="str">
            <v>Lebanon</v>
          </cell>
          <cell r="Y701" t="str">
            <v>TN</v>
          </cell>
          <cell r="Z701" t="str">
            <v>37087</v>
          </cell>
          <cell r="AA701" t="str">
            <v>(615) 443-7087</v>
          </cell>
          <cell r="AE701" t="str">
            <v>Squire Sanders</v>
          </cell>
        </row>
        <row r="702">
          <cell r="A702">
            <v>648</v>
          </cell>
          <cell r="B702" t="str">
            <v>January 8, 2009</v>
          </cell>
          <cell r="C702" t="str">
            <v>FDIC</v>
          </cell>
          <cell r="D702" t="str">
            <v>RSSD</v>
          </cell>
          <cell r="E702">
            <v>2178631</v>
          </cell>
          <cell r="F702" t="str">
            <v>Farmers and Merchants Bancshares, Inc.</v>
          </cell>
          <cell r="G702" t="str">
            <v>OTC - Public</v>
          </cell>
          <cell r="H702">
            <v>4727250</v>
          </cell>
          <cell r="I702" t="str">
            <v>Approve</v>
          </cell>
          <cell r="T702" t="str">
            <v>Charles E. Walsh</v>
          </cell>
          <cell r="U702" t="str">
            <v>319-754-2270</v>
          </cell>
          <cell r="V702" t="str">
            <v>Robert D. Maschmann 319-768-6136</v>
          </cell>
          <cell r="W702" t="str">
            <v>221 Jefferson St.</v>
          </cell>
          <cell r="X702" t="str">
            <v>Burlington</v>
          </cell>
          <cell r="Y702" t="str">
            <v>IA</v>
          </cell>
          <cell r="Z702" t="str">
            <v>52601</v>
          </cell>
          <cell r="AA702" t="str">
            <v>(319) 754-2253</v>
          </cell>
          <cell r="AE702" t="str">
            <v>Hughes Hubbard</v>
          </cell>
        </row>
        <row r="703">
          <cell r="A703">
            <v>649</v>
          </cell>
          <cell r="B703" t="str">
            <v>January 8, 2009</v>
          </cell>
          <cell r="C703" t="str">
            <v>FDIC</v>
          </cell>
          <cell r="D703" t="str">
            <v>RSSD</v>
          </cell>
          <cell r="E703">
            <v>3374878</v>
          </cell>
          <cell r="F703" t="str">
            <v>First Choice Bank</v>
          </cell>
          <cell r="G703" t="str">
            <v>OTC - Private</v>
          </cell>
          <cell r="H703">
            <v>2200000</v>
          </cell>
          <cell r="I703" t="str">
            <v>Approve</v>
          </cell>
          <cell r="L703" t="str">
            <v>January 15, 2009</v>
          </cell>
          <cell r="M703">
            <v>39828.541666666664</v>
          </cell>
          <cell r="N703" t="str">
            <v>Approve</v>
          </cell>
          <cell r="O703">
            <v>2200000</v>
          </cell>
          <cell r="Q703" t="str">
            <v>Yes</v>
          </cell>
          <cell r="R703">
            <v>39829</v>
          </cell>
          <cell r="T703" t="str">
            <v>Adriana M. Boeka</v>
          </cell>
          <cell r="U703" t="str">
            <v>562-345-9241</v>
          </cell>
          <cell r="V703" t="str">
            <v>Yvonne Chen 562-345-9244</v>
          </cell>
          <cell r="W703" t="str">
            <v>17414 Carmenita Road</v>
          </cell>
          <cell r="X703" t="str">
            <v>Cerritos</v>
          </cell>
          <cell r="Y703" t="str">
            <v>CA</v>
          </cell>
          <cell r="Z703" t="str">
            <v>90703</v>
          </cell>
          <cell r="AA703" t="str">
            <v>(562) 926-8640</v>
          </cell>
          <cell r="AE703" t="str">
            <v>Squire Sanders</v>
          </cell>
        </row>
        <row r="704">
          <cell r="A704">
            <v>650</v>
          </cell>
          <cell r="B704" t="str">
            <v>January 8, 2009</v>
          </cell>
          <cell r="C704" t="str">
            <v>FDIC</v>
          </cell>
          <cell r="D704" t="str">
            <v>RSSD</v>
          </cell>
          <cell r="E704">
            <v>1135806</v>
          </cell>
          <cell r="F704" t="str">
            <v>F &amp; M Bancshares, Inc.</v>
          </cell>
          <cell r="G704" t="str">
            <v>Private</v>
          </cell>
          <cell r="H704">
            <v>4611000</v>
          </cell>
          <cell r="I704" t="str">
            <v>Approve</v>
          </cell>
          <cell r="L704" t="str">
            <v>January 16, 2009</v>
          </cell>
          <cell r="M704">
            <v>39829.541666666664</v>
          </cell>
          <cell r="N704" t="str">
            <v>Approve</v>
          </cell>
          <cell r="O704">
            <v>4609000</v>
          </cell>
          <cell r="R704">
            <v>39829</v>
          </cell>
          <cell r="T704" t="str">
            <v>Mary Neil Price</v>
          </cell>
          <cell r="U704" t="str">
            <v>615-744-8480</v>
          </cell>
          <cell r="V704" t="str">
            <v>Barry Cary 731-669-3900</v>
          </cell>
          <cell r="W704" t="str">
            <v>5420 Broad Street South</v>
          </cell>
          <cell r="X704" t="str">
            <v>Trezevant</v>
          </cell>
          <cell r="Y704" t="str">
            <v>TN</v>
          </cell>
          <cell r="Z704" t="str">
            <v>38258</v>
          </cell>
          <cell r="AA704" t="str">
            <v>(615) 256-8197</v>
          </cell>
          <cell r="AE704" t="str">
            <v>Hughes Hubbard</v>
          </cell>
        </row>
        <row r="705">
          <cell r="A705">
            <v>651</v>
          </cell>
          <cell r="B705" t="str">
            <v>January 8, 2009</v>
          </cell>
          <cell r="C705" t="str">
            <v>FDIC</v>
          </cell>
          <cell r="D705" t="str">
            <v>RSSD</v>
          </cell>
          <cell r="E705">
            <v>3485541</v>
          </cell>
          <cell r="F705" t="str">
            <v>First NBC Bank Holding Company</v>
          </cell>
          <cell r="G705" t="str">
            <v>OTC - Private</v>
          </cell>
          <cell r="H705">
            <v>17836000</v>
          </cell>
          <cell r="I705" t="str">
            <v>Approve</v>
          </cell>
          <cell r="T705" t="str">
            <v>Marsha Crowle</v>
          </cell>
          <cell r="U705" t="str">
            <v>504-671-3840</v>
          </cell>
          <cell r="V705" t="str">
            <v>Mary Beth Verdigets 504-671-3868</v>
          </cell>
          <cell r="W705" t="str">
            <v>210 Baronne St.</v>
          </cell>
          <cell r="X705" t="str">
            <v>New Orleans</v>
          </cell>
          <cell r="Y705" t="str">
            <v>TX</v>
          </cell>
          <cell r="Z705" t="str">
            <v>70112</v>
          </cell>
          <cell r="AA705" t="str">
            <v>(504) 671-3482</v>
          </cell>
          <cell r="AE705" t="str">
            <v>Squire Sanders</v>
          </cell>
        </row>
        <row r="706">
          <cell r="A706">
            <v>652</v>
          </cell>
          <cell r="B706" t="str">
            <v>January 8, 2009</v>
          </cell>
          <cell r="C706" t="str">
            <v>FDIC</v>
          </cell>
          <cell r="D706" t="str">
            <v>RSSD</v>
          </cell>
          <cell r="E706">
            <v>103563</v>
          </cell>
          <cell r="F706" t="str">
            <v>First State Bank of Mobeetie</v>
          </cell>
          <cell r="G706" t="str">
            <v>Private</v>
          </cell>
          <cell r="H706">
            <v>734820</v>
          </cell>
          <cell r="I706" t="str">
            <v>Approve</v>
          </cell>
          <cell r="L706" t="str">
            <v>January 14, 2009</v>
          </cell>
          <cell r="M706">
            <v>39827.416666666664</v>
          </cell>
          <cell r="N706" t="str">
            <v>Approve</v>
          </cell>
          <cell r="O706">
            <v>731000</v>
          </cell>
          <cell r="Q706" t="str">
            <v>Yes</v>
          </cell>
          <cell r="R706">
            <v>39829</v>
          </cell>
          <cell r="T706" t="str">
            <v>Randy McCurley</v>
          </cell>
          <cell r="U706" t="str">
            <v>806-845-2311</v>
          </cell>
          <cell r="V706" t="str">
            <v>Stephanie Coulter 806-845-2311</v>
          </cell>
          <cell r="W706" t="str">
            <v>P.O. Box 8 / 1st &amp; Wheeler</v>
          </cell>
          <cell r="X706" t="str">
            <v>Mobeetie</v>
          </cell>
          <cell r="Y706" t="str">
            <v>TX</v>
          </cell>
          <cell r="Z706" t="str">
            <v>79061</v>
          </cell>
          <cell r="AA706" t="str">
            <v>(806) 845-1030</v>
          </cell>
          <cell r="AE706" t="str">
            <v>Hughes Hubbard</v>
          </cell>
        </row>
        <row r="707">
          <cell r="A707">
            <v>653</v>
          </cell>
          <cell r="B707" t="str">
            <v>January 8, 2009</v>
          </cell>
          <cell r="C707" t="str">
            <v>FDIC</v>
          </cell>
          <cell r="D707" t="str">
            <v>RSSD</v>
          </cell>
          <cell r="E707">
            <v>3162486</v>
          </cell>
          <cell r="F707" t="str">
            <v>Heritage Bancorp</v>
          </cell>
          <cell r="G707" t="str">
            <v>Private</v>
          </cell>
          <cell r="H707">
            <v>8600000</v>
          </cell>
          <cell r="I707" t="str">
            <v>Approve</v>
          </cell>
          <cell r="L707" t="str">
            <v>January 14, 2009</v>
          </cell>
          <cell r="M707">
            <v>39827.416666666664</v>
          </cell>
          <cell r="N707" t="str">
            <v>Approve</v>
          </cell>
          <cell r="O707">
            <v>8600000</v>
          </cell>
          <cell r="Q707" t="str">
            <v>Yes</v>
          </cell>
          <cell r="R707">
            <v>39829</v>
          </cell>
          <cell r="T707" t="str">
            <v>Stanley C. Wilmoth</v>
          </cell>
          <cell r="U707" t="str">
            <v>775-321-4110</v>
          </cell>
          <cell r="V707" t="str">
            <v>James R. Buster 775-321-4132</v>
          </cell>
          <cell r="W707" t="str">
            <v>1401 S. Virginia Street</v>
          </cell>
          <cell r="X707" t="str">
            <v>Reno</v>
          </cell>
          <cell r="Y707" t="str">
            <v>NV</v>
          </cell>
          <cell r="Z707" t="str">
            <v>89502</v>
          </cell>
          <cell r="AA707" t="str">
            <v>(775) 348-1022</v>
          </cell>
          <cell r="AE707" t="str">
            <v>Squire Sanders</v>
          </cell>
        </row>
        <row r="708">
          <cell r="A708">
            <v>654</v>
          </cell>
          <cell r="B708" t="str">
            <v>January 8, 2009</v>
          </cell>
          <cell r="C708" t="str">
            <v>FDIC</v>
          </cell>
          <cell r="D708" t="str">
            <v>RSSD</v>
          </cell>
          <cell r="E708">
            <v>3402342</v>
          </cell>
          <cell r="F708" t="str">
            <v>Gregg Bancshares, Inc. / Glasgow Savings Bank</v>
          </cell>
          <cell r="G708" t="str">
            <v>Private</v>
          </cell>
          <cell r="H708">
            <v>825000</v>
          </cell>
          <cell r="I708" t="str">
            <v>Approve</v>
          </cell>
          <cell r="T708" t="str">
            <v>Mark Uhler</v>
          </cell>
          <cell r="U708" t="str">
            <v>417-887-8422</v>
          </cell>
          <cell r="V708" t="str">
            <v>Marilyn Meyer 660-338-2236</v>
          </cell>
          <cell r="W708" t="str">
            <v>P.O. Box 1187</v>
          </cell>
          <cell r="X708" t="str">
            <v>Ozark</v>
          </cell>
          <cell r="Y708" t="str">
            <v>MO</v>
          </cell>
          <cell r="Z708" t="str">
            <v>65721</v>
          </cell>
          <cell r="AA708" t="str">
            <v>(417) 581-3034</v>
          </cell>
          <cell r="AE708" t="str">
            <v>Hughes Hubbard</v>
          </cell>
        </row>
        <row r="709">
          <cell r="A709">
            <v>655</v>
          </cell>
          <cell r="B709" t="str">
            <v>January 8, 2009</v>
          </cell>
          <cell r="C709" t="str">
            <v>FDIC</v>
          </cell>
          <cell r="D709" t="str">
            <v>RSSD</v>
          </cell>
          <cell r="E709">
            <v>3443774</v>
          </cell>
          <cell r="F709" t="str">
            <v>Ridgestone Financial Services, Inc. / Ridgestone Bank</v>
          </cell>
          <cell r="G709" t="str">
            <v>OTC - Private</v>
          </cell>
          <cell r="H709">
            <v>10900000</v>
          </cell>
          <cell r="I709" t="str">
            <v>Approve</v>
          </cell>
          <cell r="P709" t="str">
            <v>1/13/09: Changed the RSSD from 2339674 to 3443774 as requested by the FRB to reflect an RSSD change in the system</v>
          </cell>
          <cell r="T709" t="str">
            <v>Bruce Lammers</v>
          </cell>
          <cell r="U709" t="str">
            <v>262-789-1011</v>
          </cell>
          <cell r="V709" t="str">
            <v>Jon Grosshuesch 262-860-2097</v>
          </cell>
          <cell r="W709" t="str">
            <v>13925 W. North Avenue</v>
          </cell>
          <cell r="X709" t="str">
            <v>Brookfield</v>
          </cell>
          <cell r="Y709" t="str">
            <v>WI</v>
          </cell>
          <cell r="Z709" t="str">
            <v>53005</v>
          </cell>
          <cell r="AA709" t="str">
            <v>(262) 432-0549</v>
          </cell>
          <cell r="AE709" t="str">
            <v>Squire Sanders</v>
          </cell>
        </row>
        <row r="710">
          <cell r="A710">
            <v>656</v>
          </cell>
          <cell r="B710" t="str">
            <v>January 8, 2009</v>
          </cell>
          <cell r="C710" t="str">
            <v>FDIC</v>
          </cell>
          <cell r="D710" t="str">
            <v>RSSD</v>
          </cell>
          <cell r="E710">
            <v>2955300</v>
          </cell>
          <cell r="F710" t="str">
            <v>Hometown Bancshares, Inc.</v>
          </cell>
          <cell r="G710" t="str">
            <v>Private</v>
          </cell>
          <cell r="H710">
            <v>2500000</v>
          </cell>
          <cell r="I710" t="str">
            <v>Approve</v>
          </cell>
          <cell r="L710" t="str">
            <v>January 14, 2009</v>
          </cell>
          <cell r="M710">
            <v>39827.416666666664</v>
          </cell>
          <cell r="N710" t="str">
            <v>Approve</v>
          </cell>
          <cell r="O710">
            <v>2889000</v>
          </cell>
          <cell r="Q710" t="str">
            <v>Yes</v>
          </cell>
          <cell r="R710">
            <v>39829</v>
          </cell>
          <cell r="T710" t="str">
            <v>Timothy E. Barnes</v>
          </cell>
          <cell r="U710" t="str">
            <v>606-526-2717</v>
          </cell>
          <cell r="V710" t="str">
            <v>John David King 606-546-3047</v>
          </cell>
          <cell r="W710" t="str">
            <v>P.O. Box 1323 / 1030 Cumberland Falls Highway</v>
          </cell>
          <cell r="X710" t="str">
            <v>Corbin</v>
          </cell>
          <cell r="Y710" t="str">
            <v>KY</v>
          </cell>
          <cell r="Z710" t="str">
            <v>40702-1323</v>
          </cell>
          <cell r="AA710" t="str">
            <v>(606) 258-0218</v>
          </cell>
          <cell r="AE710" t="str">
            <v>Hughes Hubbard</v>
          </cell>
        </row>
        <row r="711">
          <cell r="A711">
            <v>657</v>
          </cell>
          <cell r="B711" t="str">
            <v>January 8, 2009</v>
          </cell>
          <cell r="C711" t="str">
            <v>FDIC</v>
          </cell>
          <cell r="D711" t="str">
            <v>RSSD</v>
          </cell>
          <cell r="E711">
            <v>1493672</v>
          </cell>
          <cell r="F711" t="str">
            <v>CSRA Bank Corp. / First State Bank</v>
          </cell>
          <cell r="G711" t="str">
            <v>OTC - Private</v>
          </cell>
          <cell r="H711">
            <v>2470000</v>
          </cell>
          <cell r="I711" t="str">
            <v>Approve</v>
          </cell>
          <cell r="T711" t="str">
            <v>Joseph E. Gore</v>
          </cell>
          <cell r="U711" t="str">
            <v>706-547-6502</v>
          </cell>
          <cell r="V711" t="str">
            <v>Richard E. (Skip) Horne 706-547-6502</v>
          </cell>
          <cell r="W711" t="str">
            <v>300 Broad Street, P.O. Box 555</v>
          </cell>
          <cell r="X711" t="str">
            <v>Wrens</v>
          </cell>
          <cell r="Y711" t="str">
            <v>GA</v>
          </cell>
          <cell r="Z711" t="str">
            <v>30833</v>
          </cell>
          <cell r="AA711" t="str">
            <v>(706) 547-0332</v>
          </cell>
          <cell r="AE711" t="str">
            <v>Squire Sanders</v>
          </cell>
        </row>
        <row r="712">
          <cell r="A712">
            <v>658</v>
          </cell>
          <cell r="B712" t="str">
            <v>January 8, 2009</v>
          </cell>
          <cell r="C712" t="str">
            <v>FDIC</v>
          </cell>
          <cell r="D712" t="str">
            <v>RSSD</v>
          </cell>
          <cell r="E712">
            <v>3193033</v>
          </cell>
          <cell r="F712" t="str">
            <v>Rio Financial Services, Inc.</v>
          </cell>
          <cell r="G712" t="str">
            <v>Private</v>
          </cell>
          <cell r="H712">
            <v>3370000</v>
          </cell>
          <cell r="I712" t="str">
            <v>Approve</v>
          </cell>
          <cell r="T712" t="str">
            <v>Ford Sasser</v>
          </cell>
          <cell r="U712" t="str">
            <v>956-631-7890</v>
          </cell>
          <cell r="V712" t="str">
            <v>Cathy Grossman 956-631-7890</v>
          </cell>
          <cell r="W712" t="str">
            <v>1655 N. 23rd St. / (P.O. Box 4169)</v>
          </cell>
          <cell r="X712" t="str">
            <v>McAllen</v>
          </cell>
          <cell r="Y712" t="str">
            <v>TX</v>
          </cell>
          <cell r="Z712" t="str">
            <v>78502</v>
          </cell>
          <cell r="AA712" t="str">
            <v>(956) 630-0862</v>
          </cell>
          <cell r="AE712" t="str">
            <v>Hughes Hubbard</v>
          </cell>
        </row>
        <row r="713">
          <cell r="A713">
            <v>659</v>
          </cell>
          <cell r="B713" t="str">
            <v>January 8, 2009</v>
          </cell>
          <cell r="C713" t="str">
            <v>FDIC</v>
          </cell>
          <cell r="D713" t="str">
            <v>RSSD</v>
          </cell>
          <cell r="E713">
            <v>3595020</v>
          </cell>
          <cell r="F713" t="str">
            <v>Midwest Regional Bancorp, Inc. / The Bank of Otterville</v>
          </cell>
          <cell r="G713" t="str">
            <v>Private</v>
          </cell>
          <cell r="H713">
            <v>700000</v>
          </cell>
          <cell r="I713" t="str">
            <v>Approve</v>
          </cell>
          <cell r="L713" t="str">
            <v>January 15, 2009</v>
          </cell>
          <cell r="M713">
            <v>39828.541666666664</v>
          </cell>
          <cell r="N713" t="str">
            <v>Approve - Conditional</v>
          </cell>
          <cell r="O713">
            <v>700000</v>
          </cell>
          <cell r="R713">
            <v>39829</v>
          </cell>
          <cell r="T713" t="str">
            <v>Michael F. Bender</v>
          </cell>
          <cell r="U713" t="str">
            <v>636-937-5372</v>
          </cell>
          <cell r="V713" t="str">
            <v>Kathy Fehlig 636-937-5351</v>
          </cell>
          <cell r="W713" t="str">
            <v>101 E. Main Street, Suite 2600</v>
          </cell>
          <cell r="X713" t="str">
            <v>Festus</v>
          </cell>
          <cell r="Y713" t="str">
            <v>MO</v>
          </cell>
          <cell r="Z713" t="str">
            <v>63028</v>
          </cell>
          <cell r="AA713" t="str">
            <v>(636) 937-5372</v>
          </cell>
          <cell r="AE713" t="str">
            <v>Squire Sanders</v>
          </cell>
        </row>
        <row r="714">
          <cell r="A714">
            <v>660</v>
          </cell>
          <cell r="B714" t="str">
            <v>January 8, 2009</v>
          </cell>
          <cell r="C714" t="str">
            <v>FDIC</v>
          </cell>
          <cell r="D714" t="str">
            <v>RSSD</v>
          </cell>
          <cell r="E714">
            <v>3306589</v>
          </cell>
          <cell r="F714" t="str">
            <v>White River Bancshares Company / Signature Bank of Arkansas</v>
          </cell>
          <cell r="G714" t="str">
            <v>OTC - Private</v>
          </cell>
          <cell r="H714">
            <v>16800000</v>
          </cell>
          <cell r="I714" t="str">
            <v>Approve</v>
          </cell>
          <cell r="T714" t="str">
            <v>Gary R. Head</v>
          </cell>
          <cell r="U714" t="str">
            <v>479-684-3701</v>
          </cell>
          <cell r="V714" t="str">
            <v>Marilyn Hendricks 479-684-3702</v>
          </cell>
          <cell r="W714" t="str">
            <v>3878 N. Crossover Road, Suite 20</v>
          </cell>
          <cell r="X714" t="str">
            <v>Fayetteville</v>
          </cell>
          <cell r="Y714" t="str">
            <v>AR</v>
          </cell>
          <cell r="Z714" t="str">
            <v>72703</v>
          </cell>
          <cell r="AA714" t="str">
            <v>(479) 684-3796</v>
          </cell>
          <cell r="AE714" t="str">
            <v>Hughes Hubbard</v>
          </cell>
        </row>
        <row r="715">
          <cell r="A715">
            <v>661</v>
          </cell>
          <cell r="B715" t="str">
            <v>January 8, 2009</v>
          </cell>
          <cell r="C715" t="str">
            <v>FDIC</v>
          </cell>
          <cell r="D715" t="str">
            <v>RSSD</v>
          </cell>
          <cell r="E715">
            <v>1132636</v>
          </cell>
          <cell r="F715" t="str">
            <v>First Colebrook Bancorp, Inc.</v>
          </cell>
          <cell r="G715" t="str">
            <v>Private</v>
          </cell>
          <cell r="H715">
            <v>4500000</v>
          </cell>
          <cell r="I715" t="str">
            <v>Approve</v>
          </cell>
          <cell r="L715" t="str">
            <v>January 14, 2009</v>
          </cell>
          <cell r="M715">
            <v>39827.416666666664</v>
          </cell>
          <cell r="N715" t="str">
            <v>Approve</v>
          </cell>
          <cell r="O715">
            <v>4500000</v>
          </cell>
          <cell r="Q715" t="str">
            <v>Yes</v>
          </cell>
          <cell r="R715">
            <v>39829</v>
          </cell>
          <cell r="T715" t="str">
            <v>James Tibbetts</v>
          </cell>
          <cell r="U715" t="str">
            <v>603-237-5551</v>
          </cell>
          <cell r="V715" t="str">
            <v>Peter H. Winship 603-228-1505</v>
          </cell>
          <cell r="W715" t="str">
            <v>132 Main Street</v>
          </cell>
          <cell r="X715" t="str">
            <v>Colebrook</v>
          </cell>
          <cell r="Y715" t="str">
            <v>NH</v>
          </cell>
          <cell r="Z715" t="str">
            <v>03576</v>
          </cell>
          <cell r="AA715" t="str">
            <v>(603) 237-8523</v>
          </cell>
          <cell r="AE715" t="str">
            <v>Squire Sanders</v>
          </cell>
        </row>
        <row r="716">
          <cell r="A716">
            <v>662</v>
          </cell>
          <cell r="B716" t="str">
            <v>January 8, 2009</v>
          </cell>
          <cell r="C716" t="str">
            <v>FDIC</v>
          </cell>
          <cell r="D716" t="str">
            <v>RSSD</v>
          </cell>
          <cell r="E716">
            <v>1065190</v>
          </cell>
          <cell r="F716" t="str">
            <v>Bern Bancshares, Inc.</v>
          </cell>
          <cell r="G716" t="str">
            <v>Private</v>
          </cell>
          <cell r="H716">
            <v>950000</v>
          </cell>
          <cell r="I716" t="str">
            <v>Approve</v>
          </cell>
          <cell r="L716" t="str">
            <v>January 14, 2009</v>
          </cell>
          <cell r="M716">
            <v>39827.416666666664</v>
          </cell>
          <cell r="N716" t="str">
            <v>Approve</v>
          </cell>
          <cell r="O716">
            <v>950000</v>
          </cell>
          <cell r="Q716" t="str">
            <v>Yes</v>
          </cell>
          <cell r="R716">
            <v>39829</v>
          </cell>
          <cell r="T716" t="str">
            <v>William J. Sheik</v>
          </cell>
          <cell r="U716" t="str">
            <v>785-336-6121</v>
          </cell>
          <cell r="V716" t="str">
            <v>Gary L. Sparling 785-336-6121</v>
          </cell>
          <cell r="W716" t="str">
            <v>402 Main Street / P.O. Box 123</v>
          </cell>
          <cell r="X716" t="str">
            <v>Bern</v>
          </cell>
          <cell r="Y716" t="str">
            <v>KS</v>
          </cell>
          <cell r="Z716" t="str">
            <v>66408</v>
          </cell>
          <cell r="AA716" t="str">
            <v>(785) 336-3634</v>
          </cell>
          <cell r="AE716" t="str">
            <v>Hughes Hubbard</v>
          </cell>
        </row>
        <row r="717">
          <cell r="A717">
            <v>663</v>
          </cell>
          <cell r="B717" t="str">
            <v>January 8, 2009</v>
          </cell>
          <cell r="C717" t="str">
            <v>FDIC</v>
          </cell>
          <cell r="D717" t="str">
            <v>RSSD</v>
          </cell>
          <cell r="E717">
            <v>3212046</v>
          </cell>
          <cell r="F717" t="str">
            <v>Covenant Financial Corporation</v>
          </cell>
          <cell r="G717" t="str">
            <v>Private</v>
          </cell>
          <cell r="H717">
            <v>5000000</v>
          </cell>
          <cell r="I717" t="str">
            <v>Approve</v>
          </cell>
          <cell r="T717" t="str">
            <v>Willis L. Frazer</v>
          </cell>
          <cell r="U717" t="str">
            <v>662-621-1869</v>
          </cell>
          <cell r="V717" t="str">
            <v>Deborah F. Wimberly 662-621-1869</v>
          </cell>
          <cell r="W717" t="str">
            <v>206 Sharkey Avenue / P.O. Box 550</v>
          </cell>
          <cell r="X717" t="str">
            <v>Clarksdale</v>
          </cell>
          <cell r="Y717" t="str">
            <v>MS</v>
          </cell>
          <cell r="Z717" t="str">
            <v>38614</v>
          </cell>
          <cell r="AA717" t="str">
            <v>(662) 621-1577</v>
          </cell>
          <cell r="AE717" t="str">
            <v>Squire Sanders</v>
          </cell>
        </row>
        <row r="718">
          <cell r="A718">
            <v>664</v>
          </cell>
          <cell r="B718" t="str">
            <v>January 8, 2009</v>
          </cell>
          <cell r="C718" t="str">
            <v>FDIC</v>
          </cell>
          <cell r="D718" t="str">
            <v>RSSD</v>
          </cell>
          <cell r="E718">
            <v>3161144</v>
          </cell>
          <cell r="F718" t="str">
            <v>United American Bank</v>
          </cell>
          <cell r="G718" t="str">
            <v>OTC - Private</v>
          </cell>
          <cell r="H718">
            <v>8700000</v>
          </cell>
          <cell r="I718" t="str">
            <v>Approve</v>
          </cell>
          <cell r="L718" t="str">
            <v>January 14, 2009</v>
          </cell>
          <cell r="M718">
            <v>39827.416666666664</v>
          </cell>
          <cell r="N718" t="str">
            <v>Approve</v>
          </cell>
          <cell r="O718">
            <v>8700000</v>
          </cell>
          <cell r="Q718" t="str">
            <v>Yes</v>
          </cell>
          <cell r="R718">
            <v>39829</v>
          </cell>
          <cell r="T718" t="str">
            <v>John Schrup</v>
          </cell>
          <cell r="U718" t="str">
            <v>650-579-1502</v>
          </cell>
          <cell r="V718" t="str">
            <v>Gerry Brown 650-579-1560</v>
          </cell>
          <cell r="W718" t="str">
            <v>101 South Ellsworth Avenue, Suite 110</v>
          </cell>
          <cell r="X718" t="str">
            <v>San Mateo</v>
          </cell>
          <cell r="Y718" t="str">
            <v>CA</v>
          </cell>
          <cell r="Z718" t="str">
            <v>94401</v>
          </cell>
          <cell r="AA718" t="str">
            <v>(650) 579-1503</v>
          </cell>
          <cell r="AE718" t="str">
            <v>Hughes Hubbard</v>
          </cell>
        </row>
        <row r="719">
          <cell r="A719">
            <v>665</v>
          </cell>
          <cell r="B719" t="str">
            <v>January 8, 2009</v>
          </cell>
          <cell r="C719" t="str">
            <v>FDIC</v>
          </cell>
          <cell r="D719" t="str">
            <v>RSSD</v>
          </cell>
          <cell r="E719">
            <v>3488579</v>
          </cell>
          <cell r="F719" t="str">
            <v>Central Bank</v>
          </cell>
          <cell r="G719" t="str">
            <v>Private</v>
          </cell>
          <cell r="H719">
            <v>0</v>
          </cell>
          <cell r="I719" t="str">
            <v>Approve</v>
          </cell>
          <cell r="P719" t="str">
            <v>1/12/09: Received letter stating institution is withdrawing from CPP</v>
          </cell>
          <cell r="T719" t="str">
            <v>John G. Foley</v>
          </cell>
          <cell r="U719" t="str">
            <v>501-221-6400</v>
          </cell>
          <cell r="V719" t="str">
            <v>David R. Estes 501-250-8401</v>
          </cell>
          <cell r="W719" t="str">
            <v>1506 Market Street, Suite C-180</v>
          </cell>
          <cell r="X719" t="str">
            <v>Little Rock</v>
          </cell>
          <cell r="Y719" t="str">
            <v>AR</v>
          </cell>
          <cell r="Z719" t="str">
            <v>72211</v>
          </cell>
          <cell r="AA719" t="str">
            <v>(501) 227-8932</v>
          </cell>
          <cell r="AJ719">
            <v>39825</v>
          </cell>
        </row>
        <row r="720">
          <cell r="A720">
            <v>666</v>
          </cell>
          <cell r="B720" t="str">
            <v>January 8, 2009</v>
          </cell>
          <cell r="C720" t="str">
            <v>FDIC</v>
          </cell>
          <cell r="D720" t="str">
            <v>RSSD</v>
          </cell>
          <cell r="E720">
            <v>3228681</v>
          </cell>
          <cell r="F720" t="str">
            <v>First Southwest Bancorporation, Inc.</v>
          </cell>
          <cell r="G720" t="str">
            <v>OTC - Private</v>
          </cell>
          <cell r="H720">
            <v>5500000</v>
          </cell>
          <cell r="I720" t="str">
            <v>Approve</v>
          </cell>
          <cell r="L720" t="str">
            <v>January 15, 2009</v>
          </cell>
          <cell r="M720">
            <v>39828.541666666664</v>
          </cell>
          <cell r="N720" t="str">
            <v>Approve</v>
          </cell>
          <cell r="O720">
            <v>5500000</v>
          </cell>
          <cell r="Q720" t="str">
            <v>Yes</v>
          </cell>
          <cell r="R720">
            <v>39829</v>
          </cell>
          <cell r="T720" t="str">
            <v>David E. Broyles</v>
          </cell>
          <cell r="U720" t="str">
            <v>719-587-4205</v>
          </cell>
          <cell r="V720" t="str">
            <v>Anne Jones 719-587-4207</v>
          </cell>
          <cell r="W720" t="str">
            <v>720 Main Street / P.O. Box 1139</v>
          </cell>
          <cell r="X720" t="str">
            <v>Alamosa</v>
          </cell>
          <cell r="Y720" t="str">
            <v>CO</v>
          </cell>
          <cell r="Z720" t="str">
            <v>81101</v>
          </cell>
          <cell r="AA720" t="str">
            <v>(719) 587-4242</v>
          </cell>
          <cell r="AE720" t="str">
            <v>Hughes Hubbard</v>
          </cell>
        </row>
        <row r="721">
          <cell r="A721">
            <v>667</v>
          </cell>
          <cell r="B721" t="str">
            <v>January 8, 2009</v>
          </cell>
          <cell r="C721" t="str">
            <v>FDIC</v>
          </cell>
          <cell r="D721" t="str">
            <v>RSSD</v>
          </cell>
          <cell r="E721">
            <v>3577370</v>
          </cell>
          <cell r="F721" t="str">
            <v>Community Holding Company of Florida, Inc.</v>
          </cell>
          <cell r="G721" t="str">
            <v>Private</v>
          </cell>
          <cell r="H721">
            <v>1050000</v>
          </cell>
          <cell r="I721" t="str">
            <v>Approve</v>
          </cell>
          <cell r="L721" t="str">
            <v>January 14, 2009</v>
          </cell>
          <cell r="M721">
            <v>39827.416666666664</v>
          </cell>
          <cell r="N721" t="str">
            <v>Approve</v>
          </cell>
          <cell r="O721">
            <v>1050000</v>
          </cell>
          <cell r="Q721" t="str">
            <v>Yes</v>
          </cell>
          <cell r="R721">
            <v>39829</v>
          </cell>
          <cell r="T721" t="str">
            <v>Charles W. Nicholson, Jr.</v>
          </cell>
          <cell r="U721" t="str">
            <v>850-650-4231</v>
          </cell>
          <cell r="V721" t="str">
            <v>Fred Leopold 850-650-4231</v>
          </cell>
          <cell r="W721" t="str">
            <v>12590 Emerald Coast Parkway</v>
          </cell>
          <cell r="X721" t="str">
            <v>Miramar Beach</v>
          </cell>
          <cell r="Y721" t="str">
            <v>FL</v>
          </cell>
          <cell r="Z721" t="str">
            <v>32550</v>
          </cell>
          <cell r="AA721" t="str">
            <v>(850) 650-9678</v>
          </cell>
          <cell r="AE721" t="str">
            <v>Squire Sanders</v>
          </cell>
        </row>
        <row r="722">
          <cell r="A722">
            <v>668</v>
          </cell>
          <cell r="B722" t="str">
            <v>January 8, 2009</v>
          </cell>
          <cell r="C722" t="str">
            <v>OTS</v>
          </cell>
          <cell r="D722" t="str">
            <v>RSSD</v>
          </cell>
          <cell r="E722">
            <v>3091924</v>
          </cell>
          <cell r="F722" t="str">
            <v>Prudential Financial, Inc.</v>
          </cell>
          <cell r="G722" t="str">
            <v xml:space="preserve">Public </v>
          </cell>
          <cell r="H722">
            <v>8000000000</v>
          </cell>
          <cell r="I722" t="str">
            <v>Approve</v>
          </cell>
          <cell r="T722" t="str">
            <v>Mark B. Grier</v>
          </cell>
          <cell r="U722" t="str">
            <v>973-802-3398</v>
          </cell>
          <cell r="V722" t="str">
            <v>Richard J. Carbone 973-802-7190</v>
          </cell>
          <cell r="W722" t="str">
            <v>751 Broad Street</v>
          </cell>
          <cell r="X722" t="str">
            <v>Newark</v>
          </cell>
          <cell r="Y722" t="str">
            <v>NJ</v>
          </cell>
          <cell r="Z722" t="str">
            <v>07102</v>
          </cell>
          <cell r="AA722" t="str">
            <v>(973) 802-3414</v>
          </cell>
        </row>
        <row r="723">
          <cell r="A723">
            <v>669</v>
          </cell>
          <cell r="B723" t="str">
            <v>January 8, 2009</v>
          </cell>
          <cell r="C723" t="str">
            <v>FRB</v>
          </cell>
          <cell r="D723" t="str">
            <v>RSSD</v>
          </cell>
          <cell r="E723">
            <v>2860431</v>
          </cell>
          <cell r="F723" t="str">
            <v>1st United Bancorp, Inc.</v>
          </cell>
          <cell r="G723" t="str">
            <v xml:space="preserve">Public </v>
          </cell>
          <cell r="H723">
            <v>10000000</v>
          </cell>
          <cell r="I723" t="str">
            <v>Approve</v>
          </cell>
          <cell r="T723" t="str">
            <v>Rudy E. Schupp</v>
          </cell>
          <cell r="U723" t="str">
            <v>561-616-3046</v>
          </cell>
          <cell r="V723" t="str">
            <v>John Marino 561-616-3063</v>
          </cell>
          <cell r="W723" t="str">
            <v>One North Federal Highway</v>
          </cell>
          <cell r="X723" t="str">
            <v>Boca Raton</v>
          </cell>
          <cell r="Y723" t="str">
            <v>FL</v>
          </cell>
          <cell r="Z723" t="str">
            <v>33432</v>
          </cell>
          <cell r="AA723" t="str">
            <v>(561) 616-3110</v>
          </cell>
          <cell r="AE723" t="str">
            <v>Squire Sanders</v>
          </cell>
        </row>
        <row r="725">
          <cell r="A725">
            <v>670</v>
          </cell>
          <cell r="B725" t="str">
            <v>January 9, 2009</v>
          </cell>
          <cell r="C725" t="str">
            <v>FRB</v>
          </cell>
          <cell r="D725" t="str">
            <v>RSSD</v>
          </cell>
          <cell r="E725">
            <v>1055315</v>
          </cell>
          <cell r="F725" t="str">
            <v>F&amp;M Bancorporation, Inc.</v>
          </cell>
          <cell r="G725" t="str">
            <v>OTC - Private</v>
          </cell>
          <cell r="H725">
            <v>35000000</v>
          </cell>
          <cell r="I725" t="str">
            <v>Approve</v>
          </cell>
          <cell r="L725" t="str">
            <v>January 16, 2009</v>
          </cell>
          <cell r="M725">
            <v>39829.541666666664</v>
          </cell>
          <cell r="N725" t="str">
            <v>Hold</v>
          </cell>
          <cell r="T725" t="str">
            <v>Anthony B. Davis</v>
          </cell>
          <cell r="U725" t="str">
            <v>918-748-4069</v>
          </cell>
          <cell r="V725" t="str">
            <v>Neal Tomlins 918-748-4166</v>
          </cell>
          <cell r="W725" t="str">
            <v>1330 South Harvard Ave.</v>
          </cell>
          <cell r="X725" t="str">
            <v>Tulsa</v>
          </cell>
          <cell r="Y725" t="str">
            <v>OK</v>
          </cell>
          <cell r="Z725" t="str">
            <v>74112</v>
          </cell>
          <cell r="AA725" t="str">
            <v>(918) 748-4007</v>
          </cell>
          <cell r="AE725" t="str">
            <v>Hughes Hubbard</v>
          </cell>
        </row>
        <row r="726">
          <cell r="A726">
            <v>671</v>
          </cell>
          <cell r="B726" t="str">
            <v>January 9, 2009</v>
          </cell>
          <cell r="C726" t="str">
            <v>FRB</v>
          </cell>
          <cell r="D726" t="str">
            <v>RSSD</v>
          </cell>
          <cell r="E726">
            <v>2467474</v>
          </cell>
          <cell r="F726" t="str">
            <v>Adirondack Bancorp, Inc.</v>
          </cell>
          <cell r="G726" t="str">
            <v>OTC - Private</v>
          </cell>
          <cell r="H726">
            <v>5300000</v>
          </cell>
          <cell r="I726" t="str">
            <v>Approve</v>
          </cell>
          <cell r="L726" t="str">
            <v>January 15, 2009</v>
          </cell>
          <cell r="M726">
            <v>39828.541666666664</v>
          </cell>
          <cell r="N726" t="str">
            <v>Approve</v>
          </cell>
          <cell r="O726">
            <v>5300000</v>
          </cell>
          <cell r="Q726" t="str">
            <v>Yes</v>
          </cell>
          <cell r="R726">
            <v>39829</v>
          </cell>
          <cell r="T726" t="str">
            <v>Gary W. Kavney</v>
          </cell>
          <cell r="U726" t="str">
            <v>315-798-4039, ext 228</v>
          </cell>
          <cell r="V726" t="str">
            <v>Robert H. Hillick 3151-798-4069, ext 272</v>
          </cell>
          <cell r="W726" t="str">
            <v>185 Genesee Street</v>
          </cell>
          <cell r="X726" t="str">
            <v>Utica</v>
          </cell>
          <cell r="Y726" t="str">
            <v>NY</v>
          </cell>
          <cell r="Z726" t="str">
            <v>13501</v>
          </cell>
          <cell r="AA726" t="str">
            <v>(315) 734-9581</v>
          </cell>
          <cell r="AE726" t="str">
            <v>Squire Sanders</v>
          </cell>
        </row>
        <row r="727">
          <cell r="A727">
            <v>672</v>
          </cell>
          <cell r="B727" t="str">
            <v>January 9, 2009</v>
          </cell>
          <cell r="C727" t="str">
            <v>FRB</v>
          </cell>
          <cell r="D727" t="str">
            <v>RSSD</v>
          </cell>
          <cell r="E727">
            <v>1132391</v>
          </cell>
          <cell r="F727" t="str">
            <v>Southwest Virginia Bankshares, Inc.</v>
          </cell>
          <cell r="G727" t="str">
            <v>Private</v>
          </cell>
          <cell r="H727">
            <v>6900000</v>
          </cell>
          <cell r="I727" t="str">
            <v>Approve</v>
          </cell>
          <cell r="L727" t="str">
            <v>January 14, 2009</v>
          </cell>
          <cell r="M727">
            <v>39827.416666666664</v>
          </cell>
          <cell r="N727" t="str">
            <v>Approve</v>
          </cell>
          <cell r="O727">
            <v>6900000</v>
          </cell>
          <cell r="Q727" t="str">
            <v>Yes</v>
          </cell>
          <cell r="R727">
            <v>39829</v>
          </cell>
          <cell r="T727" t="str">
            <v>Chris Snodgrass</v>
          </cell>
          <cell r="U727" t="str">
            <v>276-783-3116</v>
          </cell>
          <cell r="V727" t="str">
            <v>John "Ed" Stringer 276-783-3116</v>
          </cell>
          <cell r="W727" t="str">
            <v>102 W. Main St. / P.O. Box 1067</v>
          </cell>
          <cell r="X727" t="str">
            <v>Marion</v>
          </cell>
          <cell r="Y727" t="str">
            <v>VA</v>
          </cell>
          <cell r="Z727" t="str">
            <v>24354</v>
          </cell>
          <cell r="AA727" t="str">
            <v>(276) 782-9136</v>
          </cell>
          <cell r="AE727" t="str">
            <v>Hughes Hubbard</v>
          </cell>
        </row>
        <row r="728">
          <cell r="A728">
            <v>673</v>
          </cell>
          <cell r="B728" t="str">
            <v>January 9, 2009</v>
          </cell>
          <cell r="C728" t="str">
            <v>OTS</v>
          </cell>
          <cell r="D728" t="str">
            <v>RSSD</v>
          </cell>
          <cell r="E728">
            <v>3835100</v>
          </cell>
          <cell r="F728" t="str">
            <v>Crazy Woman Creek Bancorp, Inc.</v>
          </cell>
          <cell r="G728" t="str">
            <v>OTC - Public</v>
          </cell>
          <cell r="H728">
            <v>3100000</v>
          </cell>
          <cell r="I728" t="str">
            <v>Approve</v>
          </cell>
          <cell r="L728" t="str">
            <v>January 14, 2009</v>
          </cell>
          <cell r="M728">
            <v>39827.416666666664</v>
          </cell>
          <cell r="N728" t="str">
            <v>Approve</v>
          </cell>
          <cell r="O728">
            <v>3100000</v>
          </cell>
          <cell r="Q728" t="str">
            <v>Yes</v>
          </cell>
          <cell r="R728">
            <v>39829</v>
          </cell>
          <cell r="T728" t="str">
            <v>Gary J. Havens</v>
          </cell>
          <cell r="U728" t="str">
            <v>307-684-5591</v>
          </cell>
          <cell r="V728" t="str">
            <v>Carolyn Kaiser 307-684-5591</v>
          </cell>
          <cell r="W728" t="str">
            <v>P.O. Box 120, 106 Fort Street</v>
          </cell>
          <cell r="X728" t="str">
            <v>Buffalo</v>
          </cell>
          <cell r="Y728" t="str">
            <v>NY</v>
          </cell>
          <cell r="Z728" t="str">
            <v>82834</v>
          </cell>
          <cell r="AA728" t="str">
            <v>(307) 684-7854</v>
          </cell>
          <cell r="AE728" t="str">
            <v>Hughes Hubbard</v>
          </cell>
        </row>
        <row r="729">
          <cell r="A729">
            <v>674</v>
          </cell>
          <cell r="B729" t="str">
            <v>January 9, 2009</v>
          </cell>
          <cell r="C729" t="str">
            <v>OTS</v>
          </cell>
          <cell r="D729" t="str">
            <v>RSSD</v>
          </cell>
          <cell r="E729">
            <v>3832592</v>
          </cell>
          <cell r="F729" t="str">
            <v>Banckentucky, Inc.</v>
          </cell>
          <cell r="G729" t="str">
            <v>Private</v>
          </cell>
          <cell r="H729">
            <v>3000000</v>
          </cell>
          <cell r="I729" t="str">
            <v>Approve</v>
          </cell>
          <cell r="L729" t="str">
            <v>January 14, 2009</v>
          </cell>
          <cell r="M729">
            <v>39827.416666666664</v>
          </cell>
          <cell r="N729" t="str">
            <v>Approve</v>
          </cell>
          <cell r="O729">
            <v>3000000</v>
          </cell>
          <cell r="Q729" t="str">
            <v>Yes</v>
          </cell>
          <cell r="R729">
            <v>39829</v>
          </cell>
          <cell r="T729" t="str">
            <v>Ronnie Gibson</v>
          </cell>
          <cell r="U729" t="str">
            <v>270-753-5626</v>
          </cell>
          <cell r="V729" t="str">
            <v>Marla Geib 270-753-5626</v>
          </cell>
          <cell r="W729" t="str">
            <v>405 South 12th Street / P.O. Box 1300</v>
          </cell>
          <cell r="X729" t="str">
            <v>Murray</v>
          </cell>
          <cell r="Y729" t="str">
            <v>KY</v>
          </cell>
          <cell r="Z729" t="str">
            <v>42071</v>
          </cell>
          <cell r="AA729" t="str">
            <v>(270) 753-5686</v>
          </cell>
          <cell r="AE729" t="str">
            <v>Hughes Hubbard</v>
          </cell>
        </row>
        <row r="730">
          <cell r="A730">
            <v>675</v>
          </cell>
          <cell r="B730" t="str">
            <v>January 9, 2009</v>
          </cell>
          <cell r="C730" t="str">
            <v>OTS</v>
          </cell>
          <cell r="D730" t="str">
            <v>RSSD</v>
          </cell>
          <cell r="E730">
            <v>2506784</v>
          </cell>
          <cell r="F730" t="str">
            <v>ASB Financial Corporation</v>
          </cell>
          <cell r="G730" t="str">
            <v>Private</v>
          </cell>
          <cell r="H730">
            <v>2000000</v>
          </cell>
          <cell r="I730" t="str">
            <v>Approve</v>
          </cell>
          <cell r="L730" t="str">
            <v>January 15, 2009</v>
          </cell>
          <cell r="M730">
            <v>39828.541666666664</v>
          </cell>
          <cell r="N730" t="str">
            <v>Approve</v>
          </cell>
          <cell r="O730">
            <v>2000000</v>
          </cell>
          <cell r="Q730" t="str">
            <v>Yes</v>
          </cell>
          <cell r="R730">
            <v>39829</v>
          </cell>
          <cell r="T730" t="str">
            <v>Michael L. Gampp</v>
          </cell>
          <cell r="U730" t="str">
            <v>740-354-3177</v>
          </cell>
          <cell r="V730" t="str">
            <v>Robert M. Smith 740-354-3177</v>
          </cell>
          <cell r="W730" t="str">
            <v>503 Chillocothe Street / P.O. Box 1583</v>
          </cell>
          <cell r="X730" t="str">
            <v>Portsmouth</v>
          </cell>
          <cell r="Y730" t="str">
            <v>OH</v>
          </cell>
          <cell r="Z730" t="str">
            <v>45662</v>
          </cell>
          <cell r="AA730" t="str">
            <v>(740) 355-1142</v>
          </cell>
          <cell r="AE730" t="str">
            <v>Squire Sanders</v>
          </cell>
        </row>
        <row r="732">
          <cell r="A732">
            <v>676</v>
          </cell>
          <cell r="B732" t="str">
            <v>January 12, 2009</v>
          </cell>
          <cell r="C732" t="str">
            <v>OTS</v>
          </cell>
          <cell r="D732" t="str">
            <v>RSSD</v>
          </cell>
          <cell r="E732">
            <v>3836741</v>
          </cell>
          <cell r="F732" t="str">
            <v>CBHC Financialcorp, Inc.</v>
          </cell>
          <cell r="G732" t="str">
            <v>Private</v>
          </cell>
          <cell r="H732">
            <v>2330000</v>
          </cell>
          <cell r="I732" t="str">
            <v>Approve</v>
          </cell>
          <cell r="T732" t="str">
            <v>Scott T. Page</v>
          </cell>
          <cell r="U732" t="str">
            <v>609-965-7151</v>
          </cell>
          <cell r="V732" t="str">
            <v>Walter R. Fillmore 609-965-7151</v>
          </cell>
          <cell r="W732" t="str">
            <v>223 Buffalo Avenue</v>
          </cell>
          <cell r="X732" t="str">
            <v>Egg Harbor City</v>
          </cell>
          <cell r="Y732" t="str">
            <v>NJ</v>
          </cell>
          <cell r="Z732" t="str">
            <v>08215</v>
          </cell>
          <cell r="AA732" t="str">
            <v>(609) 965-0504</v>
          </cell>
          <cell r="AE732" t="str">
            <v>Hughes Hubbard</v>
          </cell>
        </row>
        <row r="733">
          <cell r="A733">
            <v>677</v>
          </cell>
          <cell r="B733" t="str">
            <v>January 12, 2009</v>
          </cell>
          <cell r="C733" t="str">
            <v>FRB</v>
          </cell>
          <cell r="D733" t="str">
            <v>RSSD</v>
          </cell>
          <cell r="E733">
            <v>2813503</v>
          </cell>
          <cell r="F733" t="str">
            <v>Peoples Bancorp, Inc.</v>
          </cell>
          <cell r="G733" t="str">
            <v>OTC - Public</v>
          </cell>
          <cell r="H733">
            <v>2636880</v>
          </cell>
          <cell r="I733" t="str">
            <v>Approve</v>
          </cell>
          <cell r="L733" t="str">
            <v>January 14, 2009</v>
          </cell>
          <cell r="M733">
            <v>39827.416666666664</v>
          </cell>
          <cell r="N733" t="str">
            <v>Approve</v>
          </cell>
          <cell r="O733">
            <v>2636000</v>
          </cell>
          <cell r="Q733" t="str">
            <v>Yes</v>
          </cell>
          <cell r="R733">
            <v>39829</v>
          </cell>
          <cell r="T733" t="str">
            <v>W. Franklin Appleby, Jr.</v>
          </cell>
          <cell r="U733" t="str">
            <v>847-368-0100</v>
          </cell>
          <cell r="V733" t="str">
            <v>Mary Ann Flynn 847-670-0303</v>
          </cell>
          <cell r="W733" t="str">
            <v>10 South Vail Avenue</v>
          </cell>
          <cell r="X733" t="str">
            <v>Arlington Heights</v>
          </cell>
          <cell r="Y733" t="str">
            <v>IL</v>
          </cell>
          <cell r="Z733" t="str">
            <v>60005</v>
          </cell>
          <cell r="AA733" t="str">
            <v>(847) 368-0911</v>
          </cell>
          <cell r="AE733" t="str">
            <v>Squire Sanders</v>
          </cell>
        </row>
        <row r="734">
          <cell r="A734">
            <v>678</v>
          </cell>
          <cell r="B734" t="str">
            <v>January 12, 2009</v>
          </cell>
          <cell r="C734" t="str">
            <v>FRB</v>
          </cell>
          <cell r="D734" t="str">
            <v>RSSD</v>
          </cell>
          <cell r="E734">
            <v>1978674</v>
          </cell>
          <cell r="F734" t="str">
            <v>Commercial Financial Corp.</v>
          </cell>
          <cell r="G734" t="str">
            <v>Private</v>
          </cell>
          <cell r="H734">
            <v>10700000</v>
          </cell>
          <cell r="I734" t="str">
            <v>Approve</v>
          </cell>
          <cell r="T734" t="str">
            <v>John C. Brown</v>
          </cell>
          <cell r="U734" t="str">
            <v>712-336-4100</v>
          </cell>
          <cell r="V734" t="str">
            <v>Timothy J. Brown 712-732-2190</v>
          </cell>
          <cell r="W734" t="str">
            <v>600 Lake Avenue</v>
          </cell>
          <cell r="X734" t="str">
            <v>Storm Lake</v>
          </cell>
          <cell r="Y734" t="str">
            <v>IA</v>
          </cell>
          <cell r="Z734" t="str">
            <v>50588</v>
          </cell>
          <cell r="AA734" t="str">
            <v>(712) 336-4104</v>
          </cell>
          <cell r="AE734" t="str">
            <v>Hughes Hubbard</v>
          </cell>
        </row>
        <row r="736">
          <cell r="A736">
            <v>679</v>
          </cell>
          <cell r="B736" t="str">
            <v>January 13, 2009</v>
          </cell>
          <cell r="C736" t="str">
            <v>FDIC</v>
          </cell>
          <cell r="D736" t="str">
            <v>RSSD</v>
          </cell>
          <cell r="E736">
            <v>3329702</v>
          </cell>
          <cell r="F736" t="str">
            <v>Bank of Georgetown</v>
          </cell>
          <cell r="G736" t="str">
            <v>Private</v>
          </cell>
          <cell r="H736">
            <v>6000000</v>
          </cell>
          <cell r="I736" t="str">
            <v>Approve</v>
          </cell>
          <cell r="L736" t="str">
            <v>January 15, 2009</v>
          </cell>
          <cell r="M736">
            <v>39828.541666666664</v>
          </cell>
          <cell r="N736" t="str">
            <v>Approve</v>
          </cell>
          <cell r="O736">
            <v>6000000</v>
          </cell>
          <cell r="Q736" t="str">
            <v>Yes</v>
          </cell>
          <cell r="R736">
            <v>39829</v>
          </cell>
          <cell r="T736" t="str">
            <v>Michael Fitzgerald</v>
          </cell>
          <cell r="U736" t="str">
            <v>202-355-1200</v>
          </cell>
          <cell r="V736" t="str">
            <v>Domingo Rodriguez 202-355-1206</v>
          </cell>
          <cell r="W736" t="str">
            <v>1054 31st Street, NW, Suite #18</v>
          </cell>
          <cell r="X736" t="str">
            <v>Washington</v>
          </cell>
          <cell r="Y736" t="str">
            <v>DC</v>
          </cell>
          <cell r="Z736" t="str">
            <v>20007</v>
          </cell>
          <cell r="AA736" t="str">
            <v>(202) 355-1201</v>
          </cell>
          <cell r="AE736" t="str">
            <v>Squire Sanders</v>
          </cell>
        </row>
        <row r="737">
          <cell r="A737">
            <v>680</v>
          </cell>
          <cell r="B737" t="str">
            <v>January 13, 2009</v>
          </cell>
          <cell r="C737" t="str">
            <v>FDIC</v>
          </cell>
          <cell r="D737" t="str">
            <v>RSSD</v>
          </cell>
          <cell r="E737">
            <v>1203451</v>
          </cell>
          <cell r="F737" t="str">
            <v>Carroll County Bancshares, Inc.</v>
          </cell>
          <cell r="G737" t="str">
            <v>Private</v>
          </cell>
          <cell r="H737">
            <v>11000000</v>
          </cell>
          <cell r="I737" t="str">
            <v>Approve</v>
          </cell>
          <cell r="L737" t="str">
            <v>January 15, 2009</v>
          </cell>
          <cell r="M737">
            <v>39828.541666666664</v>
          </cell>
          <cell r="N737" t="str">
            <v>Approve</v>
          </cell>
          <cell r="O737">
            <v>11000000</v>
          </cell>
          <cell r="Q737" t="str">
            <v>Yes</v>
          </cell>
          <cell r="R737">
            <v>39829</v>
          </cell>
          <cell r="T737" t="str">
            <v>Bernard A. Gronstal</v>
          </cell>
          <cell r="U737" t="str">
            <v>712-792-3567</v>
          </cell>
          <cell r="V737" t="str">
            <v>Jeffrey G. Scharfenkamp 712-792-3567</v>
          </cell>
          <cell r="W737" t="str">
            <v>126 W. 6th Street</v>
          </cell>
          <cell r="X737" t="str">
            <v>Carroll</v>
          </cell>
          <cell r="Y737" t="str">
            <v>IA</v>
          </cell>
          <cell r="Z737" t="str">
            <v>51401-0067</v>
          </cell>
          <cell r="AA737" t="str">
            <v>(712) 792-0487</v>
          </cell>
          <cell r="AE737" t="str">
            <v>Hughes Hubbard</v>
          </cell>
        </row>
        <row r="738">
          <cell r="A738">
            <v>681</v>
          </cell>
          <cell r="B738" t="str">
            <v>January 13, 2009</v>
          </cell>
          <cell r="C738" t="str">
            <v>FDIC</v>
          </cell>
          <cell r="D738" t="str">
            <v>RSSD</v>
          </cell>
          <cell r="E738">
            <v>3392292</v>
          </cell>
          <cell r="F738" t="str">
            <v>Community Business Bank</v>
          </cell>
          <cell r="G738" t="str">
            <v>OTC - Public</v>
          </cell>
          <cell r="H738">
            <v>4000000</v>
          </cell>
          <cell r="I738" t="str">
            <v>Approve</v>
          </cell>
          <cell r="L738" t="str">
            <v>January 15, 2009</v>
          </cell>
          <cell r="M738">
            <v>39828.541666666664</v>
          </cell>
          <cell r="N738" t="str">
            <v>Approve - Conditional</v>
          </cell>
          <cell r="O738">
            <v>4000000</v>
          </cell>
          <cell r="T738" t="str">
            <v>Mark Day</v>
          </cell>
          <cell r="U738" t="str">
            <v>916-830-3582</v>
          </cell>
          <cell r="V738" t="str">
            <v>Sherry Saville 916-830-3587</v>
          </cell>
          <cell r="W738" t="str">
            <v>1550 Harbor Blvd., Suite 200</v>
          </cell>
          <cell r="X738" t="str">
            <v>West Sacramento</v>
          </cell>
          <cell r="Y738" t="str">
            <v>CA</v>
          </cell>
          <cell r="Z738" t="str">
            <v>95641</v>
          </cell>
          <cell r="AA738" t="str">
            <v>(916) 376-8478</v>
          </cell>
          <cell r="AE738" t="str">
            <v>Squire Sanders</v>
          </cell>
        </row>
        <row r="739">
          <cell r="A739">
            <v>682</v>
          </cell>
          <cell r="B739" t="str">
            <v>January 13, 2009</v>
          </cell>
          <cell r="C739" t="str">
            <v>FDIC</v>
          </cell>
          <cell r="D739" t="str">
            <v>RSSD</v>
          </cell>
          <cell r="E739">
            <v>2242523</v>
          </cell>
          <cell r="F739" t="str">
            <v>D.L. Evans Bancorp</v>
          </cell>
          <cell r="G739" t="str">
            <v>Private</v>
          </cell>
          <cell r="H739">
            <v>20008000</v>
          </cell>
          <cell r="I739" t="str">
            <v>Approve</v>
          </cell>
          <cell r="L739" t="str">
            <v>January 15, 2009</v>
          </cell>
          <cell r="M739">
            <v>39828.541666666664</v>
          </cell>
          <cell r="N739" t="str">
            <v>Approve - Conditional</v>
          </cell>
          <cell r="O739">
            <v>20008000</v>
          </cell>
          <cell r="T739" t="str">
            <v>John V. Evans</v>
          </cell>
          <cell r="U739" t="str">
            <v>208-678-9186</v>
          </cell>
          <cell r="V739" t="str">
            <v>Brenda Sanford 208-678-9186</v>
          </cell>
          <cell r="W739" t="str">
            <v>397 North Overland Avenue</v>
          </cell>
          <cell r="X739" t="str">
            <v>Burley</v>
          </cell>
          <cell r="Y739" t="str">
            <v>ID</v>
          </cell>
          <cell r="Z739" t="str">
            <v>83318</v>
          </cell>
          <cell r="AA739" t="str">
            <v>(208) 678-9093</v>
          </cell>
          <cell r="AE739" t="str">
            <v>Hughes Hubbard</v>
          </cell>
        </row>
        <row r="740">
          <cell r="A740">
            <v>683</v>
          </cell>
          <cell r="B740" t="str">
            <v>January 13, 2009</v>
          </cell>
          <cell r="C740" t="str">
            <v>FDIC</v>
          </cell>
          <cell r="D740" t="str">
            <v>RSSD</v>
          </cell>
          <cell r="E740">
            <v>3684746</v>
          </cell>
          <cell r="F740" t="str">
            <v>Germantown Capital Corporation / First Capital Bank</v>
          </cell>
          <cell r="G740" t="str">
            <v>Private</v>
          </cell>
          <cell r="H740">
            <v>4967400</v>
          </cell>
          <cell r="I740" t="str">
            <v>Approve</v>
          </cell>
          <cell r="L740" t="str">
            <v>January 15, 2009</v>
          </cell>
          <cell r="M740">
            <v>39828.541666666664</v>
          </cell>
          <cell r="N740" t="str">
            <v>Approve - Conditional</v>
          </cell>
          <cell r="O740">
            <v>4967000</v>
          </cell>
          <cell r="T740" t="str">
            <v>Kent Davis</v>
          </cell>
          <cell r="U740" t="str">
            <v>901-752-6228</v>
          </cell>
          <cell r="V740" t="str">
            <v>Beth Reams 901-752-6226</v>
          </cell>
          <cell r="W740" t="str">
            <v>7575 Poplar Avenue</v>
          </cell>
          <cell r="X740" t="str">
            <v>Germantown</v>
          </cell>
          <cell r="Y740" t="str">
            <v>TN</v>
          </cell>
          <cell r="Z740" t="str">
            <v>38138</v>
          </cell>
          <cell r="AA740" t="str">
            <v>(901) 737-3554</v>
          </cell>
          <cell r="AE740" t="str">
            <v>Squire Sanders</v>
          </cell>
        </row>
        <row r="741">
          <cell r="A741">
            <v>684</v>
          </cell>
          <cell r="B741" t="str">
            <v>January 13, 2009</v>
          </cell>
          <cell r="C741" t="str">
            <v>FDIC</v>
          </cell>
          <cell r="D741" t="str">
            <v>RSSD</v>
          </cell>
          <cell r="E741">
            <v>3020184</v>
          </cell>
          <cell r="F741" t="str">
            <v>First Choice Bancorp</v>
          </cell>
          <cell r="G741" t="str">
            <v>OTC - Private</v>
          </cell>
          <cell r="H741">
            <v>4850000</v>
          </cell>
          <cell r="I741" t="str">
            <v>Approve</v>
          </cell>
          <cell r="T741" t="str">
            <v>James E. Valete</v>
          </cell>
          <cell r="U741" t="str">
            <v>630-845-7830</v>
          </cell>
          <cell r="V741" t="str">
            <v>John M. Bailey 630-845-7850</v>
          </cell>
          <cell r="W741" t="str">
            <v>1900 West State Street</v>
          </cell>
          <cell r="X741" t="str">
            <v>Geneva</v>
          </cell>
          <cell r="Y741" t="str">
            <v>IL</v>
          </cell>
          <cell r="Z741" t="str">
            <v>60134</v>
          </cell>
          <cell r="AA741" t="str">
            <v>(630) 232-2675</v>
          </cell>
          <cell r="AE741" t="str">
            <v>Hughes Hubbard</v>
          </cell>
        </row>
        <row r="742">
          <cell r="A742">
            <v>685</v>
          </cell>
          <cell r="B742" t="str">
            <v>January 13, 2009</v>
          </cell>
          <cell r="C742" t="str">
            <v>FDIC</v>
          </cell>
          <cell r="D742" t="str">
            <v>RSSD</v>
          </cell>
          <cell r="E742">
            <v>3582673</v>
          </cell>
          <cell r="F742" t="str">
            <v>First Choice Bank</v>
          </cell>
          <cell r="G742" t="str">
            <v>OTC - Private</v>
          </cell>
          <cell r="H742">
            <v>2123000</v>
          </cell>
          <cell r="I742" t="str">
            <v>Approve</v>
          </cell>
          <cell r="L742" t="str">
            <v>January 15, 2009</v>
          </cell>
          <cell r="M742">
            <v>39828.541666666664</v>
          </cell>
          <cell r="N742" t="str">
            <v>Approve</v>
          </cell>
          <cell r="O742">
            <v>2123000</v>
          </cell>
          <cell r="Q742" t="str">
            <v>Yes</v>
          </cell>
          <cell r="R742">
            <v>39829</v>
          </cell>
          <cell r="T742" t="str">
            <v>Randy Hanks</v>
          </cell>
          <cell r="U742" t="str">
            <v>609-503-4829</v>
          </cell>
          <cell r="V742" t="str">
            <v>Nick Frungillo 609-503-4826</v>
          </cell>
          <cell r="W742" t="str">
            <v>669 Whitehead Road</v>
          </cell>
          <cell r="X742" t="str">
            <v>Lawrenceville</v>
          </cell>
          <cell r="Y742" t="str">
            <v>NJ</v>
          </cell>
          <cell r="Z742" t="str">
            <v>08648</v>
          </cell>
          <cell r="AA742" t="str">
            <v>(609) 989-9017</v>
          </cell>
          <cell r="AE742" t="str">
            <v>Squire Sanders</v>
          </cell>
        </row>
        <row r="743">
          <cell r="A743">
            <v>686</v>
          </cell>
          <cell r="B743" t="str">
            <v>January 13, 2009</v>
          </cell>
          <cell r="C743" t="str">
            <v>FDIC</v>
          </cell>
          <cell r="D743" t="str">
            <v>RSSD</v>
          </cell>
          <cell r="E743">
            <v>3597042</v>
          </cell>
          <cell r="F743" t="str">
            <v>First Priority Financial Corp.</v>
          </cell>
          <cell r="G743" t="str">
            <v>OTC - Private</v>
          </cell>
          <cell r="H743">
            <v>4579000</v>
          </cell>
          <cell r="I743" t="str">
            <v>Approve</v>
          </cell>
          <cell r="T743" t="str">
            <v>Lawrence E. Donato</v>
          </cell>
          <cell r="U743" t="str">
            <v>484-527-4022</v>
          </cell>
          <cell r="V743" t="str">
            <v>Mark Myers 484-527-4041</v>
          </cell>
          <cell r="W743" t="str">
            <v>2 West Liberty Boulevard, Suite 104</v>
          </cell>
          <cell r="X743" t="str">
            <v>Malvern</v>
          </cell>
          <cell r="Y743" t="str">
            <v>PA</v>
          </cell>
          <cell r="Z743" t="str">
            <v>19355</v>
          </cell>
          <cell r="AA743" t="str">
            <v>(484) 527-4037</v>
          </cell>
          <cell r="AE743" t="str">
            <v>Hughes Hubbard</v>
          </cell>
        </row>
        <row r="744">
          <cell r="A744">
            <v>687</v>
          </cell>
          <cell r="B744" t="str">
            <v>January 13, 2009</v>
          </cell>
          <cell r="C744" t="str">
            <v>FDIC</v>
          </cell>
          <cell r="D744" t="str">
            <v>RSSD</v>
          </cell>
          <cell r="E744">
            <v>3349241</v>
          </cell>
          <cell r="F744" t="str">
            <v>First Resource Bank</v>
          </cell>
          <cell r="G744" t="str">
            <v xml:space="preserve">Public </v>
          </cell>
          <cell r="H744">
            <v>2600000</v>
          </cell>
          <cell r="I744" t="str">
            <v>Approve</v>
          </cell>
          <cell r="L744" t="str">
            <v>January 16, 2009</v>
          </cell>
          <cell r="M744">
            <v>39829.541666666664</v>
          </cell>
          <cell r="N744" t="str">
            <v>Approve</v>
          </cell>
          <cell r="O744">
            <v>2600000</v>
          </cell>
          <cell r="R744">
            <v>39829</v>
          </cell>
          <cell r="T744" t="str">
            <v>Lauren Ranalli</v>
          </cell>
          <cell r="U744" t="str">
            <v>610-561-6014</v>
          </cell>
          <cell r="V744" t="str">
            <v>Glenn Marshall 610-561-6013</v>
          </cell>
          <cell r="W744" t="str">
            <v>101 Marchwood Road</v>
          </cell>
          <cell r="X744" t="str">
            <v>Exton</v>
          </cell>
          <cell r="Y744" t="str">
            <v>PA</v>
          </cell>
          <cell r="Z744" t="str">
            <v>19341</v>
          </cell>
          <cell r="AA744" t="str">
            <v>(610) 561-6039</v>
          </cell>
          <cell r="AE744" t="str">
            <v>Squire Sanders</v>
          </cell>
        </row>
        <row r="745">
          <cell r="A745">
            <v>688</v>
          </cell>
          <cell r="B745" t="str">
            <v>January 13, 2009</v>
          </cell>
          <cell r="C745" t="str">
            <v>FDIC</v>
          </cell>
          <cell r="D745" t="str">
            <v>RSSD</v>
          </cell>
          <cell r="E745">
            <v>3386590</v>
          </cell>
          <cell r="F745" t="str">
            <v>Highlands State Bank</v>
          </cell>
          <cell r="G745" t="str">
            <v xml:space="preserve">Public </v>
          </cell>
          <cell r="H745">
            <v>2441000</v>
          </cell>
          <cell r="I745" t="str">
            <v>Approve</v>
          </cell>
          <cell r="T745" t="str">
            <v>George E. Irwin</v>
          </cell>
          <cell r="U745" t="str">
            <v>973-764-3200, ext 101</v>
          </cell>
          <cell r="V745" t="str">
            <v>Eileen D. Piersa 973-764-3200, ext 114</v>
          </cell>
          <cell r="W745" t="str">
            <v>310 Route 94</v>
          </cell>
          <cell r="X745" t="str">
            <v>Vernon</v>
          </cell>
          <cell r="Y745" t="str">
            <v>NJ</v>
          </cell>
          <cell r="Z745" t="str">
            <v>07462</v>
          </cell>
          <cell r="AA745" t="str">
            <v>(973) 764-3264</v>
          </cell>
          <cell r="AE745" t="str">
            <v>Hughes Hubbard</v>
          </cell>
        </row>
        <row r="746">
          <cell r="A746">
            <v>689</v>
          </cell>
          <cell r="B746" t="str">
            <v>January 13, 2009</v>
          </cell>
          <cell r="C746" t="str">
            <v>FDIC</v>
          </cell>
          <cell r="D746" t="str">
            <v>RSSD</v>
          </cell>
          <cell r="E746">
            <v>3517590</v>
          </cell>
          <cell r="F746" t="str">
            <v>Hyperion Bank</v>
          </cell>
          <cell r="G746" t="str">
            <v>Private</v>
          </cell>
          <cell r="H746">
            <v>1552000</v>
          </cell>
          <cell r="I746" t="str">
            <v>Approve</v>
          </cell>
          <cell r="L746" t="str">
            <v>January 15, 2009</v>
          </cell>
          <cell r="M746">
            <v>39828.541666666664</v>
          </cell>
          <cell r="N746" t="str">
            <v>Approve</v>
          </cell>
          <cell r="O746">
            <v>1552000</v>
          </cell>
          <cell r="Q746" t="str">
            <v>Yes</v>
          </cell>
          <cell r="R746">
            <v>39829</v>
          </cell>
          <cell r="T746" t="str">
            <v>Joseph M. Matisoff</v>
          </cell>
          <cell r="U746" t="str">
            <v>215-789-4202</v>
          </cell>
          <cell r="V746" t="str">
            <v>Wayne S. Hardenbrook 215-789-4189</v>
          </cell>
          <cell r="W746" t="str">
            <v>199 W. Girard Ave.</v>
          </cell>
          <cell r="X746" t="str">
            <v>Philadelphia</v>
          </cell>
          <cell r="Y746" t="str">
            <v>PA</v>
          </cell>
          <cell r="Z746" t="str">
            <v>19123</v>
          </cell>
          <cell r="AA746" t="str">
            <v>(215) 423-2529</v>
          </cell>
          <cell r="AE746" t="str">
            <v>Squire Sanders</v>
          </cell>
        </row>
        <row r="747">
          <cell r="A747">
            <v>690</v>
          </cell>
          <cell r="B747" t="str">
            <v>January 13, 2009</v>
          </cell>
          <cell r="C747" t="str">
            <v>FDIC</v>
          </cell>
          <cell r="D747" t="str">
            <v>RSSD</v>
          </cell>
          <cell r="E747">
            <v>1099506</v>
          </cell>
          <cell r="F747" t="str">
            <v>M &amp; F Financial Coporation / Merchants &amp; Farmers Bank</v>
          </cell>
          <cell r="G747" t="str">
            <v>Private</v>
          </cell>
          <cell r="H747">
            <v>1600000</v>
          </cell>
          <cell r="I747" t="str">
            <v>Approve</v>
          </cell>
          <cell r="L747" t="str">
            <v>January 16, 2009</v>
          </cell>
          <cell r="M747">
            <v>39829.541666666664</v>
          </cell>
          <cell r="N747" t="str">
            <v>Approve</v>
          </cell>
          <cell r="O747">
            <v>1600000</v>
          </cell>
          <cell r="R747">
            <v>39829</v>
          </cell>
          <cell r="T747" t="str">
            <v>Ashton Adcock</v>
          </cell>
          <cell r="U747" t="str">
            <v>870-382-4311</v>
          </cell>
          <cell r="V747" t="str">
            <v>J. Michael Jones 870-382-4311</v>
          </cell>
          <cell r="W747" t="str">
            <v>P.O. Box 187 / 500 Hwy 65 South</v>
          </cell>
          <cell r="X747" t="str">
            <v>Dumas</v>
          </cell>
          <cell r="Y747" t="str">
            <v>AR</v>
          </cell>
          <cell r="Z747" t="str">
            <v>71639</v>
          </cell>
          <cell r="AA747" t="str">
            <v>(870) 382-5901</v>
          </cell>
          <cell r="AE747" t="str">
            <v>Hughes Hubbard</v>
          </cell>
        </row>
        <row r="748">
          <cell r="A748">
            <v>691</v>
          </cell>
          <cell r="B748" t="str">
            <v>January 13, 2009</v>
          </cell>
          <cell r="C748" t="str">
            <v>FDIC</v>
          </cell>
          <cell r="D748" t="str">
            <v>RSSD</v>
          </cell>
          <cell r="E748">
            <v>3090338</v>
          </cell>
          <cell r="F748" t="str">
            <v>Pascack Community Bank</v>
          </cell>
          <cell r="G748" t="str">
            <v>OTC - Private</v>
          </cell>
          <cell r="H748">
            <v>3756000</v>
          </cell>
          <cell r="I748" t="str">
            <v>Approve</v>
          </cell>
          <cell r="L748" t="str">
            <v>January 15, 2009</v>
          </cell>
          <cell r="M748">
            <v>39828.541666666664</v>
          </cell>
          <cell r="N748" t="str">
            <v>Approve</v>
          </cell>
          <cell r="O748">
            <v>3756000</v>
          </cell>
          <cell r="Q748" t="str">
            <v>Yes</v>
          </cell>
          <cell r="R748">
            <v>39829</v>
          </cell>
          <cell r="T748" t="str">
            <v>George Niemczyk</v>
          </cell>
          <cell r="U748" t="str">
            <v>201-722-3968</v>
          </cell>
          <cell r="V748" t="str">
            <v>Robert Zawitkowski 201-722-3966</v>
          </cell>
          <cell r="W748" t="str">
            <v>21 Jefferson Avenue</v>
          </cell>
          <cell r="X748" t="str">
            <v>Westwood</v>
          </cell>
          <cell r="Y748" t="str">
            <v>NJ</v>
          </cell>
          <cell r="Z748" t="str">
            <v>07675</v>
          </cell>
          <cell r="AA748" t="str">
            <v>(201) 722-4795</v>
          </cell>
          <cell r="AE748" t="str">
            <v>Squire Sanders</v>
          </cell>
        </row>
        <row r="749">
          <cell r="A749">
            <v>692</v>
          </cell>
          <cell r="B749" t="str">
            <v>January 13, 2009</v>
          </cell>
          <cell r="C749" t="str">
            <v>FDIC</v>
          </cell>
          <cell r="D749" t="str">
            <v>RSSD</v>
          </cell>
          <cell r="E749">
            <v>3149021</v>
          </cell>
          <cell r="F749" t="str">
            <v>Bank Capital Corporation / The Biltmore Bank of Arizona</v>
          </cell>
          <cell r="G749" t="str">
            <v>OTC - Private</v>
          </cell>
          <cell r="H749">
            <v>7000000</v>
          </cell>
          <cell r="I749" t="str">
            <v>Approve</v>
          </cell>
          <cell r="T749" t="str">
            <v>Jeff Gaia</v>
          </cell>
          <cell r="U749" t="str">
            <v>602-741-4242 (cell), 602-992-5055 (bank)</v>
          </cell>
          <cell r="V749" t="str">
            <v>Paige Mulhollan 602-445-6556</v>
          </cell>
          <cell r="W749" t="str">
            <v>5055 North 32nd Street</v>
          </cell>
          <cell r="X749" t="str">
            <v>Phoenix</v>
          </cell>
          <cell r="Y749" t="str">
            <v>AZ</v>
          </cell>
          <cell r="Z749" t="str">
            <v>85226</v>
          </cell>
          <cell r="AA749" t="str">
            <v>(602) 992-5001</v>
          </cell>
          <cell r="AE749" t="str">
            <v>Hughes Hubbard</v>
          </cell>
        </row>
        <row r="750">
          <cell r="A750">
            <v>693</v>
          </cell>
          <cell r="B750" t="str">
            <v>January 13, 2009</v>
          </cell>
          <cell r="C750" t="str">
            <v>FDIC</v>
          </cell>
          <cell r="D750" t="str">
            <v>RSSD</v>
          </cell>
          <cell r="E750">
            <v>3807974</v>
          </cell>
          <cell r="F750" t="str">
            <v>BOH Holdings, Inc. / Bank of Houston</v>
          </cell>
          <cell r="G750" t="str">
            <v>Private</v>
          </cell>
          <cell r="H750">
            <v>10000000</v>
          </cell>
          <cell r="I750" t="str">
            <v>Approve</v>
          </cell>
          <cell r="T750" t="str">
            <v>John McWhorter</v>
          </cell>
          <cell r="U750" t="str">
            <v>713-600-6689</v>
          </cell>
          <cell r="V750" t="str">
            <v>James Stein 713-789-6100</v>
          </cell>
          <cell r="W750" t="str">
            <v>750 Bering Dr., Suite 100</v>
          </cell>
          <cell r="X750" t="str">
            <v>Houston</v>
          </cell>
          <cell r="Y750" t="str">
            <v>TX</v>
          </cell>
          <cell r="Z750" t="str">
            <v>77057</v>
          </cell>
          <cell r="AA750" t="str">
            <v>(713) 789-6300</v>
          </cell>
          <cell r="AE750" t="str">
            <v>Squire Sanders</v>
          </cell>
        </row>
        <row r="751">
          <cell r="A751">
            <v>694</v>
          </cell>
          <cell r="B751" t="str">
            <v>January 13, 2009</v>
          </cell>
          <cell r="C751" t="str">
            <v>FDIC</v>
          </cell>
          <cell r="D751" t="str">
            <v>RSSD</v>
          </cell>
          <cell r="E751">
            <v>1207785</v>
          </cell>
          <cell r="F751" t="str">
            <v>Treynor Bancshares, Inc. / Treynor State Bank</v>
          </cell>
          <cell r="G751" t="str">
            <v>Private</v>
          </cell>
          <cell r="H751">
            <v>1883000</v>
          </cell>
          <cell r="I751" t="str">
            <v>Approve</v>
          </cell>
          <cell r="T751" t="str">
            <v>Joshua M. Guttau</v>
          </cell>
          <cell r="U751" t="str">
            <v>712-487-0331</v>
          </cell>
          <cell r="V751" t="str">
            <v>Christy Baker 712-487-0325</v>
          </cell>
          <cell r="W751" t="str">
            <v>15 E. Main St., P.O. Box A</v>
          </cell>
          <cell r="X751" t="str">
            <v>Treynor</v>
          </cell>
          <cell r="Y751" t="str">
            <v>IA</v>
          </cell>
          <cell r="Z751" t="str">
            <v>51575</v>
          </cell>
          <cell r="AA751" t="str">
            <v>(712) 487-3475</v>
          </cell>
          <cell r="AE751" t="str">
            <v>Hughes Hubbard</v>
          </cell>
        </row>
        <row r="752">
          <cell r="A752">
            <v>695</v>
          </cell>
          <cell r="B752" t="str">
            <v>January 13, 2009</v>
          </cell>
          <cell r="C752" t="str">
            <v>FDIC</v>
          </cell>
          <cell r="D752" t="str">
            <v>RSSD</v>
          </cell>
          <cell r="E752">
            <v>3189906</v>
          </cell>
          <cell r="F752" t="str">
            <v>First Western Financial, Inc.</v>
          </cell>
          <cell r="G752" t="str">
            <v>Private</v>
          </cell>
          <cell r="H752">
            <v>8559000</v>
          </cell>
          <cell r="I752" t="str">
            <v>Approve</v>
          </cell>
          <cell r="T752" t="str">
            <v>Scott C. Wylie</v>
          </cell>
          <cell r="U752" t="str">
            <v>303-531-8101</v>
          </cell>
          <cell r="V752" t="str">
            <v>Ryan C. Trigg 303-531-8104</v>
          </cell>
          <cell r="W752" t="str">
            <v>1200 Seventeenth St., Suite 2650</v>
          </cell>
          <cell r="X752" t="str">
            <v>Denver</v>
          </cell>
          <cell r="Y752" t="str">
            <v>CO</v>
          </cell>
          <cell r="Z752" t="str">
            <v>80202</v>
          </cell>
          <cell r="AA752" t="str">
            <v>(303) 531-8141</v>
          </cell>
          <cell r="AE752" t="str">
            <v>Squire Sanders</v>
          </cell>
        </row>
        <row r="753">
          <cell r="A753">
            <v>696</v>
          </cell>
          <cell r="B753" t="str">
            <v>January 13, 2009</v>
          </cell>
          <cell r="C753" t="str">
            <v>FDIC</v>
          </cell>
          <cell r="D753" t="str">
            <v>RSSD</v>
          </cell>
          <cell r="E753">
            <v>3475074</v>
          </cell>
          <cell r="F753" t="str">
            <v>TriState Capital Holdings, Inc.</v>
          </cell>
          <cell r="G753" t="str">
            <v>Private</v>
          </cell>
          <cell r="H753">
            <v>26000000</v>
          </cell>
          <cell r="I753" t="str">
            <v>Approve</v>
          </cell>
          <cell r="T753" t="str">
            <v>James F. Getz</v>
          </cell>
          <cell r="U753" t="str">
            <v>412-304-0330</v>
          </cell>
          <cell r="V753" t="str">
            <v>Mark Sullivan 412-304-0336</v>
          </cell>
          <cell r="W753" t="str">
            <v>301 Grant Street, Suite 2700</v>
          </cell>
          <cell r="X753" t="str">
            <v>Pittsburgh</v>
          </cell>
          <cell r="Y753" t="str">
            <v>PA</v>
          </cell>
          <cell r="Z753" t="str">
            <v>15219</v>
          </cell>
          <cell r="AA753" t="str">
            <v>(412) 304-0331</v>
          </cell>
          <cell r="AE753" t="str">
            <v>Hughes Hubbard</v>
          </cell>
        </row>
        <row r="754">
          <cell r="A754">
            <v>697</v>
          </cell>
          <cell r="B754" t="str">
            <v>January 13, 2009</v>
          </cell>
          <cell r="C754" t="str">
            <v>FRB</v>
          </cell>
          <cell r="D754" t="str">
            <v>RSSD</v>
          </cell>
          <cell r="E754">
            <v>2747260</v>
          </cell>
          <cell r="F754" t="str">
            <v>Madison Financial Corporation</v>
          </cell>
          <cell r="G754" t="str">
            <v>Private</v>
          </cell>
          <cell r="H754">
            <v>3447000</v>
          </cell>
          <cell r="I754" t="str">
            <v>Approve</v>
          </cell>
          <cell r="T754" t="str">
            <v>William M. Walters</v>
          </cell>
          <cell r="U754" t="str">
            <v>859-626-8008</v>
          </cell>
          <cell r="V754" t="str">
            <v>Debra G. Neal 859-626-8008</v>
          </cell>
          <cell r="W754" t="str">
            <v>660 University Shopping Center</v>
          </cell>
          <cell r="X754" t="str">
            <v>Richmond</v>
          </cell>
          <cell r="Y754" t="str">
            <v>KY</v>
          </cell>
          <cell r="Z754" t="str">
            <v>40475</v>
          </cell>
          <cell r="AA754" t="str">
            <v>(859) 626-8004</v>
          </cell>
          <cell r="AE754" t="str">
            <v>Squire Sanders</v>
          </cell>
        </row>
        <row r="755">
          <cell r="A755">
            <v>698</v>
          </cell>
          <cell r="B755" t="str">
            <v>January 13, 2009</v>
          </cell>
          <cell r="C755" t="str">
            <v>FRB</v>
          </cell>
          <cell r="D755" t="str">
            <v>RSSD</v>
          </cell>
          <cell r="E755">
            <v>2592714</v>
          </cell>
          <cell r="F755" t="str">
            <v>Hometown Community Bancorp, Inc.</v>
          </cell>
          <cell r="H755">
            <v>39389000</v>
          </cell>
          <cell r="I755" t="str">
            <v>Approve</v>
          </cell>
          <cell r="T755" t="str">
            <v>Albert E. Jansen</v>
          </cell>
          <cell r="U755" t="str">
            <v>309-284-1306</v>
          </cell>
          <cell r="V755" t="str">
            <v>Roger K. Huette 309-284-1253</v>
          </cell>
          <cell r="W755" t="str">
            <v>P.O. Box 104 / 721 Jackson Street</v>
          </cell>
          <cell r="X755" t="str">
            <v>Morton</v>
          </cell>
          <cell r="Y755" t="str">
            <v>IL</v>
          </cell>
          <cell r="Z755" t="str">
            <v>61550</v>
          </cell>
          <cell r="AA755" t="str">
            <v>(309) 266-8242</v>
          </cell>
          <cell r="AE755" t="str">
            <v>Hughes Hubbard</v>
          </cell>
        </row>
        <row r="756">
          <cell r="A756">
            <v>699</v>
          </cell>
          <cell r="B756" t="str">
            <v>January 13, 2009</v>
          </cell>
          <cell r="C756" t="str">
            <v>FRB</v>
          </cell>
          <cell r="D756" t="str">
            <v>RSSD</v>
          </cell>
          <cell r="E756">
            <v>1076123</v>
          </cell>
          <cell r="F756" t="str">
            <v>First National Corporation</v>
          </cell>
          <cell r="G756" t="str">
            <v>OTC - Public</v>
          </cell>
          <cell r="H756">
            <v>13950000</v>
          </cell>
          <cell r="I756" t="str">
            <v>Approve</v>
          </cell>
          <cell r="T756" t="str">
            <v>Harry S. Smith</v>
          </cell>
          <cell r="U756" t="str">
            <v>540-465-9121</v>
          </cell>
          <cell r="V756" t="str">
            <v>M. Shane Bell 540-465-9121</v>
          </cell>
          <cell r="W756" t="str">
            <v>112 West King Street</v>
          </cell>
          <cell r="X756" t="str">
            <v>Strasburg</v>
          </cell>
          <cell r="Y756" t="str">
            <v>VA</v>
          </cell>
          <cell r="Z756" t="str">
            <v>22657</v>
          </cell>
          <cell r="AA756" t="str">
            <v>(540) 465-5946</v>
          </cell>
          <cell r="AE756" t="str">
            <v>Squire Sanders</v>
          </cell>
        </row>
        <row r="758">
          <cell r="A758">
            <v>700</v>
          </cell>
          <cell r="B758" t="str">
            <v>January 9, 2009</v>
          </cell>
          <cell r="C758" t="str">
            <v>OCC</v>
          </cell>
          <cell r="D758" t="str">
            <v>RSSD</v>
          </cell>
          <cell r="E758">
            <v>1056161</v>
          </cell>
          <cell r="F758" t="str">
            <v>Trinity Capital Corporation / Los Alamos National Bank</v>
          </cell>
          <cell r="G758" t="str">
            <v>OTC - Private</v>
          </cell>
          <cell r="H758">
            <v>34681000</v>
          </cell>
          <cell r="I758" t="str">
            <v>Approve</v>
          </cell>
          <cell r="T758" t="str">
            <v>Daniel R. Bartholomew</v>
          </cell>
          <cell r="U758" t="str">
            <v>505-662-1045</v>
          </cell>
          <cell r="V758" t="str">
            <v>Heather Boone 505-662-1092</v>
          </cell>
          <cell r="W758" t="str">
            <v>1200 Trinity Drive</v>
          </cell>
          <cell r="X758" t="str">
            <v>Los Alamos</v>
          </cell>
          <cell r="Y758" t="str">
            <v>NM</v>
          </cell>
          <cell r="Z758" t="str">
            <v>87544</v>
          </cell>
          <cell r="AA758" t="str">
            <v>(505) 661-2281</v>
          </cell>
        </row>
        <row r="759">
          <cell r="A759">
            <v>701</v>
          </cell>
          <cell r="B759" t="str">
            <v>January 9, 2009</v>
          </cell>
          <cell r="C759" t="str">
            <v>OCC</v>
          </cell>
          <cell r="D759" t="str">
            <v>RSSD</v>
          </cell>
          <cell r="E759">
            <v>2849799</v>
          </cell>
          <cell r="F759" t="str">
            <v>Southern First Bancshares, Inc.</v>
          </cell>
          <cell r="G759" t="str">
            <v xml:space="preserve">Public </v>
          </cell>
          <cell r="H759">
            <v>17299260</v>
          </cell>
          <cell r="I759" t="str">
            <v>Approve</v>
          </cell>
          <cell r="T759" t="str">
            <v>James M. Austin, III</v>
          </cell>
          <cell r="U759" t="str">
            <v>864-679-9070</v>
          </cell>
          <cell r="V759" t="str">
            <v>Julie Fairchild 864-679-9024</v>
          </cell>
          <cell r="W759" t="str">
            <v>P.O. Box 17465 / 100 Verdae Blvd., Suite 100</v>
          </cell>
          <cell r="X759" t="str">
            <v>Greenville</v>
          </cell>
          <cell r="Y759" t="str">
            <v>SC</v>
          </cell>
          <cell r="Z759" t="str">
            <v>29606</v>
          </cell>
          <cell r="AA759" t="str">
            <v>(864) 679-9470</v>
          </cell>
        </row>
        <row r="760">
          <cell r="A760">
            <v>702</v>
          </cell>
          <cell r="B760" t="str">
            <v>January 9, 2009</v>
          </cell>
          <cell r="C760" t="str">
            <v>OCC</v>
          </cell>
          <cell r="D760" t="str">
            <v>RSSD</v>
          </cell>
          <cell r="E760">
            <v>2589732</v>
          </cell>
          <cell r="F760" t="str">
            <v>Kinderhook Bank Corp. / The National Union Bank of Kinderhook</v>
          </cell>
          <cell r="G760" t="str">
            <v xml:space="preserve">Public </v>
          </cell>
          <cell r="H760">
            <v>3667980</v>
          </cell>
          <cell r="I760" t="str">
            <v>Approve</v>
          </cell>
          <cell r="T760" t="str">
            <v>Robert A. Sherwood</v>
          </cell>
          <cell r="U760" t="str">
            <v>518-758-7101</v>
          </cell>
          <cell r="V760" t="str">
            <v>John A. Balli 518-758-4011</v>
          </cell>
          <cell r="W760" t="str">
            <v>1 Hudson Street</v>
          </cell>
          <cell r="X760" t="str">
            <v>Kinderhook</v>
          </cell>
          <cell r="Y760" t="str">
            <v>NY</v>
          </cell>
          <cell r="Z760" t="str">
            <v>12106</v>
          </cell>
          <cell r="AA760" t="str">
            <v>(518) 758-6963</v>
          </cell>
        </row>
        <row r="761">
          <cell r="A761">
            <v>703</v>
          </cell>
          <cell r="B761" t="str">
            <v>January 9, 2009</v>
          </cell>
          <cell r="C761" t="str">
            <v>OCC</v>
          </cell>
          <cell r="D761" t="str">
            <v>RSSD</v>
          </cell>
          <cell r="E761">
            <v>1048803</v>
          </cell>
          <cell r="F761" t="str">
            <v>Hudson Valley Holding Corp.</v>
          </cell>
          <cell r="G761" t="str">
            <v>OTC - Public</v>
          </cell>
          <cell r="H761">
            <v>0</v>
          </cell>
          <cell r="I761" t="str">
            <v>Approve</v>
          </cell>
          <cell r="P761" t="str">
            <v>1/13/09: Alerted by OCC of their withdrawal from CPP</v>
          </cell>
          <cell r="T761" t="str">
            <v>James J. Landy</v>
          </cell>
          <cell r="U761" t="str">
            <v>914-771-3230</v>
          </cell>
          <cell r="V761" t="str">
            <v>Stephen R. Brown 914-771-3212</v>
          </cell>
          <cell r="W761" t="str">
            <v>21 Scarsdale Road</v>
          </cell>
          <cell r="X761" t="str">
            <v>Yonkers</v>
          </cell>
          <cell r="Y761" t="str">
            <v>NY</v>
          </cell>
          <cell r="Z761" t="str">
            <v>10707</v>
          </cell>
          <cell r="AA761" t="str">
            <v>(914) 961-4207</v>
          </cell>
          <cell r="AJ761">
            <v>39826</v>
          </cell>
        </row>
        <row r="762">
          <cell r="A762">
            <v>704</v>
          </cell>
          <cell r="B762" t="str">
            <v>January 9, 2009</v>
          </cell>
          <cell r="C762" t="str">
            <v>OCC</v>
          </cell>
          <cell r="D762" t="str">
            <v>RSSD</v>
          </cell>
          <cell r="E762">
            <v>1117192</v>
          </cell>
          <cell r="F762" t="str">
            <v>Harleysville National Corporation</v>
          </cell>
          <cell r="G762" t="str">
            <v xml:space="preserve">Public </v>
          </cell>
          <cell r="H762">
            <v>120000000</v>
          </cell>
          <cell r="I762" t="str">
            <v>Approve</v>
          </cell>
          <cell r="T762" t="str">
            <v>Stephen A. Murray</v>
          </cell>
          <cell r="U762" t="str">
            <v>215-513-2393</v>
          </cell>
          <cell r="V762" t="str">
            <v>George S. Rapp 215-513-2307</v>
          </cell>
          <cell r="W762" t="str">
            <v>483 Main Street</v>
          </cell>
          <cell r="X762" t="str">
            <v>Harleysville</v>
          </cell>
          <cell r="Y762" t="str">
            <v>PA</v>
          </cell>
          <cell r="Z762" t="str">
            <v>19438</v>
          </cell>
          <cell r="AA762" t="str">
            <v>(215) 256-0272</v>
          </cell>
        </row>
        <row r="763">
          <cell r="A763">
            <v>705</v>
          </cell>
          <cell r="B763" t="str">
            <v>January 9, 2009</v>
          </cell>
          <cell r="C763" t="str">
            <v>OCC</v>
          </cell>
          <cell r="D763" t="str">
            <v>RSSD</v>
          </cell>
          <cell r="E763">
            <v>1398692</v>
          </cell>
          <cell r="F763" t="str">
            <v>Greater Pacific Bancshares / Bank of Whittier, N.A.</v>
          </cell>
          <cell r="G763" t="str">
            <v>Private</v>
          </cell>
          <cell r="H763">
            <v>1056000</v>
          </cell>
          <cell r="I763" t="str">
            <v>Approve</v>
          </cell>
          <cell r="L763" t="str">
            <v>January 16, 2009</v>
          </cell>
          <cell r="M763">
            <v>39829.541666666664</v>
          </cell>
          <cell r="N763" t="str">
            <v>Approve</v>
          </cell>
          <cell r="O763">
            <v>1055000</v>
          </cell>
          <cell r="T763" t="str">
            <v>Dr. Yahia Abdul-Rahman</v>
          </cell>
          <cell r="U763" t="str">
            <v>562-945-7553, ext. 120</v>
          </cell>
          <cell r="V763" t="str">
            <v>Mike Abdelaaty 562-945-7553, ext. 123</v>
          </cell>
          <cell r="W763" t="str">
            <v>15141 E. Whittier Blvd.</v>
          </cell>
          <cell r="X763" t="str">
            <v>Whittier</v>
          </cell>
          <cell r="Y763" t="str">
            <v>CA</v>
          </cell>
          <cell r="Z763" t="str">
            <v>90603</v>
          </cell>
          <cell r="AA763" t="str">
            <v>(562) 945-5031</v>
          </cell>
        </row>
        <row r="764">
          <cell r="A764">
            <v>706</v>
          </cell>
          <cell r="B764" t="str">
            <v>January 9, 2009</v>
          </cell>
          <cell r="C764" t="str">
            <v>OCC</v>
          </cell>
          <cell r="D764" t="str">
            <v>RSSD</v>
          </cell>
          <cell r="E764">
            <v>1133473</v>
          </cell>
          <cell r="F764" t="str">
            <v>FNB United Corp. / Communityone Bank, National Association</v>
          </cell>
          <cell r="G764" t="str">
            <v xml:space="preserve">Public </v>
          </cell>
          <cell r="H764">
            <v>54300000</v>
          </cell>
          <cell r="I764" t="str">
            <v>Approve</v>
          </cell>
          <cell r="L764" t="str">
            <v>January 16, 2009</v>
          </cell>
          <cell r="M764">
            <v>39829.541666666664</v>
          </cell>
          <cell r="N764" t="str">
            <v>Approve</v>
          </cell>
          <cell r="O764">
            <v>54300000</v>
          </cell>
          <cell r="T764" t="str">
            <v>W. Carey Chapman, Jr.</v>
          </cell>
          <cell r="U764" t="str">
            <v>336-318-7872</v>
          </cell>
          <cell r="V764" t="str">
            <v>Mark A. Severson 336-626-8351</v>
          </cell>
          <cell r="W764" t="str">
            <v>101 Sunset Avenue / (P.O. Box 1328)</v>
          </cell>
          <cell r="X764" t="str">
            <v>Asheboro</v>
          </cell>
          <cell r="Y764" t="str">
            <v>NC</v>
          </cell>
          <cell r="Z764" t="str">
            <v>27203 (27204)</v>
          </cell>
          <cell r="AA764" t="str">
            <v>(336) 328-1623</v>
          </cell>
        </row>
        <row r="765">
          <cell r="A765">
            <v>707</v>
          </cell>
          <cell r="B765" t="str">
            <v>January 9, 2009</v>
          </cell>
          <cell r="C765" t="str">
            <v>OCC</v>
          </cell>
          <cell r="D765" t="str">
            <v>RSSD</v>
          </cell>
          <cell r="E765">
            <v>1118425</v>
          </cell>
          <cell r="F765" t="str">
            <v>First Chester County Corporation / First National Bank of Chester County</v>
          </cell>
          <cell r="G765" t="str">
            <v>OTC - Public</v>
          </cell>
          <cell r="H765">
            <v>25000000</v>
          </cell>
          <cell r="I765" t="str">
            <v>Approve</v>
          </cell>
          <cell r="L765" t="str">
            <v>January 16, 2009</v>
          </cell>
          <cell r="M765">
            <v>39829.541666666664</v>
          </cell>
          <cell r="N765" t="str">
            <v>Approve</v>
          </cell>
          <cell r="O765">
            <v>25000000</v>
          </cell>
          <cell r="T765" t="str">
            <v>John E. Balzarini</v>
          </cell>
          <cell r="U765" t="str">
            <v>484-881-4330</v>
          </cell>
          <cell r="V765" t="str">
            <v>John M. Davis 484-881-4332</v>
          </cell>
          <cell r="W765" t="str">
            <v>9 North High Street</v>
          </cell>
          <cell r="X765" t="str">
            <v>West Chester</v>
          </cell>
          <cell r="Y765" t="str">
            <v>PA</v>
          </cell>
          <cell r="Z765" t="str">
            <v>19380</v>
          </cell>
          <cell r="AA765" t="str">
            <v>(484) 881-4339</v>
          </cell>
        </row>
        <row r="766">
          <cell r="A766">
            <v>708</v>
          </cell>
          <cell r="B766" t="str">
            <v>January 9, 2009</v>
          </cell>
          <cell r="C766" t="str">
            <v>OCC</v>
          </cell>
          <cell r="D766" t="str">
            <v>RSSD</v>
          </cell>
          <cell r="E766">
            <v>1133503</v>
          </cell>
          <cell r="F766" t="str">
            <v>Canandaigua National Corporation</v>
          </cell>
          <cell r="G766" t="str">
            <v>OTC - Private</v>
          </cell>
          <cell r="H766">
            <v>20000000</v>
          </cell>
          <cell r="I766" t="str">
            <v>Approve</v>
          </cell>
          <cell r="L766" t="str">
            <v>January 16, 2009</v>
          </cell>
          <cell r="M766">
            <v>39829.541666666664</v>
          </cell>
          <cell r="N766" t="str">
            <v>Approve</v>
          </cell>
          <cell r="O766">
            <v>20000000</v>
          </cell>
          <cell r="T766" t="str">
            <v>Lawrence A. Heilbronner</v>
          </cell>
          <cell r="U766" t="str">
            <v>585-394-4260, ext 36044</v>
          </cell>
          <cell r="V766" t="str">
            <v>Steven H. Swartout 585-394-4260, ext 36107</v>
          </cell>
          <cell r="W766" t="str">
            <v>72 South Main Street</v>
          </cell>
          <cell r="X766" t="str">
            <v>Canandaigua</v>
          </cell>
          <cell r="Y766" t="str">
            <v>NY</v>
          </cell>
          <cell r="Z766" t="str">
            <v>14424</v>
          </cell>
          <cell r="AA766" t="str">
            <v>(585) 394-4001</v>
          </cell>
        </row>
        <row r="767">
          <cell r="A767">
            <v>709</v>
          </cell>
          <cell r="B767" t="str">
            <v>January 9, 2009</v>
          </cell>
          <cell r="C767" t="str">
            <v>OCC</v>
          </cell>
          <cell r="D767" t="str">
            <v>RSSD</v>
          </cell>
          <cell r="E767">
            <v>1048812</v>
          </cell>
          <cell r="F767" t="str">
            <v>Arrow Financial Corporation / Glens Falls National Bank and Trust Company</v>
          </cell>
          <cell r="G767" t="str">
            <v xml:space="preserve">Public </v>
          </cell>
          <cell r="H767">
            <v>20000000</v>
          </cell>
          <cell r="I767" t="str">
            <v>Approve</v>
          </cell>
          <cell r="L767" t="str">
            <v>January 16, 2009</v>
          </cell>
          <cell r="M767">
            <v>39829.541666666664</v>
          </cell>
          <cell r="N767" t="str">
            <v>Approve</v>
          </cell>
          <cell r="O767">
            <v>20000000</v>
          </cell>
          <cell r="T767" t="str">
            <v>Thomas L. Hoy</v>
          </cell>
          <cell r="U767" t="str">
            <v>518-745-1000, ext 284</v>
          </cell>
          <cell r="V767" t="str">
            <v>Terry R. Goodemote 518-745-1000, ext 512</v>
          </cell>
          <cell r="W767" t="str">
            <v>250 Glen Street</v>
          </cell>
          <cell r="X767" t="str">
            <v>Glens Falls</v>
          </cell>
          <cell r="Y767" t="str">
            <v>NY</v>
          </cell>
          <cell r="Z767" t="str">
            <v>12801</v>
          </cell>
          <cell r="AA767" t="str">
            <v>(518) 761-0805</v>
          </cell>
        </row>
        <row r="769">
          <cell r="A769">
            <v>710</v>
          </cell>
          <cell r="B769" t="str">
            <v>January 13, 2009</v>
          </cell>
          <cell r="C769" t="str">
            <v>FDIC</v>
          </cell>
          <cell r="D769" t="str">
            <v>RSSD</v>
          </cell>
          <cell r="E769">
            <v>3357938</v>
          </cell>
          <cell r="F769" t="str">
            <v>Kirksville Bancorp, Inc. / American Trust Bank</v>
          </cell>
          <cell r="G769" t="str">
            <v>Private</v>
          </cell>
          <cell r="H769">
            <v>470000</v>
          </cell>
          <cell r="I769" t="str">
            <v>Approve</v>
          </cell>
          <cell r="T769" t="str">
            <v>Samuel F. Berendzen</v>
          </cell>
          <cell r="U769" t="str">
            <v>660-665-7703</v>
          </cell>
          <cell r="V769" t="str">
            <v>Kenneth R. Garetson 660-665-7703</v>
          </cell>
          <cell r="W769" t="str">
            <v>2817 N. Baltimore</v>
          </cell>
          <cell r="X769" t="str">
            <v>Kirksville</v>
          </cell>
          <cell r="Y769" t="str">
            <v>MO</v>
          </cell>
          <cell r="Z769" t="str">
            <v>63501</v>
          </cell>
          <cell r="AA769" t="str">
            <v>(660) 665-7714</v>
          </cell>
        </row>
        <row r="770">
          <cell r="A770">
            <v>711</v>
          </cell>
          <cell r="B770" t="str">
            <v>January 13, 2009</v>
          </cell>
          <cell r="C770" t="str">
            <v>FDIC</v>
          </cell>
          <cell r="D770" t="str">
            <v>RSSD</v>
          </cell>
          <cell r="E770">
            <v>1083185</v>
          </cell>
          <cell r="F770" t="str">
            <v>Andrew Johnson Bancshares, Inc.</v>
          </cell>
          <cell r="G770" t="str">
            <v>Private</v>
          </cell>
          <cell r="H770">
            <v>5000000</v>
          </cell>
          <cell r="I770" t="str">
            <v>Approve</v>
          </cell>
          <cell r="T770" t="str">
            <v>William Mokowitz</v>
          </cell>
          <cell r="U770" t="str">
            <v>423-783-1082</v>
          </cell>
          <cell r="V770" t="str">
            <v>James W. Hickerson 423-783-1001</v>
          </cell>
          <cell r="W770" t="str">
            <v>124 N. Main St.</v>
          </cell>
          <cell r="X770" t="str">
            <v>Greeneville</v>
          </cell>
          <cell r="Y770" t="str">
            <v>TN</v>
          </cell>
          <cell r="Z770" t="str">
            <v>37745</v>
          </cell>
          <cell r="AA770" t="str">
            <v>(423) 787-2128</v>
          </cell>
        </row>
        <row r="771">
          <cell r="A771">
            <v>712</v>
          </cell>
          <cell r="B771" t="str">
            <v>January 13, 2009</v>
          </cell>
          <cell r="C771" t="str">
            <v>FDIC</v>
          </cell>
          <cell r="D771" t="str">
            <v>RSSD</v>
          </cell>
          <cell r="E771">
            <v>3104570</v>
          </cell>
          <cell r="F771" t="str">
            <v>The BANKshares, Inc. / BankFIRST</v>
          </cell>
          <cell r="G771" t="str">
            <v>Private</v>
          </cell>
          <cell r="H771">
            <v>12320000</v>
          </cell>
          <cell r="I771" t="str">
            <v>Approve</v>
          </cell>
          <cell r="T771" t="str">
            <v>Mark Merlo</v>
          </cell>
          <cell r="U771" t="str">
            <v>858-759-6045</v>
          </cell>
          <cell r="V771" t="str">
            <v>Donald J. McGowan 407-599-7788, ext. 177</v>
          </cell>
          <cell r="W771" t="str">
            <v>1031 West Morse Blvd., Suite 323</v>
          </cell>
          <cell r="X771" t="str">
            <v>Winter Park</v>
          </cell>
          <cell r="Y771" t="str">
            <v>FL</v>
          </cell>
          <cell r="Z771" t="str">
            <v>32789</v>
          </cell>
          <cell r="AA771" t="str">
            <v>(858) 756-8301</v>
          </cell>
        </row>
        <row r="772">
          <cell r="A772">
            <v>713</v>
          </cell>
          <cell r="B772" t="str">
            <v>January 13, 2009</v>
          </cell>
          <cell r="C772" t="str">
            <v>FDIC</v>
          </cell>
          <cell r="D772" t="str">
            <v>RSSD</v>
          </cell>
          <cell r="E772">
            <v>2684338</v>
          </cell>
          <cell r="F772" t="str">
            <v>Clover Community Bankshares, Inc.</v>
          </cell>
          <cell r="G772" t="str">
            <v>Private</v>
          </cell>
          <cell r="H772">
            <v>3000000</v>
          </cell>
          <cell r="I772" t="str">
            <v>Approve</v>
          </cell>
          <cell r="T772" t="str">
            <v>Jerry L. Glenn</v>
          </cell>
          <cell r="U772" t="str">
            <v>803-22-8612</v>
          </cell>
          <cell r="V772" t="str">
            <v>Gwen M. Thompson 803-222-2879</v>
          </cell>
          <cell r="W772" t="str">
            <v>P.O. Box 69 / 124 North Main Street</v>
          </cell>
          <cell r="X772" t="str">
            <v>Clover</v>
          </cell>
          <cell r="Y772" t="str">
            <v>SC</v>
          </cell>
          <cell r="Z772" t="str">
            <v>29710</v>
          </cell>
          <cell r="AA772" t="str">
            <v>(803) 222-3129</v>
          </cell>
        </row>
        <row r="773">
          <cell r="A773">
            <v>714</v>
          </cell>
          <cell r="B773" t="str">
            <v>January 13, 2009</v>
          </cell>
          <cell r="C773" t="str">
            <v>FDIC</v>
          </cell>
          <cell r="D773" t="str">
            <v>RSSD</v>
          </cell>
          <cell r="E773">
            <v>2593083</v>
          </cell>
          <cell r="F773" t="str">
            <v>Community First Bancorporation</v>
          </cell>
          <cell r="G773" t="str">
            <v>OTC - Public</v>
          </cell>
          <cell r="H773">
            <v>8856000</v>
          </cell>
          <cell r="I773" t="str">
            <v>Approve</v>
          </cell>
          <cell r="T773" t="str">
            <v>Frederick D. Shepherd, Jr.</v>
          </cell>
          <cell r="U773" t="str">
            <v>864-886-7192</v>
          </cell>
          <cell r="V773" t="str">
            <v>Ben Hiott 864-886-7194</v>
          </cell>
          <cell r="W773" t="str">
            <v>3685 Blue Ridge Blvd</v>
          </cell>
          <cell r="X773" t="str">
            <v>Walhalla</v>
          </cell>
          <cell r="Y773" t="str">
            <v>SC</v>
          </cell>
          <cell r="Z773" t="str">
            <v>29691</v>
          </cell>
          <cell r="AA773" t="str">
            <v>(864) 886-0934</v>
          </cell>
        </row>
        <row r="774">
          <cell r="A774">
            <v>715</v>
          </cell>
          <cell r="B774" t="str">
            <v>January 13, 2009</v>
          </cell>
          <cell r="C774" t="str">
            <v>FDIC</v>
          </cell>
          <cell r="D774" t="str">
            <v>RSSD</v>
          </cell>
          <cell r="E774">
            <v>1061165</v>
          </cell>
          <cell r="F774" t="str">
            <v>Green City Bancshares, Inc. / Farmers Bank of Green City</v>
          </cell>
          <cell r="G774" t="str">
            <v>Private</v>
          </cell>
          <cell r="H774">
            <v>651930</v>
          </cell>
          <cell r="I774" t="str">
            <v>Approve</v>
          </cell>
          <cell r="T774" t="str">
            <v>Lena M. Grotenhuis</v>
          </cell>
          <cell r="U774" t="str">
            <v>660-874-4131</v>
          </cell>
          <cell r="V774" t="str">
            <v>Richard Lincoln 660-874-4131</v>
          </cell>
          <cell r="W774" t="str">
            <v>P.O. Box 7 / 1 South Lincoln Street</v>
          </cell>
          <cell r="X774" t="str">
            <v>Green City</v>
          </cell>
          <cell r="Y774" t="str">
            <v>MO</v>
          </cell>
          <cell r="Z774" t="str">
            <v>63545</v>
          </cell>
          <cell r="AA774" t="str">
            <v>(660) 874-4912</v>
          </cell>
        </row>
        <row r="775">
          <cell r="A775">
            <v>716</v>
          </cell>
          <cell r="B775" t="str">
            <v>January 13, 2009</v>
          </cell>
          <cell r="C775" t="str">
            <v>FDIC</v>
          </cell>
          <cell r="D775" t="str">
            <v>RSSD</v>
          </cell>
          <cell r="E775">
            <v>1138263</v>
          </cell>
          <cell r="F775" t="str">
            <v>Gideon Bancshares Company / First Commercial Bank</v>
          </cell>
          <cell r="G775" t="str">
            <v>Private</v>
          </cell>
          <cell r="H775">
            <v>4900000</v>
          </cell>
          <cell r="I775" t="str">
            <v>Approve</v>
          </cell>
          <cell r="T775" t="str">
            <v>Rickey Stubbs</v>
          </cell>
          <cell r="U775" t="str">
            <v>573-624-5941</v>
          </cell>
          <cell r="V775" t="str">
            <v>Michael B. Hobbs 573-887-3541</v>
          </cell>
          <cell r="W775" t="str">
            <v>304 N. Walnut</v>
          </cell>
          <cell r="X775" t="str">
            <v>Dexter</v>
          </cell>
          <cell r="Y775" t="str">
            <v>MO</v>
          </cell>
          <cell r="Z775" t="str">
            <v>63841</v>
          </cell>
          <cell r="AA775" t="str">
            <v>(573) 624-6113</v>
          </cell>
        </row>
        <row r="776">
          <cell r="A776">
            <v>717</v>
          </cell>
          <cell r="B776" t="str">
            <v>January 13, 2009</v>
          </cell>
          <cell r="C776" t="str">
            <v>FDIC</v>
          </cell>
          <cell r="D776" t="str">
            <v>RSSD</v>
          </cell>
          <cell r="E776">
            <v>2641694</v>
          </cell>
          <cell r="F776" t="str">
            <v>First Community Bancshares, Inc.</v>
          </cell>
          <cell r="G776" t="str">
            <v>Private</v>
          </cell>
          <cell r="H776">
            <v>6000000</v>
          </cell>
          <cell r="I776" t="str">
            <v>Approve</v>
          </cell>
          <cell r="T776" t="str">
            <v>Jason Taylor</v>
          </cell>
          <cell r="U776" t="str">
            <v>870-612-3400, ext. 239</v>
          </cell>
          <cell r="V776" t="str">
            <v>Boris Dover 870-612-3400, ext. 205</v>
          </cell>
          <cell r="W776" t="str">
            <v>1325 Harrison Street</v>
          </cell>
          <cell r="X776" t="str">
            <v>Batesville</v>
          </cell>
          <cell r="Y776" t="str">
            <v>AR</v>
          </cell>
          <cell r="Z776" t="str">
            <v>72501</v>
          </cell>
          <cell r="AA776" t="str">
            <v>(870) 612-3412</v>
          </cell>
        </row>
        <row r="777">
          <cell r="A777">
            <v>718</v>
          </cell>
          <cell r="B777" t="str">
            <v>January 13, 2009</v>
          </cell>
          <cell r="C777" t="str">
            <v>FDIC</v>
          </cell>
          <cell r="D777" t="str">
            <v>RSSD</v>
          </cell>
          <cell r="E777">
            <v>3411773</v>
          </cell>
          <cell r="F777" t="str">
            <v>First FarmBank</v>
          </cell>
          <cell r="G777" t="str">
            <v>Private</v>
          </cell>
          <cell r="H777">
            <v>800000</v>
          </cell>
          <cell r="I777" t="str">
            <v>Approve</v>
          </cell>
          <cell r="T777" t="str">
            <v>Dan Allen</v>
          </cell>
          <cell r="U777" t="str">
            <v>970-346-7900</v>
          </cell>
          <cell r="V777" t="str">
            <v>Rich Thurley 970-346-7900</v>
          </cell>
          <cell r="W777" t="str">
            <v>127 22nd Street</v>
          </cell>
          <cell r="X777" t="str">
            <v>Greeley</v>
          </cell>
          <cell r="Y777" t="str">
            <v>CO</v>
          </cell>
          <cell r="Z777" t="str">
            <v>80631</v>
          </cell>
          <cell r="AA777" t="str">
            <v>(970) 304-0458</v>
          </cell>
        </row>
        <row r="778">
          <cell r="A778">
            <v>719</v>
          </cell>
          <cell r="B778" t="str">
            <v>January 13, 2009</v>
          </cell>
          <cell r="C778" t="str">
            <v>FDIC</v>
          </cell>
          <cell r="D778" t="str">
            <v>RSSD</v>
          </cell>
          <cell r="E778">
            <v>1119440</v>
          </cell>
          <cell r="F778" t="str">
            <v>Community Bancorp of McLean County, Kentucky, Inc. / First Security Bank of Kentucky</v>
          </cell>
          <cell r="G778" t="str">
            <v>Private</v>
          </cell>
          <cell r="H778">
            <v>825000</v>
          </cell>
          <cell r="I778" t="str">
            <v>Approve</v>
          </cell>
          <cell r="T778" t="str">
            <v>Sherry R. (Robin) Stratton</v>
          </cell>
          <cell r="U778" t="str">
            <v>270-273-9001</v>
          </cell>
          <cell r="V778" t="str">
            <v>Dennis W. Kirtley 270-486-3292</v>
          </cell>
          <cell r="W778" t="str">
            <v>205 West Main Street</v>
          </cell>
          <cell r="X778" t="str">
            <v>Island</v>
          </cell>
          <cell r="Y778" t="str">
            <v>KY</v>
          </cell>
          <cell r="Z778" t="str">
            <v>42350-0248</v>
          </cell>
          <cell r="AA778" t="str">
            <v>(270) 273-9714</v>
          </cell>
        </row>
        <row r="779">
          <cell r="A779">
            <v>720</v>
          </cell>
          <cell r="B779" t="str">
            <v>January 13, 2009</v>
          </cell>
          <cell r="C779" t="str">
            <v>FDIC</v>
          </cell>
          <cell r="D779" t="str">
            <v>RSSD</v>
          </cell>
          <cell r="E779">
            <v>1057252</v>
          </cell>
          <cell r="F779" t="str">
            <v>First Gothenburg Bancshares, Inc. / First State Bank</v>
          </cell>
          <cell r="G779" t="str">
            <v>Private</v>
          </cell>
          <cell r="H779">
            <v>7570530</v>
          </cell>
          <cell r="I779" t="str">
            <v>Approve</v>
          </cell>
          <cell r="T779" t="str">
            <v>Karl Randecker</v>
          </cell>
          <cell r="U779" t="str">
            <v>308-537-3684</v>
          </cell>
          <cell r="V779" t="str">
            <v>Randy Waskowiak 308-537-3684</v>
          </cell>
          <cell r="W779" t="str">
            <v>914 Lake Avenue, Box 79</v>
          </cell>
          <cell r="X779" t="str">
            <v>Gothenburg</v>
          </cell>
          <cell r="Y779" t="str">
            <v>NE</v>
          </cell>
          <cell r="Z779" t="str">
            <v>69138</v>
          </cell>
          <cell r="AA779" t="str">
            <v>(308) 537-2292</v>
          </cell>
        </row>
        <row r="780">
          <cell r="A780">
            <v>721</v>
          </cell>
          <cell r="B780" t="str">
            <v>January 13, 2009</v>
          </cell>
          <cell r="C780" t="str">
            <v>FDIC</v>
          </cell>
          <cell r="D780" t="str">
            <v>RSSD</v>
          </cell>
          <cell r="E780">
            <v>1099225</v>
          </cell>
          <cell r="F780" t="str">
            <v>Farmers &amp; Merchants Bancshares, Inc. / FMB Bank</v>
          </cell>
          <cell r="G780" t="str">
            <v>Private</v>
          </cell>
          <cell r="H780">
            <v>820000</v>
          </cell>
          <cell r="I780" t="str">
            <v>Approve</v>
          </cell>
          <cell r="T780" t="str">
            <v>Corwin S. Ruge, Jr.</v>
          </cell>
          <cell r="U780" t="str">
            <v>636-745-3339</v>
          </cell>
          <cell r="V780" t="str">
            <v>Kristin R. Beckmeyer 636-745-3339</v>
          </cell>
          <cell r="W780" t="str">
            <v>1000 Veterans Memorial Pkwy, P.O. Box 428</v>
          </cell>
          <cell r="X780" t="str">
            <v>Wright City</v>
          </cell>
          <cell r="Y780" t="str">
            <v>MO</v>
          </cell>
          <cell r="Z780" t="str">
            <v>63390</v>
          </cell>
          <cell r="AA780" t="str">
            <v>(636) 745-8240</v>
          </cell>
        </row>
        <row r="781">
          <cell r="A781">
            <v>722</v>
          </cell>
          <cell r="B781" t="str">
            <v>January 13, 2009</v>
          </cell>
          <cell r="C781" t="str">
            <v>FDIC</v>
          </cell>
          <cell r="D781" t="str">
            <v>RSSD</v>
          </cell>
          <cell r="E781">
            <v>3384363</v>
          </cell>
          <cell r="F781" t="str">
            <v>Fortune Financial Corporation / FortuneBank</v>
          </cell>
          <cell r="G781" t="str">
            <v>Private</v>
          </cell>
          <cell r="H781">
            <v>3100000</v>
          </cell>
          <cell r="I781" t="str">
            <v>Approve</v>
          </cell>
          <cell r="T781" t="str">
            <v>Daniel Jones</v>
          </cell>
          <cell r="U781" t="str">
            <v>636-494-9003</v>
          </cell>
          <cell r="V781" t="str">
            <v>Elvira Brandt 636-494-9003</v>
          </cell>
          <cell r="W781" t="str">
            <v>3494 Jeffco. Blvd.</v>
          </cell>
          <cell r="X781" t="str">
            <v>Arnold</v>
          </cell>
          <cell r="Y781" t="str">
            <v>MO</v>
          </cell>
          <cell r="Z781" t="str">
            <v>63010</v>
          </cell>
          <cell r="AA781" t="str">
            <v>(636) 461-3250</v>
          </cell>
        </row>
        <row r="782">
          <cell r="A782">
            <v>723</v>
          </cell>
          <cell r="B782" t="str">
            <v>January 13, 2009</v>
          </cell>
          <cell r="C782" t="str">
            <v>FDIC</v>
          </cell>
          <cell r="D782" t="str">
            <v>RSSD</v>
          </cell>
          <cell r="E782">
            <v>3066977</v>
          </cell>
          <cell r="F782" t="str">
            <v>HFB Financial Corp. / Home Federal Bank Corporation</v>
          </cell>
          <cell r="G782" t="str">
            <v>Private</v>
          </cell>
          <cell r="H782">
            <v>6655410</v>
          </cell>
          <cell r="I782" t="str">
            <v>Approve</v>
          </cell>
          <cell r="T782" t="str">
            <v>Kenneth Jones</v>
          </cell>
          <cell r="U782" t="str">
            <v>606-242-1020</v>
          </cell>
          <cell r="V782" t="str">
            <v>David Cook 606-242-1016</v>
          </cell>
          <cell r="W782" t="str">
            <v>1602 Cumberland Ave.</v>
          </cell>
          <cell r="X782" t="str">
            <v>Middlesboro</v>
          </cell>
          <cell r="Y782" t="str">
            <v>KY</v>
          </cell>
          <cell r="Z782" t="str">
            <v>40965</v>
          </cell>
          <cell r="AA782" t="str">
            <v>(606) 242-1010</v>
          </cell>
        </row>
        <row r="783">
          <cell r="A783">
            <v>724</v>
          </cell>
          <cell r="B783" t="str">
            <v>January 13, 2009</v>
          </cell>
          <cell r="C783" t="str">
            <v>FDIC</v>
          </cell>
          <cell r="D783" t="str">
            <v>RSSD</v>
          </cell>
          <cell r="E783">
            <v>1118854</v>
          </cell>
          <cell r="F783" t="str">
            <v>Independence Bancshares, Inc. / Independence Bank of Kentucky</v>
          </cell>
          <cell r="G783" t="str">
            <v>Private</v>
          </cell>
          <cell r="H783">
            <v>6000000</v>
          </cell>
          <cell r="I783" t="str">
            <v>Approve</v>
          </cell>
          <cell r="T783" t="str">
            <v>Gary R. White</v>
          </cell>
          <cell r="U783" t="str">
            <v>270-686-1776</v>
          </cell>
          <cell r="V783" t="str">
            <v>Eve B. Holder 270-686-1776</v>
          </cell>
          <cell r="W783" t="str">
            <v>2425 Frederica St., P.O. Box 988</v>
          </cell>
          <cell r="X783" t="str">
            <v>Owensboro</v>
          </cell>
          <cell r="Y783" t="str">
            <v>KY</v>
          </cell>
          <cell r="Z783" t="str">
            <v>42302</v>
          </cell>
          <cell r="AA783" t="str">
            <v>(270) 684-6976</v>
          </cell>
        </row>
        <row r="784">
          <cell r="A784">
            <v>725</v>
          </cell>
          <cell r="B784" t="str">
            <v>January 13, 2009</v>
          </cell>
          <cell r="C784" t="str">
            <v>FDIC</v>
          </cell>
          <cell r="D784" t="str">
            <v>RSSD</v>
          </cell>
          <cell r="E784">
            <v>1203862</v>
          </cell>
          <cell r="F784" t="str">
            <v>Green Circle Investments, Inc. / Peoples Trust &amp; Savings Bank</v>
          </cell>
          <cell r="G784" t="str">
            <v>Private</v>
          </cell>
          <cell r="H784">
            <v>5600000</v>
          </cell>
          <cell r="I784" t="str">
            <v>Approve</v>
          </cell>
          <cell r="T784" t="str">
            <v>Barry L. Smith</v>
          </cell>
          <cell r="U784" t="str">
            <v>515-327-7721</v>
          </cell>
          <cell r="V784" t="str">
            <v>Robert J. Latham 319-365-6488</v>
          </cell>
          <cell r="W784" t="str">
            <v>12701 University Avenue</v>
          </cell>
          <cell r="X784" t="str">
            <v>Clive</v>
          </cell>
          <cell r="Y784" t="str">
            <v>IA</v>
          </cell>
          <cell r="Z784" t="str">
            <v>50325</v>
          </cell>
          <cell r="AA784" t="str">
            <v>(515) 327-7721</v>
          </cell>
        </row>
        <row r="785">
          <cell r="A785">
            <v>726</v>
          </cell>
          <cell r="B785" t="str">
            <v>January 13, 2009</v>
          </cell>
          <cell r="C785" t="str">
            <v>FDIC</v>
          </cell>
          <cell r="D785" t="str">
            <v>RSSD</v>
          </cell>
          <cell r="E785">
            <v>2361880</v>
          </cell>
          <cell r="F785" t="str">
            <v>Private Bancorporation, Inc. / Private Bank Minnesota</v>
          </cell>
          <cell r="G785" t="str">
            <v>Private</v>
          </cell>
          <cell r="H785">
            <v>4960000</v>
          </cell>
          <cell r="I785" t="str">
            <v>Approve</v>
          </cell>
          <cell r="T785" t="str">
            <v>Donald M. Davies</v>
          </cell>
          <cell r="U785" t="str">
            <v>612-305-4223</v>
          </cell>
          <cell r="V785" t="str">
            <v>David L. Waldo 612-305-4222</v>
          </cell>
          <cell r="W785" t="str">
            <v>222 South Ninth Street, Suite 3800</v>
          </cell>
          <cell r="X785" t="str">
            <v>Minneapolis</v>
          </cell>
          <cell r="Y785" t="str">
            <v>MN</v>
          </cell>
          <cell r="Z785" t="str">
            <v>55402</v>
          </cell>
          <cell r="AA785" t="str">
            <v>(612) 436-3580</v>
          </cell>
        </row>
        <row r="786">
          <cell r="A786">
            <v>727</v>
          </cell>
          <cell r="B786" t="str">
            <v>January 13, 2009</v>
          </cell>
          <cell r="C786" t="str">
            <v>FDIC</v>
          </cell>
          <cell r="D786" t="str">
            <v>RSSD</v>
          </cell>
          <cell r="E786">
            <v>3632000</v>
          </cell>
          <cell r="F786" t="str">
            <v>Regent Capital Corporation, Inc. / Regent Bank</v>
          </cell>
          <cell r="G786" t="str">
            <v>Private</v>
          </cell>
          <cell r="H786">
            <v>2306000</v>
          </cell>
          <cell r="I786" t="str">
            <v>Approve</v>
          </cell>
          <cell r="T786" t="str">
            <v>Dow R. Hughes</v>
          </cell>
          <cell r="U786" t="str">
            <v>918-273-1227, ext. 114</v>
          </cell>
          <cell r="V786" t="str">
            <v>Randall W. Wimmer 918-273-1227, ext. 136</v>
          </cell>
          <cell r="W786" t="str">
            <v>105 N. Maple</v>
          </cell>
          <cell r="X786" t="str">
            <v>Nowata</v>
          </cell>
          <cell r="Y786" t="str">
            <v>OK</v>
          </cell>
          <cell r="Z786" t="str">
            <v>74048</v>
          </cell>
          <cell r="AA786" t="str">
            <v>(918) 273-0807</v>
          </cell>
        </row>
        <row r="787">
          <cell r="A787">
            <v>728</v>
          </cell>
          <cell r="B787" t="str">
            <v>January 13, 2009</v>
          </cell>
          <cell r="C787" t="str">
            <v>FDIC</v>
          </cell>
          <cell r="D787" t="str">
            <v>RSSD</v>
          </cell>
          <cell r="E787">
            <v>3665772</v>
          </cell>
          <cell r="F787" t="str">
            <v>Select Bancorp, Inc.</v>
          </cell>
          <cell r="G787" t="str">
            <v>Private</v>
          </cell>
          <cell r="H787">
            <v>2947000</v>
          </cell>
          <cell r="I787" t="str">
            <v>Approve</v>
          </cell>
          <cell r="T787" t="str">
            <v>Mark A. Holmes</v>
          </cell>
          <cell r="U787" t="str">
            <v>252-353-5730</v>
          </cell>
          <cell r="V787" t="str">
            <v>Robert H. Rhodes II 252-353-5730</v>
          </cell>
          <cell r="W787" t="str">
            <v>3600 Charles Boulevard</v>
          </cell>
          <cell r="X787" t="str">
            <v>Greenville</v>
          </cell>
          <cell r="Y787" t="str">
            <v>NC</v>
          </cell>
          <cell r="Z787" t="str">
            <v>27858</v>
          </cell>
          <cell r="AA787" t="str">
            <v>(252) 353-8417</v>
          </cell>
        </row>
        <row r="788">
          <cell r="A788">
            <v>729</v>
          </cell>
          <cell r="B788" t="str">
            <v>January 13, 2009</v>
          </cell>
          <cell r="C788" t="str">
            <v>FDIC</v>
          </cell>
          <cell r="D788" t="str">
            <v>RSSD</v>
          </cell>
          <cell r="E788">
            <v>2892236</v>
          </cell>
          <cell r="F788" t="str">
            <v>Weststar Financial Services Corporation / The Bank of Asheville</v>
          </cell>
          <cell r="G788" t="str">
            <v>OTC - Public</v>
          </cell>
          <cell r="H788">
            <v>5082000</v>
          </cell>
          <cell r="I788" t="str">
            <v>Approve</v>
          </cell>
          <cell r="T788" t="str">
            <v>G. Gordon Greenwood</v>
          </cell>
          <cell r="U788" t="str">
            <v>828-232-2902</v>
          </cell>
          <cell r="V788" t="str">
            <v>Randall C. Hall 828-232-2904</v>
          </cell>
          <cell r="W788" t="str">
            <v>79 Woodfin Place</v>
          </cell>
          <cell r="X788" t="str">
            <v>Asheville</v>
          </cell>
          <cell r="Y788" t="str">
            <v>NC</v>
          </cell>
          <cell r="Z788" t="str">
            <v>28801</v>
          </cell>
          <cell r="AA788" t="str">
            <v>(828) 350-3902</v>
          </cell>
        </row>
        <row r="789">
          <cell r="A789">
            <v>730</v>
          </cell>
          <cell r="B789" t="str">
            <v>January 13, 2009</v>
          </cell>
          <cell r="C789" t="str">
            <v>FDIC</v>
          </cell>
          <cell r="D789" t="str">
            <v>RSSD</v>
          </cell>
          <cell r="E789">
            <v>1140967</v>
          </cell>
          <cell r="F789" t="str">
            <v>Eden Financial Corp. / The Eden State Bank</v>
          </cell>
          <cell r="G789" t="str">
            <v>Private</v>
          </cell>
          <cell r="H789">
            <v>1000000</v>
          </cell>
          <cell r="I789" t="str">
            <v>Approve</v>
          </cell>
          <cell r="T789" t="str">
            <v>Tom Burress</v>
          </cell>
          <cell r="U789" t="str">
            <v>325-655-0133</v>
          </cell>
          <cell r="V789" t="str">
            <v>Peter G. Weinstock 214-468-3395</v>
          </cell>
          <cell r="W789" t="str">
            <v>40 West Twohig Avenue, Suite 412</v>
          </cell>
          <cell r="X789" t="str">
            <v>San Angelo</v>
          </cell>
          <cell r="Y789" t="str">
            <v>TX</v>
          </cell>
          <cell r="Z789" t="str">
            <v>76903</v>
          </cell>
          <cell r="AA789" t="str">
            <v>(325) 658-5918</v>
          </cell>
        </row>
        <row r="790">
          <cell r="A790">
            <v>731</v>
          </cell>
          <cell r="B790" t="str">
            <v>January 13, 2009</v>
          </cell>
          <cell r="C790" t="str">
            <v>FDIC</v>
          </cell>
          <cell r="D790" t="str">
            <v>RSSD</v>
          </cell>
          <cell r="E790">
            <v>1247129</v>
          </cell>
          <cell r="F790" t="str">
            <v>North Star Holding Company / Unison Bank</v>
          </cell>
          <cell r="G790" t="str">
            <v>OTC - Private</v>
          </cell>
          <cell r="H790">
            <v>3879480</v>
          </cell>
          <cell r="I790" t="str">
            <v>Approve</v>
          </cell>
          <cell r="T790" t="str">
            <v>Harvey Huber</v>
          </cell>
          <cell r="U790" t="str">
            <v>701-952-5688</v>
          </cell>
          <cell r="V790" t="str">
            <v>Jan Odin 701-952-5687</v>
          </cell>
          <cell r="W790" t="str">
            <v>401 1st Ave. S., Box 2056</v>
          </cell>
          <cell r="X790" t="str">
            <v>Jamestown</v>
          </cell>
          <cell r="Y790" t="str">
            <v>ND</v>
          </cell>
          <cell r="Z790" t="str">
            <v>58402-2056</v>
          </cell>
          <cell r="AA790" t="str">
            <v>(701) 253-5757</v>
          </cell>
        </row>
        <row r="791">
          <cell r="A791">
            <v>732</v>
          </cell>
          <cell r="B791" t="str">
            <v>January 13, 2009</v>
          </cell>
          <cell r="C791" t="str">
            <v>FDIC</v>
          </cell>
          <cell r="D791" t="str">
            <v>RSSD</v>
          </cell>
          <cell r="E791">
            <v>3468665</v>
          </cell>
          <cell r="F791" t="str">
            <v>Vision Bank - Texas</v>
          </cell>
          <cell r="G791" t="str">
            <v>Private</v>
          </cell>
          <cell r="H791">
            <v>1500000</v>
          </cell>
          <cell r="I791" t="str">
            <v>Approve</v>
          </cell>
          <cell r="T791" t="str">
            <v>Gary Mulhollen</v>
          </cell>
          <cell r="U791" t="str">
            <v>972-470-1550</v>
          </cell>
          <cell r="V791" t="str">
            <v>Linda Larr 972-470-1535</v>
          </cell>
          <cell r="W791" t="str">
            <v>401 West George Bush Freeway, Suite 101</v>
          </cell>
          <cell r="X791" t="str">
            <v>Richardson</v>
          </cell>
          <cell r="Y791" t="str">
            <v>TX</v>
          </cell>
          <cell r="Z791" t="str">
            <v>75080</v>
          </cell>
          <cell r="AA791" t="str">
            <v>(972) 437-9363</v>
          </cell>
        </row>
        <row r="792">
          <cell r="A792">
            <v>733</v>
          </cell>
          <cell r="B792" t="str">
            <v>January 13, 2009</v>
          </cell>
          <cell r="C792" t="str">
            <v>FDIC</v>
          </cell>
          <cell r="D792" t="str">
            <v>RSSD</v>
          </cell>
          <cell r="E792">
            <v>3017326</v>
          </cell>
          <cell r="F792" t="str">
            <v>Ameriana Bancorp</v>
          </cell>
          <cell r="G792" t="str">
            <v xml:space="preserve">Public </v>
          </cell>
          <cell r="H792">
            <v>9791000</v>
          </cell>
          <cell r="I792" t="str">
            <v>Approve</v>
          </cell>
          <cell r="T792" t="str">
            <v>Jerome J. Gassen</v>
          </cell>
          <cell r="U792" t="str">
            <v>765-521-7502</v>
          </cell>
          <cell r="V792" t="str">
            <v>John J. Letter 765-521-7505</v>
          </cell>
          <cell r="W792" t="str">
            <v>2118 Bundy Avenue</v>
          </cell>
          <cell r="X792" t="str">
            <v>New Castle</v>
          </cell>
          <cell r="Y792" t="str">
            <v>IN</v>
          </cell>
          <cell r="Z792" t="str">
            <v>47362</v>
          </cell>
          <cell r="AA792" t="str">
            <v>(765) 529-2232</v>
          </cell>
        </row>
        <row r="793">
          <cell r="A793">
            <v>734</v>
          </cell>
          <cell r="B793" t="str">
            <v>January 13, 2009</v>
          </cell>
          <cell r="C793" t="str">
            <v>FDIC</v>
          </cell>
          <cell r="D793" t="str">
            <v>RSSD</v>
          </cell>
          <cell r="E793">
            <v>711472</v>
          </cell>
          <cell r="F793" t="str">
            <v>Bank of Guam</v>
          </cell>
          <cell r="G793" t="str">
            <v>Private</v>
          </cell>
          <cell r="H793">
            <v>15000000</v>
          </cell>
          <cell r="I793" t="str">
            <v>Approve</v>
          </cell>
          <cell r="T793" t="str">
            <v>William D. Leon Guerrero</v>
          </cell>
          <cell r="U793" t="str">
            <v>671-472-5273</v>
          </cell>
          <cell r="V793" t="str">
            <v>Francisco M. Atalig 671-472-5268</v>
          </cell>
          <cell r="W793" t="str">
            <v>111 Chalan Santo Papa</v>
          </cell>
          <cell r="X793" t="str">
            <v>Hagatna</v>
          </cell>
          <cell r="Y793" t="str">
            <v>GUAM</v>
          </cell>
          <cell r="Z793" t="str">
            <v>96910</v>
          </cell>
          <cell r="AA793" t="str">
            <v>(671) 477-8687</v>
          </cell>
        </row>
        <row r="794">
          <cell r="A794">
            <v>735</v>
          </cell>
          <cell r="B794" t="str">
            <v>January 13, 2009</v>
          </cell>
          <cell r="C794" t="str">
            <v>FDIC</v>
          </cell>
          <cell r="D794" t="str">
            <v>RSSD</v>
          </cell>
          <cell r="E794">
            <v>3428258</v>
          </cell>
          <cell r="F794" t="str">
            <v>Darien Rowayton Bank</v>
          </cell>
          <cell r="G794" t="str">
            <v>Private</v>
          </cell>
          <cell r="H794">
            <v>1624000</v>
          </cell>
          <cell r="I794" t="str">
            <v>Approve</v>
          </cell>
          <cell r="T794" t="str">
            <v>John M. Bowes</v>
          </cell>
          <cell r="U794" t="str">
            <v>203-669-4110</v>
          </cell>
          <cell r="V794" t="str">
            <v>Robert K. Kettenmann 203-669-4107</v>
          </cell>
          <cell r="W794" t="str">
            <v>1001 Post Road</v>
          </cell>
          <cell r="X794" t="str">
            <v>Darien</v>
          </cell>
          <cell r="Y794" t="str">
            <v>CT</v>
          </cell>
          <cell r="Z794" t="str">
            <v>06820</v>
          </cell>
          <cell r="AA794" t="str">
            <v>(203) 662-0337</v>
          </cell>
        </row>
        <row r="795">
          <cell r="A795">
            <v>736</v>
          </cell>
          <cell r="B795" t="str">
            <v>January 13, 2009</v>
          </cell>
          <cell r="C795" t="str">
            <v>FDIC</v>
          </cell>
          <cell r="D795" t="str">
            <v>RSSD</v>
          </cell>
          <cell r="E795">
            <v>1247428</v>
          </cell>
          <cell r="F795" t="str">
            <v>First Business Financial Services, Inc.</v>
          </cell>
          <cell r="G795" t="str">
            <v xml:space="preserve">Public </v>
          </cell>
          <cell r="H795">
            <v>27000000</v>
          </cell>
          <cell r="I795" t="str">
            <v>Approve</v>
          </cell>
          <cell r="T795" t="str">
            <v>James F. Ropella</v>
          </cell>
          <cell r="U795" t="str">
            <v>608-232-5970</v>
          </cell>
          <cell r="V795" t="str">
            <v>Barbara M. Conley 608-232-5902</v>
          </cell>
          <cell r="W795" t="str">
            <v>401 Charmany Drive</v>
          </cell>
          <cell r="X795" t="str">
            <v>Madison</v>
          </cell>
          <cell r="Y795" t="str">
            <v>WI</v>
          </cell>
          <cell r="Z795" t="str">
            <v>53719</v>
          </cell>
          <cell r="AA795" t="str">
            <v>(608) 232-5975</v>
          </cell>
        </row>
        <row r="796">
          <cell r="A796">
            <v>737</v>
          </cell>
          <cell r="B796" t="str">
            <v>January 13, 2009</v>
          </cell>
          <cell r="C796" t="str">
            <v>FDIC</v>
          </cell>
          <cell r="D796" t="str">
            <v>RSSD</v>
          </cell>
          <cell r="E796">
            <v>2161165</v>
          </cell>
          <cell r="F796" t="str">
            <v>First Star Bancorp</v>
          </cell>
          <cell r="G796" t="str">
            <v xml:space="preserve">Public </v>
          </cell>
          <cell r="H796">
            <v>10500000</v>
          </cell>
          <cell r="I796" t="str">
            <v>Approve</v>
          </cell>
          <cell r="T796" t="str">
            <v>Joseph Svetik</v>
          </cell>
          <cell r="U796" t="str">
            <v>484-821-1227</v>
          </cell>
          <cell r="V796" t="str">
            <v>Charles Siegfried 610-798-0231</v>
          </cell>
          <cell r="W796" t="str">
            <v>418 West Broad Street</v>
          </cell>
          <cell r="X796" t="str">
            <v>Bethlehem</v>
          </cell>
          <cell r="Y796" t="str">
            <v>PA</v>
          </cell>
          <cell r="Z796" t="str">
            <v>18018</v>
          </cell>
          <cell r="AA796" t="str">
            <v>(610) 691-5658</v>
          </cell>
        </row>
        <row r="797">
          <cell r="A797">
            <v>738</v>
          </cell>
          <cell r="B797" t="str">
            <v>January 13, 2009</v>
          </cell>
          <cell r="C797" t="str">
            <v>FDIC</v>
          </cell>
          <cell r="D797" t="str">
            <v>RSSD</v>
          </cell>
          <cell r="E797">
            <v>1098620</v>
          </cell>
          <cell r="F797" t="str">
            <v>German American Bancorp, Inc.</v>
          </cell>
          <cell r="G797" t="str">
            <v xml:space="preserve">Public </v>
          </cell>
          <cell r="H797">
            <v>25000000</v>
          </cell>
          <cell r="I797" t="str">
            <v>Approve</v>
          </cell>
          <cell r="T797" t="str">
            <v>Mark A. Schroeder</v>
          </cell>
          <cell r="U797" t="str">
            <v>812-482-1314</v>
          </cell>
          <cell r="V797" t="str">
            <v>Bradley M. Rust 812-482-1314</v>
          </cell>
          <cell r="W797" t="str">
            <v>711 Main Street</v>
          </cell>
          <cell r="X797" t="str">
            <v>Jasper</v>
          </cell>
          <cell r="Y797" t="str">
            <v>IN</v>
          </cell>
          <cell r="Z797" t="str">
            <v>47546</v>
          </cell>
          <cell r="AA797" t="str">
            <v>(812) 482-0745</v>
          </cell>
        </row>
        <row r="798">
          <cell r="A798">
            <v>739</v>
          </cell>
          <cell r="B798" t="str">
            <v>January 13, 2009</v>
          </cell>
          <cell r="C798" t="str">
            <v>FDIC</v>
          </cell>
          <cell r="D798" t="str">
            <v>RSSD</v>
          </cell>
          <cell r="E798">
            <v>2088329</v>
          </cell>
          <cell r="F798" t="str">
            <v>Northwest Bancorporation, Inc. / Inland Northwest Bank</v>
          </cell>
          <cell r="G798" t="str">
            <v xml:space="preserve">Public </v>
          </cell>
          <cell r="H798">
            <v>10500000</v>
          </cell>
          <cell r="I798" t="str">
            <v>Approve</v>
          </cell>
          <cell r="T798" t="str">
            <v>Randall L. Fewel</v>
          </cell>
          <cell r="U798" t="str">
            <v>509-462-3600</v>
          </cell>
          <cell r="V798" t="str">
            <v>Christopher C. Jurey 509-462-3601</v>
          </cell>
          <cell r="W798" t="str">
            <v>421 W. Riverside Avenue</v>
          </cell>
          <cell r="X798" t="str">
            <v>Spokane</v>
          </cell>
          <cell r="Y798" t="str">
            <v>WA</v>
          </cell>
          <cell r="Z798" t="str">
            <v>99201</v>
          </cell>
          <cell r="AA798" t="str">
            <v>(509) 742-6669</v>
          </cell>
        </row>
        <row r="799">
          <cell r="A799">
            <v>740</v>
          </cell>
          <cell r="B799" t="str">
            <v>January 13, 2009</v>
          </cell>
          <cell r="C799" t="str">
            <v>FDIC</v>
          </cell>
          <cell r="D799" t="str">
            <v>RSSD</v>
          </cell>
          <cell r="E799">
            <v>1139185</v>
          </cell>
          <cell r="F799" t="str">
            <v>Mid-Wisconsin Financial Services, Inc.</v>
          </cell>
          <cell r="G799" t="str">
            <v>OTC - Public</v>
          </cell>
          <cell r="H799">
            <v>10900000</v>
          </cell>
          <cell r="I799" t="str">
            <v>Approve</v>
          </cell>
          <cell r="T799" t="str">
            <v>James F. Warsaw</v>
          </cell>
          <cell r="U799" t="str">
            <v>715-748-8372</v>
          </cell>
          <cell r="V799" t="str">
            <v>Rhonda R. Kelley 715-748-8355</v>
          </cell>
          <cell r="W799" t="str">
            <v>132 W. State St.</v>
          </cell>
          <cell r="X799" t="str">
            <v>Medford</v>
          </cell>
          <cell r="Y799" t="str">
            <v>WI</v>
          </cell>
          <cell r="Z799" t="str">
            <v>54451</v>
          </cell>
          <cell r="AA799" t="str">
            <v>(715) 748-8338</v>
          </cell>
        </row>
        <row r="800">
          <cell r="A800">
            <v>741</v>
          </cell>
          <cell r="B800" t="str">
            <v>January 13, 2009</v>
          </cell>
          <cell r="C800" t="str">
            <v>FDIC</v>
          </cell>
          <cell r="D800" t="str">
            <v>RSSD</v>
          </cell>
          <cell r="E800">
            <v>2496193</v>
          </cell>
          <cell r="F800" t="str">
            <v>The Southern Banc Company, Inc.</v>
          </cell>
          <cell r="G800" t="str">
            <v>Private</v>
          </cell>
          <cell r="H800">
            <v>1337000</v>
          </cell>
          <cell r="I800" t="str">
            <v>Approve</v>
          </cell>
          <cell r="T800" t="str">
            <v>Gates Little</v>
          </cell>
          <cell r="U800" t="str">
            <v>256-543-3860</v>
          </cell>
          <cell r="V800" t="str">
            <v>Teresa Elkins 256-543-3860</v>
          </cell>
          <cell r="W800" t="str">
            <v>221 South 6th Street</v>
          </cell>
          <cell r="X800" t="str">
            <v>Gadsden</v>
          </cell>
          <cell r="Y800" t="str">
            <v>AL</v>
          </cell>
          <cell r="Z800" t="str">
            <v>35901</v>
          </cell>
          <cell r="AA800" t="str">
            <v>(256) 543-3864</v>
          </cell>
        </row>
        <row r="802">
          <cell r="A802">
            <v>742</v>
          </cell>
          <cell r="B802" t="str">
            <v>January 14, 2009</v>
          </cell>
          <cell r="C802" t="str">
            <v>FDIC</v>
          </cell>
          <cell r="D802" t="str">
            <v>RSSD</v>
          </cell>
          <cell r="E802">
            <v>1066209</v>
          </cell>
          <cell r="F802" t="str">
            <v>Lauritzen Corporation / Washington County Bank</v>
          </cell>
          <cell r="G802" t="str">
            <v>Private</v>
          </cell>
          <cell r="H802">
            <v>19000000</v>
          </cell>
          <cell r="I802" t="str">
            <v>Approve</v>
          </cell>
          <cell r="T802" t="str">
            <v>Timothy D. Hart</v>
          </cell>
          <cell r="U802" t="str">
            <v>402-633-3908</v>
          </cell>
          <cell r="V802" t="str">
            <v>Nicholas W. Baxter 402-633-1839</v>
          </cell>
          <cell r="W802" t="str">
            <v>1620 Dodge Street; Mail Stop 3390</v>
          </cell>
          <cell r="X802" t="str">
            <v>Omaha</v>
          </cell>
          <cell r="Y802" t="str">
            <v>NE</v>
          </cell>
          <cell r="Z802" t="str">
            <v>68197-3390</v>
          </cell>
          <cell r="AA802" t="str">
            <v>(402) 633-1983</v>
          </cell>
        </row>
        <row r="803">
          <cell r="A803">
            <v>743</v>
          </cell>
          <cell r="B803" t="str">
            <v>January 14, 2009</v>
          </cell>
          <cell r="C803" t="str">
            <v>OCC</v>
          </cell>
          <cell r="D803" t="str">
            <v>RSSD</v>
          </cell>
          <cell r="E803">
            <v>1122310</v>
          </cell>
          <cell r="F803" t="str">
            <v>The Bridger Company</v>
          </cell>
          <cell r="G803" t="str">
            <v>Private</v>
          </cell>
          <cell r="H803">
            <v>4500000</v>
          </cell>
          <cell r="I803" t="str">
            <v>Approve</v>
          </cell>
          <cell r="T803" t="str">
            <v>Leon Langemeier</v>
          </cell>
          <cell r="U803" t="str">
            <v>406-662-3388</v>
          </cell>
          <cell r="V803" t="str">
            <v>Bart Langemeier 406-446-3208</v>
          </cell>
          <cell r="W803" t="str">
            <v>P.O. Box 447 / 101 S. Main St.</v>
          </cell>
          <cell r="X803" t="str">
            <v>Bridger</v>
          </cell>
          <cell r="Y803" t="str">
            <v>MT</v>
          </cell>
          <cell r="Z803" t="str">
            <v>59014</v>
          </cell>
          <cell r="AA803" t="str">
            <v>(406) 662-3580</v>
          </cell>
        </row>
        <row r="804">
          <cell r="A804">
            <v>744</v>
          </cell>
          <cell r="B804" t="str">
            <v>January 14, 2009</v>
          </cell>
          <cell r="C804" t="str">
            <v>OCC</v>
          </cell>
          <cell r="D804" t="str">
            <v>RSSD</v>
          </cell>
          <cell r="E804">
            <v>1020902</v>
          </cell>
          <cell r="F804" t="str">
            <v>First National of Nebraska, Inc. / First National Bank of Omaha</v>
          </cell>
          <cell r="G804" t="str">
            <v>Private</v>
          </cell>
          <cell r="H804">
            <v>449707000</v>
          </cell>
          <cell r="I804" t="str">
            <v>Approve</v>
          </cell>
          <cell r="T804" t="str">
            <v>Timothy D. Hart</v>
          </cell>
          <cell r="U804" t="str">
            <v>402-633-3908</v>
          </cell>
          <cell r="V804" t="str">
            <v>Nicholas W. Baxter 402-633-1839</v>
          </cell>
          <cell r="W804" t="str">
            <v>1620 Dodge Street; Mail Stop 3395</v>
          </cell>
          <cell r="X804" t="str">
            <v>Omaha</v>
          </cell>
          <cell r="Y804" t="str">
            <v>NE</v>
          </cell>
          <cell r="Z804" t="str">
            <v>68197-3395</v>
          </cell>
          <cell r="AA804" t="str">
            <v>(402) 633-1983</v>
          </cell>
        </row>
        <row r="805">
          <cell r="A805">
            <v>745</v>
          </cell>
          <cell r="B805" t="str">
            <v>January 14, 2009</v>
          </cell>
          <cell r="C805" t="str">
            <v>OCC</v>
          </cell>
          <cell r="D805" t="str">
            <v>RSSD</v>
          </cell>
          <cell r="E805">
            <v>1208559</v>
          </cell>
          <cell r="F805" t="str">
            <v>First Merchants Corporation</v>
          </cell>
          <cell r="G805" t="str">
            <v xml:space="preserve">Public </v>
          </cell>
          <cell r="H805">
            <v>116432000</v>
          </cell>
          <cell r="I805" t="str">
            <v>Approve</v>
          </cell>
          <cell r="T805" t="str">
            <v>Michael C. Rechin</v>
          </cell>
          <cell r="U805" t="str">
            <v>765-213-3488</v>
          </cell>
          <cell r="V805" t="str">
            <v>Mark K. Hardwick 765-751-1857</v>
          </cell>
          <cell r="W805" t="str">
            <v>200 East Jackson Street</v>
          </cell>
          <cell r="X805" t="str">
            <v>Muncie</v>
          </cell>
          <cell r="Y805" t="str">
            <v>IN</v>
          </cell>
          <cell r="Z805" t="str">
            <v>47305-2814</v>
          </cell>
          <cell r="AA805" t="str">
            <v>(765) 747-1495</v>
          </cell>
        </row>
        <row r="806">
          <cell r="A806">
            <v>746</v>
          </cell>
          <cell r="B806" t="str">
            <v>January 14, 2009</v>
          </cell>
          <cell r="C806" t="str">
            <v>OCC</v>
          </cell>
          <cell r="D806" t="str">
            <v>RSSD</v>
          </cell>
          <cell r="E806">
            <v>1895007</v>
          </cell>
          <cell r="F806" t="str">
            <v>A.N.B. Holding Company, Ltd. / The American National Bank of Texas</v>
          </cell>
          <cell r="G806" t="str">
            <v>Private</v>
          </cell>
          <cell r="H806">
            <v>20000000</v>
          </cell>
          <cell r="I806" t="str">
            <v>Approve</v>
          </cell>
          <cell r="T806" t="str">
            <v>Robert R. Messer</v>
          </cell>
          <cell r="U806" t="str">
            <v>214-863-6530</v>
          </cell>
          <cell r="V806" t="str">
            <v>Robert A. Hulsey 214-863-6529</v>
          </cell>
          <cell r="W806" t="str">
            <v>P.O. Box 40 / (102 W. Moore Ave.)</v>
          </cell>
          <cell r="X806" t="str">
            <v>Terrell</v>
          </cell>
          <cell r="Y806" t="str">
            <v>TX</v>
          </cell>
          <cell r="Z806" t="str">
            <v>75160</v>
          </cell>
          <cell r="AA806" t="str">
            <v>(214) 863-6141</v>
          </cell>
        </row>
        <row r="807">
          <cell r="A807">
            <v>747</v>
          </cell>
          <cell r="B807" t="str">
            <v>January 14, 2009</v>
          </cell>
          <cell r="C807" t="str">
            <v>FDIC</v>
          </cell>
          <cell r="D807" t="str">
            <v>RSSD</v>
          </cell>
          <cell r="E807">
            <v>1210589</v>
          </cell>
          <cell r="F807" t="str">
            <v>Northern States Financial Corporation / Norstates Bank</v>
          </cell>
          <cell r="G807" t="str">
            <v xml:space="preserve">Public </v>
          </cell>
          <cell r="H807">
            <v>17211000</v>
          </cell>
          <cell r="I807" t="str">
            <v>Council</v>
          </cell>
          <cell r="J807">
            <v>39827</v>
          </cell>
          <cell r="K807" t="str">
            <v>Approve</v>
          </cell>
          <cell r="L807" t="str">
            <v>January 16, 2009</v>
          </cell>
          <cell r="M807">
            <v>39829.541666666664</v>
          </cell>
          <cell r="N807" t="str">
            <v>Approve</v>
          </cell>
          <cell r="O807">
            <v>17211000</v>
          </cell>
          <cell r="T807" t="str">
            <v>Scott M. Yelvington</v>
          </cell>
          <cell r="U807" t="str">
            <v>847-244-6000</v>
          </cell>
          <cell r="V807" t="str">
            <v>Thomas M. Nemeth 847-244-6000</v>
          </cell>
          <cell r="W807" t="str">
            <v>1601 N. Lewis Avenue</v>
          </cell>
          <cell r="X807" t="str">
            <v>Waukegan</v>
          </cell>
          <cell r="Y807" t="str">
            <v>IL</v>
          </cell>
          <cell r="Z807" t="str">
            <v>60085</v>
          </cell>
          <cell r="AA807" t="str">
            <v>(847) 244-7853</v>
          </cell>
        </row>
        <row r="808">
          <cell r="A808">
            <v>748</v>
          </cell>
          <cell r="B808" t="str">
            <v>January 14, 2009</v>
          </cell>
          <cell r="C808" t="str">
            <v>FRB</v>
          </cell>
          <cell r="D808" t="str">
            <v>RSSD</v>
          </cell>
          <cell r="E808">
            <v>2702250</v>
          </cell>
          <cell r="F808" t="str">
            <v>First Region Bancshares, Inc.</v>
          </cell>
          <cell r="G808" t="str">
            <v>Private</v>
          </cell>
          <cell r="H808">
            <v>3000000</v>
          </cell>
          <cell r="I808" t="str">
            <v>Council</v>
          </cell>
          <cell r="J808">
            <v>39827</v>
          </cell>
          <cell r="K808" t="str">
            <v>Approve</v>
          </cell>
          <cell r="L808" t="str">
            <v>January 16, 2009</v>
          </cell>
          <cell r="M808">
            <v>39829.541666666664</v>
          </cell>
          <cell r="N808" t="str">
            <v>Hold</v>
          </cell>
          <cell r="T808" t="str">
            <v>J. Robert Buchanan</v>
          </cell>
          <cell r="U808" t="str">
            <v>276-963-0836</v>
          </cell>
          <cell r="V808" t="str">
            <v>George W. McCall 276-963-0836</v>
          </cell>
          <cell r="W808" t="str">
            <v>315 Railroad Avenue</v>
          </cell>
          <cell r="X808" t="str">
            <v>Richlands</v>
          </cell>
          <cell r="Y808" t="str">
            <v>VA</v>
          </cell>
          <cell r="Z808" t="str">
            <v>24641</v>
          </cell>
          <cell r="AA808" t="str">
            <v>(276) 963-0029</v>
          </cell>
        </row>
        <row r="809">
          <cell r="A809">
            <v>749</v>
          </cell>
          <cell r="B809" t="str">
            <v>January 14, 2009</v>
          </cell>
          <cell r="C809" t="str">
            <v>FRB</v>
          </cell>
          <cell r="D809" t="str">
            <v>RSSD</v>
          </cell>
          <cell r="E809">
            <v>3105568</v>
          </cell>
          <cell r="F809" t="str">
            <v>ESB Bancorp, Inc.</v>
          </cell>
          <cell r="G809" t="str">
            <v>Private</v>
          </cell>
          <cell r="H809">
            <v>1050000</v>
          </cell>
          <cell r="I809" t="str">
            <v>Council</v>
          </cell>
          <cell r="J809">
            <v>39827</v>
          </cell>
          <cell r="K809" t="str">
            <v>Approve</v>
          </cell>
          <cell r="L809" t="str">
            <v>January 16, 2009</v>
          </cell>
          <cell r="M809">
            <v>39829.541666666664</v>
          </cell>
          <cell r="N809" t="str">
            <v>Approve</v>
          </cell>
          <cell r="O809">
            <v>1050000</v>
          </cell>
          <cell r="T809" t="str">
            <v>Curtis Ritterling</v>
          </cell>
          <cell r="U809" t="str">
            <v>812-983-2541</v>
          </cell>
          <cell r="V809" t="str">
            <v>Sandra Parker 812-983-2541</v>
          </cell>
          <cell r="W809" t="str">
            <v>55 Main Street</v>
          </cell>
          <cell r="X809" t="str">
            <v>Elberfield</v>
          </cell>
          <cell r="Y809" t="str">
            <v>IN</v>
          </cell>
          <cell r="Z809" t="str">
            <v>47613</v>
          </cell>
          <cell r="AA809" t="str">
            <v>(812) 983-2579</v>
          </cell>
        </row>
        <row r="810">
          <cell r="A810">
            <v>750</v>
          </cell>
          <cell r="B810" t="str">
            <v>January 14, 2009</v>
          </cell>
          <cell r="C810" t="str">
            <v>FRB</v>
          </cell>
          <cell r="D810" t="str">
            <v>RSSD</v>
          </cell>
          <cell r="E810">
            <v>1143904</v>
          </cell>
          <cell r="F810" t="str">
            <v>Market Bancorporation, Inc. / New Market Bank</v>
          </cell>
          <cell r="G810" t="str">
            <v>Private</v>
          </cell>
          <cell r="H810">
            <v>2100000</v>
          </cell>
          <cell r="I810" t="str">
            <v>Council</v>
          </cell>
          <cell r="J810">
            <v>39827</v>
          </cell>
          <cell r="K810" t="str">
            <v>Approve</v>
          </cell>
          <cell r="L810" t="str">
            <v>January 16, 2009</v>
          </cell>
          <cell r="M810">
            <v>39829.541666666664</v>
          </cell>
          <cell r="N810" t="str">
            <v>Approve</v>
          </cell>
          <cell r="O810">
            <v>2100000</v>
          </cell>
          <cell r="T810" t="str">
            <v>Robert Vogel</v>
          </cell>
          <cell r="U810" t="str">
            <v>952-223-2301</v>
          </cell>
          <cell r="V810" t="str">
            <v>Anita Drentlaw 952-223-2330</v>
          </cell>
          <cell r="W810" t="str">
            <v>461 Main Street, P.O. Box 69</v>
          </cell>
          <cell r="X810" t="str">
            <v>New Market</v>
          </cell>
          <cell r="Y810" t="str">
            <v>MN</v>
          </cell>
          <cell r="Z810" t="str">
            <v>55054</v>
          </cell>
          <cell r="AA810" t="str">
            <v>(952) 469-1704</v>
          </cell>
        </row>
        <row r="811">
          <cell r="A811">
            <v>751</v>
          </cell>
          <cell r="B811" t="str">
            <v>January 14, 2009</v>
          </cell>
          <cell r="C811" t="str">
            <v>FDIC</v>
          </cell>
          <cell r="D811" t="str">
            <v>RSSD</v>
          </cell>
          <cell r="E811">
            <v>1096587</v>
          </cell>
          <cell r="F811" t="str">
            <v>St. Johns Bancshares, Inc.</v>
          </cell>
          <cell r="G811" t="str">
            <v>Private</v>
          </cell>
          <cell r="H811">
            <v>8100000</v>
          </cell>
          <cell r="I811" t="str">
            <v>Council</v>
          </cell>
          <cell r="J811">
            <v>39827</v>
          </cell>
          <cell r="K811" t="str">
            <v>Approve</v>
          </cell>
          <cell r="L811" t="str">
            <v>January 16, 2009</v>
          </cell>
          <cell r="M811">
            <v>39829.541666666664</v>
          </cell>
          <cell r="N811" t="str">
            <v>Approve</v>
          </cell>
          <cell r="O811">
            <v>8100000</v>
          </cell>
          <cell r="T811" t="str">
            <v>Brad Muhlke</v>
          </cell>
          <cell r="U811" t="str">
            <v>314-428-1059, ext. 3494</v>
          </cell>
          <cell r="V811" t="str">
            <v>Gail Eagle 314-428-1059, ext. 3503</v>
          </cell>
          <cell r="W811" t="str">
            <v>8924 St. Charles Rock Road</v>
          </cell>
          <cell r="X811" t="str">
            <v>St. Louis</v>
          </cell>
          <cell r="Y811" t="str">
            <v>MO</v>
          </cell>
          <cell r="Z811" t="str">
            <v>63114</v>
          </cell>
          <cell r="AA811" t="str">
            <v>(314) 423-7589</v>
          </cell>
        </row>
        <row r="812">
          <cell r="A812">
            <v>752</v>
          </cell>
          <cell r="B812" t="str">
            <v>January 14, 2009</v>
          </cell>
          <cell r="C812" t="str">
            <v>FDIC</v>
          </cell>
          <cell r="D812" t="str">
            <v>RSSD</v>
          </cell>
          <cell r="E812">
            <v>1066919</v>
          </cell>
          <cell r="F812" t="str">
            <v>Wheeler County Bancshares, Inc. / Ericson State Bank</v>
          </cell>
          <cell r="G812" t="str">
            <v>Private</v>
          </cell>
          <cell r="H812">
            <v>1082000</v>
          </cell>
          <cell r="I812" t="str">
            <v>Council</v>
          </cell>
          <cell r="J812">
            <v>39827</v>
          </cell>
          <cell r="K812" t="str">
            <v>Approve</v>
          </cell>
          <cell r="L812" t="str">
            <v>January 16, 2009</v>
          </cell>
          <cell r="M812">
            <v>39829.541666666664</v>
          </cell>
          <cell r="N812" t="str">
            <v>Remand</v>
          </cell>
          <cell r="P812" t="str">
            <v>Remand for more information</v>
          </cell>
          <cell r="T812" t="str">
            <v>Jack Poulsen</v>
          </cell>
          <cell r="U812" t="str">
            <v>308-653-5441</v>
          </cell>
          <cell r="V812" t="str">
            <v>Deb Poulsen 308-653-5441</v>
          </cell>
          <cell r="W812" t="str">
            <v>427 Central Avenue</v>
          </cell>
          <cell r="X812" t="str">
            <v>Ericson</v>
          </cell>
          <cell r="Y812" t="str">
            <v>NE</v>
          </cell>
          <cell r="Z812" t="str">
            <v>68637</v>
          </cell>
          <cell r="AA812" t="str">
            <v>(308) 653-5450</v>
          </cell>
        </row>
        <row r="813">
          <cell r="A813">
            <v>753</v>
          </cell>
          <cell r="B813" t="str">
            <v>January 14, 2009</v>
          </cell>
          <cell r="C813" t="str">
            <v>FDIC</v>
          </cell>
          <cell r="D813" t="str">
            <v>RSSD</v>
          </cell>
          <cell r="E813">
            <v>3304361</v>
          </cell>
          <cell r="F813" t="str">
            <v>Pathway Bancorp</v>
          </cell>
          <cell r="G813" t="str">
            <v>Private</v>
          </cell>
          <cell r="H813">
            <v>3727000</v>
          </cell>
          <cell r="I813" t="str">
            <v>Council</v>
          </cell>
          <cell r="J813">
            <v>39827</v>
          </cell>
          <cell r="K813" t="str">
            <v>Approve</v>
          </cell>
          <cell r="T813" t="str">
            <v>Thomas A. Emerton</v>
          </cell>
          <cell r="U813" t="str">
            <v>308-485-4232</v>
          </cell>
          <cell r="V813" t="str">
            <v>Richard L. Heckman 308-485-4232</v>
          </cell>
          <cell r="W813" t="str">
            <v>P.O. Box 428 / (304 South High Street)</v>
          </cell>
          <cell r="X813" t="str">
            <v>Cairo</v>
          </cell>
          <cell r="Y813" t="str">
            <v>NE</v>
          </cell>
          <cell r="Z813" t="str">
            <v>68824</v>
          </cell>
          <cell r="AA813" t="str">
            <v>(308) 485-4235</v>
          </cell>
        </row>
        <row r="814">
          <cell r="A814">
            <v>754</v>
          </cell>
          <cell r="B814" t="str">
            <v>January 14, 2009</v>
          </cell>
          <cell r="C814" t="str">
            <v>FDIC</v>
          </cell>
          <cell r="D814" t="str">
            <v>RSSD</v>
          </cell>
          <cell r="E814">
            <v>1084016</v>
          </cell>
          <cell r="F814" t="str">
            <v>Magnolia State Bank</v>
          </cell>
          <cell r="G814" t="str">
            <v>Private</v>
          </cell>
          <cell r="H814">
            <v>3786810</v>
          </cell>
          <cell r="I814" t="str">
            <v>Approve</v>
          </cell>
          <cell r="T814" t="str">
            <v>Thomas E. Brown</v>
          </cell>
          <cell r="U814" t="str">
            <v>601-764-2265</v>
          </cell>
          <cell r="V814" t="str">
            <v>Martha E. Lee 601-764-3177</v>
          </cell>
          <cell r="W814" t="str">
            <v>15 East 6th Avenue; PO Box 508</v>
          </cell>
          <cell r="X814" t="str">
            <v>Bay Springs</v>
          </cell>
          <cell r="Y814" t="str">
            <v>MS</v>
          </cell>
          <cell r="Z814" t="str">
            <v>39422</v>
          </cell>
          <cell r="AA814" t="str">
            <v>(601) 764-6411</v>
          </cell>
        </row>
        <row r="815">
          <cell r="A815">
            <v>755</v>
          </cell>
          <cell r="B815" t="str">
            <v>January 14, 2009</v>
          </cell>
          <cell r="C815" t="str">
            <v>FDIC</v>
          </cell>
          <cell r="D815" t="str">
            <v>RSSD</v>
          </cell>
          <cell r="E815">
            <v>1250035</v>
          </cell>
          <cell r="F815" t="str">
            <v>Central Bancorp, Inc. / United Central Bank</v>
          </cell>
          <cell r="G815" t="str">
            <v>Private</v>
          </cell>
          <cell r="H815">
            <v>22500000</v>
          </cell>
          <cell r="I815" t="str">
            <v>Approve</v>
          </cell>
          <cell r="T815" t="str">
            <v>R. Luke Lively</v>
          </cell>
          <cell r="U815" t="str">
            <v>972-509-7337</v>
          </cell>
          <cell r="V815" t="str">
            <v>M. Keith Ward 972-485-7201</v>
          </cell>
          <cell r="W815" t="str">
            <v>4555 West Walnut Street</v>
          </cell>
          <cell r="X815" t="str">
            <v>Garland</v>
          </cell>
          <cell r="Y815" t="str">
            <v>TX</v>
          </cell>
          <cell r="Z815" t="str">
            <v>75042</v>
          </cell>
          <cell r="AA815" t="str">
            <v>(972) 516-3680</v>
          </cell>
        </row>
        <row r="816">
          <cell r="A816">
            <v>756</v>
          </cell>
          <cell r="B816" t="str">
            <v>January 14, 2009</v>
          </cell>
          <cell r="C816" t="str">
            <v>FDIC</v>
          </cell>
          <cell r="D816" t="str">
            <v>RSSD</v>
          </cell>
          <cell r="E816">
            <v>3451603</v>
          </cell>
          <cell r="F816" t="str">
            <v>Hometown Bancorp of Alabama, Inc.</v>
          </cell>
          <cell r="G816" t="str">
            <v>Private</v>
          </cell>
          <cell r="H816">
            <v>3250000</v>
          </cell>
          <cell r="I816" t="str">
            <v>Approve</v>
          </cell>
          <cell r="T816" t="str">
            <v>Danny J. Kelly</v>
          </cell>
          <cell r="U816" t="str">
            <v>205-625-4434</v>
          </cell>
          <cell r="V816" t="str">
            <v>Patti Young 205-625-4434</v>
          </cell>
          <cell r="W816" t="str">
            <v>2002 2nd Avenue East</v>
          </cell>
          <cell r="X816" t="str">
            <v>Oneonta</v>
          </cell>
          <cell r="Y816" t="str">
            <v>AL</v>
          </cell>
          <cell r="Z816" t="str">
            <v>35121</v>
          </cell>
          <cell r="AA816" t="str">
            <v>(205) 625-3633</v>
          </cell>
        </row>
        <row r="817">
          <cell r="A817">
            <v>757</v>
          </cell>
          <cell r="B817" t="str">
            <v>January 14, 2009</v>
          </cell>
          <cell r="C817" t="str">
            <v>FDIC</v>
          </cell>
          <cell r="D817" t="str">
            <v>RSSD</v>
          </cell>
          <cell r="E817">
            <v>2925723</v>
          </cell>
          <cell r="F817" t="str">
            <v>Rumson-Fair Haven Bank and Trust Company</v>
          </cell>
          <cell r="G817" t="str">
            <v xml:space="preserve">Public </v>
          </cell>
          <cell r="H817">
            <v>3570000</v>
          </cell>
          <cell r="I817" t="str">
            <v>Approve</v>
          </cell>
          <cell r="T817" t="str">
            <v>Dennis J. Flanagan</v>
          </cell>
          <cell r="U817" t="str">
            <v>732-933-4445</v>
          </cell>
          <cell r="V817" t="str">
            <v>Robert E. Davis, Jr. 732-933-4445</v>
          </cell>
          <cell r="W817" t="str">
            <v>20 Bingham Avenue</v>
          </cell>
          <cell r="X817" t="str">
            <v>Rumson</v>
          </cell>
          <cell r="Y817" t="str">
            <v>NJ</v>
          </cell>
          <cell r="Z817" t="str">
            <v>07760</v>
          </cell>
          <cell r="AA817" t="str">
            <v>(732) 345-1842</v>
          </cell>
        </row>
        <row r="818">
          <cell r="A818">
            <v>758</v>
          </cell>
          <cell r="B818" t="str">
            <v>January 14, 2009</v>
          </cell>
          <cell r="C818" t="str">
            <v>FDIC</v>
          </cell>
          <cell r="D818" t="str">
            <v>RSSD</v>
          </cell>
          <cell r="E818">
            <v>3165106</v>
          </cell>
          <cell r="F818" t="str">
            <v>Mechanics Banc Holding Company</v>
          </cell>
          <cell r="G818" t="str">
            <v>Private</v>
          </cell>
          <cell r="H818">
            <v>4021830</v>
          </cell>
          <cell r="I818" t="str">
            <v>Approve</v>
          </cell>
          <cell r="T818" t="str">
            <v>Cam Tyler</v>
          </cell>
          <cell r="U818" t="str">
            <v>662-473-2261</v>
          </cell>
          <cell r="V818" t="str">
            <v>Nell Jobe 662-473-2261</v>
          </cell>
          <cell r="W818" t="str">
            <v xml:space="preserve">P.O. Box 707 </v>
          </cell>
          <cell r="X818" t="str">
            <v>Water Valley</v>
          </cell>
          <cell r="Y818" t="str">
            <v>MS</v>
          </cell>
          <cell r="Z818" t="str">
            <v>38965</v>
          </cell>
          <cell r="AA818" t="str">
            <v>(662) 473-4948</v>
          </cell>
        </row>
        <row r="819">
          <cell r="A819">
            <v>759</v>
          </cell>
          <cell r="B819" t="str">
            <v>January 14, 2009</v>
          </cell>
          <cell r="C819" t="str">
            <v>FDIC</v>
          </cell>
          <cell r="D819" t="str">
            <v>RSSD</v>
          </cell>
          <cell r="E819">
            <v>3228908</v>
          </cell>
          <cell r="F819" t="str">
            <v>Medallion Bank</v>
          </cell>
          <cell r="G819" t="str">
            <v>Private</v>
          </cell>
          <cell r="H819">
            <v>11800000</v>
          </cell>
          <cell r="I819" t="str">
            <v>Approve</v>
          </cell>
          <cell r="T819" t="str">
            <v>John Taggart</v>
          </cell>
          <cell r="U819" t="str">
            <v>801-284-7060</v>
          </cell>
          <cell r="V819" t="str">
            <v>Jeffrey Yin 212-328-3615</v>
          </cell>
          <cell r="W819" t="str">
            <v>1100 East 6600 South, Suite 510</v>
          </cell>
          <cell r="X819" t="str">
            <v>Salt Lake City</v>
          </cell>
          <cell r="Y819" t="str">
            <v>UT</v>
          </cell>
          <cell r="Z819" t="str">
            <v>84121</v>
          </cell>
          <cell r="AA819" t="str">
            <v>(801) 284-7077</v>
          </cell>
        </row>
        <row r="820">
          <cell r="A820">
            <v>760</v>
          </cell>
          <cell r="B820" t="str">
            <v>January 14, 2009</v>
          </cell>
          <cell r="C820" t="str">
            <v>FDIC</v>
          </cell>
          <cell r="D820" t="str">
            <v>RSSD</v>
          </cell>
          <cell r="E820">
            <v>2352226</v>
          </cell>
          <cell r="F820" t="str">
            <v>Liberty Bancshares, Inc.</v>
          </cell>
          <cell r="G820" t="str">
            <v>Private</v>
          </cell>
          <cell r="H820">
            <v>21000000</v>
          </cell>
          <cell r="I820" t="str">
            <v>Approve</v>
          </cell>
          <cell r="T820" t="str">
            <v>Gary E. Metzger</v>
          </cell>
          <cell r="U820" t="str">
            <v>417-875-5210</v>
          </cell>
          <cell r="V820" t="str">
            <v>Michael S. Hill 417-875-5252</v>
          </cell>
          <cell r="W820" t="str">
            <v>4625 South National Avenue</v>
          </cell>
          <cell r="X820" t="str">
            <v>Springfield</v>
          </cell>
          <cell r="Y820" t="str">
            <v>MO</v>
          </cell>
          <cell r="Z820" t="str">
            <v>65810</v>
          </cell>
          <cell r="AA820" t="str">
            <v>(417) 616-8410</v>
          </cell>
        </row>
        <row r="821">
          <cell r="A821">
            <v>761</v>
          </cell>
          <cell r="B821" t="str">
            <v>January 14, 2009</v>
          </cell>
          <cell r="C821" t="str">
            <v>FDIC</v>
          </cell>
          <cell r="D821" t="str">
            <v>RSSD</v>
          </cell>
          <cell r="E821">
            <v>3121193</v>
          </cell>
          <cell r="F821" t="str">
            <v>Independent Holdings, Inc.</v>
          </cell>
          <cell r="G821" t="str">
            <v>Private</v>
          </cell>
          <cell r="H821">
            <v>19113000</v>
          </cell>
          <cell r="I821" t="str">
            <v>Approve</v>
          </cell>
          <cell r="T821" t="str">
            <v>Hugh M. Stephens, Jr.</v>
          </cell>
          <cell r="U821" t="str">
            <v>901-844-0477</v>
          </cell>
          <cell r="V821" t="str">
            <v>Charles B. Dudley 901-844-0330</v>
          </cell>
          <cell r="W821" t="str">
            <v>5050 Poplar Avenue, Suite 2200</v>
          </cell>
          <cell r="X821" t="str">
            <v>Memphis</v>
          </cell>
          <cell r="Y821" t="str">
            <v>TN</v>
          </cell>
          <cell r="Z821" t="str">
            <v>38111</v>
          </cell>
          <cell r="AA821" t="str">
            <v>(901) 844-0310</v>
          </cell>
        </row>
        <row r="822">
          <cell r="A822">
            <v>762</v>
          </cell>
          <cell r="B822" t="str">
            <v>January 14, 2009</v>
          </cell>
          <cell r="C822" t="str">
            <v>FDIC</v>
          </cell>
          <cell r="D822" t="str">
            <v>RSSD</v>
          </cell>
          <cell r="E822">
            <v>1083158</v>
          </cell>
          <cell r="F822" t="str">
            <v>Great Guaranty Bancshares, Inc.</v>
          </cell>
          <cell r="G822" t="str">
            <v>Private</v>
          </cell>
          <cell r="H822">
            <v>2185000</v>
          </cell>
          <cell r="I822" t="str">
            <v>Approve</v>
          </cell>
          <cell r="T822" t="str">
            <v>J. Wade O'Neal, III</v>
          </cell>
          <cell r="U822" t="str">
            <v>225-638-8621</v>
          </cell>
          <cell r="V822" t="str">
            <v>Pam Patin 225-638-8621</v>
          </cell>
          <cell r="W822" t="str">
            <v>P.O. Box 10 / (175 New Roads Street)</v>
          </cell>
          <cell r="X822" t="str">
            <v>New Roads</v>
          </cell>
          <cell r="Y822" t="str">
            <v>LA</v>
          </cell>
          <cell r="Z822" t="str">
            <v>70760</v>
          </cell>
          <cell r="AA822" t="str">
            <v>(225) 638-5636</v>
          </cell>
        </row>
        <row r="823">
          <cell r="A823">
            <v>763</v>
          </cell>
          <cell r="B823" t="str">
            <v>January 14, 2009</v>
          </cell>
          <cell r="C823" t="str">
            <v>FDIC</v>
          </cell>
          <cell r="D823" t="str">
            <v>RSSD</v>
          </cell>
          <cell r="E823">
            <v>1248573</v>
          </cell>
          <cell r="F823" t="str">
            <v>Security State Bancshares / Focus Bank</v>
          </cell>
          <cell r="G823" t="str">
            <v>Private</v>
          </cell>
          <cell r="H823">
            <v>12500000</v>
          </cell>
          <cell r="I823" t="str">
            <v>Approve</v>
          </cell>
          <cell r="T823" t="str">
            <v>Jeffrey D. Barker</v>
          </cell>
          <cell r="U823" t="str">
            <v>573-683-3712</v>
          </cell>
          <cell r="V823" t="str">
            <v>Donald L. Burnett 573-683-3712</v>
          </cell>
          <cell r="W823" t="str">
            <v>101 S. Main</v>
          </cell>
          <cell r="X823" t="str">
            <v>Charleston</v>
          </cell>
          <cell r="Y823" t="str">
            <v>MO</v>
          </cell>
          <cell r="Z823" t="str">
            <v>63834</v>
          </cell>
          <cell r="AA823" t="str">
            <v>(573) 683-4624</v>
          </cell>
        </row>
        <row r="824">
          <cell r="A824">
            <v>764</v>
          </cell>
          <cell r="B824" t="str">
            <v>January 14, 2009</v>
          </cell>
          <cell r="C824" t="str">
            <v>FDIC</v>
          </cell>
          <cell r="D824" t="str">
            <v>RSSD</v>
          </cell>
          <cell r="E824">
            <v>3236640</v>
          </cell>
          <cell r="F824" t="str">
            <v>CBB Bancorp / Century Bank of Georgia</v>
          </cell>
          <cell r="G824" t="str">
            <v>Private</v>
          </cell>
          <cell r="H824">
            <v>2664290</v>
          </cell>
          <cell r="I824" t="str">
            <v>Approve</v>
          </cell>
          <cell r="T824" t="str">
            <v>Richard E. Drews</v>
          </cell>
          <cell r="U824" t="str">
            <v>678-721-2014</v>
          </cell>
          <cell r="V824" t="str">
            <v>Rhonda C. Massengill 678-721-2023</v>
          </cell>
          <cell r="W824" t="str">
            <v>P.O. Box 580 / (215 East main Street)</v>
          </cell>
          <cell r="X824" t="str">
            <v>Cartersville</v>
          </cell>
          <cell r="Y824" t="str">
            <v>GA</v>
          </cell>
          <cell r="Z824" t="str">
            <v>30120</v>
          </cell>
          <cell r="AA824" t="str">
            <v>(678) 721-7370</v>
          </cell>
        </row>
        <row r="825">
          <cell r="A825">
            <v>765</v>
          </cell>
          <cell r="B825" t="str">
            <v>January 14, 2009</v>
          </cell>
          <cell r="C825" t="str">
            <v>FDIC</v>
          </cell>
          <cell r="D825" t="str">
            <v>RSSD</v>
          </cell>
          <cell r="E825">
            <v>2158156</v>
          </cell>
          <cell r="F825" t="str">
            <v>Central Bancshares / Central Bank and Trust Co.</v>
          </cell>
          <cell r="G825" t="str">
            <v>Private</v>
          </cell>
          <cell r="H825">
            <v>40000000</v>
          </cell>
          <cell r="I825" t="str">
            <v>Approve</v>
          </cell>
          <cell r="T825" t="str">
            <v>Luther Deaton</v>
          </cell>
          <cell r="U825" t="str">
            <v>859-253-6184</v>
          </cell>
          <cell r="V825" t="str">
            <v>Patricia Rice 859-253-6009</v>
          </cell>
          <cell r="W825" t="str">
            <v>300 West Vine Street</v>
          </cell>
          <cell r="X825" t="str">
            <v>Lexington</v>
          </cell>
          <cell r="Y825" t="str">
            <v>KY</v>
          </cell>
          <cell r="Z825" t="str">
            <v>40507</v>
          </cell>
          <cell r="AA825" t="str">
            <v>(859) 253-6193</v>
          </cell>
        </row>
        <row r="826">
          <cell r="A826">
            <v>766</v>
          </cell>
          <cell r="B826" t="str">
            <v>January 14, 2009</v>
          </cell>
          <cell r="C826" t="str">
            <v>FDIC</v>
          </cell>
          <cell r="D826" t="str">
            <v>RSSD</v>
          </cell>
          <cell r="E826">
            <v>3043008</v>
          </cell>
          <cell r="F826" t="str">
            <v>AmeriBank Holding Company, Inc. / American Bank of Oklahoma</v>
          </cell>
          <cell r="G826" t="str">
            <v>Private</v>
          </cell>
          <cell r="H826">
            <v>2739960</v>
          </cell>
          <cell r="I826" t="str">
            <v>Approve</v>
          </cell>
          <cell r="T826" t="str">
            <v>Joe Landon</v>
          </cell>
          <cell r="U826" t="str">
            <v>918-371-7300</v>
          </cell>
          <cell r="V826" t="str">
            <v>Teresa Parker 918-371-7300</v>
          </cell>
          <cell r="W826" t="str">
            <v>200 East Main Street / PO Box 66</v>
          </cell>
          <cell r="X826" t="str">
            <v>Collinsville</v>
          </cell>
          <cell r="Y826" t="str">
            <v>OK</v>
          </cell>
          <cell r="Z826" t="str">
            <v>74021</v>
          </cell>
          <cell r="AA826" t="str">
            <v>(918) 371-7040</v>
          </cell>
        </row>
        <row r="827">
          <cell r="A827">
            <v>767</v>
          </cell>
          <cell r="B827" t="str">
            <v>January 14, 2009</v>
          </cell>
          <cell r="C827" t="str">
            <v>FDIC</v>
          </cell>
          <cell r="D827" t="str">
            <v>RSSD</v>
          </cell>
          <cell r="E827">
            <v>1097306</v>
          </cell>
          <cell r="F827" t="str">
            <v>BancPlus Corporation</v>
          </cell>
          <cell r="G827" t="str">
            <v>Private</v>
          </cell>
          <cell r="H827">
            <v>48000000</v>
          </cell>
          <cell r="I827" t="str">
            <v>Approve</v>
          </cell>
          <cell r="T827" t="str">
            <v>William A. Ray</v>
          </cell>
          <cell r="U827" t="str">
            <v>601-898-8310</v>
          </cell>
          <cell r="V827" t="str">
            <v>Eloise S. Partridge 601-898-4981</v>
          </cell>
          <cell r="W827" t="str">
            <v>400 Concourse, Suite 200</v>
          </cell>
          <cell r="X827" t="str">
            <v>Ridgeland</v>
          </cell>
          <cell r="Y827" t="str">
            <v>MS</v>
          </cell>
          <cell r="Z827" t="str">
            <v>39157</v>
          </cell>
          <cell r="AA827" t="str">
            <v>(601) 898-0330</v>
          </cell>
        </row>
        <row r="828">
          <cell r="A828">
            <v>768</v>
          </cell>
          <cell r="B828" t="str">
            <v>January 14, 2009</v>
          </cell>
          <cell r="C828" t="str">
            <v>FDIC</v>
          </cell>
          <cell r="D828" t="str">
            <v>RSSD</v>
          </cell>
          <cell r="E828">
            <v>1097445</v>
          </cell>
          <cell r="F828" t="str">
            <v>BancStar, Inc.</v>
          </cell>
          <cell r="G828" t="str">
            <v>Private</v>
          </cell>
          <cell r="H828">
            <v>9000000</v>
          </cell>
          <cell r="I828" t="str">
            <v>Approve</v>
          </cell>
          <cell r="T828" t="str">
            <v>Thomas H. Keiser</v>
          </cell>
          <cell r="U828" t="str">
            <v>636-931-5800, ext. 4003</v>
          </cell>
          <cell r="V828" t="str">
            <v>Joseph C. Stewart, III 636-931-5800, ext. 4007</v>
          </cell>
          <cell r="W828" t="str">
            <v>1450 Parkway West, Suite 200</v>
          </cell>
          <cell r="X828" t="str">
            <v>Festus</v>
          </cell>
          <cell r="Y828" t="str">
            <v>MO</v>
          </cell>
          <cell r="Z828" t="str">
            <v>63028</v>
          </cell>
          <cell r="AA828" t="str">
            <v>(636) 931-6570</v>
          </cell>
        </row>
        <row r="830">
          <cell r="A830">
            <v>769</v>
          </cell>
          <cell r="B830" t="str">
            <v>January 15, 2009</v>
          </cell>
          <cell r="C830" t="str">
            <v>OTS</v>
          </cell>
          <cell r="D830" t="str">
            <v>RSSD</v>
          </cell>
          <cell r="E830">
            <v>2390013</v>
          </cell>
          <cell r="F830" t="str">
            <v>Meta Financial Group, Inc.</v>
          </cell>
          <cell r="G830" t="str">
            <v xml:space="preserve">Public </v>
          </cell>
          <cell r="H830">
            <v>17000000</v>
          </cell>
          <cell r="I830" t="str">
            <v>Approve</v>
          </cell>
          <cell r="T830" t="str">
            <v>David W. Leedom</v>
          </cell>
          <cell r="U830" t="str">
            <v>605-782-0764</v>
          </cell>
          <cell r="V830" t="str">
            <v>J. Tyler Haahr 605-977-0211</v>
          </cell>
          <cell r="W830" t="str">
            <v>121 East Fifth Street</v>
          </cell>
          <cell r="X830" t="str">
            <v>Storm Lake</v>
          </cell>
          <cell r="Y830" t="str">
            <v>IA</v>
          </cell>
          <cell r="Z830" t="str">
            <v>50588</v>
          </cell>
          <cell r="AA830" t="str">
            <v>(605) 338-0596</v>
          </cell>
        </row>
        <row r="831">
          <cell r="A831">
            <v>770</v>
          </cell>
          <cell r="B831" t="str">
            <v>January 15, 2009</v>
          </cell>
          <cell r="C831" t="str">
            <v>OTS</v>
          </cell>
          <cell r="D831" t="str">
            <v>RSSD</v>
          </cell>
          <cell r="E831">
            <v>2877532</v>
          </cell>
          <cell r="F831" t="str">
            <v>The Allstate Corporation</v>
          </cell>
          <cell r="G831" t="str">
            <v xml:space="preserve">Public </v>
          </cell>
          <cell r="H831">
            <v>3265378000</v>
          </cell>
          <cell r="I831" t="str">
            <v>Approve</v>
          </cell>
          <cell r="T831" t="str">
            <v>Steve Verney</v>
          </cell>
          <cell r="U831" t="str">
            <v>847-402-3313</v>
          </cell>
          <cell r="V831" t="str">
            <v>Mary McGinn 847-402-6146</v>
          </cell>
          <cell r="W831" t="str">
            <v>2775 Sanders Road, F-9</v>
          </cell>
          <cell r="X831" t="str">
            <v>Northbrook</v>
          </cell>
          <cell r="Y831" t="str">
            <v>IL</v>
          </cell>
          <cell r="Z831" t="str">
            <v>60062</v>
          </cell>
          <cell r="AA831" t="str">
            <v>(847) 402-0588</v>
          </cell>
        </row>
        <row r="832">
          <cell r="A832">
            <v>771</v>
          </cell>
          <cell r="B832" t="str">
            <v>January 15, 2009</v>
          </cell>
          <cell r="C832" t="str">
            <v>OTS</v>
          </cell>
          <cell r="D832" t="str">
            <v>RSSD</v>
          </cell>
          <cell r="E832">
            <v>2433312</v>
          </cell>
          <cell r="F832" t="str">
            <v>Ameriprise Financial, Inc.</v>
          </cell>
          <cell r="G832" t="str">
            <v xml:space="preserve">Public </v>
          </cell>
          <cell r="H832">
            <v>2426850000</v>
          </cell>
          <cell r="I832" t="str">
            <v>Approve</v>
          </cell>
          <cell r="T832" t="str">
            <v>David H. Weiser</v>
          </cell>
          <cell r="U832" t="str">
            <v>612-671-1788</v>
          </cell>
          <cell r="V832" t="str">
            <v>John Junek 612-671-3651</v>
          </cell>
          <cell r="W832" t="str">
            <v>1099 Ameriprise Financial Center</v>
          </cell>
          <cell r="X832" t="str">
            <v>Minneapolis</v>
          </cell>
          <cell r="Y832" t="str">
            <v>MN</v>
          </cell>
          <cell r="Z832" t="str">
            <v>55474</v>
          </cell>
          <cell r="AA832" t="str">
            <v>(612) 678-0081</v>
          </cell>
        </row>
        <row r="833">
          <cell r="A833">
            <v>772</v>
          </cell>
          <cell r="B833" t="str">
            <v>January 15, 2009</v>
          </cell>
          <cell r="C833" t="str">
            <v>OTS</v>
          </cell>
          <cell r="D833" t="str">
            <v>RSSD</v>
          </cell>
          <cell r="E833">
            <v>264772</v>
          </cell>
          <cell r="F833" t="str">
            <v>First Trade Union Bank</v>
          </cell>
          <cell r="G833" t="str">
            <v>Private</v>
          </cell>
          <cell r="H833">
            <v>11000000</v>
          </cell>
          <cell r="I833" t="str">
            <v>Approve</v>
          </cell>
          <cell r="T833" t="str">
            <v>Mike Butler</v>
          </cell>
          <cell r="U833" t="str">
            <v>617-728-7336</v>
          </cell>
          <cell r="V833" t="str">
            <v>Greg Dee 617-728-7323</v>
          </cell>
          <cell r="W833" t="str">
            <v>One Harbor Street, Suite 201</v>
          </cell>
          <cell r="X833" t="str">
            <v>Boston</v>
          </cell>
          <cell r="Y833" t="str">
            <v>MA</v>
          </cell>
          <cell r="Z833" t="str">
            <v>02210</v>
          </cell>
          <cell r="AA833" t="str">
            <v>(617) 330-5104</v>
          </cell>
        </row>
        <row r="834">
          <cell r="A834">
            <v>773</v>
          </cell>
          <cell r="B834" t="str">
            <v>January 15, 2009</v>
          </cell>
          <cell r="C834" t="str">
            <v>OTS</v>
          </cell>
          <cell r="D834" t="str">
            <v>RSSD</v>
          </cell>
          <cell r="E834">
            <v>3853449</v>
          </cell>
          <cell r="F834" t="str">
            <v>Principal Financial Group, Inc.</v>
          </cell>
          <cell r="G834" t="str">
            <v xml:space="preserve">Public </v>
          </cell>
          <cell r="H834">
            <v>2000000000</v>
          </cell>
          <cell r="I834" t="str">
            <v>Approve</v>
          </cell>
          <cell r="T834" t="str">
            <v>Terry Lillis</v>
          </cell>
          <cell r="U834" t="str">
            <v>515-247-4885</v>
          </cell>
          <cell r="V834" t="str">
            <v>Ellen Lamale 515-247-6337</v>
          </cell>
          <cell r="W834" t="str">
            <v>711 High Street</v>
          </cell>
          <cell r="X834" t="str">
            <v>Des Moines</v>
          </cell>
          <cell r="Y834" t="str">
            <v>IA</v>
          </cell>
          <cell r="Z834" t="str">
            <v>50392</v>
          </cell>
          <cell r="AA834" t="str">
            <v>(515) 248-8617</v>
          </cell>
        </row>
        <row r="835">
          <cell r="A835">
            <v>774</v>
          </cell>
          <cell r="B835" t="str">
            <v>January 15, 2009</v>
          </cell>
          <cell r="C835" t="str">
            <v>OTS</v>
          </cell>
          <cell r="D835" t="str">
            <v>RSSD</v>
          </cell>
          <cell r="E835">
            <v>538473</v>
          </cell>
          <cell r="F835" t="str">
            <v>Presidential Holdings, Inc.</v>
          </cell>
          <cell r="G835" t="str">
            <v>Private</v>
          </cell>
          <cell r="H835">
            <v>12572000</v>
          </cell>
          <cell r="I835" t="str">
            <v>Approve</v>
          </cell>
          <cell r="T835" t="str">
            <v>A. Bruce Cleveland</v>
          </cell>
          <cell r="U835" t="str">
            <v>301-718-3090</v>
          </cell>
          <cell r="V835" t="str">
            <v>David L. Erickson 301-652-1616. ext. 2262</v>
          </cell>
          <cell r="W835" t="str">
            <v>4600 East-West Highway, 4th Floor</v>
          </cell>
          <cell r="X835" t="str">
            <v>Bethesda</v>
          </cell>
          <cell r="Y835" t="str">
            <v>MD</v>
          </cell>
          <cell r="Z835" t="str">
            <v>20814</v>
          </cell>
          <cell r="AA835" t="str">
            <v>(301) 951-3513</v>
          </cell>
        </row>
        <row r="836">
          <cell r="A836">
            <v>775</v>
          </cell>
          <cell r="B836" t="str">
            <v>January 15, 2009</v>
          </cell>
          <cell r="C836" t="str">
            <v>OTS</v>
          </cell>
          <cell r="D836" t="str">
            <v>RSSD</v>
          </cell>
          <cell r="E836">
            <v>2472722</v>
          </cell>
          <cell r="F836" t="str">
            <v>The Phoenix Companies, Inc.</v>
          </cell>
          <cell r="G836" t="str">
            <v xml:space="preserve">Public </v>
          </cell>
          <cell r="H836">
            <v>494500000</v>
          </cell>
          <cell r="I836" t="str">
            <v>Approve</v>
          </cell>
          <cell r="T836" t="str">
            <v>Tracy L. Rich</v>
          </cell>
          <cell r="U836" t="str">
            <v>860-403-5566</v>
          </cell>
          <cell r="V836" t="str">
            <v>Peter Hoffman 860-403-5897</v>
          </cell>
          <cell r="W836" t="str">
            <v>One American Row</v>
          </cell>
          <cell r="X836" t="str">
            <v>Hartford</v>
          </cell>
          <cell r="Y836" t="str">
            <v>CT</v>
          </cell>
          <cell r="Z836" t="str">
            <v>06115</v>
          </cell>
          <cell r="AA836" t="str">
            <v>(860) 403-7899</v>
          </cell>
        </row>
        <row r="838">
          <cell r="A838">
            <v>776</v>
          </cell>
          <cell r="B838" t="str">
            <v>January 16, 2009</v>
          </cell>
          <cell r="C838" t="str">
            <v>FDIC</v>
          </cell>
          <cell r="D838" t="str">
            <v>RSSD</v>
          </cell>
          <cell r="E838">
            <v>1471960</v>
          </cell>
          <cell r="F838" t="str">
            <v>Brotherhood Bancshares, Inc.</v>
          </cell>
          <cell r="G838" t="str">
            <v>Private</v>
          </cell>
          <cell r="H838">
            <v>11000000</v>
          </cell>
          <cell r="I838" t="str">
            <v>Approve</v>
          </cell>
          <cell r="T838" t="str">
            <v>Brian Rorie</v>
          </cell>
          <cell r="U838" t="str">
            <v>913-288-3248</v>
          </cell>
          <cell r="V838" t="str">
            <v>Bob McCall 913-631-5372</v>
          </cell>
          <cell r="W838" t="str">
            <v>756 Minnesota Avenue</v>
          </cell>
          <cell r="X838" t="str">
            <v>Kansas City</v>
          </cell>
          <cell r="Y838" t="str">
            <v>KS</v>
          </cell>
          <cell r="Z838" t="str">
            <v>66101</v>
          </cell>
          <cell r="AA838" t="str">
            <v>(913) 321-5247</v>
          </cell>
        </row>
        <row r="839">
          <cell r="A839">
            <v>777</v>
          </cell>
          <cell r="B839" t="str">
            <v>January 16, 2009</v>
          </cell>
          <cell r="C839" t="str">
            <v>FDIC</v>
          </cell>
          <cell r="D839" t="str">
            <v>RSSD</v>
          </cell>
          <cell r="E839">
            <v>3189063</v>
          </cell>
          <cell r="F839" t="str">
            <v>Commercial Bank of California</v>
          </cell>
          <cell r="G839" t="str">
            <v>Private</v>
          </cell>
          <cell r="H839">
            <v>6000000</v>
          </cell>
          <cell r="I839" t="str">
            <v>Approve</v>
          </cell>
          <cell r="T839" t="str">
            <v>Paul Adkins</v>
          </cell>
          <cell r="U839" t="str">
            <v>714-431-7018</v>
          </cell>
          <cell r="V839" t="str">
            <v>Carl Patsko 714-431-7017</v>
          </cell>
          <cell r="W839" t="str">
            <v>695 Town Center Drive, Suite 100</v>
          </cell>
          <cell r="X839" t="str">
            <v>Costa Mesa</v>
          </cell>
          <cell r="Y839" t="str">
            <v>CA</v>
          </cell>
          <cell r="Z839" t="str">
            <v>92626</v>
          </cell>
          <cell r="AA839" t="str">
            <v>(714) 825-0982</v>
          </cell>
        </row>
        <row r="840">
          <cell r="A840">
            <v>778</v>
          </cell>
          <cell r="B840" t="str">
            <v>January 16, 2009</v>
          </cell>
          <cell r="C840" t="str">
            <v>FDIC</v>
          </cell>
          <cell r="D840" t="str">
            <v>RSSD</v>
          </cell>
          <cell r="E840">
            <v>1138450</v>
          </cell>
          <cell r="F840" t="str">
            <v>F&amp;M Financial Corporation</v>
          </cell>
          <cell r="G840" t="str">
            <v>Private</v>
          </cell>
          <cell r="H840">
            <v>17243000</v>
          </cell>
          <cell r="I840" t="str">
            <v>Approve</v>
          </cell>
          <cell r="T840" t="str">
            <v>DeWayne Olive</v>
          </cell>
          <cell r="U840" t="str">
            <v>931-553-4660</v>
          </cell>
          <cell r="V840" t="str">
            <v>William S. Stuard 931-553-2015</v>
          </cell>
          <cell r="W840" t="str">
            <v>50 Franklin Street</v>
          </cell>
          <cell r="X840" t="str">
            <v>Clarksville</v>
          </cell>
          <cell r="Y840" t="str">
            <v>TN</v>
          </cell>
          <cell r="Z840" t="str">
            <v>37040</v>
          </cell>
          <cell r="AA840" t="str">
            <v>(931) 645-7153</v>
          </cell>
        </row>
        <row r="841">
          <cell r="A841">
            <v>779</v>
          </cell>
          <cell r="B841" t="str">
            <v>January 16, 2009</v>
          </cell>
          <cell r="C841" t="str">
            <v>FDIC</v>
          </cell>
          <cell r="D841" t="str">
            <v>RSSD</v>
          </cell>
          <cell r="E841">
            <v>2777061</v>
          </cell>
          <cell r="F841" t="str">
            <v>First Louisiana Bancshares, Inc.</v>
          </cell>
          <cell r="G841" t="str">
            <v>Private</v>
          </cell>
          <cell r="H841">
            <v>3400000</v>
          </cell>
          <cell r="I841" t="str">
            <v>Approve</v>
          </cell>
          <cell r="T841" t="str">
            <v>Ron C. Boudreaux</v>
          </cell>
          <cell r="U841" t="str">
            <v>318-798-5700</v>
          </cell>
          <cell r="V841" t="str">
            <v>Rhonda R. Hensley</v>
          </cell>
          <cell r="W841" t="str">
            <v>P.O. Box 52079 / (1350 E. 70th Street)</v>
          </cell>
          <cell r="X841" t="str">
            <v>Shreveport</v>
          </cell>
          <cell r="Y841" t="str">
            <v>LA</v>
          </cell>
          <cell r="Z841" t="str">
            <v>71135 / (71105)</v>
          </cell>
          <cell r="AA841" t="str">
            <v>(318) 629-1440</v>
          </cell>
        </row>
        <row r="842">
          <cell r="A842">
            <v>780</v>
          </cell>
          <cell r="B842" t="str">
            <v>January 16, 2009</v>
          </cell>
          <cell r="C842" t="str">
            <v>FDIC</v>
          </cell>
          <cell r="D842" t="str">
            <v>RSSD</v>
          </cell>
          <cell r="E842">
            <v>2638014</v>
          </cell>
          <cell r="F842" t="str">
            <v>Highlands Independent Bancshares, Inc.</v>
          </cell>
          <cell r="G842" t="str">
            <v>Private</v>
          </cell>
          <cell r="H842">
            <v>6750000</v>
          </cell>
          <cell r="I842" t="str">
            <v>Approve</v>
          </cell>
          <cell r="T842" t="str">
            <v>R. Todd Foster</v>
          </cell>
          <cell r="U842" t="str">
            <v>863-385-8700</v>
          </cell>
          <cell r="V842" t="str">
            <v>Shannon Sapp</v>
          </cell>
          <cell r="W842" t="str">
            <v>2600 U.S. Highway 27 North</v>
          </cell>
          <cell r="X842" t="str">
            <v>Sebring</v>
          </cell>
          <cell r="Y842" t="str">
            <v>FL</v>
          </cell>
          <cell r="Z842" t="str">
            <v>33870</v>
          </cell>
          <cell r="AA842" t="str">
            <v>(863) 385-6190</v>
          </cell>
        </row>
        <row r="843">
          <cell r="A843">
            <v>781</v>
          </cell>
          <cell r="B843" t="str">
            <v>January 16, 2009</v>
          </cell>
          <cell r="C843" t="str">
            <v>FDIC</v>
          </cell>
          <cell r="D843" t="str">
            <v>RSSD</v>
          </cell>
          <cell r="E843">
            <v>3458040</v>
          </cell>
          <cell r="F843" t="str">
            <v>Pinnacle Bank Holding Company</v>
          </cell>
          <cell r="G843" t="str">
            <v>Private</v>
          </cell>
          <cell r="H843">
            <v>4389000</v>
          </cell>
          <cell r="I843" t="str">
            <v>Approve</v>
          </cell>
          <cell r="T843" t="str">
            <v>David L. Bridgeman</v>
          </cell>
          <cell r="U843" t="str">
            <v>386-774-2001 ext. 117</v>
          </cell>
          <cell r="V843" t="str">
            <v>John W. Hurlbutt 386-774-2001 ext. 150</v>
          </cell>
          <cell r="W843" t="str">
            <v>1113 Saxon Blvd.</v>
          </cell>
          <cell r="X843" t="str">
            <v>Orange City</v>
          </cell>
          <cell r="Y843" t="str">
            <v>FL</v>
          </cell>
          <cell r="Z843" t="str">
            <v>32763</v>
          </cell>
          <cell r="AA843" t="str">
            <v>(386) 774-2010</v>
          </cell>
        </row>
        <row r="844">
          <cell r="A844">
            <v>782</v>
          </cell>
          <cell r="B844" t="str">
            <v>January 16, 2009</v>
          </cell>
          <cell r="C844" t="str">
            <v>FDIC</v>
          </cell>
          <cell r="D844" t="str">
            <v>RSSD</v>
          </cell>
          <cell r="E844">
            <v>3146150</v>
          </cell>
          <cell r="F844" t="str">
            <v>U.S. Century Bank</v>
          </cell>
          <cell r="G844" t="str">
            <v>Private</v>
          </cell>
          <cell r="H844">
            <v>48721000</v>
          </cell>
          <cell r="I844" t="str">
            <v>Approve</v>
          </cell>
          <cell r="T844" t="str">
            <v>Samuel A. Milne</v>
          </cell>
          <cell r="U844" t="str">
            <v>305-715-5333</v>
          </cell>
          <cell r="V844" t="str">
            <v>David McCombie 305-715-5233</v>
          </cell>
          <cell r="W844" t="str">
            <v>2301 N.W. 87th Avenue</v>
          </cell>
          <cell r="X844" t="str">
            <v>Miami</v>
          </cell>
          <cell r="Y844" t="str">
            <v>FL</v>
          </cell>
          <cell r="Z844" t="str">
            <v>33172</v>
          </cell>
          <cell r="AA844" t="str">
            <v>(305) 594-3411</v>
          </cell>
        </row>
        <row r="845">
          <cell r="A845">
            <v>783</v>
          </cell>
          <cell r="B845" t="str">
            <v>January 16, 2009</v>
          </cell>
          <cell r="C845" t="str">
            <v>FDIC</v>
          </cell>
          <cell r="D845" t="str">
            <v>RSSD</v>
          </cell>
          <cell r="E845">
            <v>3029196</v>
          </cell>
          <cell r="F845" t="str">
            <v>Peoples Home Holding, Inc. / Home Bank of Arkansas</v>
          </cell>
          <cell r="G845" t="str">
            <v>Private</v>
          </cell>
          <cell r="H845">
            <v>1980780</v>
          </cell>
          <cell r="I845" t="str">
            <v>Approve</v>
          </cell>
          <cell r="T845" t="str">
            <v>Bill Hannah</v>
          </cell>
          <cell r="U845" t="str">
            <v>501-320-2265</v>
          </cell>
          <cell r="V845" t="str">
            <v>John Stacks 501-320-2265</v>
          </cell>
          <cell r="W845" t="str">
            <v>61 A South Broadview</v>
          </cell>
          <cell r="X845" t="str">
            <v>Greenbrier</v>
          </cell>
          <cell r="Y845" t="str">
            <v>AR</v>
          </cell>
          <cell r="Z845" t="str">
            <v>72058</v>
          </cell>
          <cell r="AA845" t="str">
            <v>(501) 320-2261</v>
          </cell>
        </row>
        <row r="846">
          <cell r="A846">
            <v>784</v>
          </cell>
          <cell r="B846" t="str">
            <v>January 16, 2009</v>
          </cell>
          <cell r="C846" t="str">
            <v>FDIC</v>
          </cell>
          <cell r="D846" t="str">
            <v>RSSD</v>
          </cell>
          <cell r="E846">
            <v>1832048</v>
          </cell>
          <cell r="F846" t="str">
            <v>Central Community Corporation / First State Bank of Central Texas</v>
          </cell>
          <cell r="G846" t="str">
            <v>Private</v>
          </cell>
          <cell r="H846">
            <v>22000000</v>
          </cell>
          <cell r="I846" t="str">
            <v>Approve</v>
          </cell>
          <cell r="T846" t="str">
            <v>Donald R. Grobowsky</v>
          </cell>
          <cell r="U846" t="str">
            <v>254-771-5550</v>
          </cell>
          <cell r="V846" t="str">
            <v>Randy Dozeman 254-771-5862</v>
          </cell>
          <cell r="W846" t="str">
            <v>5550 SW H.K. Dodgen Loop</v>
          </cell>
          <cell r="X846" t="str">
            <v xml:space="preserve">Temple </v>
          </cell>
          <cell r="Y846" t="str">
            <v>TX</v>
          </cell>
          <cell r="Z846" t="str">
            <v>76504</v>
          </cell>
          <cell r="AA846" t="str">
            <v>(254) 773-1661</v>
          </cell>
        </row>
        <row r="847">
          <cell r="A847">
            <v>785</v>
          </cell>
          <cell r="B847" t="str">
            <v>January 16, 2009</v>
          </cell>
          <cell r="C847" t="str">
            <v>FDIC</v>
          </cell>
          <cell r="D847" t="str">
            <v>RSSD</v>
          </cell>
          <cell r="E847">
            <v>1109263</v>
          </cell>
          <cell r="F847" t="str">
            <v>PSB Financial Corporation</v>
          </cell>
          <cell r="G847" t="str">
            <v>Private</v>
          </cell>
          <cell r="H847">
            <v>9400000</v>
          </cell>
          <cell r="I847" t="str">
            <v>Approve</v>
          </cell>
          <cell r="T847" t="str">
            <v>Clay Abington</v>
          </cell>
          <cell r="U847" t="str">
            <v>318-256-4355</v>
          </cell>
          <cell r="V847" t="str">
            <v>John J. Blake, III 318-256-0001</v>
          </cell>
          <cell r="W847" t="str">
            <v>P.O. Box 294 / (880 San Antonio Avenue)</v>
          </cell>
          <cell r="X847" t="str">
            <v>Many</v>
          </cell>
          <cell r="Y847" t="str">
            <v>LA</v>
          </cell>
          <cell r="Z847" t="str">
            <v>71449</v>
          </cell>
          <cell r="AA847" t="str">
            <v>(318) 256-9590</v>
          </cell>
        </row>
        <row r="848">
          <cell r="A848">
            <v>786</v>
          </cell>
          <cell r="B848" t="str">
            <v>January 16, 2009</v>
          </cell>
          <cell r="C848" t="str">
            <v>FDIC</v>
          </cell>
          <cell r="D848" t="str">
            <v>RSSD</v>
          </cell>
          <cell r="E848">
            <v>1247419</v>
          </cell>
          <cell r="F848" t="str">
            <v>Allegheny Valley Bancorp., Inc.</v>
          </cell>
          <cell r="G848" t="str">
            <v xml:space="preserve">Public </v>
          </cell>
          <cell r="H848">
            <v>4935000</v>
          </cell>
          <cell r="I848" t="str">
            <v>Approve</v>
          </cell>
          <cell r="T848" t="str">
            <v>Andrew W. Hasley</v>
          </cell>
          <cell r="U848" t="str">
            <v>412-781-0318 ext. 302</v>
          </cell>
          <cell r="V848" t="str">
            <v>Jason W. Ross 412-781-0318 ext. 314</v>
          </cell>
          <cell r="W848" t="str">
            <v>5137 Butler Street</v>
          </cell>
          <cell r="X848" t="str">
            <v>Pittsburgh</v>
          </cell>
          <cell r="Y848" t="str">
            <v>PA</v>
          </cell>
          <cell r="Z848" t="str">
            <v>15201</v>
          </cell>
          <cell r="AA848" t="str">
            <v>(412) 781-2024</v>
          </cell>
        </row>
        <row r="849">
          <cell r="A849">
            <v>787</v>
          </cell>
          <cell r="B849" t="str">
            <v>January 16, 2009</v>
          </cell>
          <cell r="C849" t="str">
            <v>FDIC</v>
          </cell>
          <cell r="D849" t="str">
            <v>RSSD</v>
          </cell>
          <cell r="E849">
            <v>2493697</v>
          </cell>
          <cell r="F849" t="str">
            <v>American Bank of Commerce</v>
          </cell>
          <cell r="G849" t="str">
            <v>Private</v>
          </cell>
          <cell r="H849">
            <v>1200000</v>
          </cell>
          <cell r="I849" t="str">
            <v>Approve</v>
          </cell>
          <cell r="T849" t="str">
            <v>Leonel E. Castillo</v>
          </cell>
          <cell r="U849" t="str">
            <v>801-342-5325</v>
          </cell>
          <cell r="V849" t="str">
            <v>Andrew Howard 801-342-5312</v>
          </cell>
          <cell r="W849" t="str">
            <v>3670 North University Avenue</v>
          </cell>
          <cell r="X849" t="str">
            <v>Provo</v>
          </cell>
          <cell r="Y849" t="str">
            <v>UT</v>
          </cell>
          <cell r="Z849" t="str">
            <v>84604</v>
          </cell>
          <cell r="AA849" t="str">
            <v>(801) 221-7676</v>
          </cell>
        </row>
        <row r="850">
          <cell r="A850">
            <v>788</v>
          </cell>
          <cell r="B850" t="str">
            <v>January 16, 2009</v>
          </cell>
          <cell r="C850" t="str">
            <v>FDIC</v>
          </cell>
          <cell r="D850" t="str">
            <v>RSSD</v>
          </cell>
          <cell r="E850">
            <v>51253</v>
          </cell>
          <cell r="F850" t="str">
            <v>Bank of Camden</v>
          </cell>
          <cell r="G850" t="str">
            <v>Private</v>
          </cell>
          <cell r="H850">
            <v>2500000</v>
          </cell>
          <cell r="I850" t="str">
            <v>Approve</v>
          </cell>
          <cell r="T850" t="str">
            <v>Matthew E. Daniels</v>
          </cell>
          <cell r="U850" t="str">
            <v>731-584-8236</v>
          </cell>
          <cell r="V850" t="str">
            <v>P. Stanley Medlin 731-584-8236</v>
          </cell>
          <cell r="W850" t="str">
            <v>102 East Main Street</v>
          </cell>
          <cell r="X850" t="str">
            <v>Camden</v>
          </cell>
          <cell r="Y850" t="str">
            <v>TN</v>
          </cell>
          <cell r="Z850" t="str">
            <v>38320</v>
          </cell>
          <cell r="AA850" t="str">
            <v>(731) 584-8250</v>
          </cell>
        </row>
        <row r="851">
          <cell r="A851">
            <v>789</v>
          </cell>
          <cell r="B851" t="str">
            <v>January 16, 2009</v>
          </cell>
          <cell r="C851" t="str">
            <v>FDIC</v>
          </cell>
          <cell r="D851" t="str">
            <v>RSSD</v>
          </cell>
          <cell r="E851">
            <v>1491913</v>
          </cell>
          <cell r="F851" t="str">
            <v>Blackhawk Bancorp, Inc.</v>
          </cell>
          <cell r="G851" t="str">
            <v>Private</v>
          </cell>
          <cell r="H851">
            <v>10000000</v>
          </cell>
          <cell r="I851" t="str">
            <v>Approve</v>
          </cell>
          <cell r="T851" t="str">
            <v>Todd James</v>
          </cell>
          <cell r="U851" t="str">
            <v>608-299-3476</v>
          </cell>
          <cell r="V851" t="str">
            <v>Richard Bastian 608-299-3400</v>
          </cell>
          <cell r="W851" t="str">
            <v>400 Broad Street</v>
          </cell>
          <cell r="X851" t="str">
            <v>Beloit</v>
          </cell>
          <cell r="Y851" t="str">
            <v>WI</v>
          </cell>
          <cell r="Z851" t="str">
            <v>53511</v>
          </cell>
          <cell r="AA851" t="str">
            <v>(608) 363-6186</v>
          </cell>
        </row>
        <row r="852">
          <cell r="A852">
            <v>790</v>
          </cell>
          <cell r="B852" t="str">
            <v>January 16, 2009</v>
          </cell>
          <cell r="C852" t="str">
            <v>FDIC</v>
          </cell>
          <cell r="D852" t="str">
            <v>RSSD</v>
          </cell>
          <cell r="E852">
            <v>3287503</v>
          </cell>
          <cell r="F852" t="str">
            <v>Bucks County Bank</v>
          </cell>
          <cell r="G852" t="str">
            <v>Private</v>
          </cell>
          <cell r="H852">
            <v>4182600</v>
          </cell>
          <cell r="I852" t="str">
            <v>Approve</v>
          </cell>
          <cell r="T852" t="str">
            <v>John D. Harding</v>
          </cell>
          <cell r="U852" t="str">
            <v>215-589-6201</v>
          </cell>
          <cell r="V852" t="str">
            <v>Albert S. Randa 215-589-6203</v>
          </cell>
          <cell r="W852" t="str">
            <v>200 S. Main Street</v>
          </cell>
          <cell r="X852" t="str">
            <v>Doylestown</v>
          </cell>
          <cell r="Y852" t="str">
            <v>PA</v>
          </cell>
          <cell r="Z852" t="str">
            <v>18901</v>
          </cell>
          <cell r="AA852" t="str">
            <v>(215) 589-6238</v>
          </cell>
        </row>
        <row r="853">
          <cell r="A853">
            <v>791</v>
          </cell>
          <cell r="B853" t="str">
            <v>January 16, 2009</v>
          </cell>
          <cell r="C853" t="str">
            <v>FDIC</v>
          </cell>
          <cell r="D853" t="str">
            <v>RSSD</v>
          </cell>
          <cell r="E853">
            <v>3271799</v>
          </cell>
          <cell r="F853" t="str">
            <v>Meridian Bank</v>
          </cell>
          <cell r="G853" t="str">
            <v>Private</v>
          </cell>
          <cell r="H853">
            <v>6200000</v>
          </cell>
          <cell r="I853" t="str">
            <v>Approve</v>
          </cell>
          <cell r="T853" t="str">
            <v>Christopher J. Annas</v>
          </cell>
          <cell r="U853" t="str">
            <v>484-568-5001</v>
          </cell>
          <cell r="V853" t="str">
            <v>Denise Lindsay 484-568-5004</v>
          </cell>
          <cell r="W853" t="str">
            <v>92 Lancaster Avenue</v>
          </cell>
          <cell r="X853" t="str">
            <v>Devon</v>
          </cell>
          <cell r="Y853" t="str">
            <v>PA</v>
          </cell>
          <cell r="Z853" t="str">
            <v>19333</v>
          </cell>
          <cell r="AA853" t="str">
            <v>(484) 582-0650</v>
          </cell>
        </row>
        <row r="854">
          <cell r="A854">
            <v>792</v>
          </cell>
          <cell r="B854" t="str">
            <v>January 16, 2009</v>
          </cell>
          <cell r="C854" t="str">
            <v>FDIC</v>
          </cell>
          <cell r="D854" t="str">
            <v>RSSD</v>
          </cell>
          <cell r="E854">
            <v>3487509</v>
          </cell>
          <cell r="F854" t="str">
            <v>Colonial American Bank</v>
          </cell>
          <cell r="G854" t="str">
            <v>Private</v>
          </cell>
          <cell r="H854">
            <v>582000</v>
          </cell>
          <cell r="I854" t="str">
            <v>Approve</v>
          </cell>
          <cell r="T854" t="str">
            <v>Daniel J. Machon, Jr.</v>
          </cell>
          <cell r="U854" t="str">
            <v>610-941-1266</v>
          </cell>
          <cell r="V854" t="str">
            <v>Joseph A. Splendido 610-941-1266</v>
          </cell>
          <cell r="W854" t="str">
            <v>300 Conshohocken State Rd. #160</v>
          </cell>
          <cell r="X854" t="str">
            <v>West Conshohocken</v>
          </cell>
          <cell r="Y854" t="str">
            <v>PA</v>
          </cell>
          <cell r="Z854" t="str">
            <v>19428</v>
          </cell>
          <cell r="AA854" t="str">
            <v>(610) 941-4655</v>
          </cell>
        </row>
        <row r="855">
          <cell r="A855">
            <v>793</v>
          </cell>
          <cell r="B855" t="str">
            <v>January 16, 2009</v>
          </cell>
          <cell r="C855" t="str">
            <v>FDIC</v>
          </cell>
          <cell r="D855" t="str">
            <v>RSSD</v>
          </cell>
          <cell r="E855">
            <v>3131400</v>
          </cell>
          <cell r="F855" t="str">
            <v>Commerce Bank of Arizona</v>
          </cell>
          <cell r="G855" t="str">
            <v>Private</v>
          </cell>
          <cell r="H855">
            <v>2000000</v>
          </cell>
          <cell r="I855" t="str">
            <v>Approve</v>
          </cell>
          <cell r="T855" t="str">
            <v>Michael Burke</v>
          </cell>
          <cell r="U855" t="str">
            <v>520-327-0513</v>
          </cell>
          <cell r="V855" t="str">
            <v>Alan Wahl 520-382-5571</v>
          </cell>
          <cell r="W855" t="str">
            <v>3805 E Broadway Blvd</v>
          </cell>
          <cell r="X855" t="str">
            <v>Tucson</v>
          </cell>
          <cell r="Y855" t="str">
            <v>AZ</v>
          </cell>
          <cell r="Z855" t="str">
            <v>85716</v>
          </cell>
          <cell r="AA855" t="str">
            <v>(520) 327-0513</v>
          </cell>
        </row>
        <row r="856">
          <cell r="A856">
            <v>794</v>
          </cell>
          <cell r="B856" t="str">
            <v>January 16, 2009</v>
          </cell>
          <cell r="C856" t="str">
            <v>FDIC</v>
          </cell>
          <cell r="D856" t="str">
            <v>RSSD</v>
          </cell>
          <cell r="E856">
            <v>2971261</v>
          </cell>
          <cell r="F856" t="str">
            <v>First BancTrust Corporation</v>
          </cell>
          <cell r="G856" t="str">
            <v xml:space="preserve">Public </v>
          </cell>
          <cell r="H856">
            <v>7350000</v>
          </cell>
          <cell r="I856" t="str">
            <v>Approve</v>
          </cell>
          <cell r="T856" t="str">
            <v>Terry J. Howard</v>
          </cell>
          <cell r="U856" t="str">
            <v>217-465-0260</v>
          </cell>
          <cell r="V856" t="str">
            <v>Jack R. Franklin 217-465-0265</v>
          </cell>
          <cell r="W856" t="str">
            <v>101 S. Central Avenue, P.O. Box 880</v>
          </cell>
          <cell r="X856" t="str">
            <v>Paris</v>
          </cell>
          <cell r="Y856" t="str">
            <v>IL</v>
          </cell>
          <cell r="Z856" t="str">
            <v>61944-0880</v>
          </cell>
          <cell r="AA856" t="str">
            <v>(217) 465-0285</v>
          </cell>
        </row>
        <row r="857">
          <cell r="A857">
            <v>795</v>
          </cell>
          <cell r="B857" t="str">
            <v>January 16, 2009</v>
          </cell>
          <cell r="C857" t="str">
            <v>FDIC</v>
          </cell>
          <cell r="D857" t="str">
            <v>RSSD</v>
          </cell>
          <cell r="E857">
            <v>2575249</v>
          </cell>
          <cell r="F857" t="str">
            <v>Midwest Bancorporation, Inc.</v>
          </cell>
          <cell r="G857" t="str">
            <v>Private</v>
          </cell>
          <cell r="H857">
            <v>7281000</v>
          </cell>
          <cell r="I857" t="str">
            <v>Approve</v>
          </cell>
          <cell r="T857" t="str">
            <v>Dennis Smelser</v>
          </cell>
          <cell r="U857" t="str">
            <v>573-686-1466</v>
          </cell>
          <cell r="V857" t="str">
            <v>Jerry Dorton 573-686-1466</v>
          </cell>
          <cell r="W857" t="str">
            <v>4482 Highway PP</v>
          </cell>
          <cell r="X857" t="str">
            <v>Poplar Bluff</v>
          </cell>
          <cell r="Y857" t="str">
            <v>MO</v>
          </cell>
          <cell r="Z857" t="str">
            <v>63901</v>
          </cell>
          <cell r="AA857" t="str">
            <v>(573) 776-1299</v>
          </cell>
        </row>
        <row r="858">
          <cell r="A858">
            <v>796</v>
          </cell>
          <cell r="B858" t="str">
            <v>January 16, 2009</v>
          </cell>
          <cell r="C858" t="str">
            <v>FDIC</v>
          </cell>
          <cell r="D858" t="str">
            <v>RSSD</v>
          </cell>
          <cell r="E858">
            <v>1491463</v>
          </cell>
          <cell r="F858" t="str">
            <v>FMS Bancorp, Inc.</v>
          </cell>
          <cell r="G858" t="str">
            <v>Private</v>
          </cell>
          <cell r="H858">
            <v>5400000</v>
          </cell>
          <cell r="I858" t="str">
            <v>Approve</v>
          </cell>
          <cell r="T858" t="str">
            <v>Kacey Bess</v>
          </cell>
          <cell r="U858" t="str">
            <v>573-785-6800</v>
          </cell>
          <cell r="V858" t="str">
            <v>Larry Potter 573-785-6800</v>
          </cell>
          <cell r="W858" t="str">
            <v>P.O. Box 430</v>
          </cell>
          <cell r="X858" t="str">
            <v>Poplar Bluff</v>
          </cell>
          <cell r="Y858" t="str">
            <v>MO</v>
          </cell>
          <cell r="Z858" t="str">
            <v>63902</v>
          </cell>
          <cell r="AA858" t="str">
            <v>(573) 785-0509</v>
          </cell>
        </row>
        <row r="859">
          <cell r="A859">
            <v>797</v>
          </cell>
          <cell r="B859" t="str">
            <v>January 16, 2009</v>
          </cell>
          <cell r="C859" t="str">
            <v>FDIC</v>
          </cell>
          <cell r="D859" t="str">
            <v>RSSD</v>
          </cell>
          <cell r="E859">
            <v>3735152</v>
          </cell>
          <cell r="F859" t="str">
            <v>First State Bancorporation, Inc.</v>
          </cell>
          <cell r="G859" t="str">
            <v>Private</v>
          </cell>
          <cell r="H859">
            <v>4250000</v>
          </cell>
          <cell r="I859" t="str">
            <v>Approve</v>
          </cell>
          <cell r="T859" t="str">
            <v>Lee H. Garlach</v>
          </cell>
          <cell r="U859" t="str">
            <v>217-659-7776</v>
          </cell>
          <cell r="V859" t="str">
            <v>Dean A. Heinzmann</v>
          </cell>
          <cell r="W859" t="str">
            <v>15719 13th Street</v>
          </cell>
          <cell r="X859" t="str">
            <v xml:space="preserve">Milan </v>
          </cell>
          <cell r="Y859" t="str">
            <v>IL</v>
          </cell>
          <cell r="Z859" t="str">
            <v>61264</v>
          </cell>
          <cell r="AA859" t="str">
            <v>(217) 659-7772</v>
          </cell>
        </row>
        <row r="860">
          <cell r="A860">
            <v>798</v>
          </cell>
          <cell r="B860" t="str">
            <v>January 16, 2009</v>
          </cell>
          <cell r="C860" t="str">
            <v>FDIC</v>
          </cell>
          <cell r="D860" t="str">
            <v>RSSD</v>
          </cell>
          <cell r="E860">
            <v>1416550</v>
          </cell>
          <cell r="F860" t="str">
            <v>First State Bancshares, Inc.</v>
          </cell>
          <cell r="G860" t="str">
            <v>Private</v>
          </cell>
          <cell r="H860">
            <v>4400000</v>
          </cell>
          <cell r="I860" t="str">
            <v>Approve</v>
          </cell>
          <cell r="T860" t="str">
            <v>David P. Strautz</v>
          </cell>
          <cell r="U860" t="str">
            <v>636-940-5551</v>
          </cell>
          <cell r="V860" t="str">
            <v>Luanne Cundiff 636-940-5521</v>
          </cell>
          <cell r="W860" t="str">
            <v>206 North Fifth Street</v>
          </cell>
          <cell r="X860" t="str">
            <v>St. Charles</v>
          </cell>
          <cell r="Y860" t="str">
            <v>MO</v>
          </cell>
          <cell r="Z860" t="str">
            <v>63301</v>
          </cell>
          <cell r="AA860" t="str">
            <v>(636) 940-5566</v>
          </cell>
        </row>
        <row r="861">
          <cell r="A861">
            <v>799</v>
          </cell>
          <cell r="B861" t="str">
            <v>January 16, 2009</v>
          </cell>
          <cell r="C861" t="str">
            <v>FDIC</v>
          </cell>
          <cell r="D861" t="str">
            <v>RSSD</v>
          </cell>
          <cell r="E861">
            <v>3460267</v>
          </cell>
          <cell r="F861" t="str">
            <v>Graystone Financial Corp.</v>
          </cell>
          <cell r="G861" t="str">
            <v>Private</v>
          </cell>
          <cell r="H861">
            <v>17357250</v>
          </cell>
          <cell r="I861" t="str">
            <v>Approve</v>
          </cell>
          <cell r="T861" t="str">
            <v>Mark Merrill</v>
          </cell>
          <cell r="U861" t="str">
            <v>717-238-4618</v>
          </cell>
          <cell r="V861" t="str">
            <v>John D. Finley 717-724-4603</v>
          </cell>
          <cell r="W861" t="str">
            <v>112 Market St.</v>
          </cell>
          <cell r="X861" t="str">
            <v>Harrisburg</v>
          </cell>
          <cell r="Y861" t="str">
            <v>PA</v>
          </cell>
          <cell r="Z861" t="str">
            <v>17101</v>
          </cell>
          <cell r="AA861" t="str">
            <v>(717) 238-3859</v>
          </cell>
        </row>
        <row r="862">
          <cell r="A862">
            <v>800</v>
          </cell>
          <cell r="B862" t="str">
            <v>January 16, 2009</v>
          </cell>
          <cell r="C862" t="str">
            <v>FDIC</v>
          </cell>
          <cell r="D862" t="str">
            <v>RSSD</v>
          </cell>
          <cell r="E862">
            <v>1209761</v>
          </cell>
          <cell r="F862" t="str">
            <v>Illini Corporation</v>
          </cell>
          <cell r="G862" t="str">
            <v>Private</v>
          </cell>
          <cell r="H862">
            <v>5500000</v>
          </cell>
          <cell r="I862" t="str">
            <v>Approve</v>
          </cell>
          <cell r="T862" t="str">
            <v>Gaylon E. Martin</v>
          </cell>
          <cell r="U862" t="str">
            <v>217-787-5111, ext. 149</v>
          </cell>
          <cell r="V862" t="str">
            <v>Dennis Guthrie 217-787-5111, ext. 214</v>
          </cell>
          <cell r="W862" t="str">
            <v>3200 W. Iles Ave., P.O. Box 13257</v>
          </cell>
          <cell r="X862" t="str">
            <v xml:space="preserve">Springfield </v>
          </cell>
          <cell r="Y862" t="str">
            <v>IL</v>
          </cell>
          <cell r="Z862" t="str">
            <v>62791-3257</v>
          </cell>
          <cell r="AA862" t="str">
            <v>(217) 547-9651</v>
          </cell>
        </row>
        <row r="863">
          <cell r="A863">
            <v>801</v>
          </cell>
          <cell r="B863" t="str">
            <v>January 16, 2009</v>
          </cell>
          <cell r="C863" t="str">
            <v>FDIC</v>
          </cell>
          <cell r="D863" t="str">
            <v>RSSD</v>
          </cell>
          <cell r="E863">
            <v>536527</v>
          </cell>
          <cell r="F863" t="str">
            <v>Industrial Bank</v>
          </cell>
          <cell r="G863" t="str">
            <v>Private</v>
          </cell>
          <cell r="H863">
            <v>6632000</v>
          </cell>
          <cell r="I863" t="str">
            <v>Approve</v>
          </cell>
          <cell r="T863" t="str">
            <v>Thomas E. McLaurin, Jr</v>
          </cell>
          <cell r="U863" t="str">
            <v>202-722-2000, ext. 3034</v>
          </cell>
          <cell r="V863" t="str">
            <v>Thomas Wilson, Jr. 202-722-2000, ext. 3018</v>
          </cell>
          <cell r="W863" t="str">
            <v>4812 Georgia Ave, NW.</v>
          </cell>
          <cell r="X863" t="str">
            <v>Washington</v>
          </cell>
          <cell r="Y863" t="str">
            <v>DC</v>
          </cell>
          <cell r="Z863" t="str">
            <v>20011</v>
          </cell>
          <cell r="AA863" t="str">
            <v>(202) 722-7521</v>
          </cell>
        </row>
        <row r="864">
          <cell r="A864">
            <v>802</v>
          </cell>
          <cell r="B864" t="str">
            <v>January 16, 2009</v>
          </cell>
          <cell r="C864" t="str">
            <v>FDIC</v>
          </cell>
          <cell r="D864" t="str">
            <v>RSSD</v>
          </cell>
          <cell r="E864">
            <v>2784890</v>
          </cell>
          <cell r="F864" t="str">
            <v>Kentucky National Bancorp, Inc.</v>
          </cell>
          <cell r="G864" t="str">
            <v>Private</v>
          </cell>
          <cell r="H864">
            <v>2700000</v>
          </cell>
          <cell r="I864" t="str">
            <v>Approve</v>
          </cell>
          <cell r="T864" t="str">
            <v>Ronald J. Pence</v>
          </cell>
          <cell r="U864" t="str">
            <v>270-737-6000</v>
          </cell>
          <cell r="V864" t="str">
            <v>Paula Skaggs 270-737-6000</v>
          </cell>
          <cell r="W864" t="str">
            <v>1000 N. Dixie</v>
          </cell>
          <cell r="X864" t="str">
            <v>Elizabethtown</v>
          </cell>
          <cell r="Y864" t="str">
            <v>KY</v>
          </cell>
          <cell r="Z864" t="str">
            <v>42701</v>
          </cell>
          <cell r="AA864" t="str">
            <v>(270) 769-3512</v>
          </cell>
        </row>
        <row r="865">
          <cell r="A865">
            <v>803</v>
          </cell>
          <cell r="B865" t="str">
            <v>January 16, 2009</v>
          </cell>
          <cell r="C865" t="str">
            <v>FDIC</v>
          </cell>
          <cell r="D865" t="str">
            <v>RSSD</v>
          </cell>
          <cell r="E865">
            <v>1123933</v>
          </cell>
          <cell r="F865" t="str">
            <v>Mackinac Financial Corporation</v>
          </cell>
          <cell r="G865" t="str">
            <v xml:space="preserve">Public </v>
          </cell>
          <cell r="H865">
            <v>11000000</v>
          </cell>
          <cell r="I865" t="str">
            <v>Approve</v>
          </cell>
          <cell r="T865" t="str">
            <v>Ernie R. Krueger</v>
          </cell>
          <cell r="U865" t="str">
            <v>906-341-7158</v>
          </cell>
          <cell r="V865" t="str">
            <v>Kelly W. George 906-341-7140</v>
          </cell>
          <cell r="W865" t="str">
            <v>130 South Cedar Street, PO Box 369</v>
          </cell>
          <cell r="X865" t="str">
            <v>Manistique</v>
          </cell>
          <cell r="Y865" t="str">
            <v>MI</v>
          </cell>
          <cell r="Z865" t="str">
            <v>49854</v>
          </cell>
          <cell r="AA865" t="str">
            <v>(906) 341-7879</v>
          </cell>
        </row>
        <row r="866">
          <cell r="A866">
            <v>804</v>
          </cell>
          <cell r="B866" t="str">
            <v>January 16, 2009</v>
          </cell>
          <cell r="C866" t="str">
            <v>FDIC</v>
          </cell>
          <cell r="D866" t="str">
            <v>RSSD</v>
          </cell>
          <cell r="E866">
            <v>3130216</v>
          </cell>
          <cell r="F866" t="str">
            <v>Northwest Commercial Bank</v>
          </cell>
          <cell r="G866" t="str">
            <v>Private</v>
          </cell>
          <cell r="H866">
            <v>1992000</v>
          </cell>
          <cell r="I866" t="str">
            <v>Approve</v>
          </cell>
          <cell r="T866" t="str">
            <v>Kurt F. Graff</v>
          </cell>
          <cell r="U866" t="str">
            <v>253-596-5020</v>
          </cell>
          <cell r="V866" t="str">
            <v>George G. McNelly 253-596-5026</v>
          </cell>
          <cell r="W866" t="str">
            <v>5726 - 100th Street SW</v>
          </cell>
          <cell r="X866" t="str">
            <v>Lakewood</v>
          </cell>
          <cell r="Y866" t="str">
            <v>WA</v>
          </cell>
          <cell r="Z866" t="str">
            <v>98499</v>
          </cell>
          <cell r="AA866" t="str">
            <v>(253) 581-7797</v>
          </cell>
        </row>
        <row r="867">
          <cell r="A867">
            <v>805</v>
          </cell>
          <cell r="B867" t="str">
            <v>January 16, 2009</v>
          </cell>
          <cell r="C867" t="str">
            <v>FDIC</v>
          </cell>
          <cell r="D867" t="str">
            <v>RSSD</v>
          </cell>
          <cell r="E867">
            <v>3733411</v>
          </cell>
          <cell r="F867" t="str">
            <v>NUVO Bank &amp; Trust Company</v>
          </cell>
          <cell r="G867" t="str">
            <v>Private</v>
          </cell>
          <cell r="H867">
            <v>369900</v>
          </cell>
          <cell r="I867" t="str">
            <v>Approve</v>
          </cell>
          <cell r="T867" t="str">
            <v>Eric D. Boecher</v>
          </cell>
          <cell r="U867" t="str">
            <v>413-787-2704</v>
          </cell>
          <cell r="V867" t="str">
            <v>James E. Gardner 413-787-2701</v>
          </cell>
          <cell r="W867" t="str">
            <v>Tower Square; 1500 Main Street; PO Box 15209</v>
          </cell>
          <cell r="X867" t="str">
            <v xml:space="preserve">Springfield </v>
          </cell>
          <cell r="Y867" t="str">
            <v>MA</v>
          </cell>
          <cell r="Z867" t="str">
            <v>01115-5209</v>
          </cell>
          <cell r="AA867" t="str">
            <v>(413) 787-2774</v>
          </cell>
        </row>
        <row r="868">
          <cell r="A868">
            <v>806</v>
          </cell>
          <cell r="B868" t="str">
            <v>January 16, 2009</v>
          </cell>
          <cell r="C868" t="str">
            <v>FDIC</v>
          </cell>
          <cell r="D868" t="str">
            <v>RSSD</v>
          </cell>
          <cell r="E868">
            <v>3277979</v>
          </cell>
          <cell r="F868" t="str">
            <v>Penn Liberty Financial Corp.</v>
          </cell>
          <cell r="G868" t="str">
            <v>Private</v>
          </cell>
          <cell r="H868">
            <v>8944000</v>
          </cell>
          <cell r="I868" t="str">
            <v>Approve</v>
          </cell>
          <cell r="T868" t="str">
            <v>Patrick J. Ward</v>
          </cell>
          <cell r="U868" t="str">
            <v>610-535-4510</v>
          </cell>
          <cell r="V868" t="str">
            <v>Ted Aicher 610-535-4530</v>
          </cell>
          <cell r="W868" t="str">
            <v>353 W. Lancaster Avenue, Suite 300</v>
          </cell>
          <cell r="X868" t="str">
            <v>Wayne</v>
          </cell>
          <cell r="Y868" t="str">
            <v>PA</v>
          </cell>
          <cell r="Z868" t="str">
            <v>19087</v>
          </cell>
          <cell r="AA868" t="str">
            <v>(610) 254-0814</v>
          </cell>
        </row>
        <row r="869">
          <cell r="A869">
            <v>807</v>
          </cell>
          <cell r="B869" t="str">
            <v>January 16, 2009</v>
          </cell>
          <cell r="C869" t="str">
            <v>FDIC</v>
          </cell>
          <cell r="D869" t="str">
            <v>RSSD</v>
          </cell>
          <cell r="E869">
            <v>148238</v>
          </cell>
          <cell r="F869" t="str">
            <v>PB Bancshares, Inc. / Peoples Bank</v>
          </cell>
          <cell r="G869" t="str">
            <v>Private</v>
          </cell>
          <cell r="H869">
            <v>3038000</v>
          </cell>
          <cell r="I869" t="str">
            <v>Approve</v>
          </cell>
          <cell r="T869" t="str">
            <v>J. Autry Gobbell</v>
          </cell>
          <cell r="U869" t="str">
            <v>931-676-3311</v>
          </cell>
          <cell r="V869" t="str">
            <v>Pat Holder 931-676-3311</v>
          </cell>
          <cell r="W869" t="str">
            <v>129 Main Street</v>
          </cell>
          <cell r="X869" t="str">
            <v>Clifton</v>
          </cell>
          <cell r="Y869" t="str">
            <v>TN</v>
          </cell>
          <cell r="Z869" t="str">
            <v>38425</v>
          </cell>
          <cell r="AA869" t="str">
            <v>(931) 676-5110</v>
          </cell>
        </row>
        <row r="870">
          <cell r="A870">
            <v>808</v>
          </cell>
          <cell r="B870" t="str">
            <v>January 16, 2009</v>
          </cell>
          <cell r="C870" t="str">
            <v>FDIC</v>
          </cell>
          <cell r="D870" t="str">
            <v>RSSD</v>
          </cell>
          <cell r="E870">
            <v>3049514</v>
          </cell>
          <cell r="F870" t="str">
            <v>Premier Service Bank</v>
          </cell>
          <cell r="G870" t="str">
            <v xml:space="preserve">Public </v>
          </cell>
          <cell r="H870">
            <v>4000000</v>
          </cell>
          <cell r="I870" t="str">
            <v>Approve</v>
          </cell>
          <cell r="T870" t="str">
            <v>Keyy L. Pendergast</v>
          </cell>
          <cell r="U870" t="str">
            <v>951-274-2400, ext. 223</v>
          </cell>
          <cell r="V870" t="str">
            <v>Jessica W. Lee 951-274-2400, ext. 234</v>
          </cell>
          <cell r="W870" t="str">
            <v>3637 Arlington Avenue, Suite B</v>
          </cell>
          <cell r="X870" t="str">
            <v>Riverside</v>
          </cell>
          <cell r="Y870" t="str">
            <v>CA</v>
          </cell>
          <cell r="Z870" t="str">
            <v>92506</v>
          </cell>
          <cell r="AA870" t="str">
            <v>(951) 274-2412</v>
          </cell>
        </row>
        <row r="871">
          <cell r="A871">
            <v>809</v>
          </cell>
          <cell r="B871" t="str">
            <v>January 16, 2009</v>
          </cell>
          <cell r="C871" t="str">
            <v>FDIC</v>
          </cell>
          <cell r="D871" t="str">
            <v>RSSD</v>
          </cell>
        </row>
        <row r="872">
          <cell r="A872">
            <v>810</v>
          </cell>
          <cell r="B872" t="str">
            <v>January 16, 2009</v>
          </cell>
          <cell r="C872" t="str">
            <v>FDIC</v>
          </cell>
          <cell r="D872" t="str">
            <v>RSSD</v>
          </cell>
        </row>
        <row r="873">
          <cell r="A873">
            <v>811</v>
          </cell>
          <cell r="B873" t="str">
            <v>January 16, 2009</v>
          </cell>
          <cell r="C873" t="str">
            <v>FDIC</v>
          </cell>
          <cell r="D873" t="str">
            <v>RSSD</v>
          </cell>
        </row>
        <row r="874">
          <cell r="A874">
            <v>812</v>
          </cell>
          <cell r="B874" t="str">
            <v>January 16, 2009</v>
          </cell>
          <cell r="C874" t="str">
            <v>FDIC</v>
          </cell>
          <cell r="D874" t="str">
            <v>RSSD</v>
          </cell>
        </row>
        <row r="875">
          <cell r="A875">
            <v>813</v>
          </cell>
          <cell r="B875" t="str">
            <v>January 16, 2009</v>
          </cell>
          <cell r="C875" t="str">
            <v>FDIC</v>
          </cell>
          <cell r="D875" t="str">
            <v>RSSD</v>
          </cell>
        </row>
        <row r="876">
          <cell r="A876">
            <v>814</v>
          </cell>
          <cell r="B876" t="str">
            <v>January 16, 2009</v>
          </cell>
          <cell r="C876" t="str">
            <v>FDIC</v>
          </cell>
          <cell r="D876" t="str">
            <v>RSSD</v>
          </cell>
        </row>
        <row r="877">
          <cell r="A877">
            <v>815</v>
          </cell>
          <cell r="B877" t="str">
            <v>January 16, 2009</v>
          </cell>
          <cell r="C877" t="str">
            <v>FDIC</v>
          </cell>
          <cell r="D877" t="str">
            <v>RSSD</v>
          </cell>
        </row>
        <row r="878">
          <cell r="A878">
            <v>816</v>
          </cell>
          <cell r="B878" t="str">
            <v>January 16, 2009</v>
          </cell>
          <cell r="C878" t="str">
            <v>FDIC</v>
          </cell>
          <cell r="D878" t="str">
            <v>RSSD</v>
          </cell>
        </row>
        <row r="879">
          <cell r="A879">
            <v>817</v>
          </cell>
          <cell r="B879" t="str">
            <v>January 16, 2009</v>
          </cell>
          <cell r="C879" t="str">
            <v>FDIC</v>
          </cell>
          <cell r="D879" t="str">
            <v>RSSD</v>
          </cell>
        </row>
        <row r="880">
          <cell r="A880">
            <v>818</v>
          </cell>
          <cell r="B880" t="str">
            <v>January 16, 2009</v>
          </cell>
          <cell r="C880" t="str">
            <v>FDIC</v>
          </cell>
          <cell r="D880" t="str">
            <v>RSSD</v>
          </cell>
        </row>
      </sheetData>
      <sheetData sheetId="2" refreshError="1"/>
      <sheetData sheetId="3" refreshError="1"/>
      <sheetData sheetId="4" refreshError="1"/>
      <sheetData sheetId="5" refreshError="1"/>
      <sheetData sheetId="6" refreshError="1"/>
      <sheetData sheetId="7"/>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
  <dimension ref="A1:IW809"/>
  <sheetViews>
    <sheetView tabSelected="1" zoomScale="85" zoomScaleNormal="85" zoomScaleSheetLayoutView="85" zoomScalePageLayoutView="85" workbookViewId="0">
      <selection sqref="A1:R1"/>
    </sheetView>
  </sheetViews>
  <sheetFormatPr defaultRowHeight="16.5" x14ac:dyDescent="0.2"/>
  <cols>
    <col min="1" max="1" width="11.5703125" style="1514" bestFit="1" customWidth="1"/>
    <col min="2" max="2" width="14.85546875" style="419" customWidth="1"/>
    <col min="3" max="3" width="46.42578125" style="1523" customWidth="1"/>
    <col min="4" max="4" width="19.85546875" style="1519" bestFit="1" customWidth="1"/>
    <col min="5" max="5" width="6.85546875" style="1516" bestFit="1" customWidth="1"/>
    <col min="6" max="6" width="39.42578125" style="1523" customWidth="1"/>
    <col min="7" max="7" width="26.42578125" style="421" bestFit="1" customWidth="1"/>
    <col min="8" max="8" width="13.7109375" style="1516" customWidth="1"/>
    <col min="9" max="9" width="14.140625" style="1516" customWidth="1"/>
    <col min="10" max="10" width="2.42578125" style="422" customWidth="1"/>
    <col min="11" max="11" width="20.140625" style="1082" customWidth="1"/>
    <col min="12" max="12" width="20.85546875" style="423" bestFit="1" customWidth="1"/>
    <col min="13" max="13" width="19.7109375" style="10" customWidth="1"/>
    <col min="14" max="14" width="13.5703125" style="1516" customWidth="1"/>
    <col min="15" max="15" width="17" style="10" customWidth="1"/>
    <col min="16" max="16" width="4.140625" style="422" customWidth="1"/>
    <col min="17" max="17" width="2.42578125" style="422" customWidth="1"/>
    <col min="18" max="18" width="18.7109375" style="586" customWidth="1"/>
    <col min="19" max="16384" width="9.140625" style="1523"/>
  </cols>
  <sheetData>
    <row r="1" spans="1:22" ht="14.25" x14ac:dyDescent="0.2">
      <c r="A1" s="1658" t="s">
        <v>2272</v>
      </c>
      <c r="B1" s="1658"/>
      <c r="C1" s="1658"/>
      <c r="D1" s="1658"/>
      <c r="E1" s="1658"/>
      <c r="F1" s="1658"/>
      <c r="G1" s="1658"/>
      <c r="H1" s="1658"/>
      <c r="I1" s="1658"/>
      <c r="J1" s="1658"/>
      <c r="K1" s="1658"/>
      <c r="L1" s="1658"/>
      <c r="M1" s="1658"/>
      <c r="N1" s="1658"/>
      <c r="O1" s="1658"/>
      <c r="P1" s="1658"/>
      <c r="Q1" s="1658"/>
      <c r="R1" s="1658"/>
    </row>
    <row r="2" spans="1:22" ht="15" x14ac:dyDescent="0.25">
      <c r="A2" s="1659"/>
      <c r="B2" s="1659"/>
      <c r="C2" s="1659"/>
      <c r="D2" s="1659"/>
      <c r="E2" s="1659"/>
      <c r="F2" s="1659"/>
      <c r="G2" s="1659"/>
      <c r="H2" s="1659"/>
      <c r="I2" s="1659"/>
      <c r="J2" s="1659"/>
      <c r="K2" s="1659"/>
      <c r="L2" s="1659"/>
      <c r="M2" s="1659"/>
      <c r="N2" s="1659"/>
      <c r="O2" s="1659"/>
      <c r="P2" s="1659"/>
      <c r="Q2" s="1659"/>
      <c r="R2" s="1659"/>
    </row>
    <row r="3" spans="1:22" ht="15" x14ac:dyDescent="0.25">
      <c r="A3" s="1659" t="s">
        <v>1</v>
      </c>
      <c r="B3" s="1659"/>
      <c r="C3" s="1659"/>
      <c r="D3" s="1659"/>
      <c r="E3" s="1659"/>
      <c r="F3" s="1659"/>
      <c r="G3" s="1659"/>
      <c r="H3" s="1659"/>
      <c r="I3" s="1659"/>
      <c r="J3" s="1659"/>
      <c r="K3" s="1659"/>
      <c r="L3" s="1659"/>
      <c r="M3" s="1659"/>
      <c r="N3" s="1659"/>
      <c r="O3" s="1659"/>
      <c r="P3" s="1659"/>
      <c r="Q3" s="1659"/>
      <c r="R3" s="1659"/>
    </row>
    <row r="4" spans="1:22" ht="15" x14ac:dyDescent="0.25">
      <c r="A4" s="1659"/>
      <c r="B4" s="1659"/>
      <c r="C4" s="1659"/>
      <c r="D4" s="1659"/>
      <c r="E4" s="1659"/>
      <c r="F4" s="1659"/>
      <c r="G4" s="1659"/>
      <c r="H4" s="1659"/>
      <c r="I4" s="1659"/>
      <c r="J4" s="1659"/>
      <c r="K4" s="1659"/>
      <c r="L4" s="1659"/>
      <c r="M4" s="1659"/>
      <c r="N4" s="1659"/>
      <c r="O4" s="1659"/>
      <c r="P4" s="1659"/>
      <c r="Q4" s="1659"/>
      <c r="R4" s="1659"/>
    </row>
    <row r="5" spans="1:22" ht="15" x14ac:dyDescent="0.25">
      <c r="A5" s="1659" t="s">
        <v>594</v>
      </c>
      <c r="B5" s="1659"/>
      <c r="C5" s="1659"/>
      <c r="D5" s="1659"/>
      <c r="E5" s="1659"/>
      <c r="F5" s="1659"/>
      <c r="G5" s="1659"/>
      <c r="H5" s="1659"/>
      <c r="I5" s="1659"/>
      <c r="J5" s="1659"/>
      <c r="K5" s="1659"/>
      <c r="L5" s="1659"/>
      <c r="M5" s="1659"/>
      <c r="N5" s="1659"/>
      <c r="O5" s="1659"/>
      <c r="P5" s="1659"/>
      <c r="Q5" s="1659"/>
      <c r="R5" s="1659"/>
    </row>
    <row r="6" spans="1:22" ht="14.25" x14ac:dyDescent="0.2">
      <c r="A6" s="1660"/>
      <c r="B6" s="1660"/>
      <c r="C6" s="1660"/>
      <c r="D6" s="1660"/>
      <c r="E6" s="1660"/>
      <c r="F6" s="1660"/>
      <c r="G6" s="1660"/>
      <c r="H6" s="1660"/>
      <c r="I6" s="1660"/>
      <c r="J6" s="1660"/>
      <c r="K6" s="1660"/>
      <c r="L6" s="1660"/>
      <c r="M6" s="1660"/>
      <c r="N6" s="1660"/>
      <c r="O6" s="1660"/>
      <c r="P6" s="1660"/>
      <c r="Q6" s="1660"/>
      <c r="R6" s="1660"/>
    </row>
    <row r="7" spans="1:22" ht="15" x14ac:dyDescent="0.25">
      <c r="A7" s="1661" t="s">
        <v>2252</v>
      </c>
      <c r="B7" s="1661"/>
      <c r="C7" s="1661"/>
      <c r="D7" s="1661"/>
      <c r="E7" s="1661"/>
      <c r="F7" s="1661"/>
      <c r="G7" s="1661"/>
      <c r="H7" s="1661"/>
      <c r="I7" s="1661"/>
      <c r="J7" s="1661"/>
      <c r="K7" s="1661"/>
      <c r="L7" s="1661"/>
      <c r="M7" s="1661"/>
      <c r="N7" s="1661"/>
      <c r="O7" s="1661"/>
      <c r="P7" s="1661"/>
      <c r="Q7" s="1661"/>
      <c r="R7" s="1661"/>
    </row>
    <row r="8" spans="1:22" ht="15" x14ac:dyDescent="0.25">
      <c r="A8" s="1659"/>
      <c r="B8" s="1659"/>
      <c r="C8" s="1659"/>
      <c r="D8" s="1659"/>
      <c r="E8" s="1659"/>
      <c r="F8" s="1659"/>
      <c r="G8" s="1659"/>
      <c r="H8" s="1659"/>
      <c r="I8" s="1659"/>
      <c r="J8" s="1659"/>
      <c r="K8" s="1659"/>
      <c r="L8" s="1659"/>
      <c r="M8" s="1659"/>
      <c r="N8" s="1659"/>
      <c r="O8" s="1659"/>
      <c r="P8" s="1659"/>
      <c r="Q8" s="1659"/>
      <c r="R8" s="1659"/>
    </row>
    <row r="9" spans="1:22" ht="15" x14ac:dyDescent="0.25">
      <c r="A9" s="1648" t="s">
        <v>3</v>
      </c>
      <c r="B9" s="1648"/>
      <c r="C9" s="1648"/>
      <c r="D9" s="1648"/>
      <c r="E9" s="1648"/>
      <c r="F9" s="1648"/>
      <c r="G9" s="1648"/>
      <c r="H9" s="1648"/>
      <c r="I9" s="1648"/>
      <c r="J9" s="1648"/>
      <c r="K9" s="1648"/>
      <c r="L9" s="1648"/>
      <c r="M9" s="1648"/>
      <c r="N9" s="1648"/>
      <c r="O9" s="1648"/>
      <c r="P9" s="1648"/>
      <c r="Q9" s="1648"/>
      <c r="R9" s="1648"/>
    </row>
    <row r="10" spans="1:22" ht="15.75" thickBot="1" x14ac:dyDescent="0.3">
      <c r="A10" s="1648"/>
      <c r="B10" s="1648"/>
      <c r="C10" s="1648"/>
      <c r="D10" s="1648"/>
      <c r="E10" s="1648"/>
      <c r="F10" s="1648"/>
      <c r="G10" s="1648"/>
      <c r="H10" s="1648"/>
      <c r="I10" s="1648"/>
      <c r="J10" s="1648"/>
      <c r="K10" s="1648"/>
      <c r="L10" s="1648"/>
      <c r="M10" s="1648"/>
      <c r="N10" s="1648"/>
      <c r="O10" s="1648"/>
      <c r="P10" s="1648"/>
      <c r="Q10" s="1648"/>
      <c r="R10" s="1648"/>
    </row>
    <row r="11" spans="1:22" s="1519" customFormat="1" ht="30.75" customHeight="1" x14ac:dyDescent="0.25">
      <c r="A11" s="1649" t="s">
        <v>943</v>
      </c>
      <c r="B11" s="1653" t="s">
        <v>1270</v>
      </c>
      <c r="C11" s="1655" t="s">
        <v>4</v>
      </c>
      <c r="D11" s="1655"/>
      <c r="E11" s="1656"/>
      <c r="F11" s="1644" t="s">
        <v>1271</v>
      </c>
      <c r="G11" s="1645"/>
      <c r="H11" s="1647"/>
      <c r="I11" s="1644" t="s">
        <v>1276</v>
      </c>
      <c r="J11" s="1657"/>
      <c r="K11" s="1647"/>
      <c r="L11" s="1651" t="s">
        <v>1283</v>
      </c>
      <c r="M11" s="1652"/>
      <c r="N11" s="1644" t="s">
        <v>1279</v>
      </c>
      <c r="O11" s="1645"/>
      <c r="P11" s="1646"/>
      <c r="Q11" s="1646"/>
      <c r="R11" s="1647"/>
    </row>
    <row r="12" spans="1:22" s="145" customFormat="1" ht="48.75" customHeight="1" thickBot="1" x14ac:dyDescent="0.3">
      <c r="A12" s="1650"/>
      <c r="B12" s="1654"/>
      <c r="C12" s="140" t="s">
        <v>6</v>
      </c>
      <c r="D12" s="140" t="s">
        <v>7</v>
      </c>
      <c r="E12" s="141" t="s">
        <v>8</v>
      </c>
      <c r="F12" s="142" t="s">
        <v>1272</v>
      </c>
      <c r="G12" s="143" t="s">
        <v>1275</v>
      </c>
      <c r="H12" s="141" t="s">
        <v>1273</v>
      </c>
      <c r="I12" s="1640" t="s">
        <v>1277</v>
      </c>
      <c r="J12" s="1641"/>
      <c r="K12" s="1057" t="s">
        <v>1802</v>
      </c>
      <c r="L12" s="739" t="s">
        <v>1278</v>
      </c>
      <c r="M12" s="141" t="s">
        <v>1274</v>
      </c>
      <c r="N12" s="142" t="s">
        <v>1280</v>
      </c>
      <c r="O12" s="1642" t="s">
        <v>1281</v>
      </c>
      <c r="P12" s="1643"/>
      <c r="Q12" s="144">
        <v>15</v>
      </c>
      <c r="R12" s="723" t="s">
        <v>1328</v>
      </c>
    </row>
    <row r="13" spans="1:22" x14ac:dyDescent="0.2">
      <c r="A13" s="1" t="s">
        <v>1808</v>
      </c>
      <c r="B13" s="146">
        <v>39749</v>
      </c>
      <c r="C13" s="147" t="s">
        <v>11</v>
      </c>
      <c r="D13" s="148" t="s">
        <v>12</v>
      </c>
      <c r="E13" s="149" t="s">
        <v>13</v>
      </c>
      <c r="F13" s="150" t="s">
        <v>498</v>
      </c>
      <c r="G13" s="151">
        <v>15000000000</v>
      </c>
      <c r="H13" s="152" t="s">
        <v>14</v>
      </c>
      <c r="I13" s="153">
        <v>40156</v>
      </c>
      <c r="J13" s="154">
        <v>4</v>
      </c>
      <c r="K13" s="1058">
        <v>15000000000</v>
      </c>
      <c r="L13" s="738">
        <f t="shared" ref="L13:L37" si="0">IF($K13&lt;&gt;0,$G13-$K13,"")</f>
        <v>0</v>
      </c>
      <c r="M13" s="156" t="s">
        <v>1282</v>
      </c>
      <c r="N13" s="443">
        <v>40240</v>
      </c>
      <c r="O13" s="444" t="s">
        <v>1282</v>
      </c>
      <c r="P13" s="445" t="s">
        <v>1808</v>
      </c>
      <c r="Q13" s="446" t="s">
        <v>1652</v>
      </c>
      <c r="R13" s="724">
        <v>186342968.69999999</v>
      </c>
      <c r="U13" s="145"/>
      <c r="V13" s="145"/>
    </row>
    <row r="14" spans="1:22" x14ac:dyDescent="0.2">
      <c r="A14" s="157"/>
      <c r="B14" s="158">
        <v>39749</v>
      </c>
      <c r="C14" s="159" t="s">
        <v>310</v>
      </c>
      <c r="D14" s="160" t="s">
        <v>15</v>
      </c>
      <c r="E14" s="161" t="s">
        <v>16</v>
      </c>
      <c r="F14" s="162" t="s">
        <v>498</v>
      </c>
      <c r="G14" s="163">
        <v>3000000000</v>
      </c>
      <c r="H14" s="161" t="s">
        <v>14</v>
      </c>
      <c r="I14" s="164">
        <v>39981</v>
      </c>
      <c r="J14" s="165">
        <v>4</v>
      </c>
      <c r="K14" s="1059">
        <v>3000000000</v>
      </c>
      <c r="L14" s="155">
        <f t="shared" si="0"/>
        <v>0</v>
      </c>
      <c r="M14" s="166" t="s">
        <v>1282</v>
      </c>
      <c r="N14" s="167">
        <v>40030</v>
      </c>
      <c r="O14" s="168" t="s">
        <v>1282</v>
      </c>
      <c r="P14" s="169"/>
      <c r="Q14" s="170" t="s">
        <v>1651</v>
      </c>
      <c r="R14" s="596">
        <v>136000000</v>
      </c>
      <c r="U14" s="145"/>
      <c r="V14" s="145"/>
    </row>
    <row r="15" spans="1:22" s="1519" customFormat="1" ht="28.5" customHeight="1" x14ac:dyDescent="0.2">
      <c r="A15" s="267" t="s">
        <v>1906</v>
      </c>
      <c r="B15" s="588">
        <v>39749</v>
      </c>
      <c r="C15" s="1511" t="s">
        <v>17</v>
      </c>
      <c r="D15" s="1511" t="s">
        <v>15</v>
      </c>
      <c r="E15" s="589" t="s">
        <v>16</v>
      </c>
      <c r="F15" s="590" t="s">
        <v>1537</v>
      </c>
      <c r="G15" s="591">
        <v>25000000000</v>
      </c>
      <c r="H15" s="186" t="s">
        <v>14</v>
      </c>
      <c r="I15" s="1541" t="s">
        <v>1975</v>
      </c>
      <c r="J15" s="1542">
        <v>23</v>
      </c>
      <c r="K15" s="1060">
        <v>25000000000</v>
      </c>
      <c r="L15" s="191">
        <f t="shared" si="0"/>
        <v>0</v>
      </c>
      <c r="M15" s="234" t="s">
        <v>1282</v>
      </c>
      <c r="N15" s="593"/>
      <c r="O15" s="1520"/>
      <c r="P15" s="594"/>
      <c r="Q15" s="601"/>
      <c r="R15" s="725"/>
      <c r="U15" s="145"/>
      <c r="V15" s="145"/>
    </row>
    <row r="16" spans="1:22" x14ac:dyDescent="0.2">
      <c r="A16" s="157"/>
      <c r="B16" s="158">
        <v>39749</v>
      </c>
      <c r="C16" s="159" t="s">
        <v>1461</v>
      </c>
      <c r="D16" s="160" t="s">
        <v>15</v>
      </c>
      <c r="E16" s="161" t="s">
        <v>16</v>
      </c>
      <c r="F16" s="162" t="s">
        <v>498</v>
      </c>
      <c r="G16" s="163">
        <v>10000000000</v>
      </c>
      <c r="H16" s="161" t="s">
        <v>14</v>
      </c>
      <c r="I16" s="164">
        <v>39981</v>
      </c>
      <c r="J16" s="165">
        <v>4</v>
      </c>
      <c r="K16" s="1059">
        <v>10000000000</v>
      </c>
      <c r="L16" s="155">
        <f t="shared" si="0"/>
        <v>0</v>
      </c>
      <c r="M16" s="166" t="s">
        <v>1282</v>
      </c>
      <c r="N16" s="167">
        <v>40016</v>
      </c>
      <c r="O16" s="168" t="s">
        <v>1282</v>
      </c>
      <c r="P16" s="169"/>
      <c r="Q16" s="170" t="s">
        <v>1651</v>
      </c>
      <c r="R16" s="596">
        <v>1100000000</v>
      </c>
      <c r="U16" s="145"/>
      <c r="V16" s="145"/>
    </row>
    <row r="17" spans="1:22" x14ac:dyDescent="0.2">
      <c r="A17" s="157"/>
      <c r="B17" s="158">
        <v>39749</v>
      </c>
      <c r="C17" s="159" t="s">
        <v>18</v>
      </c>
      <c r="D17" s="160" t="s">
        <v>15</v>
      </c>
      <c r="E17" s="161" t="s">
        <v>16</v>
      </c>
      <c r="F17" s="162" t="s">
        <v>498</v>
      </c>
      <c r="G17" s="163">
        <v>25000000000</v>
      </c>
      <c r="H17" s="161" t="s">
        <v>14</v>
      </c>
      <c r="I17" s="164">
        <v>39981</v>
      </c>
      <c r="J17" s="165">
        <v>4</v>
      </c>
      <c r="K17" s="1059">
        <v>25000000000</v>
      </c>
      <c r="L17" s="155">
        <f t="shared" si="0"/>
        <v>0</v>
      </c>
      <c r="M17" s="166" t="s">
        <v>1282</v>
      </c>
      <c r="N17" s="167">
        <v>40157</v>
      </c>
      <c r="O17" s="174" t="s">
        <v>1282</v>
      </c>
      <c r="P17" s="169"/>
      <c r="Q17" s="1516" t="s">
        <v>1652</v>
      </c>
      <c r="R17" s="596">
        <v>950318242.75</v>
      </c>
      <c r="U17" s="145"/>
      <c r="V17" s="145"/>
    </row>
    <row r="18" spans="1:22" x14ac:dyDescent="0.2">
      <c r="A18" s="157"/>
      <c r="B18" s="158">
        <v>39749</v>
      </c>
      <c r="C18" s="159" t="s">
        <v>19</v>
      </c>
      <c r="D18" s="160" t="s">
        <v>15</v>
      </c>
      <c r="E18" s="161" t="s">
        <v>16</v>
      </c>
      <c r="F18" s="162" t="s">
        <v>498</v>
      </c>
      <c r="G18" s="163">
        <v>10000000000</v>
      </c>
      <c r="H18" s="161" t="s">
        <v>14</v>
      </c>
      <c r="I18" s="164">
        <v>39981</v>
      </c>
      <c r="J18" s="165">
        <v>4</v>
      </c>
      <c r="K18" s="1059">
        <v>10000000000</v>
      </c>
      <c r="L18" s="155">
        <f t="shared" si="0"/>
        <v>0</v>
      </c>
      <c r="M18" s="166" t="s">
        <v>1282</v>
      </c>
      <c r="N18" s="167">
        <v>40037</v>
      </c>
      <c r="O18" s="168" t="s">
        <v>1282</v>
      </c>
      <c r="P18" s="169"/>
      <c r="Q18" s="170" t="s">
        <v>1651</v>
      </c>
      <c r="R18" s="596">
        <v>950000000</v>
      </c>
    </row>
    <row r="19" spans="1:22" x14ac:dyDescent="0.2">
      <c r="A19" s="157"/>
      <c r="B19" s="158">
        <v>39749</v>
      </c>
      <c r="C19" s="159" t="s">
        <v>20</v>
      </c>
      <c r="D19" s="160" t="s">
        <v>21</v>
      </c>
      <c r="E19" s="161" t="s">
        <v>22</v>
      </c>
      <c r="F19" s="162" t="s">
        <v>498</v>
      </c>
      <c r="G19" s="163">
        <v>2000000000</v>
      </c>
      <c r="H19" s="161" t="s">
        <v>14</v>
      </c>
      <c r="I19" s="164">
        <v>39981</v>
      </c>
      <c r="J19" s="165">
        <v>5</v>
      </c>
      <c r="K19" s="1059">
        <v>2000000000</v>
      </c>
      <c r="L19" s="155">
        <f t="shared" si="0"/>
        <v>0</v>
      </c>
      <c r="M19" s="166" t="s">
        <v>1282</v>
      </c>
      <c r="N19" s="167">
        <v>40002</v>
      </c>
      <c r="O19" s="168" t="s">
        <v>1282</v>
      </c>
      <c r="P19" s="169">
        <v>9</v>
      </c>
      <c r="Q19" s="170" t="s">
        <v>1651</v>
      </c>
      <c r="R19" s="596">
        <v>60000000</v>
      </c>
    </row>
    <row r="20" spans="1:22" x14ac:dyDescent="0.2">
      <c r="A20" s="157"/>
      <c r="B20" s="158">
        <v>39749</v>
      </c>
      <c r="C20" s="159" t="s">
        <v>23</v>
      </c>
      <c r="D20" s="160" t="s">
        <v>24</v>
      </c>
      <c r="E20" s="161" t="s">
        <v>25</v>
      </c>
      <c r="F20" s="162" t="s">
        <v>498</v>
      </c>
      <c r="G20" s="163">
        <v>25000000000</v>
      </c>
      <c r="H20" s="161" t="s">
        <v>14</v>
      </c>
      <c r="I20" s="164">
        <v>40170</v>
      </c>
      <c r="J20" s="173">
        <v>4</v>
      </c>
      <c r="K20" s="1061">
        <v>25000000000</v>
      </c>
      <c r="L20" s="155">
        <f t="shared" si="0"/>
        <v>0</v>
      </c>
      <c r="M20" s="166" t="s">
        <v>1282</v>
      </c>
      <c r="N20" s="167">
        <v>40318</v>
      </c>
      <c r="O20" s="174" t="s">
        <v>1282</v>
      </c>
      <c r="P20" s="175"/>
      <c r="Q20" s="170" t="s">
        <v>1652</v>
      </c>
      <c r="R20" s="596">
        <v>849014997.60000002</v>
      </c>
    </row>
    <row r="21" spans="1:22" x14ac:dyDescent="0.2">
      <c r="A21" s="157"/>
      <c r="B21" s="158">
        <v>39766</v>
      </c>
      <c r="C21" s="159" t="s">
        <v>26</v>
      </c>
      <c r="D21" s="160" t="s">
        <v>27</v>
      </c>
      <c r="E21" s="161" t="s">
        <v>25</v>
      </c>
      <c r="F21" s="162" t="s">
        <v>498</v>
      </c>
      <c r="G21" s="163">
        <v>17000000</v>
      </c>
      <c r="H21" s="161" t="s">
        <v>14</v>
      </c>
      <c r="I21" s="164"/>
      <c r="J21" s="173"/>
      <c r="K21" s="1061"/>
      <c r="L21" s="155" t="str">
        <f t="shared" si="0"/>
        <v/>
      </c>
      <c r="M21" s="166"/>
      <c r="N21" s="167"/>
      <c r="O21" s="174"/>
      <c r="P21" s="175"/>
      <c r="Q21" s="170"/>
      <c r="R21" s="596"/>
    </row>
    <row r="22" spans="1:22" x14ac:dyDescent="0.2">
      <c r="A22" s="157"/>
      <c r="B22" s="158">
        <v>39766</v>
      </c>
      <c r="C22" s="159" t="s">
        <v>28</v>
      </c>
      <c r="D22" s="160" t="s">
        <v>29</v>
      </c>
      <c r="E22" s="161" t="s">
        <v>13</v>
      </c>
      <c r="F22" s="162" t="s">
        <v>498</v>
      </c>
      <c r="G22" s="163">
        <v>16369000</v>
      </c>
      <c r="H22" s="161" t="s">
        <v>14</v>
      </c>
      <c r="I22" s="164"/>
      <c r="J22" s="173"/>
      <c r="K22" s="1061"/>
      <c r="L22" s="155" t="str">
        <f t="shared" si="0"/>
        <v/>
      </c>
      <c r="M22" s="166"/>
      <c r="N22" s="167"/>
      <c r="O22" s="174"/>
      <c r="P22" s="175"/>
      <c r="Q22" s="170"/>
      <c r="R22" s="596"/>
    </row>
    <row r="23" spans="1:22" x14ac:dyDescent="0.2">
      <c r="A23" s="157">
        <v>14</v>
      </c>
      <c r="B23" s="158">
        <v>39766</v>
      </c>
      <c r="C23" s="159" t="s">
        <v>30</v>
      </c>
      <c r="D23" s="160" t="s">
        <v>24</v>
      </c>
      <c r="E23" s="161" t="s">
        <v>25</v>
      </c>
      <c r="F23" s="162" t="s">
        <v>498</v>
      </c>
      <c r="G23" s="163">
        <v>298737000</v>
      </c>
      <c r="H23" s="161" t="s">
        <v>14</v>
      </c>
      <c r="I23" s="164"/>
      <c r="J23" s="173"/>
      <c r="K23" s="1061"/>
      <c r="L23" s="155" t="str">
        <f t="shared" si="0"/>
        <v/>
      </c>
      <c r="M23" s="166"/>
      <c r="N23" s="167"/>
      <c r="O23" s="174"/>
      <c r="P23" s="175"/>
      <c r="Q23" s="170"/>
      <c r="R23" s="596"/>
    </row>
    <row r="24" spans="1:22" x14ac:dyDescent="0.2">
      <c r="A24" s="157"/>
      <c r="B24" s="158">
        <v>39766</v>
      </c>
      <c r="C24" s="159" t="s">
        <v>31</v>
      </c>
      <c r="D24" s="160" t="s">
        <v>32</v>
      </c>
      <c r="E24" s="161" t="s">
        <v>33</v>
      </c>
      <c r="F24" s="162" t="s">
        <v>498</v>
      </c>
      <c r="G24" s="163">
        <v>1576000000</v>
      </c>
      <c r="H24" s="161" t="s">
        <v>14</v>
      </c>
      <c r="I24" s="164">
        <v>39981</v>
      </c>
      <c r="J24" s="165">
        <v>4</v>
      </c>
      <c r="K24" s="1059">
        <v>1576000000</v>
      </c>
      <c r="L24" s="155">
        <f t="shared" si="0"/>
        <v>0</v>
      </c>
      <c r="M24" s="166" t="s">
        <v>1282</v>
      </c>
      <c r="N24" s="167">
        <v>40051</v>
      </c>
      <c r="O24" s="174" t="s">
        <v>1282</v>
      </c>
      <c r="P24" s="169"/>
      <c r="Q24" s="170" t="s">
        <v>1651</v>
      </c>
      <c r="R24" s="596">
        <v>87000000</v>
      </c>
    </row>
    <row r="25" spans="1:22" x14ac:dyDescent="0.2">
      <c r="A25" s="157"/>
      <c r="B25" s="158">
        <v>39766</v>
      </c>
      <c r="C25" s="159" t="s">
        <v>34</v>
      </c>
      <c r="D25" s="160" t="s">
        <v>35</v>
      </c>
      <c r="E25" s="161" t="s">
        <v>36</v>
      </c>
      <c r="F25" s="162" t="s">
        <v>498</v>
      </c>
      <c r="G25" s="163">
        <v>3500000000</v>
      </c>
      <c r="H25" s="161" t="s">
        <v>14</v>
      </c>
      <c r="I25" s="164"/>
      <c r="J25" s="173"/>
      <c r="K25" s="1061"/>
      <c r="L25" s="155" t="str">
        <f t="shared" si="0"/>
        <v/>
      </c>
      <c r="M25" s="166"/>
      <c r="N25" s="167"/>
      <c r="O25" s="174"/>
      <c r="P25" s="175"/>
      <c r="Q25" s="170"/>
      <c r="R25" s="596"/>
    </row>
    <row r="26" spans="1:22" ht="28.5" x14ac:dyDescent="0.2">
      <c r="A26" s="176" t="s">
        <v>1645</v>
      </c>
      <c r="B26" s="177">
        <v>39766</v>
      </c>
      <c r="C26" s="178" t="s">
        <v>37</v>
      </c>
      <c r="D26" s="179" t="s">
        <v>38</v>
      </c>
      <c r="E26" s="180" t="s">
        <v>25</v>
      </c>
      <c r="F26" s="181" t="s">
        <v>654</v>
      </c>
      <c r="G26" s="182">
        <v>9000000</v>
      </c>
      <c r="H26" s="180" t="s">
        <v>14</v>
      </c>
      <c r="I26" s="164"/>
      <c r="J26" s="173"/>
      <c r="K26" s="1061"/>
      <c r="L26" s="155" t="str">
        <f t="shared" si="0"/>
        <v/>
      </c>
      <c r="M26" s="166"/>
      <c r="N26" s="167"/>
      <c r="O26" s="174"/>
      <c r="P26" s="175"/>
      <c r="Q26" s="170"/>
      <c r="R26" s="596"/>
    </row>
    <row r="27" spans="1:22" x14ac:dyDescent="0.2">
      <c r="A27" s="157"/>
      <c r="B27" s="158">
        <v>39766</v>
      </c>
      <c r="C27" s="159" t="s">
        <v>1657</v>
      </c>
      <c r="D27" s="160" t="s">
        <v>39</v>
      </c>
      <c r="E27" s="161" t="s">
        <v>40</v>
      </c>
      <c r="F27" s="162" t="s">
        <v>498</v>
      </c>
      <c r="G27" s="163">
        <v>200000000</v>
      </c>
      <c r="H27" s="161" t="s">
        <v>14</v>
      </c>
      <c r="I27" s="164">
        <v>39960</v>
      </c>
      <c r="J27" s="165">
        <v>4</v>
      </c>
      <c r="K27" s="1061">
        <v>200000000</v>
      </c>
      <c r="L27" s="155">
        <f t="shared" si="0"/>
        <v>0</v>
      </c>
      <c r="M27" s="166" t="s">
        <v>1282</v>
      </c>
      <c r="N27" s="167">
        <v>40246</v>
      </c>
      <c r="O27" s="174" t="s">
        <v>1282</v>
      </c>
      <c r="P27" s="169"/>
      <c r="Q27" s="170" t="s">
        <v>1652</v>
      </c>
      <c r="R27" s="596">
        <v>15623222.4</v>
      </c>
    </row>
    <row r="28" spans="1:22" x14ac:dyDescent="0.2">
      <c r="A28" s="157"/>
      <c r="B28" s="158">
        <v>39766</v>
      </c>
      <c r="C28" s="159" t="s">
        <v>41</v>
      </c>
      <c r="D28" s="160" t="s">
        <v>42</v>
      </c>
      <c r="E28" s="161" t="s">
        <v>13</v>
      </c>
      <c r="F28" s="162" t="s">
        <v>498</v>
      </c>
      <c r="G28" s="163">
        <v>3133640000</v>
      </c>
      <c r="H28" s="161" t="s">
        <v>14</v>
      </c>
      <c r="I28" s="164">
        <v>39981</v>
      </c>
      <c r="J28" s="165">
        <v>4</v>
      </c>
      <c r="K28" s="1059">
        <v>3133640000</v>
      </c>
      <c r="L28" s="155">
        <f t="shared" si="0"/>
        <v>0</v>
      </c>
      <c r="M28" s="166" t="s">
        <v>1282</v>
      </c>
      <c r="N28" s="167">
        <v>40016</v>
      </c>
      <c r="O28" s="168" t="s">
        <v>1282</v>
      </c>
      <c r="P28" s="169"/>
      <c r="Q28" s="170" t="s">
        <v>1651</v>
      </c>
      <c r="R28" s="596">
        <v>67010401.859999999</v>
      </c>
    </row>
    <row r="29" spans="1:22" ht="28.5" x14ac:dyDescent="0.2">
      <c r="A29" s="157"/>
      <c r="B29" s="158">
        <v>39766</v>
      </c>
      <c r="C29" s="160" t="s">
        <v>1841</v>
      </c>
      <c r="D29" s="160" t="s">
        <v>43</v>
      </c>
      <c r="E29" s="161" t="s">
        <v>44</v>
      </c>
      <c r="F29" s="162" t="s">
        <v>498</v>
      </c>
      <c r="G29" s="163">
        <v>151500000</v>
      </c>
      <c r="H29" s="161" t="s">
        <v>14</v>
      </c>
      <c r="I29" s="164"/>
      <c r="J29" s="173"/>
      <c r="K29" s="1061"/>
      <c r="L29" s="155" t="str">
        <f t="shared" si="0"/>
        <v/>
      </c>
      <c r="M29" s="166"/>
      <c r="N29" s="167"/>
      <c r="O29" s="174"/>
      <c r="P29" s="175"/>
      <c r="Q29" s="170"/>
      <c r="R29" s="596"/>
    </row>
    <row r="30" spans="1:22" x14ac:dyDescent="0.2">
      <c r="A30" s="157"/>
      <c r="B30" s="158">
        <v>39766</v>
      </c>
      <c r="C30" s="159" t="s">
        <v>45</v>
      </c>
      <c r="D30" s="160" t="s">
        <v>46</v>
      </c>
      <c r="E30" s="161" t="s">
        <v>47</v>
      </c>
      <c r="F30" s="162" t="s">
        <v>498</v>
      </c>
      <c r="G30" s="163">
        <v>214181000</v>
      </c>
      <c r="H30" s="161" t="s">
        <v>14</v>
      </c>
      <c r="I30" s="164">
        <v>40226</v>
      </c>
      <c r="J30" s="173">
        <v>5</v>
      </c>
      <c r="K30" s="1061">
        <v>214181000</v>
      </c>
      <c r="L30" s="155">
        <f t="shared" si="0"/>
        <v>0</v>
      </c>
      <c r="M30" s="166" t="s">
        <v>1282</v>
      </c>
      <c r="N30" s="167">
        <v>40268</v>
      </c>
      <c r="O30" s="174" t="s">
        <v>1282</v>
      </c>
      <c r="P30" s="175">
        <v>9</v>
      </c>
      <c r="Q30" s="170" t="s">
        <v>1651</v>
      </c>
      <c r="R30" s="596">
        <v>4500000</v>
      </c>
    </row>
    <row r="31" spans="1:22" x14ac:dyDescent="0.2">
      <c r="A31" s="157"/>
      <c r="B31" s="158">
        <v>39766</v>
      </c>
      <c r="C31" s="159" t="s">
        <v>48</v>
      </c>
      <c r="D31" s="160" t="s">
        <v>49</v>
      </c>
      <c r="E31" s="161" t="s">
        <v>50</v>
      </c>
      <c r="F31" s="162" t="s">
        <v>498</v>
      </c>
      <c r="G31" s="163">
        <v>2250000000</v>
      </c>
      <c r="H31" s="161" t="s">
        <v>14</v>
      </c>
      <c r="I31" s="164">
        <v>40254</v>
      </c>
      <c r="J31" s="173">
        <v>4</v>
      </c>
      <c r="K31" s="1061">
        <v>2250000000</v>
      </c>
      <c r="L31" s="155">
        <f t="shared" si="0"/>
        <v>0</v>
      </c>
      <c r="M31" s="166" t="s">
        <v>1282</v>
      </c>
      <c r="N31" s="167">
        <v>40304</v>
      </c>
      <c r="O31" s="174" t="s">
        <v>1282</v>
      </c>
      <c r="P31" s="175"/>
      <c r="Q31" s="170" t="s">
        <v>1652</v>
      </c>
      <c r="R31" s="596">
        <v>183673472</v>
      </c>
    </row>
    <row r="32" spans="1:22" x14ac:dyDescent="0.2">
      <c r="A32" s="157"/>
      <c r="B32" s="158">
        <v>39766</v>
      </c>
      <c r="C32" s="159" t="s">
        <v>1655</v>
      </c>
      <c r="D32" s="160" t="s">
        <v>51</v>
      </c>
      <c r="E32" s="161" t="s">
        <v>52</v>
      </c>
      <c r="F32" s="162" t="s">
        <v>498</v>
      </c>
      <c r="G32" s="163">
        <v>3500000000</v>
      </c>
      <c r="H32" s="161" t="s">
        <v>14</v>
      </c>
      <c r="I32" s="164"/>
      <c r="J32" s="173"/>
      <c r="K32" s="1061"/>
      <c r="L32" s="155" t="str">
        <f t="shared" si="0"/>
        <v/>
      </c>
      <c r="M32" s="166"/>
      <c r="N32" s="167"/>
      <c r="O32" s="174"/>
      <c r="P32" s="175"/>
      <c r="Q32" s="170"/>
      <c r="R32" s="596"/>
    </row>
    <row r="33" spans="1:18" x14ac:dyDescent="0.2">
      <c r="A33" s="157"/>
      <c r="B33" s="158">
        <v>39766</v>
      </c>
      <c r="C33" s="159" t="s">
        <v>53</v>
      </c>
      <c r="D33" s="160" t="s">
        <v>54</v>
      </c>
      <c r="E33" s="161" t="s">
        <v>55</v>
      </c>
      <c r="F33" s="162" t="s">
        <v>498</v>
      </c>
      <c r="G33" s="163">
        <v>3555199000</v>
      </c>
      <c r="H33" s="161" t="s">
        <v>14</v>
      </c>
      <c r="I33" s="164">
        <v>39981</v>
      </c>
      <c r="J33" s="165">
        <v>4</v>
      </c>
      <c r="K33" s="1059">
        <v>3555199000</v>
      </c>
      <c r="L33" s="155">
        <f t="shared" si="0"/>
        <v>0</v>
      </c>
      <c r="M33" s="166" t="s">
        <v>1282</v>
      </c>
      <c r="N33" s="167">
        <v>40150</v>
      </c>
      <c r="O33" s="174" t="s">
        <v>1282</v>
      </c>
      <c r="P33" s="169"/>
      <c r="Q33" s="170" t="s">
        <v>1652</v>
      </c>
      <c r="R33" s="596">
        <v>148731030</v>
      </c>
    </row>
    <row r="34" spans="1:18" x14ac:dyDescent="0.2">
      <c r="A34" s="157"/>
      <c r="B34" s="158">
        <v>39766</v>
      </c>
      <c r="C34" s="159" t="s">
        <v>56</v>
      </c>
      <c r="D34" s="160" t="s">
        <v>57</v>
      </c>
      <c r="E34" s="161" t="s">
        <v>58</v>
      </c>
      <c r="F34" s="162" t="s">
        <v>498</v>
      </c>
      <c r="G34" s="163">
        <v>866540000</v>
      </c>
      <c r="H34" s="161" t="s">
        <v>14</v>
      </c>
      <c r="I34" s="172"/>
      <c r="J34" s="173"/>
      <c r="K34" s="1061"/>
      <c r="L34" s="155" t="str">
        <f t="shared" si="0"/>
        <v/>
      </c>
      <c r="M34" s="166"/>
      <c r="N34" s="167"/>
      <c r="O34" s="174"/>
      <c r="P34" s="175"/>
      <c r="Q34" s="170"/>
      <c r="R34" s="596"/>
    </row>
    <row r="35" spans="1:18" x14ac:dyDescent="0.2">
      <c r="A35" s="157"/>
      <c r="B35" s="158">
        <v>39766</v>
      </c>
      <c r="C35" s="159" t="s">
        <v>59</v>
      </c>
      <c r="D35" s="160" t="s">
        <v>60</v>
      </c>
      <c r="E35" s="161" t="s">
        <v>61</v>
      </c>
      <c r="F35" s="162" t="s">
        <v>498</v>
      </c>
      <c r="G35" s="163">
        <v>1398071000</v>
      </c>
      <c r="H35" s="161" t="s">
        <v>14</v>
      </c>
      <c r="I35" s="172"/>
      <c r="J35" s="173"/>
      <c r="K35" s="1061"/>
      <c r="L35" s="155" t="str">
        <f t="shared" si="0"/>
        <v/>
      </c>
      <c r="M35" s="166"/>
      <c r="N35" s="167"/>
      <c r="O35" s="174"/>
      <c r="P35" s="175"/>
      <c r="Q35" s="170"/>
      <c r="R35" s="596"/>
    </row>
    <row r="36" spans="1:18" x14ac:dyDescent="0.2">
      <c r="A36" s="157"/>
      <c r="B36" s="158">
        <v>39766</v>
      </c>
      <c r="C36" s="159" t="s">
        <v>62</v>
      </c>
      <c r="D36" s="160" t="s">
        <v>63</v>
      </c>
      <c r="E36" s="161" t="s">
        <v>61</v>
      </c>
      <c r="F36" s="162" t="s">
        <v>498</v>
      </c>
      <c r="G36" s="163">
        <v>2500000000</v>
      </c>
      <c r="H36" s="161" t="s">
        <v>14</v>
      </c>
      <c r="I36" s="172"/>
      <c r="J36" s="173"/>
      <c r="K36" s="1061"/>
      <c r="L36" s="155" t="str">
        <f t="shared" si="0"/>
        <v/>
      </c>
      <c r="M36" s="166"/>
      <c r="N36" s="167"/>
      <c r="O36" s="174"/>
      <c r="P36" s="175"/>
      <c r="Q36" s="170"/>
      <c r="R36" s="596"/>
    </row>
    <row r="37" spans="1:18" ht="28.5" x14ac:dyDescent="0.2">
      <c r="A37" s="1557"/>
      <c r="B37" s="1626">
        <v>39766</v>
      </c>
      <c r="C37" s="1623" t="s">
        <v>64</v>
      </c>
      <c r="D37" s="1595" t="s">
        <v>65</v>
      </c>
      <c r="E37" s="1589" t="s">
        <v>66</v>
      </c>
      <c r="F37" s="1593" t="s">
        <v>498</v>
      </c>
      <c r="G37" s="1591">
        <v>300000000</v>
      </c>
      <c r="H37" s="1589" t="s">
        <v>14</v>
      </c>
      <c r="I37" s="183">
        <v>39967</v>
      </c>
      <c r="J37" s="184">
        <v>4</v>
      </c>
      <c r="K37" s="1062">
        <v>75000000</v>
      </c>
      <c r="L37" s="185">
        <f t="shared" si="0"/>
        <v>225000000</v>
      </c>
      <c r="M37" s="186" t="s">
        <v>498</v>
      </c>
      <c r="N37" s="1573">
        <v>40316</v>
      </c>
      <c r="O37" s="1565" t="s">
        <v>1282</v>
      </c>
      <c r="P37" s="1576"/>
      <c r="Q37" s="1561" t="s">
        <v>1652</v>
      </c>
      <c r="R37" s="1559">
        <v>5571592.4000000004</v>
      </c>
    </row>
    <row r="38" spans="1:18" ht="28.5" x14ac:dyDescent="0.2">
      <c r="A38" s="1629"/>
      <c r="B38" s="1627"/>
      <c r="C38" s="1624"/>
      <c r="D38" s="1612"/>
      <c r="E38" s="1607"/>
      <c r="F38" s="1611"/>
      <c r="G38" s="1608"/>
      <c r="H38" s="1607"/>
      <c r="I38" s="183">
        <v>40079</v>
      </c>
      <c r="J38" s="184">
        <v>4</v>
      </c>
      <c r="K38" s="1062">
        <v>125000000</v>
      </c>
      <c r="L38" s="185">
        <v>100000000</v>
      </c>
      <c r="M38" s="186" t="s">
        <v>498</v>
      </c>
      <c r="N38" s="1574"/>
      <c r="O38" s="1572"/>
      <c r="P38" s="1577"/>
      <c r="Q38" s="1571"/>
      <c r="R38" s="1570"/>
    </row>
    <row r="39" spans="1:18" x14ac:dyDescent="0.2">
      <c r="A39" s="1558"/>
      <c r="B39" s="1628"/>
      <c r="C39" s="1625"/>
      <c r="D39" s="1596"/>
      <c r="E39" s="1590"/>
      <c r="F39" s="1594"/>
      <c r="G39" s="1592"/>
      <c r="H39" s="1590"/>
      <c r="I39" s="183">
        <v>40170</v>
      </c>
      <c r="J39" s="184">
        <v>4</v>
      </c>
      <c r="K39" s="1062">
        <v>100000000</v>
      </c>
      <c r="L39" s="185">
        <v>0</v>
      </c>
      <c r="M39" s="186" t="s">
        <v>1282</v>
      </c>
      <c r="N39" s="1575"/>
      <c r="O39" s="1566"/>
      <c r="P39" s="1578"/>
      <c r="Q39" s="1562"/>
      <c r="R39" s="1560"/>
    </row>
    <row r="40" spans="1:18" x14ac:dyDescent="0.2">
      <c r="A40" s="157"/>
      <c r="B40" s="158">
        <v>39766</v>
      </c>
      <c r="C40" s="159" t="s">
        <v>67</v>
      </c>
      <c r="D40" s="160" t="s">
        <v>68</v>
      </c>
      <c r="E40" s="161" t="s">
        <v>69</v>
      </c>
      <c r="F40" s="162" t="s">
        <v>498</v>
      </c>
      <c r="G40" s="163">
        <v>1400000000</v>
      </c>
      <c r="H40" s="161" t="s">
        <v>14</v>
      </c>
      <c r="I40" s="164"/>
      <c r="J40" s="173"/>
      <c r="K40" s="1061"/>
      <c r="L40" s="155" t="str">
        <f t="shared" ref="L40:L47" si="1">IF($K40&lt;&gt;0,$G40-$K40,"")</f>
        <v/>
      </c>
      <c r="M40" s="166"/>
      <c r="N40" s="167"/>
      <c r="O40" s="174"/>
      <c r="P40" s="175"/>
      <c r="Q40" s="170"/>
      <c r="R40" s="596"/>
    </row>
    <row r="41" spans="1:18" x14ac:dyDescent="0.2">
      <c r="A41" s="157"/>
      <c r="B41" s="158">
        <v>39766</v>
      </c>
      <c r="C41" s="159" t="s">
        <v>70</v>
      </c>
      <c r="D41" s="160" t="s">
        <v>71</v>
      </c>
      <c r="E41" s="161" t="s">
        <v>72</v>
      </c>
      <c r="F41" s="162" t="s">
        <v>498</v>
      </c>
      <c r="G41" s="163">
        <v>1715000000</v>
      </c>
      <c r="H41" s="161" t="s">
        <v>14</v>
      </c>
      <c r="I41" s="164"/>
      <c r="J41" s="173"/>
      <c r="K41" s="1061"/>
      <c r="L41" s="155" t="str">
        <f t="shared" si="1"/>
        <v/>
      </c>
      <c r="M41" s="166"/>
      <c r="N41" s="167"/>
      <c r="O41" s="174"/>
      <c r="P41" s="175"/>
      <c r="Q41" s="170"/>
      <c r="R41" s="596"/>
    </row>
    <row r="42" spans="1:18" x14ac:dyDescent="0.2">
      <c r="A42" s="157"/>
      <c r="B42" s="158">
        <v>39766</v>
      </c>
      <c r="C42" s="159" t="s">
        <v>73</v>
      </c>
      <c r="D42" s="160" t="s">
        <v>74</v>
      </c>
      <c r="E42" s="161" t="s">
        <v>75</v>
      </c>
      <c r="F42" s="162" t="s">
        <v>498</v>
      </c>
      <c r="G42" s="163">
        <v>6599000000</v>
      </c>
      <c r="H42" s="161" t="s">
        <v>14</v>
      </c>
      <c r="I42" s="164">
        <v>39981</v>
      </c>
      <c r="J42" s="165">
        <v>4</v>
      </c>
      <c r="K42" s="1059">
        <v>6599000000</v>
      </c>
      <c r="L42" s="155">
        <f t="shared" si="1"/>
        <v>0</v>
      </c>
      <c r="M42" s="166" t="s">
        <v>1282</v>
      </c>
      <c r="N42" s="167">
        <v>40009</v>
      </c>
      <c r="O42" s="174" t="s">
        <v>1282</v>
      </c>
      <c r="P42" s="169"/>
      <c r="Q42" s="170" t="s">
        <v>1651</v>
      </c>
      <c r="R42" s="596">
        <v>139000000</v>
      </c>
    </row>
    <row r="43" spans="1:18" x14ac:dyDescent="0.2">
      <c r="A43" s="157"/>
      <c r="B43" s="158">
        <v>39766</v>
      </c>
      <c r="C43" s="159" t="s">
        <v>76</v>
      </c>
      <c r="D43" s="160" t="s">
        <v>77</v>
      </c>
      <c r="E43" s="161" t="s">
        <v>75</v>
      </c>
      <c r="F43" s="162" t="s">
        <v>498</v>
      </c>
      <c r="G43" s="163">
        <v>361172000</v>
      </c>
      <c r="H43" s="161" t="s">
        <v>14</v>
      </c>
      <c r="I43" s="164">
        <v>39925</v>
      </c>
      <c r="J43" s="165">
        <v>4</v>
      </c>
      <c r="K43" s="1061">
        <v>361172000</v>
      </c>
      <c r="L43" s="155">
        <f t="shared" si="1"/>
        <v>0</v>
      </c>
      <c r="M43" s="166" t="s">
        <v>1282</v>
      </c>
      <c r="N43" s="167">
        <v>40162</v>
      </c>
      <c r="O43" s="174" t="s">
        <v>1282</v>
      </c>
      <c r="P43" s="169"/>
      <c r="Q43" s="170" t="s">
        <v>1652</v>
      </c>
      <c r="R43" s="596">
        <v>9599964</v>
      </c>
    </row>
    <row r="44" spans="1:18" x14ac:dyDescent="0.2">
      <c r="A44" s="157"/>
      <c r="B44" s="158">
        <v>39773</v>
      </c>
      <c r="C44" s="159" t="s">
        <v>78</v>
      </c>
      <c r="D44" s="160" t="s">
        <v>79</v>
      </c>
      <c r="E44" s="161" t="s">
        <v>16</v>
      </c>
      <c r="F44" s="162" t="s">
        <v>498</v>
      </c>
      <c r="G44" s="163">
        <v>184011000</v>
      </c>
      <c r="H44" s="161" t="s">
        <v>14</v>
      </c>
      <c r="I44" s="164">
        <v>39960</v>
      </c>
      <c r="J44" s="165">
        <v>5</v>
      </c>
      <c r="K44" s="1061">
        <v>184011000</v>
      </c>
      <c r="L44" s="155">
        <f t="shared" si="1"/>
        <v>0</v>
      </c>
      <c r="M44" s="166" t="s">
        <v>1282</v>
      </c>
      <c r="N44" s="167">
        <v>39988</v>
      </c>
      <c r="O44" s="174" t="s">
        <v>1282</v>
      </c>
      <c r="P44" s="169">
        <v>9</v>
      </c>
      <c r="Q44" s="170" t="s">
        <v>1651</v>
      </c>
      <c r="R44" s="596">
        <v>2700000</v>
      </c>
    </row>
    <row r="45" spans="1:18" x14ac:dyDescent="0.2">
      <c r="A45" s="157"/>
      <c r="B45" s="158">
        <v>39773</v>
      </c>
      <c r="C45" s="159" t="s">
        <v>80</v>
      </c>
      <c r="D45" s="160" t="s">
        <v>81</v>
      </c>
      <c r="E45" s="161" t="s">
        <v>82</v>
      </c>
      <c r="F45" s="162" t="s">
        <v>498</v>
      </c>
      <c r="G45" s="163">
        <v>25000000</v>
      </c>
      <c r="H45" s="161" t="s">
        <v>14</v>
      </c>
      <c r="I45" s="164">
        <v>39967</v>
      </c>
      <c r="J45" s="165">
        <v>4</v>
      </c>
      <c r="K45" s="1059">
        <v>25000000</v>
      </c>
      <c r="L45" s="155">
        <f t="shared" si="1"/>
        <v>0</v>
      </c>
      <c r="M45" s="166" t="s">
        <v>1282</v>
      </c>
      <c r="N45" s="167">
        <v>39994</v>
      </c>
      <c r="O45" s="174" t="s">
        <v>1282</v>
      </c>
      <c r="P45" s="169"/>
      <c r="Q45" s="170" t="s">
        <v>1651</v>
      </c>
      <c r="R45" s="596">
        <v>650000</v>
      </c>
    </row>
    <row r="46" spans="1:18" x14ac:dyDescent="0.2">
      <c r="A46" s="157"/>
      <c r="B46" s="158">
        <v>39773</v>
      </c>
      <c r="C46" s="159" t="s">
        <v>83</v>
      </c>
      <c r="D46" s="160" t="s">
        <v>84</v>
      </c>
      <c r="E46" s="161" t="s">
        <v>85</v>
      </c>
      <c r="F46" s="162" t="s">
        <v>498</v>
      </c>
      <c r="G46" s="163">
        <v>27875000</v>
      </c>
      <c r="H46" s="161" t="s">
        <v>14</v>
      </c>
      <c r="I46" s="164">
        <v>40086</v>
      </c>
      <c r="J46" s="173">
        <v>5</v>
      </c>
      <c r="K46" s="1061">
        <v>27875000</v>
      </c>
      <c r="L46" s="155">
        <f t="shared" si="1"/>
        <v>0</v>
      </c>
      <c r="M46" s="166" t="s">
        <v>1282</v>
      </c>
      <c r="N46" s="167">
        <v>40114</v>
      </c>
      <c r="O46" s="174" t="s">
        <v>1282</v>
      </c>
      <c r="P46" s="175">
        <v>9</v>
      </c>
      <c r="Q46" s="170" t="s">
        <v>1651</v>
      </c>
      <c r="R46" s="596">
        <v>212000</v>
      </c>
    </row>
    <row r="47" spans="1:18" ht="28.5" x14ac:dyDescent="0.2">
      <c r="A47" s="1557"/>
      <c r="B47" s="1626">
        <v>39773</v>
      </c>
      <c r="C47" s="1623" t="s">
        <v>86</v>
      </c>
      <c r="D47" s="1595" t="s">
        <v>87</v>
      </c>
      <c r="E47" s="1589" t="s">
        <v>25</v>
      </c>
      <c r="F47" s="1593" t="s">
        <v>498</v>
      </c>
      <c r="G47" s="1591">
        <v>400000000</v>
      </c>
      <c r="H47" s="1589" t="s">
        <v>14</v>
      </c>
      <c r="I47" s="183">
        <v>40177</v>
      </c>
      <c r="J47" s="190">
        <v>4</v>
      </c>
      <c r="K47" s="1062">
        <v>200000000</v>
      </c>
      <c r="L47" s="191">
        <f t="shared" si="1"/>
        <v>200000000</v>
      </c>
      <c r="M47" s="166" t="s">
        <v>316</v>
      </c>
      <c r="N47" s="167"/>
      <c r="O47" s="174"/>
      <c r="P47" s="175"/>
      <c r="Q47" s="170"/>
      <c r="R47" s="596"/>
    </row>
    <row r="48" spans="1:18" x14ac:dyDescent="0.2">
      <c r="A48" s="1558"/>
      <c r="B48" s="1628"/>
      <c r="C48" s="1625"/>
      <c r="D48" s="1596"/>
      <c r="E48" s="1590"/>
      <c r="F48" s="1594"/>
      <c r="G48" s="1592"/>
      <c r="H48" s="1590"/>
      <c r="I48" s="183">
        <v>40240</v>
      </c>
      <c r="J48" s="190">
        <v>4</v>
      </c>
      <c r="K48" s="1062">
        <v>200000000</v>
      </c>
      <c r="L48" s="191">
        <v>0</v>
      </c>
      <c r="M48" s="166" t="s">
        <v>1282</v>
      </c>
      <c r="N48" s="167">
        <v>40275</v>
      </c>
      <c r="O48" s="174" t="s">
        <v>1282</v>
      </c>
      <c r="P48" s="175"/>
      <c r="Q48" s="170" t="s">
        <v>1651</v>
      </c>
      <c r="R48" s="596">
        <v>18500000</v>
      </c>
    </row>
    <row r="49" spans="1:18" x14ac:dyDescent="0.2">
      <c r="A49" s="157"/>
      <c r="B49" s="158">
        <v>39773</v>
      </c>
      <c r="C49" s="159" t="s">
        <v>88</v>
      </c>
      <c r="D49" s="160" t="s">
        <v>89</v>
      </c>
      <c r="E49" s="161" t="s">
        <v>55</v>
      </c>
      <c r="F49" s="162" t="s">
        <v>498</v>
      </c>
      <c r="G49" s="163">
        <v>41500000</v>
      </c>
      <c r="H49" s="161" t="s">
        <v>14</v>
      </c>
      <c r="I49" s="164">
        <v>40002</v>
      </c>
      <c r="J49" s="165">
        <v>5</v>
      </c>
      <c r="K49" s="1061">
        <v>41500000</v>
      </c>
      <c r="L49" s="155">
        <v>0</v>
      </c>
      <c r="M49" s="166" t="s">
        <v>1282</v>
      </c>
      <c r="N49" s="167"/>
      <c r="O49" s="174"/>
      <c r="P49" s="169"/>
      <c r="Q49" s="170"/>
      <c r="R49" s="596"/>
    </row>
    <row r="50" spans="1:18" x14ac:dyDescent="0.2">
      <c r="A50" s="157"/>
      <c r="B50" s="158">
        <v>39773</v>
      </c>
      <c r="C50" s="159" t="s">
        <v>90</v>
      </c>
      <c r="D50" s="160" t="s">
        <v>91</v>
      </c>
      <c r="E50" s="161" t="s">
        <v>92</v>
      </c>
      <c r="F50" s="162" t="s">
        <v>498</v>
      </c>
      <c r="G50" s="163">
        <v>140000000</v>
      </c>
      <c r="H50" s="161" t="s">
        <v>14</v>
      </c>
      <c r="I50" s="164"/>
      <c r="J50" s="173"/>
      <c r="K50" s="1061"/>
      <c r="L50" s="155" t="str">
        <f t="shared" ref="L50:L86" si="2">IF($K50&lt;&gt;0,$G50-$K50,"")</f>
        <v/>
      </c>
      <c r="M50" s="166"/>
      <c r="N50" s="167"/>
      <c r="O50" s="174"/>
      <c r="P50" s="175"/>
      <c r="Q50" s="170"/>
      <c r="R50" s="596"/>
    </row>
    <row r="51" spans="1:18" s="297" customFormat="1" ht="28.5" x14ac:dyDescent="0.2">
      <c r="A51" s="1557"/>
      <c r="B51" s="1626">
        <v>39773</v>
      </c>
      <c r="C51" s="1638" t="s">
        <v>93</v>
      </c>
      <c r="D51" s="1621" t="s">
        <v>94</v>
      </c>
      <c r="E51" s="1589" t="s">
        <v>95</v>
      </c>
      <c r="F51" s="1619" t="s">
        <v>498</v>
      </c>
      <c r="G51" s="1617">
        <v>400000000</v>
      </c>
      <c r="H51" s="1589" t="s">
        <v>14</v>
      </c>
      <c r="I51" s="183">
        <v>40240</v>
      </c>
      <c r="J51" s="192">
        <v>4</v>
      </c>
      <c r="K51" s="1062">
        <v>100000000</v>
      </c>
      <c r="L51" s="191">
        <f t="shared" si="2"/>
        <v>300000000</v>
      </c>
      <c r="M51" s="234" t="s">
        <v>316</v>
      </c>
      <c r="N51" s="187"/>
      <c r="O51" s="1520"/>
      <c r="P51" s="441"/>
      <c r="Q51" s="237"/>
      <c r="R51" s="725"/>
    </row>
    <row r="52" spans="1:18" s="297" customFormat="1" ht="28.5" x14ac:dyDescent="0.2">
      <c r="A52" s="1558"/>
      <c r="B52" s="1628"/>
      <c r="C52" s="1639"/>
      <c r="D52" s="1622"/>
      <c r="E52" s="1590"/>
      <c r="F52" s="1620"/>
      <c r="G52" s="1618"/>
      <c r="H52" s="1590"/>
      <c r="I52" s="183">
        <v>40464</v>
      </c>
      <c r="J52" s="192">
        <v>4</v>
      </c>
      <c r="K52" s="1062">
        <v>100000000</v>
      </c>
      <c r="L52" s="191">
        <f>L51-K52</f>
        <v>200000000</v>
      </c>
      <c r="M52" s="234" t="s">
        <v>316</v>
      </c>
      <c r="N52" s="187"/>
      <c r="O52" s="1520"/>
      <c r="P52" s="441"/>
      <c r="Q52" s="237"/>
      <c r="R52" s="725"/>
    </row>
    <row r="53" spans="1:18" s="297" customFormat="1" ht="28.5" customHeight="1" x14ac:dyDescent="0.2">
      <c r="A53" s="737" t="s">
        <v>2095</v>
      </c>
      <c r="B53" s="177">
        <v>39773</v>
      </c>
      <c r="C53" s="178" t="s">
        <v>96</v>
      </c>
      <c r="D53" s="179" t="s">
        <v>97</v>
      </c>
      <c r="E53" s="180" t="s">
        <v>25</v>
      </c>
      <c r="F53" s="1055" t="s">
        <v>1537</v>
      </c>
      <c r="G53" s="182">
        <v>195045000</v>
      </c>
      <c r="H53" s="180" t="s">
        <v>14</v>
      </c>
      <c r="I53" s="183"/>
      <c r="J53" s="192"/>
      <c r="K53" s="1062"/>
      <c r="L53" s="191" t="str">
        <f t="shared" si="2"/>
        <v/>
      </c>
      <c r="M53" s="234"/>
      <c r="N53" s="187"/>
      <c r="O53" s="1520"/>
      <c r="P53" s="441"/>
      <c r="Q53" s="237"/>
      <c r="R53" s="725"/>
    </row>
    <row r="54" spans="1:18" x14ac:dyDescent="0.2">
      <c r="A54" s="157"/>
      <c r="B54" s="158">
        <v>39773</v>
      </c>
      <c r="C54" s="159" t="s">
        <v>98</v>
      </c>
      <c r="D54" s="160" t="s">
        <v>99</v>
      </c>
      <c r="E54" s="161" t="s">
        <v>25</v>
      </c>
      <c r="F54" s="162" t="s">
        <v>498</v>
      </c>
      <c r="G54" s="163">
        <v>40000000</v>
      </c>
      <c r="H54" s="161" t="s">
        <v>14</v>
      </c>
      <c r="I54" s="164"/>
      <c r="J54" s="173"/>
      <c r="K54" s="1061"/>
      <c r="L54" s="155" t="str">
        <f t="shared" si="2"/>
        <v/>
      </c>
      <c r="M54" s="166"/>
      <c r="N54" s="167"/>
      <c r="O54" s="174"/>
      <c r="P54" s="175"/>
      <c r="Q54" s="170"/>
      <c r="R54" s="596"/>
    </row>
    <row r="55" spans="1:18" x14ac:dyDescent="0.2">
      <c r="A55" s="157"/>
      <c r="B55" s="158">
        <v>39773</v>
      </c>
      <c r="C55" s="159" t="s">
        <v>100</v>
      </c>
      <c r="D55" s="160" t="s">
        <v>101</v>
      </c>
      <c r="E55" s="161" t="s">
        <v>36</v>
      </c>
      <c r="F55" s="162" t="s">
        <v>498</v>
      </c>
      <c r="G55" s="163">
        <v>52000000</v>
      </c>
      <c r="H55" s="161" t="s">
        <v>14</v>
      </c>
      <c r="I55" s="164"/>
      <c r="J55" s="173"/>
      <c r="K55" s="1061"/>
      <c r="L55" s="155" t="str">
        <f t="shared" si="2"/>
        <v/>
      </c>
      <c r="M55" s="166"/>
      <c r="N55" s="167"/>
      <c r="O55" s="174"/>
      <c r="P55" s="175"/>
      <c r="Q55" s="170"/>
      <c r="R55" s="596"/>
    </row>
    <row r="56" spans="1:18" x14ac:dyDescent="0.2">
      <c r="A56" s="157"/>
      <c r="B56" s="158">
        <v>39773</v>
      </c>
      <c r="C56" s="159" t="s">
        <v>102</v>
      </c>
      <c r="D56" s="160" t="s">
        <v>103</v>
      </c>
      <c r="E56" s="161" t="s">
        <v>104</v>
      </c>
      <c r="F56" s="162" t="s">
        <v>498</v>
      </c>
      <c r="G56" s="163">
        <v>35000000</v>
      </c>
      <c r="H56" s="161" t="s">
        <v>14</v>
      </c>
      <c r="I56" s="164"/>
      <c r="J56" s="173"/>
      <c r="K56" s="1061"/>
      <c r="L56" s="155" t="str">
        <f t="shared" si="2"/>
        <v/>
      </c>
      <c r="M56" s="166"/>
      <c r="N56" s="167"/>
      <c r="O56" s="174"/>
      <c r="P56" s="175"/>
      <c r="Q56" s="170"/>
      <c r="R56" s="596"/>
    </row>
    <row r="57" spans="1:18" x14ac:dyDescent="0.2">
      <c r="A57" s="157"/>
      <c r="B57" s="158">
        <v>39773</v>
      </c>
      <c r="C57" s="159" t="s">
        <v>105</v>
      </c>
      <c r="D57" s="160" t="s">
        <v>106</v>
      </c>
      <c r="E57" s="161" t="s">
        <v>40</v>
      </c>
      <c r="F57" s="162" t="s">
        <v>498</v>
      </c>
      <c r="G57" s="163">
        <v>124000000</v>
      </c>
      <c r="H57" s="161" t="s">
        <v>14</v>
      </c>
      <c r="I57" s="164"/>
      <c r="J57" s="173"/>
      <c r="K57" s="1061"/>
      <c r="L57" s="155" t="str">
        <f t="shared" si="2"/>
        <v/>
      </c>
      <c r="M57" s="166"/>
      <c r="N57" s="167"/>
      <c r="O57" s="174"/>
      <c r="P57" s="175"/>
      <c r="Q57" s="170"/>
      <c r="R57" s="596"/>
    </row>
    <row r="58" spans="1:18" x14ac:dyDescent="0.2">
      <c r="A58" s="157"/>
      <c r="B58" s="158">
        <v>39773</v>
      </c>
      <c r="C58" s="159" t="s">
        <v>107</v>
      </c>
      <c r="D58" s="160" t="s">
        <v>108</v>
      </c>
      <c r="E58" s="161" t="s">
        <v>40</v>
      </c>
      <c r="F58" s="162" t="s">
        <v>498</v>
      </c>
      <c r="G58" s="163">
        <v>38970000</v>
      </c>
      <c r="H58" s="161" t="s">
        <v>14</v>
      </c>
      <c r="I58" s="164"/>
      <c r="J58" s="173"/>
      <c r="K58" s="1061"/>
      <c r="L58" s="155" t="str">
        <f t="shared" si="2"/>
        <v/>
      </c>
      <c r="M58" s="166"/>
      <c r="N58" s="167"/>
      <c r="O58" s="174"/>
      <c r="P58" s="175"/>
      <c r="Q58" s="170"/>
      <c r="R58" s="596"/>
    </row>
    <row r="59" spans="1:18" x14ac:dyDescent="0.2">
      <c r="A59" s="157"/>
      <c r="B59" s="158">
        <v>39773</v>
      </c>
      <c r="C59" s="159" t="s">
        <v>109</v>
      </c>
      <c r="D59" s="160" t="s">
        <v>110</v>
      </c>
      <c r="E59" s="161" t="s">
        <v>40</v>
      </c>
      <c r="F59" s="162" t="s">
        <v>498</v>
      </c>
      <c r="G59" s="163">
        <v>76898000</v>
      </c>
      <c r="H59" s="161" t="s">
        <v>14</v>
      </c>
      <c r="I59" s="164">
        <v>40401</v>
      </c>
      <c r="J59" s="173">
        <v>4</v>
      </c>
      <c r="K59" s="1061">
        <v>76898000</v>
      </c>
      <c r="L59" s="155">
        <f t="shared" si="2"/>
        <v>0</v>
      </c>
      <c r="M59" s="166" t="s">
        <v>1282</v>
      </c>
      <c r="N59" s="167">
        <v>40422</v>
      </c>
      <c r="O59" s="174" t="s">
        <v>1282</v>
      </c>
      <c r="P59" s="175">
        <v>9</v>
      </c>
      <c r="Q59" s="170" t="s">
        <v>1651</v>
      </c>
      <c r="R59" s="596">
        <v>3301647</v>
      </c>
    </row>
    <row r="60" spans="1:18" x14ac:dyDescent="0.2">
      <c r="A60" s="157"/>
      <c r="B60" s="158">
        <v>39773</v>
      </c>
      <c r="C60" s="159" t="s">
        <v>111</v>
      </c>
      <c r="D60" s="160" t="s">
        <v>112</v>
      </c>
      <c r="E60" s="161" t="s">
        <v>40</v>
      </c>
      <c r="F60" s="162" t="s">
        <v>498</v>
      </c>
      <c r="G60" s="163">
        <v>24000000</v>
      </c>
      <c r="H60" s="161" t="s">
        <v>14</v>
      </c>
      <c r="I60" s="164"/>
      <c r="J60" s="173"/>
      <c r="K60" s="1061"/>
      <c r="L60" s="155" t="str">
        <f t="shared" si="2"/>
        <v/>
      </c>
      <c r="M60" s="166"/>
      <c r="N60" s="167"/>
      <c r="O60" s="174"/>
      <c r="P60" s="175"/>
      <c r="Q60" s="170"/>
      <c r="R60" s="596"/>
    </row>
    <row r="61" spans="1:18" x14ac:dyDescent="0.2">
      <c r="A61" s="157"/>
      <c r="B61" s="158">
        <v>39773</v>
      </c>
      <c r="C61" s="159" t="s">
        <v>113</v>
      </c>
      <c r="D61" s="160" t="s">
        <v>114</v>
      </c>
      <c r="E61" s="161" t="s">
        <v>25</v>
      </c>
      <c r="F61" s="162" t="s">
        <v>498</v>
      </c>
      <c r="G61" s="163">
        <v>19300000</v>
      </c>
      <c r="H61" s="161" t="s">
        <v>14</v>
      </c>
      <c r="I61" s="164"/>
      <c r="J61" s="173"/>
      <c r="K61" s="1061"/>
      <c r="L61" s="155" t="str">
        <f t="shared" si="2"/>
        <v/>
      </c>
      <c r="M61" s="166"/>
      <c r="N61" s="167"/>
      <c r="O61" s="174"/>
      <c r="P61" s="175"/>
      <c r="Q61" s="170"/>
      <c r="R61" s="596"/>
    </row>
    <row r="62" spans="1:18" x14ac:dyDescent="0.2">
      <c r="A62" s="157"/>
      <c r="B62" s="158">
        <v>39773</v>
      </c>
      <c r="C62" s="159" t="s">
        <v>115</v>
      </c>
      <c r="D62" s="160" t="s">
        <v>116</v>
      </c>
      <c r="E62" s="161" t="s">
        <v>44</v>
      </c>
      <c r="F62" s="162" t="s">
        <v>498</v>
      </c>
      <c r="G62" s="163">
        <v>23393000</v>
      </c>
      <c r="H62" s="161" t="s">
        <v>14</v>
      </c>
      <c r="I62" s="164"/>
      <c r="J62" s="173"/>
      <c r="K62" s="1061"/>
      <c r="L62" s="155" t="str">
        <f t="shared" si="2"/>
        <v/>
      </c>
      <c r="M62" s="166"/>
      <c r="N62" s="167"/>
      <c r="O62" s="174"/>
      <c r="P62" s="175"/>
      <c r="Q62" s="170"/>
      <c r="R62" s="596"/>
    </row>
    <row r="63" spans="1:18" ht="28.5" x14ac:dyDescent="0.2">
      <c r="A63" s="1557"/>
      <c r="B63" s="1626">
        <v>39773</v>
      </c>
      <c r="C63" s="1623" t="s">
        <v>117</v>
      </c>
      <c r="D63" s="1595" t="s">
        <v>21</v>
      </c>
      <c r="E63" s="1589" t="s">
        <v>22</v>
      </c>
      <c r="F63" s="1593" t="s">
        <v>498</v>
      </c>
      <c r="G63" s="1591">
        <v>154000000</v>
      </c>
      <c r="H63" s="1589" t="s">
        <v>14</v>
      </c>
      <c r="I63" s="183">
        <v>40191</v>
      </c>
      <c r="J63" s="192">
        <v>4</v>
      </c>
      <c r="K63" s="1062">
        <v>50000000</v>
      </c>
      <c r="L63" s="191">
        <f t="shared" si="2"/>
        <v>104000000</v>
      </c>
      <c r="M63" s="166" t="s">
        <v>316</v>
      </c>
      <c r="N63" s="1587"/>
      <c r="O63" s="1585"/>
      <c r="P63" s="1583"/>
      <c r="Q63" s="1581"/>
      <c r="R63" s="1579"/>
    </row>
    <row r="64" spans="1:18" x14ac:dyDescent="0.2">
      <c r="A64" s="1558"/>
      <c r="B64" s="1628"/>
      <c r="C64" s="1625"/>
      <c r="D64" s="1596"/>
      <c r="E64" s="1590"/>
      <c r="F64" s="1594"/>
      <c r="G64" s="1592"/>
      <c r="H64" s="1590"/>
      <c r="I64" s="183">
        <v>40345</v>
      </c>
      <c r="J64" s="192">
        <v>4</v>
      </c>
      <c r="K64" s="1062">
        <v>104000000</v>
      </c>
      <c r="L64" s="191">
        <v>0</v>
      </c>
      <c r="M64" s="166" t="s">
        <v>1282</v>
      </c>
      <c r="N64" s="1588"/>
      <c r="O64" s="1586"/>
      <c r="P64" s="1584"/>
      <c r="Q64" s="1582"/>
      <c r="R64" s="1580"/>
    </row>
    <row r="65" spans="1:18" x14ac:dyDescent="0.2">
      <c r="A65" s="157"/>
      <c r="B65" s="158">
        <v>39773</v>
      </c>
      <c r="C65" s="159" t="s">
        <v>118</v>
      </c>
      <c r="D65" s="160" t="s">
        <v>119</v>
      </c>
      <c r="E65" s="161" t="s">
        <v>72</v>
      </c>
      <c r="F65" s="162" t="s">
        <v>498</v>
      </c>
      <c r="G65" s="163">
        <v>525000000</v>
      </c>
      <c r="H65" s="161" t="s">
        <v>14</v>
      </c>
      <c r="I65" s="164"/>
      <c r="J65" s="173"/>
      <c r="K65" s="1061"/>
      <c r="L65" s="155" t="str">
        <f t="shared" si="2"/>
        <v/>
      </c>
      <c r="M65" s="166"/>
      <c r="N65" s="167"/>
      <c r="O65" s="174"/>
      <c r="P65" s="175"/>
      <c r="Q65" s="170"/>
      <c r="R65" s="596"/>
    </row>
    <row r="66" spans="1:18" x14ac:dyDescent="0.2">
      <c r="A66" s="157"/>
      <c r="B66" s="158">
        <v>39773</v>
      </c>
      <c r="C66" s="159" t="s">
        <v>120</v>
      </c>
      <c r="D66" s="160" t="s">
        <v>121</v>
      </c>
      <c r="E66" s="161" t="s">
        <v>122</v>
      </c>
      <c r="F66" s="162" t="s">
        <v>498</v>
      </c>
      <c r="G66" s="163">
        <v>215000000</v>
      </c>
      <c r="H66" s="161" t="s">
        <v>14</v>
      </c>
      <c r="I66" s="164">
        <v>40156</v>
      </c>
      <c r="J66" s="173">
        <v>4</v>
      </c>
      <c r="K66" s="1061">
        <v>215000000</v>
      </c>
      <c r="L66" s="155">
        <f t="shared" si="2"/>
        <v>0</v>
      </c>
      <c r="M66" s="166" t="s">
        <v>1282</v>
      </c>
      <c r="N66" s="167">
        <v>40177</v>
      </c>
      <c r="O66" s="174" t="s">
        <v>1282</v>
      </c>
      <c r="P66" s="175"/>
      <c r="Q66" s="170" t="s">
        <v>1651</v>
      </c>
      <c r="R66" s="596">
        <v>10000000</v>
      </c>
    </row>
    <row r="67" spans="1:18" x14ac:dyDescent="0.2">
      <c r="A67" s="157"/>
      <c r="B67" s="158">
        <v>39773</v>
      </c>
      <c r="C67" s="159" t="s">
        <v>123</v>
      </c>
      <c r="D67" s="160" t="s">
        <v>124</v>
      </c>
      <c r="E67" s="161" t="s">
        <v>125</v>
      </c>
      <c r="F67" s="162" t="s">
        <v>498</v>
      </c>
      <c r="G67" s="163">
        <v>11350000</v>
      </c>
      <c r="H67" s="161" t="s">
        <v>14</v>
      </c>
      <c r="I67" s="164"/>
      <c r="J67" s="173"/>
      <c r="K67" s="1061"/>
      <c r="L67" s="155" t="str">
        <f t="shared" si="2"/>
        <v/>
      </c>
      <c r="M67" s="166"/>
      <c r="N67" s="167"/>
      <c r="O67" s="174"/>
      <c r="P67" s="175"/>
      <c r="Q67" s="170"/>
      <c r="R67" s="596"/>
    </row>
    <row r="68" spans="1:18" x14ac:dyDescent="0.2">
      <c r="A68" s="157"/>
      <c r="B68" s="158">
        <v>39773</v>
      </c>
      <c r="C68" s="159" t="s">
        <v>126</v>
      </c>
      <c r="D68" s="160" t="s">
        <v>127</v>
      </c>
      <c r="E68" s="161" t="s">
        <v>33</v>
      </c>
      <c r="F68" s="162" t="s">
        <v>498</v>
      </c>
      <c r="G68" s="163">
        <v>104823000</v>
      </c>
      <c r="H68" s="161" t="s">
        <v>14</v>
      </c>
      <c r="I68" s="164"/>
      <c r="J68" s="173"/>
      <c r="K68" s="1061"/>
      <c r="L68" s="155" t="str">
        <f t="shared" si="2"/>
        <v/>
      </c>
      <c r="M68" s="166"/>
      <c r="N68" s="167"/>
      <c r="O68" s="174"/>
      <c r="P68" s="175"/>
      <c r="Q68" s="170"/>
      <c r="R68" s="596"/>
    </row>
    <row r="69" spans="1:18" x14ac:dyDescent="0.2">
      <c r="A69" s="157"/>
      <c r="B69" s="158">
        <v>39773</v>
      </c>
      <c r="C69" s="159" t="s">
        <v>128</v>
      </c>
      <c r="D69" s="160" t="s">
        <v>38</v>
      </c>
      <c r="E69" s="161" t="s">
        <v>25</v>
      </c>
      <c r="F69" s="162" t="s">
        <v>498</v>
      </c>
      <c r="G69" s="163">
        <v>67000000</v>
      </c>
      <c r="H69" s="161" t="s">
        <v>14</v>
      </c>
      <c r="I69" s="164"/>
      <c r="J69" s="173"/>
      <c r="K69" s="1061"/>
      <c r="L69" s="155" t="str">
        <f t="shared" si="2"/>
        <v/>
      </c>
      <c r="M69" s="166"/>
      <c r="N69" s="167"/>
      <c r="O69" s="174"/>
      <c r="P69" s="175"/>
      <c r="Q69" s="170"/>
      <c r="R69" s="596"/>
    </row>
    <row r="70" spans="1:18" s="297" customFormat="1" ht="28.5" x14ac:dyDescent="0.2">
      <c r="A70" s="189" t="s">
        <v>1990</v>
      </c>
      <c r="B70" s="199">
        <v>39787</v>
      </c>
      <c r="C70" s="200" t="s">
        <v>134</v>
      </c>
      <c r="D70" s="201" t="s">
        <v>135</v>
      </c>
      <c r="E70" s="180" t="s">
        <v>33</v>
      </c>
      <c r="F70" s="501" t="s">
        <v>1886</v>
      </c>
      <c r="G70" s="182">
        <v>89388000</v>
      </c>
      <c r="H70" s="203" t="s">
        <v>14</v>
      </c>
      <c r="I70" s="183"/>
      <c r="J70" s="184"/>
      <c r="K70" s="1062"/>
      <c r="L70" s="191" t="str">
        <f t="shared" si="2"/>
        <v/>
      </c>
      <c r="M70" s="234"/>
      <c r="N70" s="502"/>
      <c r="O70" s="1520"/>
      <c r="P70" s="188"/>
      <c r="Q70" s="237"/>
      <c r="R70" s="725"/>
    </row>
    <row r="71" spans="1:18" x14ac:dyDescent="0.2">
      <c r="A71" s="157"/>
      <c r="B71" s="193">
        <v>39787</v>
      </c>
      <c r="C71" s="194" t="s">
        <v>136</v>
      </c>
      <c r="D71" s="195" t="s">
        <v>32</v>
      </c>
      <c r="E71" s="161" t="s">
        <v>33</v>
      </c>
      <c r="F71" s="196" t="s">
        <v>498</v>
      </c>
      <c r="G71" s="163">
        <v>196000000</v>
      </c>
      <c r="H71" s="197" t="s">
        <v>14</v>
      </c>
      <c r="I71" s="164"/>
      <c r="J71" s="165"/>
      <c r="K71" s="1061"/>
      <c r="L71" s="155" t="str">
        <f t="shared" si="2"/>
        <v/>
      </c>
      <c r="M71" s="166"/>
      <c r="N71" s="198"/>
      <c r="O71" s="174"/>
      <c r="P71" s="169"/>
      <c r="Q71" s="170"/>
      <c r="R71" s="596"/>
    </row>
    <row r="72" spans="1:18" x14ac:dyDescent="0.2">
      <c r="A72" s="157"/>
      <c r="B72" s="193">
        <v>39787</v>
      </c>
      <c r="C72" s="194" t="s">
        <v>137</v>
      </c>
      <c r="D72" s="195" t="s">
        <v>138</v>
      </c>
      <c r="E72" s="161" t="s">
        <v>33</v>
      </c>
      <c r="F72" s="196" t="s">
        <v>498</v>
      </c>
      <c r="G72" s="163">
        <v>193000000</v>
      </c>
      <c r="H72" s="197" t="s">
        <v>14</v>
      </c>
      <c r="I72" s="164"/>
      <c r="J72" s="165"/>
      <c r="K72" s="1061"/>
      <c r="L72" s="155" t="str">
        <f t="shared" si="2"/>
        <v/>
      </c>
      <c r="M72" s="166"/>
      <c r="N72" s="198"/>
      <c r="O72" s="174"/>
      <c r="P72" s="169"/>
      <c r="Q72" s="170"/>
      <c r="R72" s="596"/>
    </row>
    <row r="73" spans="1:18" x14ac:dyDescent="0.2">
      <c r="A73" s="157"/>
      <c r="B73" s="193">
        <v>39787</v>
      </c>
      <c r="C73" s="194" t="s">
        <v>139</v>
      </c>
      <c r="D73" s="195" t="s">
        <v>140</v>
      </c>
      <c r="E73" s="161" t="s">
        <v>36</v>
      </c>
      <c r="F73" s="196" t="s">
        <v>498</v>
      </c>
      <c r="G73" s="163">
        <v>180000000</v>
      </c>
      <c r="H73" s="197" t="s">
        <v>14</v>
      </c>
      <c r="I73" s="164"/>
      <c r="J73" s="165"/>
      <c r="K73" s="1061"/>
      <c r="L73" s="155" t="str">
        <f t="shared" si="2"/>
        <v/>
      </c>
      <c r="M73" s="166"/>
      <c r="N73" s="198"/>
      <c r="O73" s="174"/>
      <c r="P73" s="169"/>
      <c r="Q73" s="170"/>
      <c r="R73" s="596"/>
    </row>
    <row r="74" spans="1:18" x14ac:dyDescent="0.2">
      <c r="A74" s="157"/>
      <c r="B74" s="193">
        <v>39787</v>
      </c>
      <c r="C74" s="194" t="s">
        <v>1656</v>
      </c>
      <c r="D74" s="195" t="s">
        <v>141</v>
      </c>
      <c r="E74" s="197" t="s">
        <v>142</v>
      </c>
      <c r="F74" s="196" t="s">
        <v>498</v>
      </c>
      <c r="G74" s="163">
        <v>75000000</v>
      </c>
      <c r="H74" s="197" t="s">
        <v>14</v>
      </c>
      <c r="I74" s="164">
        <v>40065</v>
      </c>
      <c r="J74" s="165">
        <v>4</v>
      </c>
      <c r="K74" s="1061">
        <v>75000000</v>
      </c>
      <c r="L74" s="155">
        <f t="shared" si="2"/>
        <v>0</v>
      </c>
      <c r="M74" s="166" t="s">
        <v>1282</v>
      </c>
      <c r="N74" s="198">
        <v>40170</v>
      </c>
      <c r="O74" s="174" t="s">
        <v>1282</v>
      </c>
      <c r="P74" s="169"/>
      <c r="Q74" s="170" t="s">
        <v>1651</v>
      </c>
      <c r="R74" s="596">
        <v>950000</v>
      </c>
    </row>
    <row r="75" spans="1:18" x14ac:dyDescent="0.2">
      <c r="A75" s="157"/>
      <c r="B75" s="193">
        <v>39787</v>
      </c>
      <c r="C75" s="194" t="s">
        <v>143</v>
      </c>
      <c r="D75" s="195" t="s">
        <v>144</v>
      </c>
      <c r="E75" s="161" t="s">
        <v>50</v>
      </c>
      <c r="F75" s="196" t="s">
        <v>498</v>
      </c>
      <c r="G75" s="163">
        <v>34000000</v>
      </c>
      <c r="H75" s="197" t="s">
        <v>14</v>
      </c>
      <c r="I75" s="164"/>
      <c r="J75" s="165"/>
      <c r="K75" s="1061"/>
      <c r="L75" s="155" t="str">
        <f t="shared" si="2"/>
        <v/>
      </c>
      <c r="M75" s="166"/>
      <c r="N75" s="198"/>
      <c r="O75" s="174"/>
      <c r="P75" s="169"/>
      <c r="Q75" s="170"/>
      <c r="R75" s="596"/>
    </row>
    <row r="76" spans="1:18" x14ac:dyDescent="0.2">
      <c r="A76" s="157"/>
      <c r="B76" s="193">
        <v>39787</v>
      </c>
      <c r="C76" s="194" t="s">
        <v>145</v>
      </c>
      <c r="D76" s="195" t="s">
        <v>146</v>
      </c>
      <c r="E76" s="161" t="s">
        <v>25</v>
      </c>
      <c r="F76" s="196" t="s">
        <v>498</v>
      </c>
      <c r="G76" s="163">
        <v>1700000</v>
      </c>
      <c r="H76" s="197" t="s">
        <v>14</v>
      </c>
      <c r="I76" s="164">
        <v>40072</v>
      </c>
      <c r="J76" s="165">
        <v>4</v>
      </c>
      <c r="K76" s="1061">
        <v>1700000</v>
      </c>
      <c r="L76" s="155">
        <f t="shared" si="2"/>
        <v>0</v>
      </c>
      <c r="M76" s="166" t="s">
        <v>1282</v>
      </c>
      <c r="N76" s="198">
        <v>40100</v>
      </c>
      <c r="O76" s="174" t="s">
        <v>1282</v>
      </c>
      <c r="P76" s="169"/>
      <c r="Q76" s="170" t="s">
        <v>1651</v>
      </c>
      <c r="R76" s="596">
        <v>63363.9</v>
      </c>
    </row>
    <row r="77" spans="1:18" x14ac:dyDescent="0.2">
      <c r="A77" s="157"/>
      <c r="B77" s="193">
        <v>39787</v>
      </c>
      <c r="C77" s="194" t="s">
        <v>147</v>
      </c>
      <c r="D77" s="195" t="s">
        <v>148</v>
      </c>
      <c r="E77" s="197" t="s">
        <v>149</v>
      </c>
      <c r="F77" s="196" t="s">
        <v>498</v>
      </c>
      <c r="G77" s="163">
        <v>90000000</v>
      </c>
      <c r="H77" s="197" t="s">
        <v>14</v>
      </c>
      <c r="I77" s="164">
        <v>39903</v>
      </c>
      <c r="J77" s="165">
        <v>5</v>
      </c>
      <c r="K77" s="1061">
        <v>90000000</v>
      </c>
      <c r="L77" s="155">
        <f t="shared" si="2"/>
        <v>0</v>
      </c>
      <c r="M77" s="166" t="s">
        <v>1282</v>
      </c>
      <c r="N77" s="198">
        <v>39953</v>
      </c>
      <c r="O77" s="168" t="s">
        <v>1282</v>
      </c>
      <c r="P77" s="169">
        <v>9</v>
      </c>
      <c r="Q77" s="170" t="s">
        <v>1651</v>
      </c>
      <c r="R77" s="596">
        <v>1200000</v>
      </c>
    </row>
    <row r="78" spans="1:18" ht="28.5" x14ac:dyDescent="0.2">
      <c r="A78" s="157"/>
      <c r="B78" s="199">
        <v>39787</v>
      </c>
      <c r="C78" s="200" t="s">
        <v>150</v>
      </c>
      <c r="D78" s="201" t="s">
        <v>151</v>
      </c>
      <c r="E78" s="180" t="s">
        <v>44</v>
      </c>
      <c r="F78" s="202" t="s">
        <v>498</v>
      </c>
      <c r="G78" s="182">
        <v>38235000</v>
      </c>
      <c r="H78" s="203" t="s">
        <v>14</v>
      </c>
      <c r="I78" s="183">
        <v>40170</v>
      </c>
      <c r="J78" s="165">
        <v>5</v>
      </c>
      <c r="K78" s="1062">
        <v>15000000</v>
      </c>
      <c r="L78" s="191">
        <f t="shared" si="2"/>
        <v>23235000</v>
      </c>
      <c r="M78" s="166" t="s">
        <v>316</v>
      </c>
      <c r="N78" s="198"/>
      <c r="O78" s="174"/>
      <c r="P78" s="169"/>
      <c r="Q78" s="170"/>
      <c r="R78" s="596"/>
    </row>
    <row r="79" spans="1:18" ht="28.5" x14ac:dyDescent="0.2">
      <c r="A79" s="189"/>
      <c r="B79" s="199">
        <v>39787</v>
      </c>
      <c r="C79" s="200" t="s">
        <v>152</v>
      </c>
      <c r="D79" s="201" t="s">
        <v>153</v>
      </c>
      <c r="E79" s="180" t="s">
        <v>44</v>
      </c>
      <c r="F79" s="202" t="s">
        <v>498</v>
      </c>
      <c r="G79" s="182">
        <v>83094000</v>
      </c>
      <c r="H79" s="203" t="s">
        <v>14</v>
      </c>
      <c r="I79" s="183">
        <v>40380</v>
      </c>
      <c r="J79" s="184">
        <v>4</v>
      </c>
      <c r="K79" s="1062">
        <v>41547000</v>
      </c>
      <c r="L79" s="191">
        <f t="shared" si="2"/>
        <v>41547000</v>
      </c>
      <c r="M79" s="166" t="s">
        <v>316</v>
      </c>
      <c r="N79" s="502"/>
      <c r="O79" s="1520"/>
      <c r="P79" s="188"/>
      <c r="Q79" s="237"/>
      <c r="R79" s="725"/>
    </row>
    <row r="80" spans="1:18" x14ac:dyDescent="0.2">
      <c r="A80" s="157"/>
      <c r="B80" s="193">
        <v>39787</v>
      </c>
      <c r="C80" s="194" t="s">
        <v>154</v>
      </c>
      <c r="D80" s="195" t="s">
        <v>155</v>
      </c>
      <c r="E80" s="161" t="s">
        <v>85</v>
      </c>
      <c r="F80" s="196" t="s">
        <v>498</v>
      </c>
      <c r="G80" s="163">
        <v>9950000</v>
      </c>
      <c r="H80" s="197" t="s">
        <v>14</v>
      </c>
      <c r="I80" s="164"/>
      <c r="J80" s="165"/>
      <c r="K80" s="1061"/>
      <c r="L80" s="155" t="str">
        <f t="shared" si="2"/>
        <v/>
      </c>
      <c r="M80" s="166"/>
      <c r="N80" s="198"/>
      <c r="O80" s="174"/>
      <c r="P80" s="169"/>
      <c r="Q80" s="170"/>
      <c r="R80" s="596"/>
    </row>
    <row r="81" spans="1:18" x14ac:dyDescent="0.2">
      <c r="A81" s="157"/>
      <c r="B81" s="193">
        <v>39787</v>
      </c>
      <c r="C81" s="194" t="s">
        <v>156</v>
      </c>
      <c r="D81" s="195" t="s">
        <v>157</v>
      </c>
      <c r="E81" s="161" t="s">
        <v>25</v>
      </c>
      <c r="F81" s="196" t="s">
        <v>498</v>
      </c>
      <c r="G81" s="163">
        <v>306546000</v>
      </c>
      <c r="H81" s="197" t="s">
        <v>14</v>
      </c>
      <c r="I81" s="164"/>
      <c r="J81" s="165"/>
      <c r="K81" s="1061"/>
      <c r="L81" s="155" t="str">
        <f t="shared" si="2"/>
        <v/>
      </c>
      <c r="M81" s="166"/>
      <c r="N81" s="198"/>
      <c r="O81" s="174"/>
      <c r="P81" s="169"/>
      <c r="Q81" s="170"/>
      <c r="R81" s="596"/>
    </row>
    <row r="82" spans="1:18" ht="28.5" x14ac:dyDescent="0.2">
      <c r="A82" s="737" t="s">
        <v>2149</v>
      </c>
      <c r="B82" s="199">
        <v>39787</v>
      </c>
      <c r="C82" s="200" t="s">
        <v>158</v>
      </c>
      <c r="D82" s="201" t="s">
        <v>159</v>
      </c>
      <c r="E82" s="180" t="s">
        <v>125</v>
      </c>
      <c r="F82" s="202" t="s">
        <v>498</v>
      </c>
      <c r="G82" s="182">
        <v>347000000</v>
      </c>
      <c r="H82" s="203" t="s">
        <v>14</v>
      </c>
      <c r="I82" s="183">
        <v>40451</v>
      </c>
      <c r="J82" s="184">
        <v>26</v>
      </c>
      <c r="K82" s="1062">
        <v>130179218.75</v>
      </c>
      <c r="L82" s="191">
        <v>0</v>
      </c>
      <c r="M82" s="234" t="s">
        <v>1282</v>
      </c>
      <c r="N82" s="502">
        <v>40451</v>
      </c>
      <c r="O82" s="1520" t="s">
        <v>1282</v>
      </c>
      <c r="P82" s="188">
        <v>26</v>
      </c>
      <c r="Q82" s="237" t="s">
        <v>1651</v>
      </c>
      <c r="R82" s="725">
        <v>400000</v>
      </c>
    </row>
    <row r="83" spans="1:18" x14ac:dyDescent="0.2">
      <c r="A83" s="157"/>
      <c r="B83" s="193">
        <v>39787</v>
      </c>
      <c r="C83" s="194" t="s">
        <v>160</v>
      </c>
      <c r="D83" s="195" t="s">
        <v>161</v>
      </c>
      <c r="E83" s="197" t="s">
        <v>162</v>
      </c>
      <c r="F83" s="196" t="s">
        <v>498</v>
      </c>
      <c r="G83" s="163">
        <v>58000000</v>
      </c>
      <c r="H83" s="197" t="s">
        <v>14</v>
      </c>
      <c r="I83" s="164"/>
      <c r="J83" s="165"/>
      <c r="K83" s="1061"/>
      <c r="L83" s="155" t="str">
        <f t="shared" si="2"/>
        <v/>
      </c>
      <c r="M83" s="166"/>
      <c r="N83" s="198"/>
      <c r="O83" s="174"/>
      <c r="P83" s="169"/>
      <c r="Q83" s="170"/>
      <c r="R83" s="596"/>
    </row>
    <row r="84" spans="1:18" x14ac:dyDescent="0.2">
      <c r="A84" s="157"/>
      <c r="B84" s="193">
        <v>39787</v>
      </c>
      <c r="C84" s="194" t="s">
        <v>163</v>
      </c>
      <c r="D84" s="195" t="s">
        <v>38</v>
      </c>
      <c r="E84" s="161" t="s">
        <v>25</v>
      </c>
      <c r="F84" s="196" t="s">
        <v>498</v>
      </c>
      <c r="G84" s="163">
        <v>258000000</v>
      </c>
      <c r="H84" s="197" t="s">
        <v>14</v>
      </c>
      <c r="I84" s="204"/>
      <c r="J84" s="205"/>
      <c r="K84" s="1061"/>
      <c r="L84" s="155" t="str">
        <f t="shared" si="2"/>
        <v/>
      </c>
      <c r="M84" s="166"/>
      <c r="N84" s="198"/>
      <c r="O84" s="174"/>
      <c r="P84" s="169"/>
      <c r="Q84" s="170"/>
      <c r="R84" s="596"/>
    </row>
    <row r="85" spans="1:18" x14ac:dyDescent="0.2">
      <c r="A85" s="157"/>
      <c r="B85" s="193">
        <v>39787</v>
      </c>
      <c r="C85" s="194" t="s">
        <v>164</v>
      </c>
      <c r="D85" s="195" t="s">
        <v>42</v>
      </c>
      <c r="E85" s="161" t="s">
        <v>13</v>
      </c>
      <c r="F85" s="196" t="s">
        <v>498</v>
      </c>
      <c r="G85" s="163">
        <v>42750000</v>
      </c>
      <c r="H85" s="206" t="s">
        <v>14</v>
      </c>
      <c r="I85" s="164"/>
      <c r="J85" s="165"/>
      <c r="K85" s="1061"/>
      <c r="L85" s="155" t="str">
        <f t="shared" si="2"/>
        <v/>
      </c>
      <c r="M85" s="166"/>
      <c r="N85" s="198"/>
      <c r="O85" s="174"/>
      <c r="P85" s="169"/>
      <c r="Q85" s="170"/>
      <c r="R85" s="596"/>
    </row>
    <row r="86" spans="1:18" ht="28.5" x14ac:dyDescent="0.2">
      <c r="A86" s="1557"/>
      <c r="B86" s="1632">
        <v>39787</v>
      </c>
      <c r="C86" s="1671" t="s">
        <v>165</v>
      </c>
      <c r="D86" s="1609" t="s">
        <v>166</v>
      </c>
      <c r="E86" s="1589" t="s">
        <v>25</v>
      </c>
      <c r="F86" s="1673" t="s">
        <v>498</v>
      </c>
      <c r="G86" s="1617">
        <v>130000000</v>
      </c>
      <c r="H86" s="1615" t="s">
        <v>14</v>
      </c>
      <c r="I86" s="183">
        <v>40051</v>
      </c>
      <c r="J86" s="207">
        <v>4</v>
      </c>
      <c r="K86" s="1062">
        <v>97500000</v>
      </c>
      <c r="L86" s="191">
        <f t="shared" si="2"/>
        <v>32500000</v>
      </c>
      <c r="M86" s="208" t="s">
        <v>498</v>
      </c>
      <c r="N86" s="1567">
        <v>40114</v>
      </c>
      <c r="O86" s="1565" t="s">
        <v>1282</v>
      </c>
      <c r="P86" s="1597">
        <v>9</v>
      </c>
      <c r="Q86" s="1668" t="s">
        <v>1651</v>
      </c>
      <c r="R86" s="1559">
        <v>1307000</v>
      </c>
    </row>
    <row r="87" spans="1:18" x14ac:dyDescent="0.2">
      <c r="A87" s="1558"/>
      <c r="B87" s="1633"/>
      <c r="C87" s="1672"/>
      <c r="D87" s="1610"/>
      <c r="E87" s="1590"/>
      <c r="F87" s="1674"/>
      <c r="G87" s="1618"/>
      <c r="H87" s="1616"/>
      <c r="I87" s="164">
        <v>40058</v>
      </c>
      <c r="J87" s="165">
        <v>4</v>
      </c>
      <c r="K87" s="1063">
        <v>32500000</v>
      </c>
      <c r="L87" s="155">
        <v>0</v>
      </c>
      <c r="M87" s="208" t="s">
        <v>1282</v>
      </c>
      <c r="N87" s="1670"/>
      <c r="O87" s="1566"/>
      <c r="P87" s="1598"/>
      <c r="Q87" s="1669"/>
      <c r="R87" s="1560"/>
    </row>
    <row r="88" spans="1:18" x14ac:dyDescent="0.2">
      <c r="A88" s="157"/>
      <c r="B88" s="193">
        <v>39787</v>
      </c>
      <c r="C88" s="194" t="s">
        <v>167</v>
      </c>
      <c r="D88" s="195" t="s">
        <v>168</v>
      </c>
      <c r="E88" s="161" t="s">
        <v>61</v>
      </c>
      <c r="F88" s="196" t="s">
        <v>498</v>
      </c>
      <c r="G88" s="163">
        <v>37000000</v>
      </c>
      <c r="H88" s="206" t="s">
        <v>14</v>
      </c>
      <c r="I88" s="164"/>
      <c r="J88" s="165"/>
      <c r="K88" s="1061"/>
      <c r="L88" s="155" t="str">
        <f t="shared" ref="L88:L101" si="3">IF($K88&lt;&gt;0,$G88-$K88,"")</f>
        <v/>
      </c>
      <c r="M88" s="166"/>
      <c r="N88" s="198"/>
      <c r="O88" s="174"/>
      <c r="P88" s="169"/>
      <c r="Q88" s="170"/>
      <c r="R88" s="596"/>
    </row>
    <row r="89" spans="1:18" x14ac:dyDescent="0.2">
      <c r="A89" s="157"/>
      <c r="B89" s="193">
        <v>39787</v>
      </c>
      <c r="C89" s="194" t="s">
        <v>169</v>
      </c>
      <c r="D89" s="195" t="s">
        <v>170</v>
      </c>
      <c r="E89" s="161" t="s">
        <v>125</v>
      </c>
      <c r="F89" s="196" t="s">
        <v>498</v>
      </c>
      <c r="G89" s="163">
        <v>65000000</v>
      </c>
      <c r="H89" s="197" t="s">
        <v>14</v>
      </c>
      <c r="I89" s="209"/>
      <c r="J89" s="210"/>
      <c r="K89" s="1061"/>
      <c r="L89" s="155" t="str">
        <f t="shared" si="3"/>
        <v/>
      </c>
      <c r="M89" s="166"/>
      <c r="N89" s="198"/>
      <c r="O89" s="174"/>
      <c r="P89" s="169"/>
      <c r="Q89" s="170"/>
      <c r="R89" s="596"/>
    </row>
    <row r="90" spans="1:18" x14ac:dyDescent="0.2">
      <c r="A90" s="157">
        <v>17</v>
      </c>
      <c r="B90" s="193">
        <v>39787</v>
      </c>
      <c r="C90" s="194" t="s">
        <v>171</v>
      </c>
      <c r="D90" s="195" t="s">
        <v>51</v>
      </c>
      <c r="E90" s="161" t="s">
        <v>52</v>
      </c>
      <c r="F90" s="196" t="s">
        <v>1538</v>
      </c>
      <c r="G90" s="163">
        <v>69000000</v>
      </c>
      <c r="H90" s="197" t="s">
        <v>14</v>
      </c>
      <c r="I90" s="164"/>
      <c r="J90" s="165"/>
      <c r="K90" s="1061"/>
      <c r="L90" s="155" t="str">
        <f t="shared" si="3"/>
        <v/>
      </c>
      <c r="M90" s="166"/>
      <c r="N90" s="198"/>
      <c r="O90" s="174"/>
      <c r="P90" s="169"/>
      <c r="Q90" s="170"/>
      <c r="R90" s="596"/>
    </row>
    <row r="91" spans="1:18" x14ac:dyDescent="0.2">
      <c r="A91" s="157"/>
      <c r="B91" s="193">
        <v>39787</v>
      </c>
      <c r="C91" s="194" t="s">
        <v>172</v>
      </c>
      <c r="D91" s="195" t="s">
        <v>173</v>
      </c>
      <c r="E91" s="197" t="s">
        <v>174</v>
      </c>
      <c r="F91" s="196" t="s">
        <v>498</v>
      </c>
      <c r="G91" s="163">
        <v>70000000</v>
      </c>
      <c r="H91" s="197" t="s">
        <v>14</v>
      </c>
      <c r="I91" s="164"/>
      <c r="J91" s="165"/>
      <c r="K91" s="1061"/>
      <c r="L91" s="155" t="str">
        <f t="shared" si="3"/>
        <v/>
      </c>
      <c r="M91" s="166"/>
      <c r="N91" s="198"/>
      <c r="O91" s="174"/>
      <c r="P91" s="169"/>
      <c r="Q91" s="170"/>
      <c r="R91" s="596"/>
    </row>
    <row r="92" spans="1:18" x14ac:dyDescent="0.2">
      <c r="A92" s="157">
        <v>12</v>
      </c>
      <c r="B92" s="193">
        <v>39787</v>
      </c>
      <c r="C92" s="194" t="s">
        <v>175</v>
      </c>
      <c r="D92" s="195" t="s">
        <v>176</v>
      </c>
      <c r="E92" s="197" t="s">
        <v>177</v>
      </c>
      <c r="F92" s="196" t="s">
        <v>1538</v>
      </c>
      <c r="G92" s="163">
        <v>935000000</v>
      </c>
      <c r="H92" s="197" t="s">
        <v>14</v>
      </c>
      <c r="I92" s="164"/>
      <c r="J92" s="165"/>
      <c r="K92" s="1061"/>
      <c r="L92" s="155" t="str">
        <f t="shared" si="3"/>
        <v/>
      </c>
      <c r="M92" s="166"/>
      <c r="N92" s="198"/>
      <c r="O92" s="174"/>
      <c r="P92" s="169"/>
      <c r="Q92" s="170"/>
      <c r="R92" s="596"/>
    </row>
    <row r="93" spans="1:18" x14ac:dyDescent="0.2">
      <c r="A93" s="157"/>
      <c r="B93" s="193">
        <v>39787</v>
      </c>
      <c r="C93" s="194" t="s">
        <v>178</v>
      </c>
      <c r="D93" s="195" t="s">
        <v>179</v>
      </c>
      <c r="E93" s="197" t="s">
        <v>180</v>
      </c>
      <c r="F93" s="196" t="s">
        <v>498</v>
      </c>
      <c r="G93" s="163">
        <v>21750000</v>
      </c>
      <c r="H93" s="197" t="s">
        <v>14</v>
      </c>
      <c r="I93" s="164"/>
      <c r="J93" s="165"/>
      <c r="K93" s="1061"/>
      <c r="L93" s="155" t="str">
        <f t="shared" si="3"/>
        <v/>
      </c>
      <c r="M93" s="166"/>
      <c r="N93" s="198"/>
      <c r="O93" s="174"/>
      <c r="P93" s="169"/>
      <c r="Q93" s="170"/>
      <c r="R93" s="596"/>
    </row>
    <row r="94" spans="1:18" x14ac:dyDescent="0.2">
      <c r="A94" s="157"/>
      <c r="B94" s="193">
        <v>39787</v>
      </c>
      <c r="C94" s="194" t="s">
        <v>181</v>
      </c>
      <c r="D94" s="195" t="s">
        <v>182</v>
      </c>
      <c r="E94" s="161" t="s">
        <v>61</v>
      </c>
      <c r="F94" s="196" t="s">
        <v>498</v>
      </c>
      <c r="G94" s="163">
        <v>7225000</v>
      </c>
      <c r="H94" s="197" t="s">
        <v>14</v>
      </c>
      <c r="I94" s="164"/>
      <c r="J94" s="165"/>
      <c r="K94" s="1061"/>
      <c r="L94" s="155" t="str">
        <f t="shared" si="3"/>
        <v/>
      </c>
      <c r="M94" s="166"/>
      <c r="N94" s="198"/>
      <c r="O94" s="174"/>
      <c r="P94" s="169"/>
      <c r="Q94" s="170"/>
      <c r="R94" s="596"/>
    </row>
    <row r="95" spans="1:18" x14ac:dyDescent="0.2">
      <c r="A95" s="157"/>
      <c r="B95" s="193">
        <v>39787</v>
      </c>
      <c r="C95" s="194" t="s">
        <v>183</v>
      </c>
      <c r="D95" s="195" t="s">
        <v>184</v>
      </c>
      <c r="E95" s="161" t="s">
        <v>25</v>
      </c>
      <c r="F95" s="196" t="s">
        <v>498</v>
      </c>
      <c r="G95" s="163">
        <v>28000000</v>
      </c>
      <c r="H95" s="197" t="s">
        <v>14</v>
      </c>
      <c r="I95" s="164">
        <v>39903</v>
      </c>
      <c r="J95" s="165">
        <v>4</v>
      </c>
      <c r="K95" s="1061">
        <v>28000000</v>
      </c>
      <c r="L95" s="155">
        <f t="shared" si="3"/>
        <v>0</v>
      </c>
      <c r="M95" s="166" t="s">
        <v>1282</v>
      </c>
      <c r="N95" s="198"/>
      <c r="O95" s="174"/>
      <c r="P95" s="169"/>
      <c r="Q95" s="170"/>
      <c r="R95" s="596"/>
    </row>
    <row r="96" spans="1:18" x14ac:dyDescent="0.2">
      <c r="A96" s="157"/>
      <c r="B96" s="193">
        <v>39787</v>
      </c>
      <c r="C96" s="194" t="s">
        <v>1654</v>
      </c>
      <c r="D96" s="195" t="s">
        <v>185</v>
      </c>
      <c r="E96" s="161" t="s">
        <v>13</v>
      </c>
      <c r="F96" s="196" t="s">
        <v>498</v>
      </c>
      <c r="G96" s="163">
        <v>31260000</v>
      </c>
      <c r="H96" s="197" t="s">
        <v>14</v>
      </c>
      <c r="I96" s="164"/>
      <c r="J96" s="165"/>
      <c r="K96" s="1061"/>
      <c r="L96" s="155" t="str">
        <f t="shared" si="3"/>
        <v/>
      </c>
      <c r="M96" s="166"/>
      <c r="N96" s="198"/>
      <c r="O96" s="174"/>
      <c r="P96" s="169"/>
      <c r="Q96" s="170"/>
      <c r="R96" s="596"/>
    </row>
    <row r="97" spans="1:18" x14ac:dyDescent="0.2">
      <c r="A97" s="157"/>
      <c r="B97" s="193">
        <v>39787</v>
      </c>
      <c r="C97" s="194" t="s">
        <v>186</v>
      </c>
      <c r="D97" s="195" t="s">
        <v>187</v>
      </c>
      <c r="E97" s="161" t="s">
        <v>22</v>
      </c>
      <c r="F97" s="196" t="s">
        <v>498</v>
      </c>
      <c r="G97" s="163">
        <v>10000000</v>
      </c>
      <c r="H97" s="197" t="s">
        <v>14</v>
      </c>
      <c r="I97" s="164"/>
      <c r="J97" s="165"/>
      <c r="K97" s="1061"/>
      <c r="L97" s="155" t="str">
        <f t="shared" si="3"/>
        <v/>
      </c>
      <c r="M97" s="166"/>
      <c r="N97" s="198"/>
      <c r="O97" s="174"/>
      <c r="P97" s="169"/>
      <c r="Q97" s="170"/>
      <c r="R97" s="596"/>
    </row>
    <row r="98" spans="1:18" x14ac:dyDescent="0.2">
      <c r="A98" s="157"/>
      <c r="B98" s="193">
        <v>39787</v>
      </c>
      <c r="C98" s="194" t="s">
        <v>188</v>
      </c>
      <c r="D98" s="195" t="s">
        <v>189</v>
      </c>
      <c r="E98" s="197" t="s">
        <v>162</v>
      </c>
      <c r="F98" s="196" t="s">
        <v>498</v>
      </c>
      <c r="G98" s="163">
        <v>9550000</v>
      </c>
      <c r="H98" s="197" t="s">
        <v>14</v>
      </c>
      <c r="I98" s="164"/>
      <c r="J98" s="165"/>
      <c r="K98" s="1061"/>
      <c r="L98" s="155" t="str">
        <f t="shared" si="3"/>
        <v/>
      </c>
      <c r="M98" s="166"/>
      <c r="N98" s="198"/>
      <c r="O98" s="174"/>
      <c r="P98" s="169"/>
      <c r="Q98" s="170"/>
      <c r="R98" s="596"/>
    </row>
    <row r="99" spans="1:18" x14ac:dyDescent="0.2">
      <c r="A99" s="157"/>
      <c r="B99" s="193">
        <v>39787</v>
      </c>
      <c r="C99" s="194" t="s">
        <v>190</v>
      </c>
      <c r="D99" s="195" t="s">
        <v>191</v>
      </c>
      <c r="E99" s="161" t="s">
        <v>16</v>
      </c>
      <c r="F99" s="196" t="s">
        <v>498</v>
      </c>
      <c r="G99" s="163">
        <v>36842000</v>
      </c>
      <c r="H99" s="197" t="s">
        <v>14</v>
      </c>
      <c r="I99" s="164"/>
      <c r="J99" s="165"/>
      <c r="K99" s="1061"/>
      <c r="L99" s="155" t="str">
        <f t="shared" si="3"/>
        <v/>
      </c>
      <c r="M99" s="166"/>
      <c r="N99" s="198"/>
      <c r="O99" s="174"/>
      <c r="P99" s="169"/>
      <c r="Q99" s="170"/>
      <c r="R99" s="596"/>
    </row>
    <row r="100" spans="1:18" s="297" customFormat="1" ht="28.5" x14ac:dyDescent="0.2">
      <c r="A100" s="737" t="s">
        <v>2150</v>
      </c>
      <c r="B100" s="199">
        <v>39787</v>
      </c>
      <c r="C100" s="200" t="s">
        <v>192</v>
      </c>
      <c r="D100" s="201" t="s">
        <v>193</v>
      </c>
      <c r="E100" s="180" t="s">
        <v>85</v>
      </c>
      <c r="F100" s="202" t="s">
        <v>498</v>
      </c>
      <c r="G100" s="182">
        <v>37000000</v>
      </c>
      <c r="H100" s="203" t="s">
        <v>14</v>
      </c>
      <c r="I100" s="183">
        <v>40451</v>
      </c>
      <c r="J100" s="184">
        <v>32</v>
      </c>
      <c r="K100" s="1160">
        <v>12119637.369999999</v>
      </c>
      <c r="L100" s="191">
        <v>0</v>
      </c>
      <c r="M100" s="234" t="s">
        <v>1282</v>
      </c>
      <c r="N100" s="502">
        <v>40451</v>
      </c>
      <c r="O100" s="1520" t="s">
        <v>1282</v>
      </c>
      <c r="P100" s="188">
        <v>32</v>
      </c>
      <c r="Q100" s="237" t="s">
        <v>1651</v>
      </c>
      <c r="R100" s="725">
        <v>40000</v>
      </c>
    </row>
    <row r="101" spans="1:18" x14ac:dyDescent="0.2">
      <c r="A101" s="157"/>
      <c r="B101" s="193">
        <v>39787</v>
      </c>
      <c r="C101" s="194" t="s">
        <v>194</v>
      </c>
      <c r="D101" s="195" t="s">
        <v>195</v>
      </c>
      <c r="E101" s="161" t="s">
        <v>66</v>
      </c>
      <c r="F101" s="196" t="s">
        <v>498</v>
      </c>
      <c r="G101" s="163">
        <v>20649000</v>
      </c>
      <c r="H101" s="197" t="s">
        <v>14</v>
      </c>
      <c r="I101" s="164"/>
      <c r="J101" s="165"/>
      <c r="K101" s="1061"/>
      <c r="L101" s="155" t="str">
        <f t="shared" si="3"/>
        <v/>
      </c>
      <c r="M101" s="166"/>
      <c r="N101" s="198"/>
      <c r="O101" s="174"/>
      <c r="P101" s="169"/>
      <c r="Q101" s="170"/>
      <c r="R101" s="596"/>
    </row>
    <row r="102" spans="1:18" x14ac:dyDescent="0.2">
      <c r="A102" s="157"/>
      <c r="B102" s="193">
        <v>39787</v>
      </c>
      <c r="C102" s="194" t="s">
        <v>196</v>
      </c>
      <c r="D102" s="195" t="s">
        <v>197</v>
      </c>
      <c r="E102" s="161" t="s">
        <v>44</v>
      </c>
      <c r="F102" s="196" t="s">
        <v>498</v>
      </c>
      <c r="G102" s="163">
        <v>7000000</v>
      </c>
      <c r="H102" s="197" t="s">
        <v>14</v>
      </c>
      <c r="I102" s="164">
        <v>40009</v>
      </c>
      <c r="J102" s="165">
        <v>4</v>
      </c>
      <c r="K102" s="1061">
        <v>7000000</v>
      </c>
      <c r="L102" s="155">
        <v>0</v>
      </c>
      <c r="M102" s="166" t="s">
        <v>1282</v>
      </c>
      <c r="N102" s="198">
        <v>40058</v>
      </c>
      <c r="O102" s="174" t="s">
        <v>1282</v>
      </c>
      <c r="P102" s="169"/>
      <c r="Q102" s="170" t="s">
        <v>1651</v>
      </c>
      <c r="R102" s="596">
        <v>225000</v>
      </c>
    </row>
    <row r="103" spans="1:18" x14ac:dyDescent="0.2">
      <c r="A103" s="157"/>
      <c r="B103" s="193">
        <v>39787</v>
      </c>
      <c r="C103" s="194" t="s">
        <v>198</v>
      </c>
      <c r="D103" s="195" t="s">
        <v>199</v>
      </c>
      <c r="E103" s="161" t="s">
        <v>85</v>
      </c>
      <c r="F103" s="196" t="s">
        <v>498</v>
      </c>
      <c r="G103" s="163">
        <v>5800000</v>
      </c>
      <c r="H103" s="197" t="s">
        <v>14</v>
      </c>
      <c r="I103" s="164"/>
      <c r="J103" s="165"/>
      <c r="K103" s="1061"/>
      <c r="L103" s="155" t="str">
        <f t="shared" ref="L103:L134" si="4">IF($K103&lt;&gt;0,$G103-$K103,"")</f>
        <v/>
      </c>
      <c r="M103" s="166"/>
      <c r="N103" s="198"/>
      <c r="O103" s="174"/>
      <c r="P103" s="169"/>
      <c r="Q103" s="170"/>
      <c r="R103" s="596"/>
    </row>
    <row r="104" spans="1:18" x14ac:dyDescent="0.2">
      <c r="A104" s="157">
        <v>24</v>
      </c>
      <c r="B104" s="193">
        <v>39787</v>
      </c>
      <c r="C104" s="194" t="s">
        <v>200</v>
      </c>
      <c r="D104" s="195" t="s">
        <v>201</v>
      </c>
      <c r="E104" s="161" t="s">
        <v>40</v>
      </c>
      <c r="F104" s="196" t="s">
        <v>1537</v>
      </c>
      <c r="G104" s="163">
        <v>303000000</v>
      </c>
      <c r="H104" s="197" t="s">
        <v>14</v>
      </c>
      <c r="I104" s="164"/>
      <c r="J104" s="165"/>
      <c r="K104" s="1061"/>
      <c r="L104" s="155" t="str">
        <f t="shared" si="4"/>
        <v/>
      </c>
      <c r="M104" s="166"/>
      <c r="N104" s="198"/>
      <c r="O104" s="174"/>
      <c r="P104" s="169"/>
      <c r="Q104" s="170"/>
      <c r="R104" s="596"/>
    </row>
    <row r="105" spans="1:18" x14ac:dyDescent="0.2">
      <c r="A105" s="157"/>
      <c r="B105" s="193">
        <v>39787</v>
      </c>
      <c r="C105" s="194" t="s">
        <v>202</v>
      </c>
      <c r="D105" s="195" t="s">
        <v>203</v>
      </c>
      <c r="E105" s="161" t="s">
        <v>25</v>
      </c>
      <c r="F105" s="196" t="s">
        <v>498</v>
      </c>
      <c r="G105" s="163">
        <v>13500000</v>
      </c>
      <c r="H105" s="197" t="s">
        <v>14</v>
      </c>
      <c r="I105" s="164"/>
      <c r="J105" s="165"/>
      <c r="K105" s="1061"/>
      <c r="L105" s="155" t="str">
        <f t="shared" si="4"/>
        <v/>
      </c>
      <c r="M105" s="166"/>
      <c r="N105" s="198"/>
      <c r="O105" s="174"/>
      <c r="P105" s="169"/>
      <c r="Q105" s="170"/>
      <c r="R105" s="596"/>
    </row>
    <row r="106" spans="1:18" x14ac:dyDescent="0.2">
      <c r="A106" s="157"/>
      <c r="B106" s="211">
        <v>39794</v>
      </c>
      <c r="C106" s="212" t="s">
        <v>204</v>
      </c>
      <c r="D106" s="213" t="s">
        <v>205</v>
      </c>
      <c r="E106" s="214" t="s">
        <v>206</v>
      </c>
      <c r="F106" s="215" t="s">
        <v>498</v>
      </c>
      <c r="G106" s="163">
        <v>100000000</v>
      </c>
      <c r="H106" s="214" t="s">
        <v>14</v>
      </c>
      <c r="I106" s="164">
        <v>39903</v>
      </c>
      <c r="J106" s="165">
        <v>4</v>
      </c>
      <c r="K106" s="1061">
        <v>100000000</v>
      </c>
      <c r="L106" s="155">
        <f t="shared" si="4"/>
        <v>0</v>
      </c>
      <c r="M106" s="166" t="s">
        <v>1282</v>
      </c>
      <c r="N106" s="216">
        <v>39941</v>
      </c>
      <c r="O106" s="217" t="s">
        <v>1282</v>
      </c>
      <c r="P106" s="169"/>
      <c r="Q106" s="170" t="s">
        <v>1651</v>
      </c>
      <c r="R106" s="596">
        <v>1200000</v>
      </c>
    </row>
    <row r="107" spans="1:18" x14ac:dyDescent="0.2">
      <c r="A107" s="157"/>
      <c r="B107" s="211">
        <v>39794</v>
      </c>
      <c r="C107" s="212" t="s">
        <v>207</v>
      </c>
      <c r="D107" s="213" t="s">
        <v>1305</v>
      </c>
      <c r="E107" s="161" t="s">
        <v>13</v>
      </c>
      <c r="F107" s="215" t="s">
        <v>498</v>
      </c>
      <c r="G107" s="163">
        <v>41279000</v>
      </c>
      <c r="H107" s="214" t="s">
        <v>14</v>
      </c>
      <c r="I107" s="164"/>
      <c r="J107" s="218"/>
      <c r="K107" s="1061"/>
      <c r="L107" s="155" t="str">
        <f t="shared" si="4"/>
        <v/>
      </c>
      <c r="M107" s="166"/>
      <c r="N107" s="219"/>
      <c r="O107" s="174"/>
      <c r="P107" s="220"/>
      <c r="Q107" s="170"/>
      <c r="R107" s="596"/>
    </row>
    <row r="108" spans="1:18" x14ac:dyDescent="0.2">
      <c r="A108" s="157"/>
      <c r="B108" s="211">
        <v>39794</v>
      </c>
      <c r="C108" s="212" t="s">
        <v>208</v>
      </c>
      <c r="D108" s="213" t="s">
        <v>39</v>
      </c>
      <c r="E108" s="161" t="s">
        <v>40</v>
      </c>
      <c r="F108" s="215" t="s">
        <v>498</v>
      </c>
      <c r="G108" s="163">
        <v>6500000</v>
      </c>
      <c r="H108" s="214" t="s">
        <v>14</v>
      </c>
      <c r="I108" s="164"/>
      <c r="J108" s="218"/>
      <c r="K108" s="1061"/>
      <c r="L108" s="155" t="str">
        <f t="shared" si="4"/>
        <v/>
      </c>
      <c r="M108" s="166"/>
      <c r="N108" s="219"/>
      <c r="O108" s="174"/>
      <c r="P108" s="220"/>
      <c r="Q108" s="170"/>
      <c r="R108" s="596"/>
    </row>
    <row r="109" spans="1:18" x14ac:dyDescent="0.2">
      <c r="A109" s="157"/>
      <c r="B109" s="211">
        <v>39794</v>
      </c>
      <c r="C109" s="212" t="s">
        <v>209</v>
      </c>
      <c r="D109" s="213" t="s">
        <v>210</v>
      </c>
      <c r="E109" s="161" t="s">
        <v>25</v>
      </c>
      <c r="F109" s="215" t="s">
        <v>498</v>
      </c>
      <c r="G109" s="163">
        <v>235000000</v>
      </c>
      <c r="H109" s="214" t="s">
        <v>14</v>
      </c>
      <c r="I109" s="164">
        <v>40170</v>
      </c>
      <c r="J109" s="218">
        <v>5</v>
      </c>
      <c r="K109" s="1061">
        <v>235000000</v>
      </c>
      <c r="L109" s="155">
        <f t="shared" si="4"/>
        <v>0</v>
      </c>
      <c r="M109" s="166" t="s">
        <v>1282</v>
      </c>
      <c r="N109" s="219">
        <v>40345</v>
      </c>
      <c r="O109" s="174" t="s">
        <v>1282</v>
      </c>
      <c r="P109" s="220"/>
      <c r="Q109" s="170" t="s">
        <v>1651</v>
      </c>
      <c r="R109" s="596">
        <v>6820000</v>
      </c>
    </row>
    <row r="110" spans="1:18" x14ac:dyDescent="0.2">
      <c r="A110" s="157"/>
      <c r="B110" s="211">
        <v>39794</v>
      </c>
      <c r="C110" s="212" t="s">
        <v>211</v>
      </c>
      <c r="D110" s="213" t="s">
        <v>212</v>
      </c>
      <c r="E110" s="161" t="s">
        <v>61</v>
      </c>
      <c r="F110" s="215" t="s">
        <v>498</v>
      </c>
      <c r="G110" s="163">
        <v>25223000</v>
      </c>
      <c r="H110" s="214" t="s">
        <v>14</v>
      </c>
      <c r="I110" s="164"/>
      <c r="J110" s="218"/>
      <c r="K110" s="1061"/>
      <c r="L110" s="155" t="str">
        <f t="shared" si="4"/>
        <v/>
      </c>
      <c r="M110" s="166"/>
      <c r="N110" s="219"/>
      <c r="O110" s="174"/>
      <c r="P110" s="220"/>
      <c r="Q110" s="170"/>
      <c r="R110" s="596"/>
    </row>
    <row r="111" spans="1:18" x14ac:dyDescent="0.2">
      <c r="A111" s="157"/>
      <c r="B111" s="211">
        <v>39794</v>
      </c>
      <c r="C111" s="212" t="s">
        <v>213</v>
      </c>
      <c r="D111" s="213" t="s">
        <v>214</v>
      </c>
      <c r="E111" s="214" t="s">
        <v>215</v>
      </c>
      <c r="F111" s="215" t="s">
        <v>498</v>
      </c>
      <c r="G111" s="163">
        <v>330000000</v>
      </c>
      <c r="H111" s="214" t="s">
        <v>14</v>
      </c>
      <c r="I111" s="164"/>
      <c r="J111" s="218"/>
      <c r="K111" s="1061"/>
      <c r="L111" s="155" t="str">
        <f t="shared" si="4"/>
        <v/>
      </c>
      <c r="M111" s="166"/>
      <c r="N111" s="219"/>
      <c r="O111" s="174"/>
      <c r="P111" s="220"/>
      <c r="Q111" s="170"/>
      <c r="R111" s="596"/>
    </row>
    <row r="112" spans="1:18" x14ac:dyDescent="0.2">
      <c r="A112" s="157"/>
      <c r="B112" s="211">
        <v>39794</v>
      </c>
      <c r="C112" s="212" t="s">
        <v>216</v>
      </c>
      <c r="D112" s="213" t="s">
        <v>217</v>
      </c>
      <c r="E112" s="214" t="s">
        <v>218</v>
      </c>
      <c r="F112" s="215" t="s">
        <v>498</v>
      </c>
      <c r="G112" s="163">
        <v>300000000</v>
      </c>
      <c r="H112" s="214" t="s">
        <v>14</v>
      </c>
      <c r="I112" s="164">
        <v>40289</v>
      </c>
      <c r="J112" s="218">
        <v>4</v>
      </c>
      <c r="K112" s="1061">
        <v>200000000</v>
      </c>
      <c r="L112" s="155">
        <f t="shared" si="4"/>
        <v>100000000</v>
      </c>
      <c r="M112" s="166" t="s">
        <v>1282</v>
      </c>
      <c r="N112" s="219"/>
      <c r="O112" s="174"/>
      <c r="P112" s="220"/>
      <c r="Q112" s="170"/>
      <c r="R112" s="596"/>
    </row>
    <row r="113" spans="1:18" x14ac:dyDescent="0.2">
      <c r="A113" s="157"/>
      <c r="B113" s="211">
        <v>39794</v>
      </c>
      <c r="C113" s="212" t="s">
        <v>219</v>
      </c>
      <c r="D113" s="213" t="s">
        <v>15</v>
      </c>
      <c r="E113" s="161" t="s">
        <v>16</v>
      </c>
      <c r="F113" s="215" t="s">
        <v>498</v>
      </c>
      <c r="G113" s="163">
        <v>120000000</v>
      </c>
      <c r="H113" s="214" t="s">
        <v>14</v>
      </c>
      <c r="I113" s="164">
        <v>39903</v>
      </c>
      <c r="J113" s="165">
        <v>4</v>
      </c>
      <c r="K113" s="1061">
        <v>120000000</v>
      </c>
      <c r="L113" s="155">
        <f t="shared" si="4"/>
        <v>0</v>
      </c>
      <c r="M113" s="166" t="s">
        <v>1282</v>
      </c>
      <c r="N113" s="219">
        <v>40247</v>
      </c>
      <c r="O113" s="174" t="s">
        <v>1282</v>
      </c>
      <c r="P113" s="169"/>
      <c r="Q113" s="170" t="s">
        <v>1652</v>
      </c>
      <c r="R113" s="596">
        <v>11320751</v>
      </c>
    </row>
    <row r="114" spans="1:18" x14ac:dyDescent="0.2">
      <c r="A114" s="157"/>
      <c r="B114" s="211">
        <v>39794</v>
      </c>
      <c r="C114" s="212" t="s">
        <v>220</v>
      </c>
      <c r="D114" s="213" t="s">
        <v>221</v>
      </c>
      <c r="E114" s="161" t="s">
        <v>104</v>
      </c>
      <c r="F114" s="215" t="s">
        <v>498</v>
      </c>
      <c r="G114" s="163">
        <v>18400000</v>
      </c>
      <c r="H114" s="214" t="s">
        <v>14</v>
      </c>
      <c r="I114" s="164"/>
      <c r="J114" s="218"/>
      <c r="K114" s="1061"/>
      <c r="L114" s="155" t="str">
        <f t="shared" si="4"/>
        <v/>
      </c>
      <c r="M114" s="166"/>
      <c r="N114" s="219"/>
      <c r="O114" s="174"/>
      <c r="P114" s="220"/>
      <c r="Q114" s="170"/>
      <c r="R114" s="596"/>
    </row>
    <row r="115" spans="1:18" x14ac:dyDescent="0.2">
      <c r="A115" s="157"/>
      <c r="B115" s="211">
        <v>39794</v>
      </c>
      <c r="C115" s="212" t="s">
        <v>222</v>
      </c>
      <c r="D115" s="213" t="s">
        <v>223</v>
      </c>
      <c r="E115" s="214" t="s">
        <v>224</v>
      </c>
      <c r="F115" s="215" t="s">
        <v>498</v>
      </c>
      <c r="G115" s="163">
        <v>300000000</v>
      </c>
      <c r="H115" s="214" t="s">
        <v>14</v>
      </c>
      <c r="I115" s="164"/>
      <c r="J115" s="218"/>
      <c r="K115" s="1061"/>
      <c r="L115" s="155" t="str">
        <f t="shared" si="4"/>
        <v/>
      </c>
      <c r="M115" s="166"/>
      <c r="N115" s="219"/>
      <c r="O115" s="174"/>
      <c r="P115" s="220"/>
      <c r="Q115" s="170"/>
      <c r="R115" s="596"/>
    </row>
    <row r="116" spans="1:18" x14ac:dyDescent="0.2">
      <c r="A116" s="157"/>
      <c r="B116" s="211">
        <v>39794</v>
      </c>
      <c r="C116" s="212" t="s">
        <v>225</v>
      </c>
      <c r="D116" s="213" t="s">
        <v>60</v>
      </c>
      <c r="E116" s="214" t="s">
        <v>206</v>
      </c>
      <c r="F116" s="215" t="s">
        <v>498</v>
      </c>
      <c r="G116" s="163">
        <v>21500000</v>
      </c>
      <c r="H116" s="214" t="s">
        <v>14</v>
      </c>
      <c r="I116" s="164"/>
      <c r="J116" s="218"/>
      <c r="K116" s="1061"/>
      <c r="L116" s="155" t="str">
        <f t="shared" si="4"/>
        <v/>
      </c>
      <c r="M116" s="166"/>
      <c r="N116" s="219"/>
      <c r="O116" s="174"/>
      <c r="P116" s="220"/>
      <c r="Q116" s="170"/>
      <c r="R116" s="596"/>
    </row>
    <row r="117" spans="1:18" x14ac:dyDescent="0.2">
      <c r="A117" s="157"/>
      <c r="B117" s="211">
        <v>39794</v>
      </c>
      <c r="C117" s="212" t="s">
        <v>226</v>
      </c>
      <c r="D117" s="213" t="s">
        <v>227</v>
      </c>
      <c r="E117" s="214" t="s">
        <v>228</v>
      </c>
      <c r="F117" s="215" t="s">
        <v>498</v>
      </c>
      <c r="G117" s="163">
        <v>75000000</v>
      </c>
      <c r="H117" s="214" t="s">
        <v>14</v>
      </c>
      <c r="I117" s="164">
        <v>40121</v>
      </c>
      <c r="J117" s="218">
        <v>4</v>
      </c>
      <c r="K117" s="1061">
        <v>75000000</v>
      </c>
      <c r="L117" s="155">
        <f t="shared" si="4"/>
        <v>0</v>
      </c>
      <c r="M117" s="166" t="s">
        <v>1282</v>
      </c>
      <c r="N117" s="219">
        <v>40141</v>
      </c>
      <c r="O117" s="174" t="s">
        <v>1282</v>
      </c>
      <c r="P117" s="220"/>
      <c r="Q117" s="170" t="s">
        <v>1651</v>
      </c>
      <c r="R117" s="596">
        <v>2650000</v>
      </c>
    </row>
    <row r="118" spans="1:18" x14ac:dyDescent="0.2">
      <c r="A118" s="157"/>
      <c r="B118" s="211">
        <v>39794</v>
      </c>
      <c r="C118" s="212" t="s">
        <v>229</v>
      </c>
      <c r="D118" s="213" t="s">
        <v>38</v>
      </c>
      <c r="E118" s="161" t="s">
        <v>25</v>
      </c>
      <c r="F118" s="215" t="s">
        <v>498</v>
      </c>
      <c r="G118" s="163">
        <v>55000000</v>
      </c>
      <c r="H118" s="214" t="s">
        <v>14</v>
      </c>
      <c r="I118" s="164"/>
      <c r="J118" s="218"/>
      <c r="K118" s="1061"/>
      <c r="L118" s="155" t="str">
        <f t="shared" si="4"/>
        <v/>
      </c>
      <c r="M118" s="166"/>
      <c r="N118" s="219"/>
      <c r="O118" s="174"/>
      <c r="P118" s="220"/>
      <c r="Q118" s="170"/>
      <c r="R118" s="596"/>
    </row>
    <row r="119" spans="1:18" x14ac:dyDescent="0.2">
      <c r="A119" s="157"/>
      <c r="B119" s="211">
        <v>39794</v>
      </c>
      <c r="C119" s="212" t="s">
        <v>230</v>
      </c>
      <c r="D119" s="213" t="s">
        <v>231</v>
      </c>
      <c r="E119" s="161" t="s">
        <v>13</v>
      </c>
      <c r="F119" s="215" t="s">
        <v>498</v>
      </c>
      <c r="G119" s="163">
        <v>52372000</v>
      </c>
      <c r="H119" s="214" t="s">
        <v>14</v>
      </c>
      <c r="I119" s="164"/>
      <c r="J119" s="218"/>
      <c r="K119" s="1061"/>
      <c r="L119" s="155" t="str">
        <f t="shared" si="4"/>
        <v/>
      </c>
      <c r="M119" s="166"/>
      <c r="N119" s="219"/>
      <c r="O119" s="174"/>
      <c r="P119" s="220"/>
      <c r="Q119" s="170"/>
      <c r="R119" s="596"/>
    </row>
    <row r="120" spans="1:18" x14ac:dyDescent="0.2">
      <c r="A120" s="157"/>
      <c r="B120" s="211">
        <v>39794</v>
      </c>
      <c r="C120" s="212" t="s">
        <v>232</v>
      </c>
      <c r="D120" s="213" t="s">
        <v>144</v>
      </c>
      <c r="E120" s="161" t="s">
        <v>50</v>
      </c>
      <c r="F120" s="215" t="s">
        <v>498</v>
      </c>
      <c r="G120" s="163">
        <v>125198000</v>
      </c>
      <c r="H120" s="214" t="s">
        <v>14</v>
      </c>
      <c r="I120" s="164">
        <v>39938</v>
      </c>
      <c r="J120" s="165">
        <v>4</v>
      </c>
      <c r="K120" s="1061">
        <v>125198000</v>
      </c>
      <c r="L120" s="155">
        <f t="shared" si="4"/>
        <v>0</v>
      </c>
      <c r="M120" s="166" t="s">
        <v>1282</v>
      </c>
      <c r="N120" s="219">
        <v>40338</v>
      </c>
      <c r="O120" s="174" t="s">
        <v>1282</v>
      </c>
      <c r="P120" s="169"/>
      <c r="Q120" s="170" t="s">
        <v>1652</v>
      </c>
      <c r="R120" s="596">
        <v>3007890.55</v>
      </c>
    </row>
    <row r="121" spans="1:18" x14ac:dyDescent="0.2">
      <c r="A121" s="157"/>
      <c r="B121" s="211">
        <v>39794</v>
      </c>
      <c r="C121" s="212" t="s">
        <v>233</v>
      </c>
      <c r="D121" s="213" t="s">
        <v>214</v>
      </c>
      <c r="E121" s="214" t="s">
        <v>215</v>
      </c>
      <c r="F121" s="215" t="s">
        <v>498</v>
      </c>
      <c r="G121" s="163">
        <v>45220000</v>
      </c>
      <c r="H121" s="214" t="s">
        <v>14</v>
      </c>
      <c r="I121" s="164">
        <v>40247</v>
      </c>
      <c r="J121" s="218">
        <v>5</v>
      </c>
      <c r="K121" s="1061">
        <v>45220000</v>
      </c>
      <c r="L121" s="155">
        <f t="shared" si="4"/>
        <v>0</v>
      </c>
      <c r="M121" s="166" t="s">
        <v>1282</v>
      </c>
      <c r="N121" s="219">
        <v>40429</v>
      </c>
      <c r="O121" s="174" t="s">
        <v>1282</v>
      </c>
      <c r="P121" s="220"/>
      <c r="Q121" s="170" t="s">
        <v>1651</v>
      </c>
      <c r="R121" s="596">
        <v>4753984.55</v>
      </c>
    </row>
    <row r="122" spans="1:18" x14ac:dyDescent="0.2">
      <c r="A122" s="157"/>
      <c r="B122" s="211">
        <v>39794</v>
      </c>
      <c r="C122" s="212" t="s">
        <v>234</v>
      </c>
      <c r="D122" s="213" t="s">
        <v>235</v>
      </c>
      <c r="E122" s="161" t="s">
        <v>55</v>
      </c>
      <c r="F122" s="215" t="s">
        <v>498</v>
      </c>
      <c r="G122" s="163">
        <v>76458000</v>
      </c>
      <c r="H122" s="214" t="s">
        <v>14</v>
      </c>
      <c r="I122" s="164"/>
      <c r="J122" s="218"/>
      <c r="K122" s="1061"/>
      <c r="L122" s="155" t="str">
        <f t="shared" si="4"/>
        <v/>
      </c>
      <c r="M122" s="166"/>
      <c r="N122" s="219"/>
      <c r="O122" s="174"/>
      <c r="P122" s="220"/>
      <c r="Q122" s="170"/>
      <c r="R122" s="596"/>
    </row>
    <row r="123" spans="1:18" x14ac:dyDescent="0.2">
      <c r="A123" s="157"/>
      <c r="B123" s="211">
        <v>39794</v>
      </c>
      <c r="C123" s="212" t="s">
        <v>236</v>
      </c>
      <c r="D123" s="213" t="s">
        <v>38</v>
      </c>
      <c r="E123" s="161" t="s">
        <v>25</v>
      </c>
      <c r="F123" s="215" t="s">
        <v>498</v>
      </c>
      <c r="G123" s="163">
        <v>62158000</v>
      </c>
      <c r="H123" s="214" t="s">
        <v>14</v>
      </c>
      <c r="I123" s="164"/>
      <c r="J123" s="218"/>
      <c r="K123" s="1061"/>
      <c r="L123" s="155" t="str">
        <f t="shared" si="4"/>
        <v/>
      </c>
      <c r="M123" s="166"/>
      <c r="N123" s="219"/>
      <c r="O123" s="174"/>
      <c r="P123" s="220"/>
      <c r="Q123" s="170"/>
      <c r="R123" s="596"/>
    </row>
    <row r="124" spans="1:18" x14ac:dyDescent="0.2">
      <c r="A124" s="157"/>
      <c r="B124" s="211">
        <v>39794</v>
      </c>
      <c r="C124" s="212" t="s">
        <v>237</v>
      </c>
      <c r="D124" s="213" t="s">
        <v>238</v>
      </c>
      <c r="E124" s="161" t="s">
        <v>55</v>
      </c>
      <c r="F124" s="215" t="s">
        <v>498</v>
      </c>
      <c r="G124" s="163">
        <v>16019000</v>
      </c>
      <c r="H124" s="214" t="s">
        <v>14</v>
      </c>
      <c r="I124" s="164"/>
      <c r="J124" s="218"/>
      <c r="K124" s="1061"/>
      <c r="L124" s="155" t="str">
        <f t="shared" si="4"/>
        <v/>
      </c>
      <c r="M124" s="166"/>
      <c r="N124" s="219"/>
      <c r="O124" s="174"/>
      <c r="P124" s="220"/>
      <c r="Q124" s="170"/>
      <c r="R124" s="596"/>
    </row>
    <row r="125" spans="1:18" s="297" customFormat="1" ht="28.5" x14ac:dyDescent="0.2">
      <c r="A125" s="189">
        <v>22</v>
      </c>
      <c r="B125" s="804">
        <v>39794</v>
      </c>
      <c r="C125" s="805" t="s">
        <v>239</v>
      </c>
      <c r="D125" s="806" t="s">
        <v>240</v>
      </c>
      <c r="E125" s="807" t="s">
        <v>224</v>
      </c>
      <c r="F125" s="808" t="s">
        <v>1886</v>
      </c>
      <c r="G125" s="182">
        <v>74426000</v>
      </c>
      <c r="H125" s="807" t="s">
        <v>14</v>
      </c>
      <c r="I125" s="183"/>
      <c r="J125" s="809"/>
      <c r="K125" s="1062"/>
      <c r="L125" s="191" t="str">
        <f t="shared" si="4"/>
        <v/>
      </c>
      <c r="M125" s="234"/>
      <c r="N125" s="810"/>
      <c r="O125" s="1520"/>
      <c r="P125" s="811"/>
      <c r="Q125" s="237"/>
      <c r="R125" s="725"/>
    </row>
    <row r="126" spans="1:18" x14ac:dyDescent="0.2">
      <c r="A126" s="157"/>
      <c r="B126" s="211">
        <v>39794</v>
      </c>
      <c r="C126" s="212" t="s">
        <v>241</v>
      </c>
      <c r="D126" s="213" t="s">
        <v>242</v>
      </c>
      <c r="E126" s="161" t="s">
        <v>58</v>
      </c>
      <c r="F126" s="215" t="s">
        <v>498</v>
      </c>
      <c r="G126" s="163">
        <v>95000000</v>
      </c>
      <c r="H126" s="214" t="s">
        <v>14</v>
      </c>
      <c r="I126" s="164"/>
      <c r="J126" s="218"/>
      <c r="K126" s="1061"/>
      <c r="L126" s="155" t="str">
        <f t="shared" si="4"/>
        <v/>
      </c>
      <c r="M126" s="166"/>
      <c r="N126" s="219"/>
      <c r="O126" s="174"/>
      <c r="P126" s="220"/>
      <c r="Q126" s="170"/>
      <c r="R126" s="596"/>
    </row>
    <row r="127" spans="1:18" x14ac:dyDescent="0.2">
      <c r="A127" s="157"/>
      <c r="B127" s="211">
        <v>39794</v>
      </c>
      <c r="C127" s="212" t="s">
        <v>243</v>
      </c>
      <c r="D127" s="213" t="s">
        <v>244</v>
      </c>
      <c r="E127" s="161" t="s">
        <v>95</v>
      </c>
      <c r="F127" s="215" t="s">
        <v>498</v>
      </c>
      <c r="G127" s="163">
        <v>10000000</v>
      </c>
      <c r="H127" s="214" t="s">
        <v>14</v>
      </c>
      <c r="I127" s="164">
        <v>40275</v>
      </c>
      <c r="J127" s="218">
        <v>4</v>
      </c>
      <c r="K127" s="1061">
        <v>10000000</v>
      </c>
      <c r="L127" s="155">
        <f t="shared" si="4"/>
        <v>0</v>
      </c>
      <c r="M127" s="166" t="s">
        <v>1282</v>
      </c>
      <c r="N127" s="219">
        <v>40275</v>
      </c>
      <c r="O127" s="174" t="s">
        <v>1282</v>
      </c>
      <c r="P127" s="220"/>
      <c r="Q127" s="170" t="s">
        <v>1651</v>
      </c>
      <c r="R127" s="596">
        <v>1488046.41</v>
      </c>
    </row>
    <row r="128" spans="1:18" x14ac:dyDescent="0.2">
      <c r="A128" s="157"/>
      <c r="B128" s="211">
        <v>39794</v>
      </c>
      <c r="C128" s="212" t="s">
        <v>245</v>
      </c>
      <c r="D128" s="213" t="s">
        <v>246</v>
      </c>
      <c r="E128" s="214" t="s">
        <v>218</v>
      </c>
      <c r="F128" s="215" t="s">
        <v>498</v>
      </c>
      <c r="G128" s="163">
        <v>150000000</v>
      </c>
      <c r="H128" s="214" t="s">
        <v>14</v>
      </c>
      <c r="I128" s="164"/>
      <c r="J128" s="218"/>
      <c r="K128" s="1061"/>
      <c r="L128" s="155" t="str">
        <f t="shared" si="4"/>
        <v/>
      </c>
      <c r="M128" s="166"/>
      <c r="N128" s="219"/>
      <c r="O128" s="174"/>
      <c r="P128" s="220"/>
      <c r="Q128" s="170"/>
      <c r="R128" s="596"/>
    </row>
    <row r="129" spans="1:18" x14ac:dyDescent="0.2">
      <c r="A129" s="157"/>
      <c r="B129" s="211">
        <v>39794</v>
      </c>
      <c r="C129" s="212" t="s">
        <v>247</v>
      </c>
      <c r="D129" s="213" t="s">
        <v>248</v>
      </c>
      <c r="E129" s="214" t="s">
        <v>249</v>
      </c>
      <c r="F129" s="215" t="s">
        <v>498</v>
      </c>
      <c r="G129" s="163">
        <v>4227000</v>
      </c>
      <c r="H129" s="214" t="s">
        <v>14</v>
      </c>
      <c r="I129" s="164"/>
      <c r="J129" s="218"/>
      <c r="K129" s="1061"/>
      <c r="L129" s="155" t="str">
        <f t="shared" si="4"/>
        <v/>
      </c>
      <c r="M129" s="166"/>
      <c r="N129" s="219"/>
      <c r="O129" s="174"/>
      <c r="P129" s="220"/>
      <c r="Q129" s="170"/>
      <c r="R129" s="596"/>
    </row>
    <row r="130" spans="1:18" x14ac:dyDescent="0.2">
      <c r="A130" s="157"/>
      <c r="B130" s="211">
        <v>39794</v>
      </c>
      <c r="C130" s="212" t="s">
        <v>250</v>
      </c>
      <c r="D130" s="213" t="s">
        <v>251</v>
      </c>
      <c r="E130" s="161" t="s">
        <v>13</v>
      </c>
      <c r="F130" s="215" t="s">
        <v>498</v>
      </c>
      <c r="G130" s="163">
        <v>20500000</v>
      </c>
      <c r="H130" s="214" t="s">
        <v>14</v>
      </c>
      <c r="I130" s="164"/>
      <c r="J130" s="218"/>
      <c r="K130" s="1061"/>
      <c r="L130" s="155" t="str">
        <f t="shared" si="4"/>
        <v/>
      </c>
      <c r="M130" s="166"/>
      <c r="N130" s="219"/>
      <c r="O130" s="174"/>
      <c r="P130" s="220"/>
      <c r="Q130" s="170"/>
      <c r="R130" s="596"/>
    </row>
    <row r="131" spans="1:18" x14ac:dyDescent="0.2">
      <c r="A131" s="157"/>
      <c r="B131" s="211">
        <v>39794</v>
      </c>
      <c r="C131" s="212" t="s">
        <v>252</v>
      </c>
      <c r="D131" s="213" t="s">
        <v>253</v>
      </c>
      <c r="E131" s="161" t="s">
        <v>55</v>
      </c>
      <c r="F131" s="215" t="s">
        <v>498</v>
      </c>
      <c r="G131" s="163">
        <v>71000000</v>
      </c>
      <c r="H131" s="214" t="s">
        <v>14</v>
      </c>
      <c r="I131" s="164"/>
      <c r="J131" s="218"/>
      <c r="K131" s="1061"/>
      <c r="L131" s="155" t="str">
        <f t="shared" si="4"/>
        <v/>
      </c>
      <c r="M131" s="166"/>
      <c r="N131" s="219"/>
      <c r="O131" s="174"/>
      <c r="P131" s="220"/>
      <c r="Q131" s="170"/>
      <c r="R131" s="596"/>
    </row>
    <row r="132" spans="1:18" x14ac:dyDescent="0.2">
      <c r="A132" s="157"/>
      <c r="B132" s="211">
        <v>39794</v>
      </c>
      <c r="C132" s="212" t="s">
        <v>254</v>
      </c>
      <c r="D132" s="213" t="s">
        <v>255</v>
      </c>
      <c r="E132" s="214" t="s">
        <v>218</v>
      </c>
      <c r="F132" s="215" t="s">
        <v>498</v>
      </c>
      <c r="G132" s="163">
        <v>7000000</v>
      </c>
      <c r="H132" s="214" t="s">
        <v>14</v>
      </c>
      <c r="I132" s="164"/>
      <c r="J132" s="218"/>
      <c r="K132" s="1061"/>
      <c r="L132" s="155" t="str">
        <f t="shared" si="4"/>
        <v/>
      </c>
      <c r="M132" s="166"/>
      <c r="N132" s="219"/>
      <c r="O132" s="174"/>
      <c r="P132" s="220"/>
      <c r="Q132" s="170"/>
      <c r="R132" s="596"/>
    </row>
    <row r="133" spans="1:18" x14ac:dyDescent="0.2">
      <c r="A133" s="157"/>
      <c r="B133" s="211">
        <v>39794</v>
      </c>
      <c r="C133" s="212" t="s">
        <v>256</v>
      </c>
      <c r="D133" s="213" t="s">
        <v>257</v>
      </c>
      <c r="E133" s="161" t="s">
        <v>22</v>
      </c>
      <c r="F133" s="215" t="s">
        <v>498</v>
      </c>
      <c r="G133" s="163">
        <v>15000000</v>
      </c>
      <c r="H133" s="214" t="s">
        <v>14</v>
      </c>
      <c r="I133" s="164">
        <v>40135</v>
      </c>
      <c r="J133" s="218">
        <v>4</v>
      </c>
      <c r="K133" s="1061">
        <v>15000000</v>
      </c>
      <c r="L133" s="155">
        <f t="shared" si="4"/>
        <v>0</v>
      </c>
      <c r="M133" s="166" t="s">
        <v>1282</v>
      </c>
      <c r="N133" s="219">
        <v>40163</v>
      </c>
      <c r="O133" s="174" t="s">
        <v>1282</v>
      </c>
      <c r="P133" s="220"/>
      <c r="Q133" s="170" t="s">
        <v>1651</v>
      </c>
      <c r="R133" s="596">
        <v>560000</v>
      </c>
    </row>
    <row r="134" spans="1:18" x14ac:dyDescent="0.2">
      <c r="A134" s="157"/>
      <c r="B134" s="221">
        <v>39801</v>
      </c>
      <c r="C134" s="222" t="s">
        <v>258</v>
      </c>
      <c r="D134" s="223" t="s">
        <v>259</v>
      </c>
      <c r="E134" s="224" t="s">
        <v>260</v>
      </c>
      <c r="F134" s="225" t="s">
        <v>498</v>
      </c>
      <c r="G134" s="163">
        <v>27000000</v>
      </c>
      <c r="H134" s="224" t="s">
        <v>14</v>
      </c>
      <c r="I134" s="164"/>
      <c r="J134" s="226"/>
      <c r="K134" s="1061"/>
      <c r="L134" s="155" t="str">
        <f t="shared" si="4"/>
        <v/>
      </c>
      <c r="M134" s="166"/>
      <c r="N134" s="227"/>
      <c r="O134" s="174"/>
      <c r="P134" s="228"/>
      <c r="Q134" s="170"/>
      <c r="R134" s="596"/>
    </row>
    <row r="135" spans="1:18" x14ac:dyDescent="0.2">
      <c r="A135" s="157"/>
      <c r="B135" s="221">
        <v>39801</v>
      </c>
      <c r="C135" s="222" t="s">
        <v>261</v>
      </c>
      <c r="D135" s="223" t="s">
        <v>262</v>
      </c>
      <c r="E135" s="161" t="s">
        <v>25</v>
      </c>
      <c r="F135" s="225" t="s">
        <v>498</v>
      </c>
      <c r="G135" s="163">
        <v>15600000</v>
      </c>
      <c r="H135" s="224" t="s">
        <v>14</v>
      </c>
      <c r="I135" s="164"/>
      <c r="J135" s="226"/>
      <c r="K135" s="1061"/>
      <c r="L135" s="155" t="str">
        <f t="shared" ref="L135:L166" si="5">IF($K135&lt;&gt;0,$G135-$K135,"")</f>
        <v/>
      </c>
      <c r="M135" s="166"/>
      <c r="N135" s="227"/>
      <c r="O135" s="174"/>
      <c r="P135" s="228"/>
      <c r="Q135" s="170"/>
      <c r="R135" s="596"/>
    </row>
    <row r="136" spans="1:18" x14ac:dyDescent="0.2">
      <c r="A136" s="157"/>
      <c r="B136" s="221">
        <v>39801</v>
      </c>
      <c r="C136" s="222" t="s">
        <v>263</v>
      </c>
      <c r="D136" s="223" t="s">
        <v>60</v>
      </c>
      <c r="E136" s="161" t="s">
        <v>36</v>
      </c>
      <c r="F136" s="225" t="s">
        <v>498</v>
      </c>
      <c r="G136" s="163">
        <v>967870000</v>
      </c>
      <c r="H136" s="224" t="s">
        <v>14</v>
      </c>
      <c r="I136" s="164"/>
      <c r="J136" s="226"/>
      <c r="K136" s="1061"/>
      <c r="L136" s="155" t="str">
        <f t="shared" si="5"/>
        <v/>
      </c>
      <c r="M136" s="166"/>
      <c r="N136" s="227"/>
      <c r="O136" s="174"/>
      <c r="P136" s="228"/>
      <c r="Q136" s="170"/>
      <c r="R136" s="596"/>
    </row>
    <row r="137" spans="1:18" x14ac:dyDescent="0.2">
      <c r="A137" s="157"/>
      <c r="B137" s="221">
        <v>39801</v>
      </c>
      <c r="C137" s="222" t="s">
        <v>264</v>
      </c>
      <c r="D137" s="223" t="s">
        <v>265</v>
      </c>
      <c r="E137" s="161" t="s">
        <v>58</v>
      </c>
      <c r="F137" s="225" t="s">
        <v>498</v>
      </c>
      <c r="G137" s="163">
        <v>30000000</v>
      </c>
      <c r="H137" s="224" t="s">
        <v>14</v>
      </c>
      <c r="I137" s="164"/>
      <c r="J137" s="226"/>
      <c r="K137" s="1061"/>
      <c r="L137" s="155" t="str">
        <f t="shared" si="5"/>
        <v/>
      </c>
      <c r="M137" s="166"/>
      <c r="N137" s="227"/>
      <c r="O137" s="174"/>
      <c r="P137" s="228"/>
      <c r="Q137" s="170"/>
      <c r="R137" s="596"/>
    </row>
    <row r="138" spans="1:18" x14ac:dyDescent="0.2">
      <c r="A138" s="157"/>
      <c r="B138" s="221">
        <v>39801</v>
      </c>
      <c r="C138" s="222" t="s">
        <v>266</v>
      </c>
      <c r="D138" s="223" t="s">
        <v>267</v>
      </c>
      <c r="E138" s="161" t="s">
        <v>55</v>
      </c>
      <c r="F138" s="225" t="s">
        <v>498</v>
      </c>
      <c r="G138" s="163">
        <v>17680000</v>
      </c>
      <c r="H138" s="224" t="s">
        <v>14</v>
      </c>
      <c r="I138" s="164"/>
      <c r="J138" s="226"/>
      <c r="K138" s="1061"/>
      <c r="L138" s="155" t="str">
        <f t="shared" si="5"/>
        <v/>
      </c>
      <c r="M138" s="166"/>
      <c r="N138" s="227"/>
      <c r="O138" s="174"/>
      <c r="P138" s="228"/>
      <c r="Q138" s="170"/>
      <c r="R138" s="596"/>
    </row>
    <row r="139" spans="1:18" x14ac:dyDescent="0.2">
      <c r="A139" s="157"/>
      <c r="B139" s="221">
        <v>39801</v>
      </c>
      <c r="C139" s="222" t="s">
        <v>359</v>
      </c>
      <c r="D139" s="223" t="s">
        <v>360</v>
      </c>
      <c r="E139" s="161" t="s">
        <v>52</v>
      </c>
      <c r="F139" s="225" t="s">
        <v>498</v>
      </c>
      <c r="G139" s="163">
        <v>50000000</v>
      </c>
      <c r="H139" s="224" t="s">
        <v>14</v>
      </c>
      <c r="I139" s="164"/>
      <c r="J139" s="226"/>
      <c r="K139" s="1061"/>
      <c r="L139" s="155" t="str">
        <f t="shared" si="5"/>
        <v/>
      </c>
      <c r="M139" s="166"/>
      <c r="N139" s="227"/>
      <c r="O139" s="174"/>
      <c r="P139" s="228"/>
      <c r="Q139" s="170"/>
      <c r="R139" s="596"/>
    </row>
    <row r="140" spans="1:18" x14ac:dyDescent="0.2">
      <c r="A140" s="157"/>
      <c r="B140" s="221">
        <v>39801</v>
      </c>
      <c r="C140" s="222" t="s">
        <v>361</v>
      </c>
      <c r="D140" s="223" t="s">
        <v>362</v>
      </c>
      <c r="E140" s="197" t="s">
        <v>162</v>
      </c>
      <c r="F140" s="225" t="s">
        <v>498</v>
      </c>
      <c r="G140" s="163">
        <v>35000000</v>
      </c>
      <c r="H140" s="224" t="s">
        <v>14</v>
      </c>
      <c r="I140" s="164"/>
      <c r="J140" s="226"/>
      <c r="K140" s="1061"/>
      <c r="L140" s="155" t="str">
        <f t="shared" si="5"/>
        <v/>
      </c>
      <c r="M140" s="166"/>
      <c r="N140" s="227"/>
      <c r="O140" s="174"/>
      <c r="P140" s="228"/>
      <c r="Q140" s="170"/>
      <c r="R140" s="596"/>
    </row>
    <row r="141" spans="1:18" x14ac:dyDescent="0.2">
      <c r="A141" s="157"/>
      <c r="B141" s="221">
        <v>39801</v>
      </c>
      <c r="C141" s="222" t="s">
        <v>363</v>
      </c>
      <c r="D141" s="223" t="s">
        <v>364</v>
      </c>
      <c r="E141" s="214" t="s">
        <v>218</v>
      </c>
      <c r="F141" s="225" t="s">
        <v>498</v>
      </c>
      <c r="G141" s="163">
        <v>10000000</v>
      </c>
      <c r="H141" s="224" t="s">
        <v>14</v>
      </c>
      <c r="I141" s="164"/>
      <c r="J141" s="226"/>
      <c r="K141" s="1061"/>
      <c r="L141" s="155" t="str">
        <f t="shared" si="5"/>
        <v/>
      </c>
      <c r="M141" s="166"/>
      <c r="N141" s="227"/>
      <c r="O141" s="174"/>
      <c r="P141" s="228"/>
      <c r="Q141" s="170"/>
      <c r="R141" s="596"/>
    </row>
    <row r="142" spans="1:18" x14ac:dyDescent="0.2">
      <c r="A142" s="157"/>
      <c r="B142" s="221">
        <v>39801</v>
      </c>
      <c r="C142" s="222" t="s">
        <v>365</v>
      </c>
      <c r="D142" s="223" t="s">
        <v>366</v>
      </c>
      <c r="E142" s="161" t="s">
        <v>25</v>
      </c>
      <c r="F142" s="225" t="s">
        <v>498</v>
      </c>
      <c r="G142" s="163">
        <v>8500000</v>
      </c>
      <c r="H142" s="224" t="s">
        <v>14</v>
      </c>
      <c r="I142" s="164"/>
      <c r="J142" s="226"/>
      <c r="K142" s="1061"/>
      <c r="L142" s="155" t="str">
        <f t="shared" si="5"/>
        <v/>
      </c>
      <c r="M142" s="166"/>
      <c r="N142" s="227"/>
      <c r="O142" s="174"/>
      <c r="P142" s="228"/>
      <c r="Q142" s="170"/>
      <c r="R142" s="596"/>
    </row>
    <row r="143" spans="1:18" x14ac:dyDescent="0.2">
      <c r="A143" s="157"/>
      <c r="B143" s="221">
        <v>39801</v>
      </c>
      <c r="C143" s="222" t="s">
        <v>367</v>
      </c>
      <c r="D143" s="223" t="s">
        <v>368</v>
      </c>
      <c r="E143" s="214" t="s">
        <v>218</v>
      </c>
      <c r="F143" s="225" t="s">
        <v>498</v>
      </c>
      <c r="G143" s="163">
        <v>25000000</v>
      </c>
      <c r="H143" s="224" t="s">
        <v>14</v>
      </c>
      <c r="I143" s="164"/>
      <c r="J143" s="226"/>
      <c r="K143" s="1061"/>
      <c r="L143" s="155" t="str">
        <f t="shared" si="5"/>
        <v/>
      </c>
      <c r="M143" s="166"/>
      <c r="N143" s="227"/>
      <c r="O143" s="174"/>
      <c r="P143" s="228"/>
      <c r="Q143" s="170"/>
      <c r="R143" s="596"/>
    </row>
    <row r="144" spans="1:18" x14ac:dyDescent="0.2">
      <c r="A144" s="157"/>
      <c r="B144" s="221">
        <v>39801</v>
      </c>
      <c r="C144" s="222" t="s">
        <v>369</v>
      </c>
      <c r="D144" s="223" t="s">
        <v>21</v>
      </c>
      <c r="E144" s="161" t="s">
        <v>22</v>
      </c>
      <c r="F144" s="225" t="s">
        <v>498</v>
      </c>
      <c r="G144" s="163">
        <v>22000000</v>
      </c>
      <c r="H144" s="224" t="s">
        <v>14</v>
      </c>
      <c r="I144" s="164">
        <v>40141</v>
      </c>
      <c r="J144" s="226">
        <v>4</v>
      </c>
      <c r="K144" s="1061">
        <v>22000000</v>
      </c>
      <c r="L144" s="155">
        <f t="shared" si="5"/>
        <v>0</v>
      </c>
      <c r="M144" s="166" t="s">
        <v>1282</v>
      </c>
      <c r="N144" s="227">
        <v>40163</v>
      </c>
      <c r="O144" s="174" t="s">
        <v>1282</v>
      </c>
      <c r="P144" s="228"/>
      <c r="Q144" s="170" t="s">
        <v>1651</v>
      </c>
      <c r="R144" s="596">
        <v>568700</v>
      </c>
    </row>
    <row r="145" spans="1:18" x14ac:dyDescent="0.2">
      <c r="A145" s="157"/>
      <c r="B145" s="221">
        <v>39801</v>
      </c>
      <c r="C145" s="222" t="s">
        <v>370</v>
      </c>
      <c r="D145" s="223" t="s">
        <v>371</v>
      </c>
      <c r="E145" s="197" t="s">
        <v>149</v>
      </c>
      <c r="F145" s="225" t="s">
        <v>498</v>
      </c>
      <c r="G145" s="163">
        <v>300000000</v>
      </c>
      <c r="H145" s="224" t="s">
        <v>14</v>
      </c>
      <c r="I145" s="164"/>
      <c r="J145" s="226"/>
      <c r="K145" s="1061"/>
      <c r="L145" s="155" t="str">
        <f t="shared" si="5"/>
        <v/>
      </c>
      <c r="M145" s="166"/>
      <c r="N145" s="227"/>
      <c r="O145" s="174"/>
      <c r="P145" s="228"/>
      <c r="Q145" s="170"/>
      <c r="R145" s="596"/>
    </row>
    <row r="146" spans="1:18" x14ac:dyDescent="0.2">
      <c r="A146" s="157"/>
      <c r="B146" s="221">
        <v>39801</v>
      </c>
      <c r="C146" s="222" t="s">
        <v>372</v>
      </c>
      <c r="D146" s="223" t="s">
        <v>373</v>
      </c>
      <c r="E146" s="161" t="s">
        <v>95</v>
      </c>
      <c r="F146" s="225" t="s">
        <v>498</v>
      </c>
      <c r="G146" s="163">
        <v>5448000</v>
      </c>
      <c r="H146" s="224" t="s">
        <v>14</v>
      </c>
      <c r="I146" s="164"/>
      <c r="J146" s="226"/>
      <c r="K146" s="1061"/>
      <c r="L146" s="155" t="str">
        <f t="shared" si="5"/>
        <v/>
      </c>
      <c r="M146" s="166"/>
      <c r="N146" s="227"/>
      <c r="O146" s="174"/>
      <c r="P146" s="228"/>
      <c r="Q146" s="170"/>
      <c r="R146" s="596"/>
    </row>
    <row r="147" spans="1:18" x14ac:dyDescent="0.2">
      <c r="A147" s="157"/>
      <c r="B147" s="221">
        <v>39801</v>
      </c>
      <c r="C147" s="222" t="s">
        <v>374</v>
      </c>
      <c r="D147" s="223" t="s">
        <v>375</v>
      </c>
      <c r="E147" s="224" t="s">
        <v>376</v>
      </c>
      <c r="F147" s="225" t="s">
        <v>498</v>
      </c>
      <c r="G147" s="163">
        <v>64450000</v>
      </c>
      <c r="H147" s="224" t="s">
        <v>14</v>
      </c>
      <c r="I147" s="164"/>
      <c r="J147" s="226"/>
      <c r="K147" s="1061"/>
      <c r="L147" s="155" t="str">
        <f t="shared" si="5"/>
        <v/>
      </c>
      <c r="M147" s="166"/>
      <c r="N147" s="227"/>
      <c r="O147" s="174"/>
      <c r="P147" s="228"/>
      <c r="Q147" s="170"/>
      <c r="R147" s="596"/>
    </row>
    <row r="148" spans="1:18" x14ac:dyDescent="0.2">
      <c r="A148" s="157"/>
      <c r="B148" s="221">
        <v>39801</v>
      </c>
      <c r="C148" s="222" t="s">
        <v>377</v>
      </c>
      <c r="D148" s="223" t="s">
        <v>378</v>
      </c>
      <c r="E148" s="161" t="s">
        <v>25</v>
      </c>
      <c r="F148" s="225" t="s">
        <v>498</v>
      </c>
      <c r="G148" s="163">
        <v>4000000</v>
      </c>
      <c r="H148" s="224" t="s">
        <v>14</v>
      </c>
      <c r="I148" s="164"/>
      <c r="J148" s="226"/>
      <c r="K148" s="1061"/>
      <c r="L148" s="155" t="str">
        <f t="shared" si="5"/>
        <v/>
      </c>
      <c r="M148" s="166"/>
      <c r="N148" s="227"/>
      <c r="O148" s="174"/>
      <c r="P148" s="228"/>
      <c r="Q148" s="170"/>
      <c r="R148" s="596"/>
    </row>
    <row r="149" spans="1:18" x14ac:dyDescent="0.2">
      <c r="A149" s="157"/>
      <c r="B149" s="221">
        <v>39801</v>
      </c>
      <c r="C149" s="222" t="s">
        <v>379</v>
      </c>
      <c r="D149" s="223" t="s">
        <v>380</v>
      </c>
      <c r="E149" s="161" t="s">
        <v>85</v>
      </c>
      <c r="F149" s="225" t="s">
        <v>498</v>
      </c>
      <c r="G149" s="163">
        <v>50000000</v>
      </c>
      <c r="H149" s="224" t="s">
        <v>14</v>
      </c>
      <c r="I149" s="164"/>
      <c r="J149" s="226"/>
      <c r="K149" s="1061"/>
      <c r="L149" s="155" t="str">
        <f t="shared" si="5"/>
        <v/>
      </c>
      <c r="M149" s="166"/>
      <c r="N149" s="227"/>
      <c r="O149" s="174"/>
      <c r="P149" s="228"/>
      <c r="Q149" s="170"/>
      <c r="R149" s="596"/>
    </row>
    <row r="150" spans="1:18" s="297" customFormat="1" ht="28.5" x14ac:dyDescent="0.2">
      <c r="A150" s="189"/>
      <c r="B150" s="229">
        <v>39801</v>
      </c>
      <c r="C150" s="1161" t="s">
        <v>381</v>
      </c>
      <c r="D150" s="230" t="s">
        <v>382</v>
      </c>
      <c r="E150" s="807" t="s">
        <v>206</v>
      </c>
      <c r="F150" s="231" t="s">
        <v>498</v>
      </c>
      <c r="G150" s="182">
        <v>25000000</v>
      </c>
      <c r="H150" s="232" t="s">
        <v>14</v>
      </c>
      <c r="I150" s="183">
        <v>40492</v>
      </c>
      <c r="J150" s="233">
        <v>4</v>
      </c>
      <c r="K150" s="1062">
        <v>6250000</v>
      </c>
      <c r="L150" s="191">
        <f t="shared" si="5"/>
        <v>18750000</v>
      </c>
      <c r="M150" s="234" t="s">
        <v>316</v>
      </c>
      <c r="N150" s="235"/>
      <c r="O150" s="1520"/>
      <c r="P150" s="236"/>
      <c r="Q150" s="237"/>
      <c r="R150" s="725"/>
    </row>
    <row r="151" spans="1:18" x14ac:dyDescent="0.2">
      <c r="A151" s="157"/>
      <c r="B151" s="221">
        <v>39801</v>
      </c>
      <c r="C151" s="222" t="s">
        <v>383</v>
      </c>
      <c r="D151" s="223" t="s">
        <v>35</v>
      </c>
      <c r="E151" s="161" t="s">
        <v>36</v>
      </c>
      <c r="F151" s="225" t="s">
        <v>498</v>
      </c>
      <c r="G151" s="163">
        <v>48200000</v>
      </c>
      <c r="H151" s="224" t="s">
        <v>14</v>
      </c>
      <c r="I151" s="164"/>
      <c r="J151" s="226"/>
      <c r="K151" s="1061"/>
      <c r="L151" s="155" t="str">
        <f t="shared" si="5"/>
        <v/>
      </c>
      <c r="M151" s="166"/>
      <c r="N151" s="227"/>
      <c r="O151" s="174"/>
      <c r="P151" s="228"/>
      <c r="Q151" s="170"/>
      <c r="R151" s="596"/>
    </row>
    <row r="152" spans="1:18" x14ac:dyDescent="0.2">
      <c r="A152" s="157"/>
      <c r="B152" s="221">
        <v>39801</v>
      </c>
      <c r="C152" s="222" t="s">
        <v>384</v>
      </c>
      <c r="D152" s="223" t="s">
        <v>385</v>
      </c>
      <c r="E152" s="161" t="s">
        <v>55</v>
      </c>
      <c r="F152" s="225" t="s">
        <v>498</v>
      </c>
      <c r="G152" s="163">
        <v>12643000</v>
      </c>
      <c r="H152" s="224" t="s">
        <v>14</v>
      </c>
      <c r="I152" s="164"/>
      <c r="J152" s="226"/>
      <c r="K152" s="1061"/>
      <c r="L152" s="155" t="str">
        <f t="shared" si="5"/>
        <v/>
      </c>
      <c r="M152" s="166"/>
      <c r="N152" s="227"/>
      <c r="O152" s="174"/>
      <c r="P152" s="228"/>
      <c r="Q152" s="170"/>
      <c r="R152" s="596"/>
    </row>
    <row r="153" spans="1:18" x14ac:dyDescent="0.2">
      <c r="A153" s="157"/>
      <c r="B153" s="221">
        <v>39801</v>
      </c>
      <c r="C153" s="222" t="s">
        <v>386</v>
      </c>
      <c r="D153" s="223" t="s">
        <v>387</v>
      </c>
      <c r="E153" s="161" t="s">
        <v>22</v>
      </c>
      <c r="F153" s="225" t="s">
        <v>498</v>
      </c>
      <c r="G153" s="163">
        <v>40000000</v>
      </c>
      <c r="H153" s="224" t="s">
        <v>14</v>
      </c>
      <c r="I153" s="164">
        <v>39960</v>
      </c>
      <c r="J153" s="165">
        <v>4</v>
      </c>
      <c r="K153" s="1061">
        <v>40000000</v>
      </c>
      <c r="L153" s="155">
        <f t="shared" si="5"/>
        <v>0</v>
      </c>
      <c r="M153" s="166" t="s">
        <v>1282</v>
      </c>
      <c r="N153" s="227">
        <v>39988</v>
      </c>
      <c r="O153" s="174" t="s">
        <v>1282</v>
      </c>
      <c r="P153" s="169"/>
      <c r="Q153" s="170" t="s">
        <v>1651</v>
      </c>
      <c r="R153" s="596">
        <v>1040000</v>
      </c>
    </row>
    <row r="154" spans="1:18" x14ac:dyDescent="0.2">
      <c r="A154" s="157"/>
      <c r="B154" s="221">
        <v>39801</v>
      </c>
      <c r="C154" s="222" t="s">
        <v>388</v>
      </c>
      <c r="D154" s="223" t="s">
        <v>389</v>
      </c>
      <c r="E154" s="161" t="s">
        <v>25</v>
      </c>
      <c r="F154" s="225" t="s">
        <v>498</v>
      </c>
      <c r="G154" s="163">
        <v>25000000</v>
      </c>
      <c r="H154" s="224" t="s">
        <v>14</v>
      </c>
      <c r="I154" s="164"/>
      <c r="J154" s="226"/>
      <c r="K154" s="1061"/>
      <c r="L154" s="155" t="str">
        <f t="shared" si="5"/>
        <v/>
      </c>
      <c r="M154" s="166"/>
      <c r="N154" s="227"/>
      <c r="O154" s="174"/>
      <c r="P154" s="228"/>
      <c r="Q154" s="170"/>
      <c r="R154" s="596"/>
    </row>
    <row r="155" spans="1:18" x14ac:dyDescent="0.2">
      <c r="A155" s="157"/>
      <c r="B155" s="221">
        <v>39801</v>
      </c>
      <c r="C155" s="222" t="s">
        <v>390</v>
      </c>
      <c r="D155" s="223" t="s">
        <v>391</v>
      </c>
      <c r="E155" s="214" t="s">
        <v>218</v>
      </c>
      <c r="F155" s="225" t="s">
        <v>498</v>
      </c>
      <c r="G155" s="163">
        <v>21000000</v>
      </c>
      <c r="H155" s="224" t="s">
        <v>14</v>
      </c>
      <c r="I155" s="164"/>
      <c r="J155" s="226"/>
      <c r="K155" s="1061"/>
      <c r="L155" s="155" t="str">
        <f t="shared" si="5"/>
        <v/>
      </c>
      <c r="M155" s="166"/>
      <c r="N155" s="227"/>
      <c r="O155" s="174"/>
      <c r="P155" s="228"/>
      <c r="Q155" s="170"/>
      <c r="R155" s="596"/>
    </row>
    <row r="156" spans="1:18" s="297" customFormat="1" ht="28.5" x14ac:dyDescent="0.2">
      <c r="A156" s="737" t="s">
        <v>2096</v>
      </c>
      <c r="B156" s="229">
        <v>39801</v>
      </c>
      <c r="C156" s="1161" t="s">
        <v>392</v>
      </c>
      <c r="D156" s="230" t="s">
        <v>393</v>
      </c>
      <c r="E156" s="180" t="s">
        <v>125</v>
      </c>
      <c r="F156" s="231" t="s">
        <v>498</v>
      </c>
      <c r="G156" s="182">
        <v>18000000</v>
      </c>
      <c r="H156" s="232" t="s">
        <v>14</v>
      </c>
      <c r="I156" s="183">
        <v>40450</v>
      </c>
      <c r="J156" s="233">
        <v>4</v>
      </c>
      <c r="K156" s="1062">
        <v>18000000</v>
      </c>
      <c r="L156" s="191">
        <f t="shared" si="5"/>
        <v>0</v>
      </c>
      <c r="M156" s="234" t="s">
        <v>1282</v>
      </c>
      <c r="N156" s="235"/>
      <c r="O156" s="1520"/>
      <c r="P156" s="236"/>
      <c r="Q156" s="237"/>
      <c r="R156" s="725"/>
    </row>
    <row r="157" spans="1:18" x14ac:dyDescent="0.2">
      <c r="A157" s="157"/>
      <c r="B157" s="221">
        <v>39801</v>
      </c>
      <c r="C157" s="222" t="s">
        <v>394</v>
      </c>
      <c r="D157" s="223" t="s">
        <v>395</v>
      </c>
      <c r="E157" s="161" t="s">
        <v>33</v>
      </c>
      <c r="F157" s="225" t="s">
        <v>498</v>
      </c>
      <c r="G157" s="163">
        <v>250000000</v>
      </c>
      <c r="H157" s="224" t="s">
        <v>14</v>
      </c>
      <c r="I157" s="164"/>
      <c r="J157" s="226"/>
      <c r="K157" s="1061"/>
      <c r="L157" s="155" t="str">
        <f t="shared" si="5"/>
        <v/>
      </c>
      <c r="M157" s="166"/>
      <c r="N157" s="227"/>
      <c r="O157" s="174"/>
      <c r="P157" s="228"/>
      <c r="Q157" s="170"/>
      <c r="R157" s="596"/>
    </row>
    <row r="158" spans="1:18" x14ac:dyDescent="0.2">
      <c r="A158" s="157"/>
      <c r="B158" s="221">
        <v>39801</v>
      </c>
      <c r="C158" s="222" t="s">
        <v>396</v>
      </c>
      <c r="D158" s="223" t="s">
        <v>397</v>
      </c>
      <c r="E158" s="161" t="s">
        <v>16</v>
      </c>
      <c r="F158" s="225" t="s">
        <v>498</v>
      </c>
      <c r="G158" s="163">
        <v>70000000</v>
      </c>
      <c r="H158" s="224" t="s">
        <v>14</v>
      </c>
      <c r="I158" s="164">
        <v>40114</v>
      </c>
      <c r="J158" s="226">
        <v>5</v>
      </c>
      <c r="K158" s="1061">
        <v>70000000</v>
      </c>
      <c r="L158" s="155">
        <f t="shared" si="5"/>
        <v>0</v>
      </c>
      <c r="M158" s="166" t="s">
        <v>1282</v>
      </c>
      <c r="N158" s="227">
        <v>40177</v>
      </c>
      <c r="O158" s="174" t="s">
        <v>1282</v>
      </c>
      <c r="P158" s="228">
        <v>9</v>
      </c>
      <c r="Q158" s="170" t="s">
        <v>1651</v>
      </c>
      <c r="R158" s="596">
        <v>900000</v>
      </c>
    </row>
    <row r="159" spans="1:18" x14ac:dyDescent="0.2">
      <c r="A159" s="157"/>
      <c r="B159" s="221">
        <v>39801</v>
      </c>
      <c r="C159" s="222" t="s">
        <v>398</v>
      </c>
      <c r="D159" s="223" t="s">
        <v>399</v>
      </c>
      <c r="E159" s="161" t="s">
        <v>55</v>
      </c>
      <c r="F159" s="225" t="s">
        <v>498</v>
      </c>
      <c r="G159" s="163">
        <v>14700000</v>
      </c>
      <c r="H159" s="224" t="s">
        <v>14</v>
      </c>
      <c r="I159" s="164">
        <v>40170</v>
      </c>
      <c r="J159" s="226">
        <v>5</v>
      </c>
      <c r="K159" s="1061">
        <v>14700000</v>
      </c>
      <c r="L159" s="155">
        <f t="shared" si="5"/>
        <v>0</v>
      </c>
      <c r="M159" s="166" t="s">
        <v>1282</v>
      </c>
      <c r="N159" s="227">
        <v>40219</v>
      </c>
      <c r="O159" s="174" t="s">
        <v>1282</v>
      </c>
      <c r="P159" s="228">
        <v>9</v>
      </c>
      <c r="Q159" s="170" t="s">
        <v>1651</v>
      </c>
      <c r="R159" s="596">
        <v>260000</v>
      </c>
    </row>
    <row r="160" spans="1:18" x14ac:dyDescent="0.2">
      <c r="A160" s="157"/>
      <c r="B160" s="221">
        <v>39801</v>
      </c>
      <c r="C160" s="222" t="s">
        <v>400</v>
      </c>
      <c r="D160" s="223" t="s">
        <v>401</v>
      </c>
      <c r="E160" s="161" t="s">
        <v>55</v>
      </c>
      <c r="F160" s="225" t="s">
        <v>498</v>
      </c>
      <c r="G160" s="163">
        <v>30000000</v>
      </c>
      <c r="H160" s="224" t="s">
        <v>14</v>
      </c>
      <c r="I160" s="164"/>
      <c r="J160" s="226"/>
      <c r="K160" s="1061"/>
      <c r="L160" s="155" t="str">
        <f t="shared" si="5"/>
        <v/>
      </c>
      <c r="M160" s="166"/>
      <c r="N160" s="227"/>
      <c r="O160" s="174"/>
      <c r="P160" s="228"/>
      <c r="Q160" s="170"/>
      <c r="R160" s="596"/>
    </row>
    <row r="161" spans="1:18" ht="28.5" x14ac:dyDescent="0.2">
      <c r="A161" s="189">
        <v>18</v>
      </c>
      <c r="B161" s="229">
        <v>39801</v>
      </c>
      <c r="C161" s="230" t="s">
        <v>1795</v>
      </c>
      <c r="D161" s="230" t="s">
        <v>1794</v>
      </c>
      <c r="E161" s="180" t="s">
        <v>55</v>
      </c>
      <c r="F161" s="231" t="s">
        <v>498</v>
      </c>
      <c r="G161" s="182">
        <v>59000000</v>
      </c>
      <c r="H161" s="232" t="s">
        <v>14</v>
      </c>
      <c r="I161" s="183">
        <v>40135</v>
      </c>
      <c r="J161" s="233">
        <v>5</v>
      </c>
      <c r="K161" s="1062">
        <v>59000000</v>
      </c>
      <c r="L161" s="191">
        <f t="shared" si="5"/>
        <v>0</v>
      </c>
      <c r="M161" s="234" t="s">
        <v>1282</v>
      </c>
      <c r="N161" s="235">
        <v>40170</v>
      </c>
      <c r="O161" s="1520" t="s">
        <v>1282</v>
      </c>
      <c r="P161" s="236">
        <v>9</v>
      </c>
      <c r="Q161" s="237" t="s">
        <v>1651</v>
      </c>
      <c r="R161" s="725">
        <v>450000</v>
      </c>
    </row>
    <row r="162" spans="1:18" x14ac:dyDescent="0.2">
      <c r="A162" s="157"/>
      <c r="B162" s="221">
        <v>39801</v>
      </c>
      <c r="C162" s="222" t="s">
        <v>403</v>
      </c>
      <c r="D162" s="223" t="s">
        <v>404</v>
      </c>
      <c r="E162" s="161" t="s">
        <v>125</v>
      </c>
      <c r="F162" s="225" t="s">
        <v>498</v>
      </c>
      <c r="G162" s="163">
        <v>14448000</v>
      </c>
      <c r="H162" s="224" t="s">
        <v>14</v>
      </c>
      <c r="I162" s="164"/>
      <c r="J162" s="226"/>
      <c r="K162" s="1061"/>
      <c r="L162" s="155" t="str">
        <f t="shared" si="5"/>
        <v/>
      </c>
      <c r="M162" s="166"/>
      <c r="N162" s="227"/>
      <c r="O162" s="174"/>
      <c r="P162" s="228"/>
      <c r="Q162" s="170"/>
      <c r="R162" s="596"/>
    </row>
    <row r="163" spans="1:18" x14ac:dyDescent="0.2">
      <c r="A163" s="157"/>
      <c r="B163" s="221">
        <v>39801</v>
      </c>
      <c r="C163" s="222" t="s">
        <v>405</v>
      </c>
      <c r="D163" s="223" t="s">
        <v>406</v>
      </c>
      <c r="E163" s="224" t="s">
        <v>407</v>
      </c>
      <c r="F163" s="225" t="s">
        <v>498</v>
      </c>
      <c r="G163" s="163">
        <v>30000000</v>
      </c>
      <c r="H163" s="224" t="s">
        <v>14</v>
      </c>
      <c r="I163" s="164">
        <v>40030</v>
      </c>
      <c r="J163" s="165">
        <v>4</v>
      </c>
      <c r="K163" s="1061">
        <v>30000000</v>
      </c>
      <c r="L163" s="155">
        <f t="shared" si="5"/>
        <v>0</v>
      </c>
      <c r="M163" s="166" t="s">
        <v>1282</v>
      </c>
      <c r="N163" s="227">
        <v>40086</v>
      </c>
      <c r="O163" s="174" t="s">
        <v>1282</v>
      </c>
      <c r="P163" s="228"/>
      <c r="Q163" s="170" t="s">
        <v>1651</v>
      </c>
      <c r="R163" s="596">
        <v>1400000</v>
      </c>
    </row>
    <row r="164" spans="1:18" x14ac:dyDescent="0.2">
      <c r="A164" s="157"/>
      <c r="B164" s="221">
        <v>39801</v>
      </c>
      <c r="C164" s="222" t="s">
        <v>408</v>
      </c>
      <c r="D164" s="223" t="s">
        <v>409</v>
      </c>
      <c r="E164" s="197" t="s">
        <v>162</v>
      </c>
      <c r="F164" s="225" t="s">
        <v>498</v>
      </c>
      <c r="G164" s="163">
        <v>30255000</v>
      </c>
      <c r="H164" s="224" t="s">
        <v>14</v>
      </c>
      <c r="I164" s="164"/>
      <c r="J164" s="226"/>
      <c r="K164" s="1061"/>
      <c r="L164" s="155" t="str">
        <f t="shared" si="5"/>
        <v/>
      </c>
      <c r="M164" s="166"/>
      <c r="N164" s="227"/>
      <c r="O164" s="174"/>
      <c r="P164" s="228"/>
      <c r="Q164" s="170"/>
      <c r="R164" s="596"/>
    </row>
    <row r="165" spans="1:18" x14ac:dyDescent="0.2">
      <c r="A165" s="157"/>
      <c r="B165" s="221">
        <v>39801</v>
      </c>
      <c r="C165" s="222" t="s">
        <v>410</v>
      </c>
      <c r="D165" s="223" t="s">
        <v>411</v>
      </c>
      <c r="E165" s="161" t="s">
        <v>16</v>
      </c>
      <c r="F165" s="225" t="s">
        <v>498</v>
      </c>
      <c r="G165" s="163">
        <v>9090000</v>
      </c>
      <c r="H165" s="224" t="s">
        <v>14</v>
      </c>
      <c r="I165" s="164"/>
      <c r="J165" s="226"/>
      <c r="K165" s="1061"/>
      <c r="L165" s="155" t="str">
        <f t="shared" si="5"/>
        <v/>
      </c>
      <c r="M165" s="166"/>
      <c r="N165" s="227"/>
      <c r="O165" s="174"/>
      <c r="P165" s="228"/>
      <c r="Q165" s="170"/>
      <c r="R165" s="596"/>
    </row>
    <row r="166" spans="1:18" x14ac:dyDescent="0.2">
      <c r="A166" s="157"/>
      <c r="B166" s="221">
        <v>39801</v>
      </c>
      <c r="C166" s="222" t="s">
        <v>412</v>
      </c>
      <c r="D166" s="223" t="s">
        <v>413</v>
      </c>
      <c r="E166" s="161" t="s">
        <v>16</v>
      </c>
      <c r="F166" s="225" t="s">
        <v>498</v>
      </c>
      <c r="G166" s="163">
        <v>26918000</v>
      </c>
      <c r="H166" s="224" t="s">
        <v>14</v>
      </c>
      <c r="I166" s="164">
        <v>39946</v>
      </c>
      <c r="J166" s="165">
        <v>4</v>
      </c>
      <c r="K166" s="1061">
        <v>26918000</v>
      </c>
      <c r="L166" s="155">
        <f t="shared" si="5"/>
        <v>0</v>
      </c>
      <c r="M166" s="166" t="s">
        <v>1282</v>
      </c>
      <c r="N166" s="227">
        <v>39981</v>
      </c>
      <c r="O166" s="217" t="s">
        <v>1282</v>
      </c>
      <c r="P166" s="169"/>
      <c r="Q166" s="170" t="s">
        <v>1651</v>
      </c>
      <c r="R166" s="596">
        <v>900000</v>
      </c>
    </row>
    <row r="167" spans="1:18" x14ac:dyDescent="0.2">
      <c r="A167" s="157"/>
      <c r="B167" s="221">
        <v>39801</v>
      </c>
      <c r="C167" s="222" t="s">
        <v>414</v>
      </c>
      <c r="D167" s="223" t="s">
        <v>415</v>
      </c>
      <c r="E167" s="224" t="s">
        <v>416</v>
      </c>
      <c r="F167" s="225" t="s">
        <v>498</v>
      </c>
      <c r="G167" s="163">
        <v>81698000</v>
      </c>
      <c r="H167" s="224" t="s">
        <v>14</v>
      </c>
      <c r="I167" s="164"/>
      <c r="J167" s="226"/>
      <c r="K167" s="1061"/>
      <c r="L167" s="155" t="str">
        <f t="shared" ref="L167:L198" si="6">IF($K167&lt;&gt;0,$G167-$K167,"")</f>
        <v/>
      </c>
      <c r="M167" s="166"/>
      <c r="N167" s="227"/>
      <c r="O167" s="174"/>
      <c r="P167" s="228"/>
      <c r="Q167" s="170"/>
      <c r="R167" s="596"/>
    </row>
    <row r="168" spans="1:18" x14ac:dyDescent="0.2">
      <c r="A168" s="157"/>
      <c r="B168" s="221">
        <v>39801</v>
      </c>
      <c r="C168" s="222" t="s">
        <v>417</v>
      </c>
      <c r="D168" s="223" t="s">
        <v>402</v>
      </c>
      <c r="E168" s="161" t="s">
        <v>104</v>
      </c>
      <c r="F168" s="225" t="s">
        <v>498</v>
      </c>
      <c r="G168" s="163">
        <v>8779000</v>
      </c>
      <c r="H168" s="224" t="s">
        <v>14</v>
      </c>
      <c r="I168" s="164"/>
      <c r="J168" s="226"/>
      <c r="K168" s="1061"/>
      <c r="L168" s="155" t="str">
        <f t="shared" si="6"/>
        <v/>
      </c>
      <c r="M168" s="166"/>
      <c r="N168" s="227"/>
      <c r="O168" s="174"/>
      <c r="P168" s="228"/>
      <c r="Q168" s="170"/>
      <c r="R168" s="596"/>
    </row>
    <row r="169" spans="1:18" x14ac:dyDescent="0.2">
      <c r="A169" s="157">
        <v>2</v>
      </c>
      <c r="B169" s="221">
        <v>39801</v>
      </c>
      <c r="C169" s="222" t="s">
        <v>418</v>
      </c>
      <c r="D169" s="223" t="s">
        <v>419</v>
      </c>
      <c r="E169" s="214" t="s">
        <v>206</v>
      </c>
      <c r="F169" s="225" t="s">
        <v>420</v>
      </c>
      <c r="G169" s="163">
        <v>7289000</v>
      </c>
      <c r="H169" s="224" t="s">
        <v>14</v>
      </c>
      <c r="I169" s="164"/>
      <c r="J169" s="226"/>
      <c r="K169" s="1061"/>
      <c r="L169" s="155" t="str">
        <f t="shared" si="6"/>
        <v/>
      </c>
      <c r="M169" s="166"/>
      <c r="N169" s="227"/>
      <c r="O169" s="174"/>
      <c r="P169" s="228"/>
      <c r="Q169" s="170"/>
      <c r="R169" s="596"/>
    </row>
    <row r="170" spans="1:18" x14ac:dyDescent="0.2">
      <c r="A170" s="157">
        <v>2</v>
      </c>
      <c r="B170" s="221">
        <v>39801</v>
      </c>
      <c r="C170" s="222" t="s">
        <v>421</v>
      </c>
      <c r="D170" s="223" t="s">
        <v>49</v>
      </c>
      <c r="E170" s="161" t="s">
        <v>50</v>
      </c>
      <c r="F170" s="225" t="s">
        <v>420</v>
      </c>
      <c r="G170" s="163">
        <v>87631000</v>
      </c>
      <c r="H170" s="224" t="s">
        <v>14</v>
      </c>
      <c r="I170" s="164"/>
      <c r="J170" s="226"/>
      <c r="K170" s="1061"/>
      <c r="L170" s="155" t="str">
        <f t="shared" si="6"/>
        <v/>
      </c>
      <c r="M170" s="166"/>
      <c r="N170" s="227"/>
      <c r="O170" s="174"/>
      <c r="P170" s="228"/>
      <c r="Q170" s="170"/>
      <c r="R170" s="596"/>
    </row>
    <row r="171" spans="1:18" x14ac:dyDescent="0.2">
      <c r="A171" s="157">
        <v>2</v>
      </c>
      <c r="B171" s="221">
        <v>39801</v>
      </c>
      <c r="C171" s="222" t="s">
        <v>422</v>
      </c>
      <c r="D171" s="223" t="s">
        <v>423</v>
      </c>
      <c r="E171" s="161" t="s">
        <v>44</v>
      </c>
      <c r="F171" s="225" t="s">
        <v>420</v>
      </c>
      <c r="G171" s="163">
        <v>15540000</v>
      </c>
      <c r="H171" s="224" t="s">
        <v>14</v>
      </c>
      <c r="I171" s="164"/>
      <c r="J171" s="226"/>
      <c r="K171" s="1061"/>
      <c r="L171" s="155" t="str">
        <f t="shared" si="6"/>
        <v/>
      </c>
      <c r="M171" s="166"/>
      <c r="N171" s="227"/>
      <c r="O171" s="174"/>
      <c r="P171" s="228"/>
      <c r="Q171" s="170"/>
      <c r="R171" s="596"/>
    </row>
    <row r="172" spans="1:18" s="239" customFormat="1" x14ac:dyDescent="0.2">
      <c r="A172" s="157" t="s">
        <v>484</v>
      </c>
      <c r="B172" s="221">
        <v>39801</v>
      </c>
      <c r="C172" s="222" t="s">
        <v>424</v>
      </c>
      <c r="D172" s="223" t="s">
        <v>21</v>
      </c>
      <c r="E172" s="161" t="s">
        <v>22</v>
      </c>
      <c r="F172" s="225" t="s">
        <v>425</v>
      </c>
      <c r="G172" s="163">
        <v>12063000</v>
      </c>
      <c r="H172" s="224" t="s">
        <v>14</v>
      </c>
      <c r="I172" s="164"/>
      <c r="J172" s="226"/>
      <c r="K172" s="1061"/>
      <c r="L172" s="155" t="str">
        <f t="shared" si="6"/>
        <v/>
      </c>
      <c r="M172" s="166"/>
      <c r="N172" s="227"/>
      <c r="O172" s="174"/>
      <c r="P172" s="228"/>
      <c r="Q172" s="238"/>
      <c r="R172" s="596"/>
    </row>
    <row r="173" spans="1:18" x14ac:dyDescent="0.2">
      <c r="A173" s="157">
        <v>2</v>
      </c>
      <c r="B173" s="221">
        <v>39801</v>
      </c>
      <c r="C173" s="222" t="s">
        <v>426</v>
      </c>
      <c r="D173" s="223" t="s">
        <v>144</v>
      </c>
      <c r="E173" s="161" t="s">
        <v>50</v>
      </c>
      <c r="F173" s="225" t="s">
        <v>420</v>
      </c>
      <c r="G173" s="163">
        <v>26038000</v>
      </c>
      <c r="H173" s="224" t="s">
        <v>14</v>
      </c>
      <c r="I173" s="164"/>
      <c r="J173" s="226"/>
      <c r="K173" s="1061"/>
      <c r="L173" s="155" t="str">
        <f t="shared" si="6"/>
        <v/>
      </c>
      <c r="M173" s="166"/>
      <c r="N173" s="227"/>
      <c r="O173" s="174"/>
      <c r="P173" s="228"/>
      <c r="Q173" s="170"/>
      <c r="R173" s="596"/>
    </row>
    <row r="174" spans="1:18" x14ac:dyDescent="0.2">
      <c r="A174" s="157">
        <v>2</v>
      </c>
      <c r="B174" s="221">
        <v>39801</v>
      </c>
      <c r="C174" s="222" t="s">
        <v>1306</v>
      </c>
      <c r="D174" s="223" t="s">
        <v>38</v>
      </c>
      <c r="E174" s="161" t="s">
        <v>25</v>
      </c>
      <c r="F174" s="225" t="s">
        <v>420</v>
      </c>
      <c r="G174" s="163">
        <v>16200000</v>
      </c>
      <c r="H174" s="224" t="s">
        <v>14</v>
      </c>
      <c r="I174" s="164"/>
      <c r="J174" s="226"/>
      <c r="K174" s="1061"/>
      <c r="L174" s="155" t="str">
        <f t="shared" si="6"/>
        <v/>
      </c>
      <c r="M174" s="166"/>
      <c r="N174" s="227"/>
      <c r="O174" s="174"/>
      <c r="P174" s="228"/>
      <c r="Q174" s="170"/>
      <c r="R174" s="596"/>
    </row>
    <row r="175" spans="1:18" x14ac:dyDescent="0.2">
      <c r="A175" s="157">
        <v>2</v>
      </c>
      <c r="B175" s="221">
        <v>39801</v>
      </c>
      <c r="C175" s="222" t="s">
        <v>427</v>
      </c>
      <c r="D175" s="223" t="s">
        <v>32</v>
      </c>
      <c r="E175" s="161" t="s">
        <v>33</v>
      </c>
      <c r="F175" s="225" t="s">
        <v>420</v>
      </c>
      <c r="G175" s="163">
        <v>35500000</v>
      </c>
      <c r="H175" s="224" t="s">
        <v>14</v>
      </c>
      <c r="I175" s="164"/>
      <c r="J175" s="226"/>
      <c r="K175" s="1061"/>
      <c r="L175" s="155" t="str">
        <f t="shared" si="6"/>
        <v/>
      </c>
      <c r="M175" s="166"/>
      <c r="N175" s="227"/>
      <c r="O175" s="174"/>
      <c r="P175" s="228"/>
      <c r="Q175" s="170"/>
      <c r="R175" s="596"/>
    </row>
    <row r="176" spans="1:18" x14ac:dyDescent="0.2">
      <c r="A176" s="157">
        <v>2</v>
      </c>
      <c r="B176" s="221">
        <v>39801</v>
      </c>
      <c r="C176" s="222" t="s">
        <v>428</v>
      </c>
      <c r="D176" s="223" t="s">
        <v>366</v>
      </c>
      <c r="E176" s="161" t="s">
        <v>25</v>
      </c>
      <c r="F176" s="225" t="s">
        <v>420</v>
      </c>
      <c r="G176" s="163">
        <v>43000000</v>
      </c>
      <c r="H176" s="224" t="s">
        <v>14</v>
      </c>
      <c r="I176" s="164"/>
      <c r="J176" s="226"/>
      <c r="K176" s="1061"/>
      <c r="L176" s="155" t="str">
        <f t="shared" si="6"/>
        <v/>
      </c>
      <c r="M176" s="166"/>
      <c r="N176" s="227"/>
      <c r="O176" s="174"/>
      <c r="P176" s="228"/>
      <c r="Q176" s="170"/>
      <c r="R176" s="596"/>
    </row>
    <row r="177" spans="1:18" x14ac:dyDescent="0.2">
      <c r="A177" s="157">
        <v>2</v>
      </c>
      <c r="B177" s="221">
        <v>39801</v>
      </c>
      <c r="C177" s="222" t="s">
        <v>485</v>
      </c>
      <c r="D177" s="223" t="s">
        <v>486</v>
      </c>
      <c r="E177" s="224" t="s">
        <v>487</v>
      </c>
      <c r="F177" s="225" t="s">
        <v>420</v>
      </c>
      <c r="G177" s="163">
        <v>1834000</v>
      </c>
      <c r="H177" s="224" t="s">
        <v>14</v>
      </c>
      <c r="I177" s="164"/>
      <c r="J177" s="226"/>
      <c r="K177" s="1061"/>
      <c r="L177" s="155" t="str">
        <f t="shared" si="6"/>
        <v/>
      </c>
      <c r="M177" s="166"/>
      <c r="N177" s="227"/>
      <c r="O177" s="174"/>
      <c r="P177" s="228"/>
      <c r="Q177" s="170"/>
      <c r="R177" s="596"/>
    </row>
    <row r="178" spans="1:18" x14ac:dyDescent="0.2">
      <c r="A178" s="157">
        <v>2</v>
      </c>
      <c r="B178" s="221">
        <v>39801</v>
      </c>
      <c r="C178" s="222" t="s">
        <v>488</v>
      </c>
      <c r="D178" s="223" t="s">
        <v>489</v>
      </c>
      <c r="E178" s="161" t="s">
        <v>33</v>
      </c>
      <c r="F178" s="225" t="s">
        <v>420</v>
      </c>
      <c r="G178" s="163">
        <v>38000000</v>
      </c>
      <c r="H178" s="224" t="s">
        <v>14</v>
      </c>
      <c r="I178" s="164"/>
      <c r="J178" s="226"/>
      <c r="K178" s="1061"/>
      <c r="L178" s="155" t="str">
        <f t="shared" si="6"/>
        <v/>
      </c>
      <c r="M178" s="166"/>
      <c r="N178" s="227"/>
      <c r="O178" s="174"/>
      <c r="P178" s="228"/>
      <c r="Q178" s="170"/>
      <c r="R178" s="596"/>
    </row>
    <row r="179" spans="1:18" x14ac:dyDescent="0.2">
      <c r="A179" s="157">
        <v>2</v>
      </c>
      <c r="B179" s="221">
        <v>39801</v>
      </c>
      <c r="C179" s="222" t="s">
        <v>490</v>
      </c>
      <c r="D179" s="223" t="s">
        <v>491</v>
      </c>
      <c r="E179" s="197" t="s">
        <v>180</v>
      </c>
      <c r="F179" s="225" t="s">
        <v>420</v>
      </c>
      <c r="G179" s="163">
        <v>36282000</v>
      </c>
      <c r="H179" s="224" t="s">
        <v>14</v>
      </c>
      <c r="I179" s="164"/>
      <c r="J179" s="226"/>
      <c r="K179" s="1061"/>
      <c r="L179" s="155" t="str">
        <f t="shared" si="6"/>
        <v/>
      </c>
      <c r="M179" s="166"/>
      <c r="N179" s="227"/>
      <c r="O179" s="174"/>
      <c r="P179" s="228"/>
      <c r="Q179" s="170"/>
      <c r="R179" s="596"/>
    </row>
    <row r="180" spans="1:18" x14ac:dyDescent="0.2">
      <c r="A180" s="157">
        <v>2</v>
      </c>
      <c r="B180" s="221">
        <v>39801</v>
      </c>
      <c r="C180" s="222" t="s">
        <v>492</v>
      </c>
      <c r="D180" s="223" t="s">
        <v>493</v>
      </c>
      <c r="E180" s="161" t="s">
        <v>44</v>
      </c>
      <c r="F180" s="225" t="s">
        <v>420</v>
      </c>
      <c r="G180" s="163">
        <v>6000000</v>
      </c>
      <c r="H180" s="224" t="s">
        <v>14</v>
      </c>
      <c r="I180" s="164"/>
      <c r="J180" s="226"/>
      <c r="K180" s="1061"/>
      <c r="L180" s="155" t="str">
        <f t="shared" si="6"/>
        <v/>
      </c>
      <c r="M180" s="166"/>
      <c r="N180" s="227"/>
      <c r="O180" s="174"/>
      <c r="P180" s="228"/>
      <c r="Q180" s="170"/>
      <c r="R180" s="596"/>
    </row>
    <row r="181" spans="1:18" x14ac:dyDescent="0.2">
      <c r="A181" s="157">
        <v>2</v>
      </c>
      <c r="B181" s="221">
        <v>39801</v>
      </c>
      <c r="C181" s="222" t="s">
        <v>494</v>
      </c>
      <c r="D181" s="223" t="s">
        <v>38</v>
      </c>
      <c r="E181" s="161" t="s">
        <v>25</v>
      </c>
      <c r="F181" s="225" t="s">
        <v>420</v>
      </c>
      <c r="G181" s="163">
        <v>10000000</v>
      </c>
      <c r="H181" s="224" t="s">
        <v>14</v>
      </c>
      <c r="I181" s="164"/>
      <c r="J181" s="226"/>
      <c r="K181" s="1061"/>
      <c r="L181" s="155" t="str">
        <f t="shared" si="6"/>
        <v/>
      </c>
      <c r="M181" s="166"/>
      <c r="N181" s="227"/>
      <c r="O181" s="174"/>
      <c r="P181" s="228"/>
      <c r="Q181" s="170"/>
      <c r="R181" s="596"/>
    </row>
    <row r="182" spans="1:18" x14ac:dyDescent="0.2">
      <c r="A182" s="157">
        <v>2</v>
      </c>
      <c r="B182" s="221">
        <v>39801</v>
      </c>
      <c r="C182" s="222" t="s">
        <v>495</v>
      </c>
      <c r="D182" s="223" t="s">
        <v>103</v>
      </c>
      <c r="E182" s="161" t="s">
        <v>104</v>
      </c>
      <c r="F182" s="225" t="s">
        <v>420</v>
      </c>
      <c r="G182" s="163">
        <v>9294000</v>
      </c>
      <c r="H182" s="224" t="s">
        <v>14</v>
      </c>
      <c r="I182" s="164"/>
      <c r="J182" s="226"/>
      <c r="K182" s="1061"/>
      <c r="L182" s="155" t="str">
        <f t="shared" si="6"/>
        <v/>
      </c>
      <c r="M182" s="166"/>
      <c r="N182" s="227"/>
      <c r="O182" s="174"/>
      <c r="P182" s="228"/>
      <c r="Q182" s="170"/>
      <c r="R182" s="596"/>
    </row>
    <row r="183" spans="1:18" x14ac:dyDescent="0.2">
      <c r="A183" s="157"/>
      <c r="B183" s="240">
        <v>39805</v>
      </c>
      <c r="C183" s="241" t="s">
        <v>496</v>
      </c>
      <c r="D183" s="242" t="s">
        <v>497</v>
      </c>
      <c r="E183" s="161" t="s">
        <v>61</v>
      </c>
      <c r="F183" s="243" t="s">
        <v>498</v>
      </c>
      <c r="G183" s="163">
        <v>80000000</v>
      </c>
      <c r="H183" s="244" t="s">
        <v>14</v>
      </c>
      <c r="I183" s="164">
        <v>40233</v>
      </c>
      <c r="J183" s="245">
        <v>5</v>
      </c>
      <c r="K183" s="1061">
        <v>80000000</v>
      </c>
      <c r="L183" s="155">
        <f t="shared" si="6"/>
        <v>0</v>
      </c>
      <c r="M183" s="166" t="s">
        <v>1282</v>
      </c>
      <c r="N183" s="216">
        <v>40331</v>
      </c>
      <c r="O183" s="174" t="s">
        <v>1282</v>
      </c>
      <c r="P183" s="246">
        <v>9</v>
      </c>
      <c r="Q183" s="170" t="s">
        <v>1652</v>
      </c>
      <c r="R183" s="596">
        <v>3116283.9</v>
      </c>
    </row>
    <row r="184" spans="1:18" x14ac:dyDescent="0.2">
      <c r="A184" s="157"/>
      <c r="B184" s="240">
        <v>39805</v>
      </c>
      <c r="C184" s="241" t="s">
        <v>499</v>
      </c>
      <c r="D184" s="242" t="s">
        <v>99</v>
      </c>
      <c r="E184" s="161" t="s">
        <v>25</v>
      </c>
      <c r="F184" s="243" t="s">
        <v>498</v>
      </c>
      <c r="G184" s="163">
        <v>23864000</v>
      </c>
      <c r="H184" s="244" t="s">
        <v>14</v>
      </c>
      <c r="I184" s="164"/>
      <c r="J184" s="245"/>
      <c r="K184" s="1061"/>
      <c r="L184" s="155" t="str">
        <f t="shared" si="6"/>
        <v/>
      </c>
      <c r="M184" s="166"/>
      <c r="N184" s="216"/>
      <c r="O184" s="174"/>
      <c r="P184" s="246"/>
      <c r="Q184" s="170"/>
      <c r="R184" s="596"/>
    </row>
    <row r="185" spans="1:18" x14ac:dyDescent="0.2">
      <c r="A185" s="157"/>
      <c r="B185" s="240">
        <v>39805</v>
      </c>
      <c r="C185" s="241" t="s">
        <v>500</v>
      </c>
      <c r="D185" s="242" t="s">
        <v>501</v>
      </c>
      <c r="E185" s="161" t="s">
        <v>50</v>
      </c>
      <c r="F185" s="243" t="s">
        <v>498</v>
      </c>
      <c r="G185" s="163">
        <v>216000000</v>
      </c>
      <c r="H185" s="244" t="s">
        <v>14</v>
      </c>
      <c r="I185" s="164"/>
      <c r="J185" s="245"/>
      <c r="K185" s="1061"/>
      <c r="L185" s="155" t="str">
        <f t="shared" si="6"/>
        <v/>
      </c>
      <c r="M185" s="166"/>
      <c r="N185" s="216"/>
      <c r="O185" s="174"/>
      <c r="P185" s="246"/>
      <c r="Q185" s="170"/>
      <c r="R185" s="596"/>
    </row>
    <row r="186" spans="1:18" x14ac:dyDescent="0.2">
      <c r="A186" s="157"/>
      <c r="B186" s="240">
        <v>39805</v>
      </c>
      <c r="C186" s="241" t="s">
        <v>502</v>
      </c>
      <c r="D186" s="242" t="s">
        <v>39</v>
      </c>
      <c r="E186" s="161" t="s">
        <v>40</v>
      </c>
      <c r="F186" s="243" t="s">
        <v>498</v>
      </c>
      <c r="G186" s="163">
        <v>7400000</v>
      </c>
      <c r="H186" s="244" t="s">
        <v>14</v>
      </c>
      <c r="I186" s="164"/>
      <c r="J186" s="245"/>
      <c r="K186" s="1061"/>
      <c r="L186" s="155" t="str">
        <f t="shared" si="6"/>
        <v/>
      </c>
      <c r="M186" s="166"/>
      <c r="N186" s="216"/>
      <c r="O186" s="174"/>
      <c r="P186" s="246"/>
      <c r="Q186" s="170"/>
      <c r="R186" s="596"/>
    </row>
    <row r="187" spans="1:18" x14ac:dyDescent="0.2">
      <c r="A187" s="157"/>
      <c r="B187" s="240">
        <v>39805</v>
      </c>
      <c r="C187" s="241" t="s">
        <v>503</v>
      </c>
      <c r="D187" s="242" t="s">
        <v>504</v>
      </c>
      <c r="E187" s="161" t="s">
        <v>16</v>
      </c>
      <c r="F187" s="243" t="s">
        <v>498</v>
      </c>
      <c r="G187" s="163">
        <v>600000000</v>
      </c>
      <c r="H187" s="244" t="s">
        <v>14</v>
      </c>
      <c r="I187" s="164"/>
      <c r="J187" s="245"/>
      <c r="K187" s="1061"/>
      <c r="L187" s="155" t="str">
        <f t="shared" si="6"/>
        <v/>
      </c>
      <c r="M187" s="166"/>
      <c r="N187" s="216"/>
      <c r="O187" s="174"/>
      <c r="P187" s="246"/>
      <c r="Q187" s="170"/>
      <c r="R187" s="596"/>
    </row>
    <row r="188" spans="1:18" x14ac:dyDescent="0.2">
      <c r="A188" s="157"/>
      <c r="B188" s="240">
        <v>39805</v>
      </c>
      <c r="C188" s="241" t="s">
        <v>505</v>
      </c>
      <c r="D188" s="242" t="s">
        <v>506</v>
      </c>
      <c r="E188" s="214" t="s">
        <v>218</v>
      </c>
      <c r="F188" s="243" t="s">
        <v>498</v>
      </c>
      <c r="G188" s="163">
        <v>7500000</v>
      </c>
      <c r="H188" s="244" t="s">
        <v>14</v>
      </c>
      <c r="I188" s="164"/>
      <c r="J188" s="245"/>
      <c r="K188" s="1061"/>
      <c r="L188" s="155" t="str">
        <f t="shared" si="6"/>
        <v/>
      </c>
      <c r="M188" s="166"/>
      <c r="N188" s="216"/>
      <c r="O188" s="174"/>
      <c r="P188" s="246"/>
      <c r="Q188" s="170"/>
      <c r="R188" s="596"/>
    </row>
    <row r="189" spans="1:18" x14ac:dyDescent="0.2">
      <c r="A189" s="157"/>
      <c r="B189" s="240">
        <v>39805</v>
      </c>
      <c r="C189" s="241" t="s">
        <v>507</v>
      </c>
      <c r="D189" s="242" t="s">
        <v>508</v>
      </c>
      <c r="E189" s="161" t="s">
        <v>61</v>
      </c>
      <c r="F189" s="243" t="s">
        <v>498</v>
      </c>
      <c r="G189" s="163">
        <v>100000000</v>
      </c>
      <c r="H189" s="244" t="s">
        <v>14</v>
      </c>
      <c r="I189" s="164"/>
      <c r="J189" s="245"/>
      <c r="K189" s="1061"/>
      <c r="L189" s="155" t="str">
        <f t="shared" si="6"/>
        <v/>
      </c>
      <c r="M189" s="166"/>
      <c r="N189" s="216"/>
      <c r="O189" s="174"/>
      <c r="P189" s="246"/>
      <c r="Q189" s="170"/>
      <c r="R189" s="596"/>
    </row>
    <row r="190" spans="1:18" x14ac:dyDescent="0.2">
      <c r="A190" s="157"/>
      <c r="B190" s="240">
        <v>39805</v>
      </c>
      <c r="C190" s="241" t="s">
        <v>509</v>
      </c>
      <c r="D190" s="242" t="s">
        <v>510</v>
      </c>
      <c r="E190" s="161" t="s">
        <v>58</v>
      </c>
      <c r="F190" s="243" t="s">
        <v>498</v>
      </c>
      <c r="G190" s="163">
        <v>72278000</v>
      </c>
      <c r="H190" s="244" t="s">
        <v>14</v>
      </c>
      <c r="I190" s="164"/>
      <c r="J190" s="245"/>
      <c r="K190" s="1061"/>
      <c r="L190" s="155" t="str">
        <f t="shared" si="6"/>
        <v/>
      </c>
      <c r="M190" s="166"/>
      <c r="N190" s="216"/>
      <c r="O190" s="174"/>
      <c r="P190" s="246"/>
      <c r="Q190" s="170"/>
      <c r="R190" s="596"/>
    </row>
    <row r="191" spans="1:18" x14ac:dyDescent="0.2">
      <c r="A191" s="157"/>
      <c r="B191" s="240">
        <v>39805</v>
      </c>
      <c r="C191" s="241" t="s">
        <v>511</v>
      </c>
      <c r="D191" s="242" t="s">
        <v>512</v>
      </c>
      <c r="E191" s="161" t="s">
        <v>44</v>
      </c>
      <c r="F191" s="243" t="s">
        <v>498</v>
      </c>
      <c r="G191" s="163">
        <v>11560000</v>
      </c>
      <c r="H191" s="244" t="s">
        <v>14</v>
      </c>
      <c r="I191" s="164"/>
      <c r="J191" s="245"/>
      <c r="K191" s="1061"/>
      <c r="L191" s="155" t="str">
        <f t="shared" si="6"/>
        <v/>
      </c>
      <c r="M191" s="166"/>
      <c r="N191" s="216"/>
      <c r="O191" s="174"/>
      <c r="P191" s="246"/>
      <c r="Q191" s="170"/>
      <c r="R191" s="596"/>
    </row>
    <row r="192" spans="1:18" x14ac:dyDescent="0.2">
      <c r="A192" s="157"/>
      <c r="B192" s="240">
        <v>39805</v>
      </c>
      <c r="C192" s="241" t="s">
        <v>513</v>
      </c>
      <c r="D192" s="242" t="s">
        <v>514</v>
      </c>
      <c r="E192" s="161" t="s">
        <v>16</v>
      </c>
      <c r="F192" s="243" t="s">
        <v>498</v>
      </c>
      <c r="G192" s="163">
        <v>37515000</v>
      </c>
      <c r="H192" s="244" t="s">
        <v>14</v>
      </c>
      <c r="I192" s="164"/>
      <c r="J192" s="245"/>
      <c r="K192" s="1061"/>
      <c r="L192" s="155" t="str">
        <f t="shared" si="6"/>
        <v/>
      </c>
      <c r="M192" s="166"/>
      <c r="N192" s="216"/>
      <c r="O192" s="174"/>
      <c r="P192" s="246"/>
      <c r="Q192" s="170"/>
      <c r="R192" s="596"/>
    </row>
    <row r="193" spans="1:18" x14ac:dyDescent="0.2">
      <c r="A193" s="157"/>
      <c r="B193" s="240">
        <v>39805</v>
      </c>
      <c r="C193" s="241" t="s">
        <v>515</v>
      </c>
      <c r="D193" s="242" t="s">
        <v>516</v>
      </c>
      <c r="E193" s="214" t="s">
        <v>218</v>
      </c>
      <c r="F193" s="243" t="s">
        <v>498</v>
      </c>
      <c r="G193" s="163">
        <v>376500000</v>
      </c>
      <c r="H193" s="244" t="s">
        <v>14</v>
      </c>
      <c r="I193" s="164">
        <v>40373</v>
      </c>
      <c r="J193" s="245">
        <v>4</v>
      </c>
      <c r="K193" s="1061">
        <v>376500000</v>
      </c>
      <c r="L193" s="155">
        <f t="shared" si="6"/>
        <v>0</v>
      </c>
      <c r="M193" s="166" t="s">
        <v>1282</v>
      </c>
      <c r="N193" s="216">
        <v>40429</v>
      </c>
      <c r="O193" s="174" t="s">
        <v>1282</v>
      </c>
      <c r="P193" s="246"/>
      <c r="Q193" s="170" t="s">
        <v>1651</v>
      </c>
      <c r="R193" s="596">
        <v>10800000</v>
      </c>
    </row>
    <row r="194" spans="1:18" s="297" customFormat="1" ht="28.5" x14ac:dyDescent="0.2">
      <c r="A194" s="737" t="s">
        <v>2008</v>
      </c>
      <c r="B194" s="252">
        <v>39805</v>
      </c>
      <c r="C194" s="868" t="s">
        <v>517</v>
      </c>
      <c r="D194" s="869" t="s">
        <v>518</v>
      </c>
      <c r="E194" s="180" t="s">
        <v>52</v>
      </c>
      <c r="F194" s="862" t="s">
        <v>498</v>
      </c>
      <c r="G194" s="182">
        <v>10300000</v>
      </c>
      <c r="H194" s="256" t="s">
        <v>14</v>
      </c>
      <c r="I194" s="183">
        <v>40424</v>
      </c>
      <c r="J194" s="813">
        <v>4</v>
      </c>
      <c r="K194" s="1062">
        <v>10300000</v>
      </c>
      <c r="L194" s="191">
        <f t="shared" si="6"/>
        <v>0</v>
      </c>
      <c r="M194" s="234" t="s">
        <v>1282</v>
      </c>
      <c r="N194" s="814"/>
      <c r="O194" s="1520"/>
      <c r="P194" s="815"/>
      <c r="Q194" s="237"/>
      <c r="R194" s="725"/>
    </row>
    <row r="195" spans="1:18" x14ac:dyDescent="0.2">
      <c r="A195" s="157"/>
      <c r="B195" s="240">
        <v>39805</v>
      </c>
      <c r="C195" s="241" t="s">
        <v>519</v>
      </c>
      <c r="D195" s="242" t="s">
        <v>520</v>
      </c>
      <c r="E195" s="214" t="s">
        <v>206</v>
      </c>
      <c r="F195" s="243" t="s">
        <v>498</v>
      </c>
      <c r="G195" s="163">
        <v>32382000</v>
      </c>
      <c r="H195" s="244" t="s">
        <v>14</v>
      </c>
      <c r="I195" s="164"/>
      <c r="J195" s="245"/>
      <c r="K195" s="1061"/>
      <c r="L195" s="155" t="str">
        <f t="shared" si="6"/>
        <v/>
      </c>
      <c r="M195" s="166"/>
      <c r="N195" s="216"/>
      <c r="O195" s="174"/>
      <c r="P195" s="246"/>
      <c r="Q195" s="170"/>
      <c r="R195" s="596"/>
    </row>
    <row r="196" spans="1:18" x14ac:dyDescent="0.2">
      <c r="A196" s="157"/>
      <c r="B196" s="240">
        <v>39805</v>
      </c>
      <c r="C196" s="241" t="s">
        <v>521</v>
      </c>
      <c r="D196" s="242" t="s">
        <v>43</v>
      </c>
      <c r="E196" s="161" t="s">
        <v>44</v>
      </c>
      <c r="F196" s="243" t="s">
        <v>498</v>
      </c>
      <c r="G196" s="163">
        <v>10800000</v>
      </c>
      <c r="H196" s="244" t="s">
        <v>14</v>
      </c>
      <c r="I196" s="164"/>
      <c r="J196" s="245"/>
      <c r="K196" s="1061"/>
      <c r="L196" s="155" t="str">
        <f t="shared" si="6"/>
        <v/>
      </c>
      <c r="M196" s="166"/>
      <c r="N196" s="216"/>
      <c r="O196" s="174"/>
      <c r="P196" s="246"/>
      <c r="Q196" s="170"/>
      <c r="R196" s="596"/>
    </row>
    <row r="197" spans="1:18" x14ac:dyDescent="0.2">
      <c r="A197" s="157"/>
      <c r="B197" s="240">
        <v>39805</v>
      </c>
      <c r="C197" s="241" t="s">
        <v>522</v>
      </c>
      <c r="D197" s="242" t="s">
        <v>523</v>
      </c>
      <c r="E197" s="161" t="s">
        <v>75</v>
      </c>
      <c r="F197" s="243" t="s">
        <v>498</v>
      </c>
      <c r="G197" s="163">
        <v>26000000</v>
      </c>
      <c r="H197" s="244" t="s">
        <v>14</v>
      </c>
      <c r="I197" s="164"/>
      <c r="J197" s="245"/>
      <c r="K197" s="1061"/>
      <c r="L197" s="155" t="str">
        <f t="shared" si="6"/>
        <v/>
      </c>
      <c r="M197" s="166"/>
      <c r="N197" s="216"/>
      <c r="O197" s="174"/>
      <c r="P197" s="246"/>
      <c r="Q197" s="170"/>
      <c r="R197" s="596"/>
    </row>
    <row r="198" spans="1:18" x14ac:dyDescent="0.2">
      <c r="A198" s="157"/>
      <c r="B198" s="240">
        <v>39805</v>
      </c>
      <c r="C198" s="241" t="s">
        <v>524</v>
      </c>
      <c r="D198" s="242" t="s">
        <v>525</v>
      </c>
      <c r="E198" s="161" t="s">
        <v>85</v>
      </c>
      <c r="F198" s="243" t="s">
        <v>498</v>
      </c>
      <c r="G198" s="163">
        <v>10685000</v>
      </c>
      <c r="H198" s="244" t="s">
        <v>14</v>
      </c>
      <c r="I198" s="164"/>
      <c r="J198" s="245"/>
      <c r="K198" s="1061"/>
      <c r="L198" s="155" t="str">
        <f t="shared" si="6"/>
        <v/>
      </c>
      <c r="M198" s="166"/>
      <c r="N198" s="216"/>
      <c r="O198" s="174"/>
      <c r="P198" s="246"/>
      <c r="Q198" s="170"/>
      <c r="R198" s="596"/>
    </row>
    <row r="199" spans="1:18" x14ac:dyDescent="0.2">
      <c r="A199" s="157"/>
      <c r="B199" s="240">
        <v>39805</v>
      </c>
      <c r="C199" s="241" t="s">
        <v>526</v>
      </c>
      <c r="D199" s="242" t="s">
        <v>15</v>
      </c>
      <c r="E199" s="161" t="s">
        <v>16</v>
      </c>
      <c r="F199" s="243" t="s">
        <v>498</v>
      </c>
      <c r="G199" s="163">
        <v>42000000</v>
      </c>
      <c r="H199" s="244" t="s">
        <v>14</v>
      </c>
      <c r="I199" s="164"/>
      <c r="J199" s="245"/>
      <c r="K199" s="1061"/>
      <c r="L199" s="155" t="str">
        <f t="shared" ref="L199:L229" si="7">IF($K199&lt;&gt;0,$G199-$K199,"")</f>
        <v/>
      </c>
      <c r="M199" s="166"/>
      <c r="N199" s="216"/>
      <c r="O199" s="174"/>
      <c r="P199" s="246"/>
      <c r="Q199" s="170"/>
      <c r="R199" s="596"/>
    </row>
    <row r="200" spans="1:18" x14ac:dyDescent="0.2">
      <c r="A200" s="157"/>
      <c r="B200" s="240">
        <v>39805</v>
      </c>
      <c r="C200" s="241" t="s">
        <v>527</v>
      </c>
      <c r="D200" s="242" t="s">
        <v>15</v>
      </c>
      <c r="E200" s="161" t="s">
        <v>16</v>
      </c>
      <c r="F200" s="243" t="s">
        <v>498</v>
      </c>
      <c r="G200" s="163">
        <v>25000000</v>
      </c>
      <c r="H200" s="244" t="s">
        <v>14</v>
      </c>
      <c r="I200" s="164"/>
      <c r="J200" s="245"/>
      <c r="K200" s="1061"/>
      <c r="L200" s="155" t="str">
        <f t="shared" si="7"/>
        <v/>
      </c>
      <c r="M200" s="166"/>
      <c r="N200" s="216"/>
      <c r="O200" s="174"/>
      <c r="P200" s="246"/>
      <c r="Q200" s="170"/>
      <c r="R200" s="596"/>
    </row>
    <row r="201" spans="1:18" x14ac:dyDescent="0.2">
      <c r="A201" s="157"/>
      <c r="B201" s="240">
        <v>39805</v>
      </c>
      <c r="C201" s="241" t="s">
        <v>528</v>
      </c>
      <c r="D201" s="242" t="s">
        <v>529</v>
      </c>
      <c r="E201" s="161" t="s">
        <v>13</v>
      </c>
      <c r="F201" s="243" t="s">
        <v>498</v>
      </c>
      <c r="G201" s="163">
        <v>25054000</v>
      </c>
      <c r="H201" s="244" t="s">
        <v>14</v>
      </c>
      <c r="I201" s="164"/>
      <c r="J201" s="245"/>
      <c r="K201" s="1061"/>
      <c r="L201" s="155" t="str">
        <f t="shared" si="7"/>
        <v/>
      </c>
      <c r="M201" s="166"/>
      <c r="N201" s="216"/>
      <c r="O201" s="174"/>
      <c r="P201" s="246"/>
      <c r="Q201" s="170"/>
      <c r="R201" s="596"/>
    </row>
    <row r="202" spans="1:18" x14ac:dyDescent="0.2">
      <c r="A202" s="157"/>
      <c r="B202" s="240">
        <v>39805</v>
      </c>
      <c r="C202" s="241" t="s">
        <v>530</v>
      </c>
      <c r="D202" s="242" t="s">
        <v>531</v>
      </c>
      <c r="E202" s="214" t="s">
        <v>218</v>
      </c>
      <c r="F202" s="243" t="s">
        <v>498</v>
      </c>
      <c r="G202" s="163">
        <v>31762000</v>
      </c>
      <c r="H202" s="244" t="s">
        <v>14</v>
      </c>
      <c r="I202" s="164"/>
      <c r="J202" s="245"/>
      <c r="K202" s="1061"/>
      <c r="L202" s="155" t="str">
        <f t="shared" si="7"/>
        <v/>
      </c>
      <c r="M202" s="166"/>
      <c r="N202" s="216"/>
      <c r="O202" s="174"/>
      <c r="P202" s="246"/>
      <c r="Q202" s="170"/>
      <c r="R202" s="596"/>
    </row>
    <row r="203" spans="1:18" x14ac:dyDescent="0.2">
      <c r="A203" s="157"/>
      <c r="B203" s="240">
        <v>39805</v>
      </c>
      <c r="C203" s="241" t="s">
        <v>532</v>
      </c>
      <c r="D203" s="242" t="s">
        <v>533</v>
      </c>
      <c r="E203" s="161" t="s">
        <v>40</v>
      </c>
      <c r="F203" s="243" t="s">
        <v>498</v>
      </c>
      <c r="G203" s="163">
        <v>16641000</v>
      </c>
      <c r="H203" s="244" t="s">
        <v>14</v>
      </c>
      <c r="I203" s="164"/>
      <c r="J203" s="245"/>
      <c r="K203" s="1061"/>
      <c r="L203" s="155" t="str">
        <f t="shared" si="7"/>
        <v/>
      </c>
      <c r="M203" s="166"/>
      <c r="N203" s="216"/>
      <c r="O203" s="174"/>
      <c r="P203" s="246"/>
      <c r="Q203" s="170"/>
      <c r="R203" s="596"/>
    </row>
    <row r="204" spans="1:18" x14ac:dyDescent="0.2">
      <c r="A204" s="157"/>
      <c r="B204" s="240">
        <v>39805</v>
      </c>
      <c r="C204" s="241" t="s">
        <v>534</v>
      </c>
      <c r="D204" s="242" t="s">
        <v>535</v>
      </c>
      <c r="E204" s="161" t="s">
        <v>66</v>
      </c>
      <c r="F204" s="243" t="s">
        <v>498</v>
      </c>
      <c r="G204" s="163">
        <v>12000000</v>
      </c>
      <c r="H204" s="244" t="s">
        <v>14</v>
      </c>
      <c r="I204" s="164">
        <v>40478</v>
      </c>
      <c r="J204" s="245">
        <v>4</v>
      </c>
      <c r="K204" s="1061">
        <v>12000000</v>
      </c>
      <c r="L204" s="155">
        <f t="shared" si="7"/>
        <v>0</v>
      </c>
      <c r="M204" s="166" t="s">
        <v>1282</v>
      </c>
      <c r="N204" s="216"/>
      <c r="O204" s="174"/>
      <c r="P204" s="246"/>
      <c r="Q204" s="170"/>
      <c r="R204" s="596"/>
    </row>
    <row r="205" spans="1:18" x14ac:dyDescent="0.2">
      <c r="A205" s="157"/>
      <c r="B205" s="240">
        <v>39805</v>
      </c>
      <c r="C205" s="241" t="s">
        <v>536</v>
      </c>
      <c r="D205" s="242" t="s">
        <v>537</v>
      </c>
      <c r="E205" s="161" t="s">
        <v>66</v>
      </c>
      <c r="F205" s="243" t="s">
        <v>498</v>
      </c>
      <c r="G205" s="163">
        <v>11300000</v>
      </c>
      <c r="H205" s="244" t="s">
        <v>14</v>
      </c>
      <c r="I205" s="164">
        <v>40506</v>
      </c>
      <c r="J205" s="245">
        <v>4</v>
      </c>
      <c r="K205" s="1061">
        <v>11300000</v>
      </c>
      <c r="L205" s="155">
        <f t="shared" si="7"/>
        <v>0</v>
      </c>
      <c r="M205" s="247" t="s">
        <v>1282</v>
      </c>
      <c r="N205" s="4">
        <v>40513</v>
      </c>
      <c r="O205" s="174" t="s">
        <v>1282</v>
      </c>
      <c r="P205" s="277"/>
      <c r="Q205" s="170" t="s">
        <v>1651</v>
      </c>
      <c r="R205" s="596">
        <v>319658.99</v>
      </c>
    </row>
    <row r="206" spans="1:18" x14ac:dyDescent="0.2">
      <c r="A206" s="157">
        <v>2</v>
      </c>
      <c r="B206" s="240">
        <v>39805</v>
      </c>
      <c r="C206" s="241" t="s">
        <v>538</v>
      </c>
      <c r="D206" s="242" t="s">
        <v>539</v>
      </c>
      <c r="E206" s="161" t="s">
        <v>33</v>
      </c>
      <c r="F206" s="243" t="s">
        <v>420</v>
      </c>
      <c r="G206" s="163">
        <v>6855000</v>
      </c>
      <c r="H206" s="244" t="s">
        <v>14</v>
      </c>
      <c r="I206" s="164"/>
      <c r="J206" s="245"/>
      <c r="K206" s="1061"/>
      <c r="L206" s="155" t="str">
        <f t="shared" si="7"/>
        <v/>
      </c>
      <c r="M206" s="166"/>
      <c r="N206" s="216"/>
      <c r="O206" s="174"/>
      <c r="P206" s="246"/>
      <c r="Q206" s="170"/>
      <c r="R206" s="596"/>
    </row>
    <row r="207" spans="1:18" x14ac:dyDescent="0.2">
      <c r="A207" s="157">
        <v>2</v>
      </c>
      <c r="B207" s="240">
        <v>39805</v>
      </c>
      <c r="C207" s="241" t="s">
        <v>540</v>
      </c>
      <c r="D207" s="242" t="s">
        <v>541</v>
      </c>
      <c r="E207" s="161" t="s">
        <v>25</v>
      </c>
      <c r="F207" s="243" t="s">
        <v>420</v>
      </c>
      <c r="G207" s="163">
        <v>1549000</v>
      </c>
      <c r="H207" s="244" t="s">
        <v>14</v>
      </c>
      <c r="I207" s="164"/>
      <c r="J207" s="245"/>
      <c r="K207" s="1061"/>
      <c r="L207" s="155" t="str">
        <f t="shared" si="7"/>
        <v/>
      </c>
      <c r="M207" s="166"/>
      <c r="N207" s="216"/>
      <c r="O207" s="174"/>
      <c r="P207" s="246"/>
      <c r="Q207" s="170"/>
      <c r="R207" s="596"/>
    </row>
    <row r="208" spans="1:18" x14ac:dyDescent="0.2">
      <c r="A208" s="157">
        <v>2</v>
      </c>
      <c r="B208" s="240">
        <v>39805</v>
      </c>
      <c r="C208" s="241" t="s">
        <v>542</v>
      </c>
      <c r="D208" s="242" t="s">
        <v>46</v>
      </c>
      <c r="E208" s="161" t="s">
        <v>47</v>
      </c>
      <c r="F208" s="243" t="s">
        <v>420</v>
      </c>
      <c r="G208" s="163">
        <v>4000000</v>
      </c>
      <c r="H208" s="244" t="s">
        <v>14</v>
      </c>
      <c r="I208" s="164"/>
      <c r="J208" s="245"/>
      <c r="K208" s="1061"/>
      <c r="L208" s="155" t="str">
        <f t="shared" si="7"/>
        <v/>
      </c>
      <c r="M208" s="166"/>
      <c r="N208" s="216"/>
      <c r="O208" s="174"/>
      <c r="P208" s="246"/>
      <c r="Q208" s="170"/>
      <c r="R208" s="596"/>
    </row>
    <row r="209" spans="1:18" x14ac:dyDescent="0.2">
      <c r="A209" s="157">
        <v>2</v>
      </c>
      <c r="B209" s="240">
        <v>39805</v>
      </c>
      <c r="C209" s="241" t="s">
        <v>543</v>
      </c>
      <c r="D209" s="242" t="s">
        <v>544</v>
      </c>
      <c r="E209" s="161" t="s">
        <v>13</v>
      </c>
      <c r="F209" s="243" t="s">
        <v>420</v>
      </c>
      <c r="G209" s="163">
        <v>10000000</v>
      </c>
      <c r="H209" s="244" t="s">
        <v>14</v>
      </c>
      <c r="I209" s="164"/>
      <c r="J209" s="245"/>
      <c r="K209" s="1061"/>
      <c r="L209" s="155" t="str">
        <f t="shared" si="7"/>
        <v/>
      </c>
      <c r="M209" s="166"/>
      <c r="N209" s="216"/>
      <c r="O209" s="174"/>
      <c r="P209" s="246"/>
      <c r="Q209" s="170"/>
      <c r="R209" s="596"/>
    </row>
    <row r="210" spans="1:18" s="870" customFormat="1" ht="28.5" x14ac:dyDescent="0.2">
      <c r="A210" s="737" t="s">
        <v>1983</v>
      </c>
      <c r="B210" s="252">
        <v>39805</v>
      </c>
      <c r="C210" s="868" t="s">
        <v>545</v>
      </c>
      <c r="D210" s="869" t="s">
        <v>546</v>
      </c>
      <c r="E210" s="180" t="s">
        <v>25</v>
      </c>
      <c r="F210" s="862" t="s">
        <v>425</v>
      </c>
      <c r="G210" s="182">
        <v>5500000</v>
      </c>
      <c r="H210" s="256" t="s">
        <v>14</v>
      </c>
      <c r="I210" s="183">
        <v>40410</v>
      </c>
      <c r="J210" s="813">
        <v>4</v>
      </c>
      <c r="K210" s="1062">
        <v>5500000</v>
      </c>
      <c r="L210" s="191">
        <f t="shared" si="7"/>
        <v>0</v>
      </c>
      <c r="M210" s="234" t="s">
        <v>591</v>
      </c>
      <c r="N210" s="814" t="s">
        <v>591</v>
      </c>
      <c r="O210" s="1520" t="s">
        <v>591</v>
      </c>
      <c r="P210" s="815"/>
      <c r="Q210" s="237" t="s">
        <v>1580</v>
      </c>
      <c r="R210" s="725" t="s">
        <v>591</v>
      </c>
    </row>
    <row r="211" spans="1:18" x14ac:dyDescent="0.2">
      <c r="A211" s="157">
        <v>2</v>
      </c>
      <c r="B211" s="240">
        <v>39805</v>
      </c>
      <c r="C211" s="241" t="s">
        <v>547</v>
      </c>
      <c r="D211" s="242" t="s">
        <v>548</v>
      </c>
      <c r="E211" s="161" t="s">
        <v>13</v>
      </c>
      <c r="F211" s="243" t="s">
        <v>420</v>
      </c>
      <c r="G211" s="163">
        <v>7500000</v>
      </c>
      <c r="H211" s="244" t="s">
        <v>14</v>
      </c>
      <c r="I211" s="164"/>
      <c r="J211" s="245"/>
      <c r="K211" s="1061"/>
      <c r="L211" s="155" t="str">
        <f t="shared" si="7"/>
        <v/>
      </c>
      <c r="M211" s="166"/>
      <c r="N211" s="216"/>
      <c r="O211" s="174"/>
      <c r="P211" s="246"/>
      <c r="Q211" s="170"/>
      <c r="R211" s="596"/>
    </row>
    <row r="212" spans="1:18" x14ac:dyDescent="0.2">
      <c r="A212" s="157">
        <v>2</v>
      </c>
      <c r="B212" s="240">
        <v>39805</v>
      </c>
      <c r="C212" s="241" t="s">
        <v>549</v>
      </c>
      <c r="D212" s="242" t="s">
        <v>38</v>
      </c>
      <c r="E212" s="161" t="s">
        <v>25</v>
      </c>
      <c r="F212" s="243" t="s">
        <v>420</v>
      </c>
      <c r="G212" s="163">
        <v>4060000</v>
      </c>
      <c r="H212" s="244" t="s">
        <v>14</v>
      </c>
      <c r="I212" s="164"/>
      <c r="J212" s="245"/>
      <c r="K212" s="1061"/>
      <c r="L212" s="155" t="str">
        <f t="shared" si="7"/>
        <v/>
      </c>
      <c r="M212" s="166"/>
      <c r="N212" s="216"/>
      <c r="O212" s="174"/>
      <c r="P212" s="246"/>
      <c r="Q212" s="170"/>
      <c r="R212" s="596"/>
    </row>
    <row r="213" spans="1:18" x14ac:dyDescent="0.2">
      <c r="A213" s="157">
        <v>2</v>
      </c>
      <c r="B213" s="240">
        <v>39805</v>
      </c>
      <c r="C213" s="241" t="s">
        <v>550</v>
      </c>
      <c r="D213" s="242" t="s">
        <v>551</v>
      </c>
      <c r="E213" s="161" t="s">
        <v>55</v>
      </c>
      <c r="F213" s="243" t="s">
        <v>420</v>
      </c>
      <c r="G213" s="163">
        <v>3000000</v>
      </c>
      <c r="H213" s="244" t="s">
        <v>14</v>
      </c>
      <c r="I213" s="164"/>
      <c r="J213" s="245"/>
      <c r="K213" s="1061"/>
      <c r="L213" s="155" t="str">
        <f t="shared" si="7"/>
        <v/>
      </c>
      <c r="M213" s="166"/>
      <c r="N213" s="216"/>
      <c r="O213" s="174"/>
      <c r="P213" s="246"/>
      <c r="Q213" s="170"/>
      <c r="R213" s="596"/>
    </row>
    <row r="214" spans="1:18" x14ac:dyDescent="0.2">
      <c r="A214" s="157">
        <v>2</v>
      </c>
      <c r="B214" s="240">
        <v>39805</v>
      </c>
      <c r="C214" s="241" t="s">
        <v>552</v>
      </c>
      <c r="D214" s="242" t="s">
        <v>114</v>
      </c>
      <c r="E214" s="161" t="s">
        <v>25</v>
      </c>
      <c r="F214" s="243" t="s">
        <v>420</v>
      </c>
      <c r="G214" s="163">
        <v>1800000</v>
      </c>
      <c r="H214" s="244" t="s">
        <v>14</v>
      </c>
      <c r="I214" s="164"/>
      <c r="J214" s="245"/>
      <c r="K214" s="1061"/>
      <c r="L214" s="155" t="str">
        <f t="shared" si="7"/>
        <v/>
      </c>
      <c r="M214" s="166"/>
      <c r="N214" s="216"/>
      <c r="O214" s="174"/>
      <c r="P214" s="246"/>
      <c r="Q214" s="170"/>
      <c r="R214" s="596"/>
    </row>
    <row r="215" spans="1:18" x14ac:dyDescent="0.2">
      <c r="A215" s="157">
        <v>2</v>
      </c>
      <c r="B215" s="240">
        <v>39805</v>
      </c>
      <c r="C215" s="241" t="s">
        <v>553</v>
      </c>
      <c r="D215" s="242" t="s">
        <v>554</v>
      </c>
      <c r="E215" s="161" t="s">
        <v>61</v>
      </c>
      <c r="F215" s="243" t="s">
        <v>420</v>
      </c>
      <c r="G215" s="163">
        <v>2000000</v>
      </c>
      <c r="H215" s="244" t="s">
        <v>14</v>
      </c>
      <c r="I215" s="164"/>
      <c r="J215" s="245"/>
      <c r="K215" s="1061"/>
      <c r="L215" s="155" t="str">
        <f t="shared" si="7"/>
        <v/>
      </c>
      <c r="M215" s="166"/>
      <c r="N215" s="216"/>
      <c r="O215" s="174"/>
      <c r="P215" s="246"/>
      <c r="Q215" s="170"/>
      <c r="R215" s="596"/>
    </row>
    <row r="216" spans="1:18" x14ac:dyDescent="0.2">
      <c r="A216" s="157">
        <v>2</v>
      </c>
      <c r="B216" s="240">
        <v>39805</v>
      </c>
      <c r="C216" s="241" t="s">
        <v>555</v>
      </c>
      <c r="D216" s="242" t="s">
        <v>253</v>
      </c>
      <c r="E216" s="161" t="s">
        <v>22</v>
      </c>
      <c r="F216" s="243" t="s">
        <v>420</v>
      </c>
      <c r="G216" s="163">
        <v>5830000</v>
      </c>
      <c r="H216" s="244" t="s">
        <v>14</v>
      </c>
      <c r="I216" s="164">
        <v>40506</v>
      </c>
      <c r="J216" s="245">
        <v>4</v>
      </c>
      <c r="K216" s="1061">
        <v>5830000</v>
      </c>
      <c r="L216" s="155">
        <f t="shared" si="7"/>
        <v>0</v>
      </c>
      <c r="M216" s="247" t="s">
        <v>309</v>
      </c>
      <c r="N216" s="4">
        <v>40506</v>
      </c>
      <c r="O216" s="174" t="s">
        <v>654</v>
      </c>
      <c r="P216" s="277" t="s">
        <v>314</v>
      </c>
      <c r="Q216" s="170" t="s">
        <v>1651</v>
      </c>
      <c r="R216" s="596">
        <v>292000</v>
      </c>
    </row>
    <row r="217" spans="1:18" x14ac:dyDescent="0.2">
      <c r="A217" s="157">
        <v>2</v>
      </c>
      <c r="B217" s="240">
        <v>39805</v>
      </c>
      <c r="C217" s="241" t="s">
        <v>556</v>
      </c>
      <c r="D217" s="242" t="s">
        <v>119</v>
      </c>
      <c r="E217" s="161" t="s">
        <v>72</v>
      </c>
      <c r="F217" s="243" t="s">
        <v>420</v>
      </c>
      <c r="G217" s="163">
        <v>14964000</v>
      </c>
      <c r="H217" s="244" t="s">
        <v>14</v>
      </c>
      <c r="I217" s="164"/>
      <c r="J217" s="245"/>
      <c r="K217" s="1061"/>
      <c r="L217" s="155" t="str">
        <f t="shared" si="7"/>
        <v/>
      </c>
      <c r="M217" s="166"/>
      <c r="N217" s="216"/>
      <c r="O217" s="174"/>
      <c r="P217" s="246"/>
      <c r="Q217" s="170"/>
      <c r="R217" s="596"/>
    </row>
    <row r="218" spans="1:18" x14ac:dyDescent="0.2">
      <c r="A218" s="157">
        <v>2</v>
      </c>
      <c r="B218" s="240">
        <v>39805</v>
      </c>
      <c r="C218" s="241" t="s">
        <v>557</v>
      </c>
      <c r="D218" s="242" t="s">
        <v>57</v>
      </c>
      <c r="E218" s="161" t="s">
        <v>58</v>
      </c>
      <c r="F218" s="243" t="s">
        <v>420</v>
      </c>
      <c r="G218" s="163">
        <v>13795000</v>
      </c>
      <c r="H218" s="244" t="s">
        <v>14</v>
      </c>
      <c r="I218" s="164">
        <v>40141</v>
      </c>
      <c r="J218" s="245">
        <v>4</v>
      </c>
      <c r="K218" s="1061">
        <v>3455000</v>
      </c>
      <c r="L218" s="155">
        <f t="shared" si="7"/>
        <v>10340000</v>
      </c>
      <c r="M218" s="247" t="s">
        <v>309</v>
      </c>
      <c r="N218" s="216"/>
      <c r="O218" s="174"/>
      <c r="P218" s="246"/>
      <c r="Q218" s="170"/>
      <c r="R218" s="596"/>
    </row>
    <row r="219" spans="1:18" x14ac:dyDescent="0.2">
      <c r="A219" s="157">
        <v>2</v>
      </c>
      <c r="B219" s="240">
        <v>39805</v>
      </c>
      <c r="C219" s="241" t="s">
        <v>558</v>
      </c>
      <c r="D219" s="242" t="s">
        <v>559</v>
      </c>
      <c r="E219" s="161" t="s">
        <v>25</v>
      </c>
      <c r="F219" s="243" t="s">
        <v>420</v>
      </c>
      <c r="G219" s="163">
        <v>7290000</v>
      </c>
      <c r="H219" s="244" t="s">
        <v>14</v>
      </c>
      <c r="I219" s="164"/>
      <c r="J219" s="245"/>
      <c r="K219" s="1061"/>
      <c r="L219" s="155" t="str">
        <f t="shared" si="7"/>
        <v/>
      </c>
      <c r="M219" s="166"/>
      <c r="N219" s="216"/>
      <c r="O219" s="174"/>
      <c r="P219" s="246"/>
      <c r="Q219" s="170"/>
      <c r="R219" s="596"/>
    </row>
    <row r="220" spans="1:18" x14ac:dyDescent="0.2">
      <c r="A220" s="157">
        <v>2</v>
      </c>
      <c r="B220" s="240">
        <v>39805</v>
      </c>
      <c r="C220" s="241" t="s">
        <v>560</v>
      </c>
      <c r="D220" s="242" t="s">
        <v>561</v>
      </c>
      <c r="E220" s="161" t="s">
        <v>61</v>
      </c>
      <c r="F220" s="243" t="s">
        <v>420</v>
      </c>
      <c r="G220" s="163">
        <v>2600000</v>
      </c>
      <c r="H220" s="244" t="s">
        <v>14</v>
      </c>
      <c r="I220" s="164"/>
      <c r="J220" s="245"/>
      <c r="K220" s="1061"/>
      <c r="L220" s="155" t="str">
        <f t="shared" si="7"/>
        <v/>
      </c>
      <c r="M220" s="166"/>
      <c r="N220" s="216"/>
      <c r="O220" s="174"/>
      <c r="P220" s="246"/>
      <c r="Q220" s="170"/>
      <c r="R220" s="596"/>
    </row>
    <row r="221" spans="1:18" x14ac:dyDescent="0.2">
      <c r="A221" s="157">
        <v>2</v>
      </c>
      <c r="B221" s="240">
        <v>39805</v>
      </c>
      <c r="C221" s="241" t="s">
        <v>562</v>
      </c>
      <c r="D221" s="242" t="s">
        <v>563</v>
      </c>
      <c r="E221" s="161" t="s">
        <v>44</v>
      </c>
      <c r="F221" s="243" t="s">
        <v>420</v>
      </c>
      <c r="G221" s="163">
        <v>4700000</v>
      </c>
      <c r="H221" s="244" t="s">
        <v>14</v>
      </c>
      <c r="I221" s="164"/>
      <c r="J221" s="245"/>
      <c r="K221" s="1061"/>
      <c r="L221" s="155" t="str">
        <f t="shared" si="7"/>
        <v/>
      </c>
      <c r="M221" s="166"/>
      <c r="N221" s="216"/>
      <c r="O221" s="174"/>
      <c r="P221" s="246"/>
      <c r="Q221" s="170"/>
      <c r="R221" s="596"/>
    </row>
    <row r="222" spans="1:18" x14ac:dyDescent="0.2">
      <c r="A222" s="157">
        <v>2</v>
      </c>
      <c r="B222" s="240">
        <v>39805</v>
      </c>
      <c r="C222" s="241" t="s">
        <v>564</v>
      </c>
      <c r="D222" s="242" t="s">
        <v>565</v>
      </c>
      <c r="E222" s="161" t="s">
        <v>69</v>
      </c>
      <c r="F222" s="243" t="s">
        <v>420</v>
      </c>
      <c r="G222" s="163">
        <v>4767000</v>
      </c>
      <c r="H222" s="244" t="s">
        <v>14</v>
      </c>
      <c r="I222" s="164"/>
      <c r="J222" s="245"/>
      <c r="K222" s="1061"/>
      <c r="L222" s="155" t="str">
        <f t="shared" si="7"/>
        <v/>
      </c>
      <c r="M222" s="166"/>
      <c r="N222" s="216"/>
      <c r="O222" s="174"/>
      <c r="P222" s="246"/>
      <c r="Q222" s="170"/>
      <c r="R222" s="596"/>
    </row>
    <row r="223" spans="1:18" x14ac:dyDescent="0.2">
      <c r="A223" s="157">
        <v>2</v>
      </c>
      <c r="B223" s="240">
        <v>39805</v>
      </c>
      <c r="C223" s="241" t="s">
        <v>566</v>
      </c>
      <c r="D223" s="242" t="s">
        <v>567</v>
      </c>
      <c r="E223" s="161" t="s">
        <v>25</v>
      </c>
      <c r="F223" s="243" t="s">
        <v>420</v>
      </c>
      <c r="G223" s="163">
        <v>10400000</v>
      </c>
      <c r="H223" s="244" t="s">
        <v>14</v>
      </c>
      <c r="I223" s="164"/>
      <c r="J223" s="245"/>
      <c r="K223" s="1061"/>
      <c r="L223" s="155" t="str">
        <f t="shared" si="7"/>
        <v/>
      </c>
      <c r="M223" s="166"/>
      <c r="N223" s="216"/>
      <c r="O223" s="174"/>
      <c r="P223" s="246"/>
      <c r="Q223" s="170"/>
      <c r="R223" s="596"/>
    </row>
    <row r="224" spans="1:18" x14ac:dyDescent="0.2">
      <c r="A224" s="157">
        <v>2</v>
      </c>
      <c r="B224" s="240">
        <v>39805</v>
      </c>
      <c r="C224" s="241" t="s">
        <v>568</v>
      </c>
      <c r="D224" s="242" t="s">
        <v>569</v>
      </c>
      <c r="E224" s="161" t="s">
        <v>58</v>
      </c>
      <c r="F224" s="243" t="s">
        <v>420</v>
      </c>
      <c r="G224" s="163">
        <v>3000000</v>
      </c>
      <c r="H224" s="244" t="s">
        <v>14</v>
      </c>
      <c r="I224" s="164"/>
      <c r="J224" s="245"/>
      <c r="K224" s="1061"/>
      <c r="L224" s="155" t="str">
        <f t="shared" si="7"/>
        <v/>
      </c>
      <c r="M224" s="166"/>
      <c r="N224" s="216"/>
      <c r="O224" s="174"/>
      <c r="P224" s="246"/>
      <c r="Q224" s="170"/>
      <c r="R224" s="596"/>
    </row>
    <row r="225" spans="1:18" x14ac:dyDescent="0.2">
      <c r="A225" s="157">
        <v>2</v>
      </c>
      <c r="B225" s="240">
        <v>39805</v>
      </c>
      <c r="C225" s="241" t="s">
        <v>570</v>
      </c>
      <c r="D225" s="242" t="s">
        <v>24</v>
      </c>
      <c r="E225" s="161" t="s">
        <v>25</v>
      </c>
      <c r="F225" s="243" t="s">
        <v>420</v>
      </c>
      <c r="G225" s="163">
        <v>11600000</v>
      </c>
      <c r="H225" s="244" t="s">
        <v>14</v>
      </c>
      <c r="I225" s="164"/>
      <c r="J225" s="245"/>
      <c r="K225" s="1061"/>
      <c r="L225" s="155" t="str">
        <f t="shared" si="7"/>
        <v/>
      </c>
      <c r="M225" s="166"/>
      <c r="N225" s="216"/>
      <c r="O225" s="174"/>
      <c r="P225" s="246"/>
      <c r="Q225" s="170"/>
      <c r="R225" s="596"/>
    </row>
    <row r="226" spans="1:18" x14ac:dyDescent="0.2">
      <c r="A226" s="157"/>
      <c r="B226" s="240">
        <v>39813</v>
      </c>
      <c r="C226" s="248" t="s">
        <v>34</v>
      </c>
      <c r="D226" s="249" t="s">
        <v>35</v>
      </c>
      <c r="E226" s="161" t="s">
        <v>36</v>
      </c>
      <c r="F226" s="243" t="s">
        <v>498</v>
      </c>
      <c r="G226" s="163">
        <v>1350000000</v>
      </c>
      <c r="H226" s="244" t="s">
        <v>14</v>
      </c>
      <c r="I226" s="164"/>
      <c r="J226" s="245"/>
      <c r="K226" s="1061"/>
      <c r="L226" s="155" t="str">
        <f t="shared" si="7"/>
        <v/>
      </c>
      <c r="M226" s="166"/>
      <c r="N226" s="216"/>
      <c r="O226" s="174"/>
      <c r="P226" s="246"/>
      <c r="Q226" s="170"/>
      <c r="R226" s="596"/>
    </row>
    <row r="227" spans="1:18" x14ac:dyDescent="0.2">
      <c r="A227" s="157"/>
      <c r="B227" s="240">
        <v>39813</v>
      </c>
      <c r="C227" s="248" t="s">
        <v>592</v>
      </c>
      <c r="D227" s="249" t="s">
        <v>255</v>
      </c>
      <c r="E227" s="214" t="s">
        <v>218</v>
      </c>
      <c r="F227" s="243" t="s">
        <v>498</v>
      </c>
      <c r="G227" s="163">
        <v>7579200000</v>
      </c>
      <c r="H227" s="244" t="s">
        <v>14</v>
      </c>
      <c r="I227" s="164">
        <v>40219</v>
      </c>
      <c r="J227" s="245">
        <v>4</v>
      </c>
      <c r="K227" s="1061">
        <v>7579200000</v>
      </c>
      <c r="L227" s="155">
        <f t="shared" si="7"/>
        <v>0</v>
      </c>
      <c r="M227" s="166" t="s">
        <v>1282</v>
      </c>
      <c r="N227" s="216">
        <v>40297</v>
      </c>
      <c r="O227" s="174" t="s">
        <v>1282</v>
      </c>
      <c r="P227" s="246"/>
      <c r="Q227" s="170" t="s">
        <v>1652</v>
      </c>
      <c r="R227" s="596">
        <v>324195686.39999998</v>
      </c>
    </row>
    <row r="228" spans="1:18" x14ac:dyDescent="0.2">
      <c r="A228" s="157"/>
      <c r="B228" s="240">
        <v>39813</v>
      </c>
      <c r="C228" s="248" t="s">
        <v>571</v>
      </c>
      <c r="D228" s="249" t="s">
        <v>497</v>
      </c>
      <c r="E228" s="161" t="s">
        <v>61</v>
      </c>
      <c r="F228" s="243" t="s">
        <v>498</v>
      </c>
      <c r="G228" s="163">
        <v>3408000000</v>
      </c>
      <c r="H228" s="244" t="s">
        <v>14</v>
      </c>
      <c r="I228" s="164"/>
      <c r="J228" s="245"/>
      <c r="K228" s="1061"/>
      <c r="L228" s="155" t="str">
        <f t="shared" si="7"/>
        <v/>
      </c>
      <c r="M228" s="166"/>
      <c r="N228" s="216"/>
      <c r="O228" s="174"/>
      <c r="P228" s="246"/>
      <c r="Q228" s="170"/>
      <c r="R228" s="596"/>
    </row>
    <row r="229" spans="1:18" s="297" customFormat="1" ht="28.5" x14ac:dyDescent="0.2">
      <c r="A229" s="737" t="s">
        <v>2146</v>
      </c>
      <c r="B229" s="252">
        <v>39813</v>
      </c>
      <c r="C229" s="253" t="s">
        <v>572</v>
      </c>
      <c r="D229" s="254" t="s">
        <v>573</v>
      </c>
      <c r="E229" s="180" t="s">
        <v>55</v>
      </c>
      <c r="F229" s="862" t="s">
        <v>1537</v>
      </c>
      <c r="G229" s="182">
        <v>80347000</v>
      </c>
      <c r="H229" s="256" t="s">
        <v>14</v>
      </c>
      <c r="I229" s="183"/>
      <c r="J229" s="813"/>
      <c r="K229" s="1062"/>
      <c r="L229" s="191" t="str">
        <f t="shared" si="7"/>
        <v/>
      </c>
      <c r="M229" s="234"/>
      <c r="N229" s="814"/>
      <c r="O229" s="1520"/>
      <c r="P229" s="815"/>
      <c r="Q229" s="237"/>
      <c r="R229" s="725"/>
    </row>
    <row r="230" spans="1:18" x14ac:dyDescent="0.2">
      <c r="A230" s="157">
        <v>16</v>
      </c>
      <c r="B230" s="240">
        <v>39813</v>
      </c>
      <c r="C230" s="248" t="s">
        <v>574</v>
      </c>
      <c r="D230" s="249" t="s">
        <v>15</v>
      </c>
      <c r="E230" s="161" t="s">
        <v>16</v>
      </c>
      <c r="F230" s="243" t="s">
        <v>1683</v>
      </c>
      <c r="G230" s="163">
        <v>2330000000</v>
      </c>
      <c r="H230" s="244" t="s">
        <v>14</v>
      </c>
      <c r="I230" s="164">
        <v>40217</v>
      </c>
      <c r="J230" s="245">
        <v>16</v>
      </c>
      <c r="K230" s="155">
        <v>0</v>
      </c>
      <c r="L230" s="155">
        <v>0</v>
      </c>
      <c r="M230" s="166" t="s">
        <v>591</v>
      </c>
      <c r="N230" s="216" t="s">
        <v>591</v>
      </c>
      <c r="O230" s="174" t="s">
        <v>591</v>
      </c>
      <c r="P230" s="246"/>
      <c r="Q230" s="170"/>
      <c r="R230" s="596" t="s">
        <v>591</v>
      </c>
    </row>
    <row r="231" spans="1:18" x14ac:dyDescent="0.2">
      <c r="A231" s="157"/>
      <c r="B231" s="240">
        <v>39813</v>
      </c>
      <c r="C231" s="248" t="s">
        <v>575</v>
      </c>
      <c r="D231" s="249" t="s">
        <v>576</v>
      </c>
      <c r="E231" s="224" t="s">
        <v>416</v>
      </c>
      <c r="F231" s="243" t="s">
        <v>498</v>
      </c>
      <c r="G231" s="163">
        <v>36000000</v>
      </c>
      <c r="H231" s="244" t="s">
        <v>14</v>
      </c>
      <c r="I231" s="164"/>
      <c r="J231" s="245"/>
      <c r="K231" s="1061"/>
      <c r="L231" s="155" t="str">
        <f t="shared" ref="L231:L238" si="8">IF($K231&lt;&gt;0,$G231-$K231,"")</f>
        <v/>
      </c>
      <c r="M231" s="166"/>
      <c r="N231" s="216"/>
      <c r="O231" s="174"/>
      <c r="P231" s="246"/>
      <c r="Q231" s="170"/>
      <c r="R231" s="596"/>
    </row>
    <row r="232" spans="1:18" x14ac:dyDescent="0.2">
      <c r="A232" s="157">
        <v>2</v>
      </c>
      <c r="B232" s="240">
        <v>39813</v>
      </c>
      <c r="C232" s="3" t="s">
        <v>577</v>
      </c>
      <c r="D232" s="250" t="s">
        <v>578</v>
      </c>
      <c r="E232" s="197" t="s">
        <v>162</v>
      </c>
      <c r="F232" s="225" t="s">
        <v>420</v>
      </c>
      <c r="G232" s="251">
        <v>295400000</v>
      </c>
      <c r="H232" s="244" t="s">
        <v>14</v>
      </c>
      <c r="I232" s="164"/>
      <c r="J232" s="245"/>
      <c r="K232" s="1061"/>
      <c r="L232" s="155" t="str">
        <f t="shared" si="8"/>
        <v/>
      </c>
      <c r="M232" s="166"/>
      <c r="N232" s="216"/>
      <c r="O232" s="174"/>
      <c r="P232" s="246"/>
      <c r="Q232" s="170"/>
      <c r="R232" s="596"/>
    </row>
    <row r="233" spans="1:18" x14ac:dyDescent="0.2">
      <c r="A233" s="157" t="s">
        <v>1809</v>
      </c>
      <c r="B233" s="240">
        <v>39822</v>
      </c>
      <c r="C233" s="248" t="s">
        <v>11</v>
      </c>
      <c r="D233" s="249" t="s">
        <v>678</v>
      </c>
      <c r="E233" s="161" t="s">
        <v>13</v>
      </c>
      <c r="F233" s="225" t="s">
        <v>498</v>
      </c>
      <c r="G233" s="163">
        <v>10000000000</v>
      </c>
      <c r="H233" s="244" t="s">
        <v>14</v>
      </c>
      <c r="I233" s="164">
        <v>40156</v>
      </c>
      <c r="J233" s="245">
        <v>4</v>
      </c>
      <c r="K233" s="1061">
        <v>10000000000</v>
      </c>
      <c r="L233" s="155">
        <f t="shared" si="8"/>
        <v>0</v>
      </c>
      <c r="M233" s="166" t="s">
        <v>1282</v>
      </c>
      <c r="N233" s="216">
        <v>40240</v>
      </c>
      <c r="O233" s="174" t="s">
        <v>1282</v>
      </c>
      <c r="P233" s="246" t="s">
        <v>1808</v>
      </c>
      <c r="Q233" s="170" t="s">
        <v>1652</v>
      </c>
      <c r="R233" s="596">
        <v>124228645.8</v>
      </c>
    </row>
    <row r="234" spans="1:18" x14ac:dyDescent="0.2">
      <c r="A234" s="157"/>
      <c r="B234" s="240">
        <v>39822</v>
      </c>
      <c r="C234" s="248" t="s">
        <v>597</v>
      </c>
      <c r="D234" s="249" t="s">
        <v>596</v>
      </c>
      <c r="E234" s="161" t="s">
        <v>61</v>
      </c>
      <c r="F234" s="225" t="s">
        <v>498</v>
      </c>
      <c r="G234" s="251">
        <v>125000000</v>
      </c>
      <c r="H234" s="244" t="s">
        <v>14</v>
      </c>
      <c r="I234" s="164">
        <v>39925</v>
      </c>
      <c r="J234" s="165">
        <v>4</v>
      </c>
      <c r="K234" s="1061">
        <v>125000000</v>
      </c>
      <c r="L234" s="155">
        <f t="shared" si="8"/>
        <v>0</v>
      </c>
      <c r="M234" s="166" t="s">
        <v>1282</v>
      </c>
      <c r="N234" s="216">
        <v>39960</v>
      </c>
      <c r="O234" s="174" t="s">
        <v>1282</v>
      </c>
      <c r="P234" s="169"/>
      <c r="Q234" s="170" t="s">
        <v>1651</v>
      </c>
      <c r="R234" s="596">
        <v>5025000</v>
      </c>
    </row>
    <row r="235" spans="1:18" x14ac:dyDescent="0.2">
      <c r="A235" s="157"/>
      <c r="B235" s="240">
        <v>39822</v>
      </c>
      <c r="C235" s="248" t="s">
        <v>598</v>
      </c>
      <c r="D235" s="249" t="s">
        <v>599</v>
      </c>
      <c r="E235" s="161" t="s">
        <v>104</v>
      </c>
      <c r="F235" s="225" t="s">
        <v>498</v>
      </c>
      <c r="G235" s="251">
        <v>30000000</v>
      </c>
      <c r="H235" s="244" t="s">
        <v>14</v>
      </c>
      <c r="I235" s="164"/>
      <c r="J235" s="245"/>
      <c r="K235" s="1061"/>
      <c r="L235" s="155" t="str">
        <f t="shared" si="8"/>
        <v/>
      </c>
      <c r="M235" s="166"/>
      <c r="N235" s="216"/>
      <c r="O235" s="174"/>
      <c r="P235" s="246"/>
      <c r="Q235" s="170"/>
      <c r="R235" s="596"/>
    </row>
    <row r="236" spans="1:18" ht="28.5" x14ac:dyDescent="0.2">
      <c r="A236" s="189"/>
      <c r="B236" s="252">
        <v>39822</v>
      </c>
      <c r="C236" s="253" t="s">
        <v>600</v>
      </c>
      <c r="D236" s="254" t="s">
        <v>679</v>
      </c>
      <c r="E236" s="180" t="s">
        <v>66</v>
      </c>
      <c r="F236" s="231" t="s">
        <v>498</v>
      </c>
      <c r="G236" s="255">
        <v>28685000</v>
      </c>
      <c r="H236" s="256" t="s">
        <v>14</v>
      </c>
      <c r="I236" s="183">
        <v>40184</v>
      </c>
      <c r="J236" s="257">
        <v>4</v>
      </c>
      <c r="K236" s="1062">
        <v>7172000</v>
      </c>
      <c r="L236" s="191">
        <f t="shared" si="8"/>
        <v>21513000</v>
      </c>
      <c r="M236" s="166" t="s">
        <v>316</v>
      </c>
      <c r="N236" s="216"/>
      <c r="O236" s="174"/>
      <c r="P236" s="246"/>
      <c r="Q236" s="170"/>
      <c r="R236" s="596"/>
    </row>
    <row r="237" spans="1:18" x14ac:dyDescent="0.2">
      <c r="A237" s="157"/>
      <c r="B237" s="240">
        <v>39822</v>
      </c>
      <c r="C237" s="248" t="s">
        <v>601</v>
      </c>
      <c r="D237" s="249" t="s">
        <v>602</v>
      </c>
      <c r="E237" s="161" t="s">
        <v>25</v>
      </c>
      <c r="F237" s="225" t="s">
        <v>498</v>
      </c>
      <c r="G237" s="251">
        <v>5000000</v>
      </c>
      <c r="H237" s="244" t="s">
        <v>14</v>
      </c>
      <c r="I237" s="164">
        <v>40093</v>
      </c>
      <c r="J237" s="245">
        <v>4</v>
      </c>
      <c r="K237" s="1061">
        <v>5000000</v>
      </c>
      <c r="L237" s="155">
        <f t="shared" si="8"/>
        <v>0</v>
      </c>
      <c r="M237" s="166" t="s">
        <v>1282</v>
      </c>
      <c r="N237" s="216"/>
      <c r="O237" s="174"/>
      <c r="P237" s="246"/>
      <c r="Q237" s="170"/>
      <c r="R237" s="596"/>
    </row>
    <row r="238" spans="1:18" x14ac:dyDescent="0.2">
      <c r="A238" s="157"/>
      <c r="B238" s="240">
        <v>39822</v>
      </c>
      <c r="C238" s="248" t="s">
        <v>603</v>
      </c>
      <c r="D238" s="249" t="s">
        <v>604</v>
      </c>
      <c r="E238" s="214" t="s">
        <v>249</v>
      </c>
      <c r="F238" s="225" t="s">
        <v>498</v>
      </c>
      <c r="G238" s="251">
        <v>25000000</v>
      </c>
      <c r="H238" s="244" t="s">
        <v>14</v>
      </c>
      <c r="I238" s="164"/>
      <c r="J238" s="245"/>
      <c r="K238" s="1061"/>
      <c r="L238" s="155" t="str">
        <f t="shared" si="8"/>
        <v/>
      </c>
      <c r="M238" s="166"/>
      <c r="N238" s="216"/>
      <c r="O238" s="174"/>
      <c r="P238" s="246"/>
      <c r="Q238" s="170"/>
      <c r="R238" s="596"/>
    </row>
    <row r="239" spans="1:18" x14ac:dyDescent="0.2">
      <c r="A239" s="157"/>
      <c r="B239" s="240">
        <v>39822</v>
      </c>
      <c r="C239" s="248" t="s">
        <v>605</v>
      </c>
      <c r="D239" s="249" t="s">
        <v>606</v>
      </c>
      <c r="E239" s="161" t="s">
        <v>66</v>
      </c>
      <c r="F239" s="225" t="s">
        <v>498</v>
      </c>
      <c r="G239" s="251">
        <v>89310000</v>
      </c>
      <c r="H239" s="244" t="s">
        <v>14</v>
      </c>
      <c r="I239" s="164">
        <v>39911</v>
      </c>
      <c r="J239" s="165">
        <v>4</v>
      </c>
      <c r="K239" s="1061">
        <v>89310000</v>
      </c>
      <c r="L239" s="155">
        <v>0</v>
      </c>
      <c r="M239" s="166" t="s">
        <v>1282</v>
      </c>
      <c r="N239" s="258">
        <v>39960</v>
      </c>
      <c r="O239" s="174" t="s">
        <v>1282</v>
      </c>
      <c r="P239" s="169"/>
      <c r="Q239" s="170" t="s">
        <v>1651</v>
      </c>
      <c r="R239" s="596">
        <v>2100000</v>
      </c>
    </row>
    <row r="240" spans="1:18" x14ac:dyDescent="0.2">
      <c r="A240" s="157"/>
      <c r="B240" s="240">
        <v>39822</v>
      </c>
      <c r="C240" s="248" t="s">
        <v>1542</v>
      </c>
      <c r="D240" s="249" t="s">
        <v>607</v>
      </c>
      <c r="E240" s="161" t="s">
        <v>13</v>
      </c>
      <c r="F240" s="225" t="s">
        <v>498</v>
      </c>
      <c r="G240" s="251">
        <v>24900000</v>
      </c>
      <c r="H240" s="244" t="s">
        <v>14</v>
      </c>
      <c r="I240" s="164"/>
      <c r="J240" s="245"/>
      <c r="K240" s="1061"/>
      <c r="L240" s="155" t="str">
        <f t="shared" ref="L240:L258" si="9">IF($K240&lt;&gt;0,$G240-$K240,"")</f>
        <v/>
      </c>
      <c r="M240" s="166"/>
      <c r="N240" s="216"/>
      <c r="O240" s="174"/>
      <c r="P240" s="246"/>
      <c r="Q240" s="170"/>
      <c r="R240" s="596"/>
    </row>
    <row r="241" spans="1:18" x14ac:dyDescent="0.2">
      <c r="A241" s="157"/>
      <c r="B241" s="240">
        <v>39822</v>
      </c>
      <c r="C241" s="248" t="s">
        <v>608</v>
      </c>
      <c r="D241" s="249" t="s">
        <v>15</v>
      </c>
      <c r="E241" s="161" t="s">
        <v>16</v>
      </c>
      <c r="F241" s="225" t="s">
        <v>498</v>
      </c>
      <c r="G241" s="251">
        <v>3388890000</v>
      </c>
      <c r="H241" s="244" t="s">
        <v>14</v>
      </c>
      <c r="I241" s="164">
        <v>39981</v>
      </c>
      <c r="J241" s="165">
        <v>4</v>
      </c>
      <c r="K241" s="1064">
        <v>3388890000</v>
      </c>
      <c r="L241" s="155">
        <f t="shared" si="9"/>
        <v>0</v>
      </c>
      <c r="M241" s="166" t="s">
        <v>1282</v>
      </c>
      <c r="N241" s="216">
        <v>40023</v>
      </c>
      <c r="O241" s="174" t="s">
        <v>1282</v>
      </c>
      <c r="P241" s="169"/>
      <c r="Q241" s="170" t="s">
        <v>1651</v>
      </c>
      <c r="R241" s="596">
        <v>340000000</v>
      </c>
    </row>
    <row r="242" spans="1:18" x14ac:dyDescent="0.2">
      <c r="A242" s="157"/>
      <c r="B242" s="240">
        <v>39822</v>
      </c>
      <c r="C242" s="248" t="s">
        <v>609</v>
      </c>
      <c r="D242" s="249" t="s">
        <v>610</v>
      </c>
      <c r="E242" s="259" t="s">
        <v>611</v>
      </c>
      <c r="F242" s="225" t="s">
        <v>498</v>
      </c>
      <c r="G242" s="251">
        <v>135000000</v>
      </c>
      <c r="H242" s="244" t="s">
        <v>14</v>
      </c>
      <c r="I242" s="164"/>
      <c r="J242" s="245"/>
      <c r="K242" s="1061"/>
      <c r="L242" s="155" t="str">
        <f t="shared" si="9"/>
        <v/>
      </c>
      <c r="M242" s="166"/>
      <c r="N242" s="216"/>
      <c r="O242" s="174"/>
      <c r="P242" s="246"/>
      <c r="Q242" s="170"/>
      <c r="R242" s="596"/>
    </row>
    <row r="243" spans="1:18" x14ac:dyDescent="0.2">
      <c r="A243" s="157"/>
      <c r="B243" s="240">
        <v>39822</v>
      </c>
      <c r="C243" s="248" t="s">
        <v>612</v>
      </c>
      <c r="D243" s="249" t="s">
        <v>362</v>
      </c>
      <c r="E243" s="197" t="s">
        <v>162</v>
      </c>
      <c r="F243" s="225" t="s">
        <v>498</v>
      </c>
      <c r="G243" s="251">
        <v>32668000</v>
      </c>
      <c r="H243" s="244" t="s">
        <v>14</v>
      </c>
      <c r="I243" s="164"/>
      <c r="J243" s="245"/>
      <c r="K243" s="1061"/>
      <c r="L243" s="155" t="str">
        <f t="shared" si="9"/>
        <v/>
      </c>
      <c r="M243" s="166"/>
      <c r="N243" s="216"/>
      <c r="O243" s="174"/>
      <c r="P243" s="246"/>
      <c r="Q243" s="170"/>
      <c r="R243" s="596"/>
    </row>
    <row r="244" spans="1:18" x14ac:dyDescent="0.2">
      <c r="A244" s="157"/>
      <c r="B244" s="240">
        <v>39822</v>
      </c>
      <c r="C244" s="248" t="s">
        <v>613</v>
      </c>
      <c r="D244" s="249" t="s">
        <v>614</v>
      </c>
      <c r="E244" s="161" t="s">
        <v>55</v>
      </c>
      <c r="F244" s="225" t="s">
        <v>498</v>
      </c>
      <c r="G244" s="251">
        <v>24000000</v>
      </c>
      <c r="H244" s="244" t="s">
        <v>14</v>
      </c>
      <c r="I244" s="164"/>
      <c r="J244" s="245"/>
      <c r="K244" s="1061"/>
      <c r="L244" s="155" t="str">
        <f t="shared" si="9"/>
        <v/>
      </c>
      <c r="M244" s="166"/>
      <c r="N244" s="216"/>
      <c r="O244" s="174"/>
      <c r="P244" s="246"/>
      <c r="Q244" s="170"/>
      <c r="R244" s="596"/>
    </row>
    <row r="245" spans="1:18" x14ac:dyDescent="0.2">
      <c r="A245" s="157"/>
      <c r="B245" s="240">
        <v>39822</v>
      </c>
      <c r="C245" s="248" t="s">
        <v>615</v>
      </c>
      <c r="D245" s="249" t="s">
        <v>616</v>
      </c>
      <c r="E245" s="161" t="s">
        <v>36</v>
      </c>
      <c r="F245" s="225" t="s">
        <v>498</v>
      </c>
      <c r="G245" s="251">
        <v>28000000</v>
      </c>
      <c r="H245" s="244" t="s">
        <v>14</v>
      </c>
      <c r="I245" s="164"/>
      <c r="J245" s="245"/>
      <c r="K245" s="1061"/>
      <c r="L245" s="155" t="str">
        <f t="shared" si="9"/>
        <v/>
      </c>
      <c r="M245" s="166"/>
      <c r="N245" s="216"/>
      <c r="O245" s="174"/>
      <c r="P245" s="246"/>
      <c r="Q245" s="170"/>
      <c r="R245" s="596"/>
    </row>
    <row r="246" spans="1:18" x14ac:dyDescent="0.2">
      <c r="A246" s="157"/>
      <c r="B246" s="240">
        <v>39822</v>
      </c>
      <c r="C246" s="248" t="s">
        <v>617</v>
      </c>
      <c r="D246" s="249" t="s">
        <v>618</v>
      </c>
      <c r="E246" s="161" t="s">
        <v>22</v>
      </c>
      <c r="F246" s="225" t="s">
        <v>498</v>
      </c>
      <c r="G246" s="251">
        <v>78158000</v>
      </c>
      <c r="H246" s="244" t="s">
        <v>14</v>
      </c>
      <c r="I246" s="164">
        <v>39925</v>
      </c>
      <c r="J246" s="165">
        <v>4</v>
      </c>
      <c r="K246" s="1061">
        <v>78158000</v>
      </c>
      <c r="L246" s="155">
        <f t="shared" si="9"/>
        <v>0</v>
      </c>
      <c r="M246" s="166" t="s">
        <v>1282</v>
      </c>
      <c r="N246" s="216">
        <v>39960</v>
      </c>
      <c r="O246" s="174" t="s">
        <v>1282</v>
      </c>
      <c r="P246" s="169"/>
      <c r="Q246" s="170" t="s">
        <v>1651</v>
      </c>
      <c r="R246" s="596">
        <v>2200000</v>
      </c>
    </row>
    <row r="247" spans="1:18" x14ac:dyDescent="0.2">
      <c r="A247" s="157">
        <v>33</v>
      </c>
      <c r="B247" s="240">
        <v>39822</v>
      </c>
      <c r="C247" s="248" t="s">
        <v>619</v>
      </c>
      <c r="D247" s="249" t="s">
        <v>620</v>
      </c>
      <c r="E247" s="161" t="s">
        <v>122</v>
      </c>
      <c r="F247" s="225" t="s">
        <v>498</v>
      </c>
      <c r="G247" s="251">
        <v>44000000</v>
      </c>
      <c r="H247" s="244" t="s">
        <v>14</v>
      </c>
      <c r="I247" s="164"/>
      <c r="J247" s="245"/>
      <c r="K247" s="1061"/>
      <c r="L247" s="155" t="str">
        <f t="shared" si="9"/>
        <v/>
      </c>
      <c r="M247" s="166"/>
      <c r="N247" s="216"/>
      <c r="O247" s="174"/>
      <c r="P247" s="246"/>
      <c r="Q247" s="170"/>
      <c r="R247" s="596"/>
    </row>
    <row r="248" spans="1:18" x14ac:dyDescent="0.2">
      <c r="A248" s="157"/>
      <c r="B248" s="240">
        <v>39822</v>
      </c>
      <c r="C248" s="248" t="s">
        <v>621</v>
      </c>
      <c r="D248" s="249" t="s">
        <v>622</v>
      </c>
      <c r="E248" s="161" t="s">
        <v>61</v>
      </c>
      <c r="F248" s="225" t="s">
        <v>498</v>
      </c>
      <c r="G248" s="251">
        <v>13400000</v>
      </c>
      <c r="H248" s="244" t="s">
        <v>14</v>
      </c>
      <c r="I248" s="164">
        <v>40107</v>
      </c>
      <c r="J248" s="245">
        <v>4</v>
      </c>
      <c r="K248" s="1061">
        <v>13400000</v>
      </c>
      <c r="L248" s="155">
        <f t="shared" si="9"/>
        <v>0</v>
      </c>
      <c r="M248" s="166" t="s">
        <v>1282</v>
      </c>
      <c r="N248" s="216"/>
      <c r="O248" s="174"/>
      <c r="P248" s="246"/>
      <c r="Q248" s="170"/>
      <c r="R248" s="596"/>
    </row>
    <row r="249" spans="1:18" x14ac:dyDescent="0.2">
      <c r="A249" s="157"/>
      <c r="B249" s="240">
        <v>39822</v>
      </c>
      <c r="C249" s="248" t="s">
        <v>623</v>
      </c>
      <c r="D249" s="249" t="s">
        <v>624</v>
      </c>
      <c r="E249" s="161" t="s">
        <v>66</v>
      </c>
      <c r="F249" s="225" t="s">
        <v>498</v>
      </c>
      <c r="G249" s="251">
        <v>10000000</v>
      </c>
      <c r="H249" s="244" t="s">
        <v>14</v>
      </c>
      <c r="I249" s="164"/>
      <c r="J249" s="245"/>
      <c r="K249" s="1061"/>
      <c r="L249" s="155" t="str">
        <f t="shared" si="9"/>
        <v/>
      </c>
      <c r="M249" s="166"/>
      <c r="N249" s="216"/>
      <c r="O249" s="174"/>
      <c r="P249" s="246"/>
      <c r="Q249" s="170"/>
      <c r="R249" s="596"/>
    </row>
    <row r="250" spans="1:18" x14ac:dyDescent="0.2">
      <c r="A250" s="157"/>
      <c r="B250" s="240">
        <v>39822</v>
      </c>
      <c r="C250" s="248" t="s">
        <v>625</v>
      </c>
      <c r="D250" s="249" t="s">
        <v>626</v>
      </c>
      <c r="E250" s="214" t="s">
        <v>218</v>
      </c>
      <c r="F250" s="225" t="s">
        <v>498</v>
      </c>
      <c r="G250" s="251">
        <v>100000000</v>
      </c>
      <c r="H250" s="244" t="s">
        <v>14</v>
      </c>
      <c r="I250" s="164">
        <v>40065</v>
      </c>
      <c r="J250" s="245">
        <v>4</v>
      </c>
      <c r="K250" s="1061">
        <v>100000000</v>
      </c>
      <c r="L250" s="155">
        <f t="shared" si="9"/>
        <v>0</v>
      </c>
      <c r="M250" s="166" t="s">
        <v>1282</v>
      </c>
      <c r="N250" s="216"/>
      <c r="O250" s="174"/>
      <c r="P250" s="246"/>
      <c r="Q250" s="170"/>
      <c r="R250" s="596"/>
    </row>
    <row r="251" spans="1:18" x14ac:dyDescent="0.2">
      <c r="A251" s="157"/>
      <c r="B251" s="240">
        <v>39822</v>
      </c>
      <c r="C251" s="248" t="s">
        <v>627</v>
      </c>
      <c r="D251" s="249" t="s">
        <v>628</v>
      </c>
      <c r="E251" s="161" t="s">
        <v>55</v>
      </c>
      <c r="F251" s="225" t="s">
        <v>498</v>
      </c>
      <c r="G251" s="251">
        <v>20000000</v>
      </c>
      <c r="H251" s="244" t="s">
        <v>14</v>
      </c>
      <c r="I251" s="164"/>
      <c r="J251" s="245"/>
      <c r="K251" s="1061"/>
      <c r="L251" s="155" t="str">
        <f t="shared" si="9"/>
        <v/>
      </c>
      <c r="M251" s="166"/>
      <c r="N251" s="216"/>
      <c r="O251" s="174"/>
      <c r="P251" s="246"/>
      <c r="Q251" s="170"/>
      <c r="R251" s="596"/>
    </row>
    <row r="252" spans="1:18" x14ac:dyDescent="0.2">
      <c r="A252" s="157"/>
      <c r="B252" s="240">
        <v>39822</v>
      </c>
      <c r="C252" s="248" t="s">
        <v>629</v>
      </c>
      <c r="D252" s="249" t="s">
        <v>630</v>
      </c>
      <c r="E252" s="224" t="s">
        <v>416</v>
      </c>
      <c r="F252" s="225" t="s">
        <v>498</v>
      </c>
      <c r="G252" s="251">
        <v>10200000</v>
      </c>
      <c r="H252" s="244" t="s">
        <v>14</v>
      </c>
      <c r="I252" s="164"/>
      <c r="J252" s="245"/>
      <c r="K252" s="1061"/>
      <c r="L252" s="155" t="str">
        <f t="shared" si="9"/>
        <v/>
      </c>
      <c r="M252" s="166"/>
      <c r="N252" s="216"/>
      <c r="O252" s="174"/>
      <c r="P252" s="246"/>
      <c r="Q252" s="170"/>
      <c r="R252" s="596"/>
    </row>
    <row r="253" spans="1:18" x14ac:dyDescent="0.2">
      <c r="A253" s="157"/>
      <c r="B253" s="240">
        <v>39822</v>
      </c>
      <c r="C253" s="248" t="s">
        <v>631</v>
      </c>
      <c r="D253" s="249" t="s">
        <v>231</v>
      </c>
      <c r="E253" s="161" t="s">
        <v>13</v>
      </c>
      <c r="F253" s="225" t="s">
        <v>498</v>
      </c>
      <c r="G253" s="251">
        <v>16000000</v>
      </c>
      <c r="H253" s="244" t="s">
        <v>14</v>
      </c>
      <c r="I253" s="164"/>
      <c r="J253" s="245"/>
      <c r="K253" s="1061"/>
      <c r="L253" s="155" t="str">
        <f t="shared" si="9"/>
        <v/>
      </c>
      <c r="M253" s="166"/>
      <c r="N253" s="216"/>
      <c r="O253" s="174"/>
      <c r="P253" s="246"/>
      <c r="Q253" s="170"/>
      <c r="R253" s="596"/>
    </row>
    <row r="254" spans="1:18" x14ac:dyDescent="0.2">
      <c r="A254" s="157"/>
      <c r="B254" s="240">
        <v>39822</v>
      </c>
      <c r="C254" s="248" t="s">
        <v>632</v>
      </c>
      <c r="D254" s="249" t="s">
        <v>633</v>
      </c>
      <c r="E254" s="161" t="s">
        <v>13</v>
      </c>
      <c r="F254" s="225" t="s">
        <v>498</v>
      </c>
      <c r="G254" s="251">
        <v>65000000</v>
      </c>
      <c r="H254" s="244" t="s">
        <v>14</v>
      </c>
      <c r="I254" s="164"/>
      <c r="J254" s="245"/>
      <c r="K254" s="1061"/>
      <c r="L254" s="155" t="str">
        <f t="shared" si="9"/>
        <v/>
      </c>
      <c r="M254" s="166"/>
      <c r="N254" s="216"/>
      <c r="O254" s="174"/>
      <c r="P254" s="246"/>
      <c r="Q254" s="170"/>
      <c r="R254" s="596"/>
    </row>
    <row r="255" spans="1:18" x14ac:dyDescent="0.2">
      <c r="A255" s="157"/>
      <c r="B255" s="240">
        <v>39822</v>
      </c>
      <c r="C255" s="248" t="s">
        <v>634</v>
      </c>
      <c r="D255" s="249" t="s">
        <v>635</v>
      </c>
      <c r="E255" s="161" t="s">
        <v>104</v>
      </c>
      <c r="F255" s="225" t="s">
        <v>498</v>
      </c>
      <c r="G255" s="251">
        <v>20000000</v>
      </c>
      <c r="H255" s="244" t="s">
        <v>14</v>
      </c>
      <c r="I255" s="164"/>
      <c r="J255" s="245"/>
      <c r="K255" s="1061"/>
      <c r="L255" s="155" t="str">
        <f t="shared" si="9"/>
        <v/>
      </c>
      <c r="M255" s="166"/>
      <c r="N255" s="216"/>
      <c r="O255" s="174"/>
      <c r="P255" s="246"/>
      <c r="Q255" s="170"/>
      <c r="R255" s="596"/>
    </row>
    <row r="256" spans="1:18" x14ac:dyDescent="0.2">
      <c r="A256" s="157"/>
      <c r="B256" s="240">
        <v>39822</v>
      </c>
      <c r="C256" s="248" t="s">
        <v>636</v>
      </c>
      <c r="D256" s="249" t="s">
        <v>637</v>
      </c>
      <c r="E256" s="214" t="s">
        <v>218</v>
      </c>
      <c r="F256" s="225" t="s">
        <v>498</v>
      </c>
      <c r="G256" s="251">
        <v>16500000</v>
      </c>
      <c r="H256" s="244" t="s">
        <v>14</v>
      </c>
      <c r="I256" s="164"/>
      <c r="J256" s="245"/>
      <c r="K256" s="1061"/>
      <c r="L256" s="155" t="str">
        <f t="shared" si="9"/>
        <v/>
      </c>
      <c r="M256" s="166"/>
      <c r="N256" s="216"/>
      <c r="O256" s="174"/>
      <c r="P256" s="246"/>
      <c r="Q256" s="170"/>
      <c r="R256" s="596"/>
    </row>
    <row r="257" spans="1:18" x14ac:dyDescent="0.2">
      <c r="A257" s="157"/>
      <c r="B257" s="240">
        <v>39822</v>
      </c>
      <c r="C257" s="248" t="s">
        <v>638</v>
      </c>
      <c r="D257" s="249" t="s">
        <v>148</v>
      </c>
      <c r="E257" s="197" t="s">
        <v>149</v>
      </c>
      <c r="F257" s="225" t="s">
        <v>498</v>
      </c>
      <c r="G257" s="251">
        <v>20000000</v>
      </c>
      <c r="H257" s="244" t="s">
        <v>14</v>
      </c>
      <c r="I257" s="164"/>
      <c r="J257" s="245"/>
      <c r="K257" s="1061"/>
      <c r="L257" s="155" t="str">
        <f t="shared" si="9"/>
        <v/>
      </c>
      <c r="M257" s="166"/>
      <c r="N257" s="216"/>
      <c r="O257" s="174"/>
      <c r="P257" s="246"/>
      <c r="Q257" s="170"/>
      <c r="R257" s="596"/>
    </row>
    <row r="258" spans="1:18" x14ac:dyDescent="0.2">
      <c r="A258" s="157"/>
      <c r="B258" s="240">
        <v>39822</v>
      </c>
      <c r="C258" s="248" t="s">
        <v>639</v>
      </c>
      <c r="D258" s="249" t="s">
        <v>640</v>
      </c>
      <c r="E258" s="161" t="s">
        <v>58</v>
      </c>
      <c r="F258" s="225" t="s">
        <v>498</v>
      </c>
      <c r="G258" s="251">
        <v>33000000</v>
      </c>
      <c r="H258" s="244" t="s">
        <v>14</v>
      </c>
      <c r="I258" s="164"/>
      <c r="J258" s="245"/>
      <c r="K258" s="1061"/>
      <c r="L258" s="155" t="str">
        <f t="shared" si="9"/>
        <v/>
      </c>
      <c r="M258" s="166"/>
      <c r="N258" s="216"/>
      <c r="O258" s="174"/>
      <c r="P258" s="246"/>
      <c r="Q258" s="170"/>
      <c r="R258" s="596"/>
    </row>
    <row r="259" spans="1:18" x14ac:dyDescent="0.2">
      <c r="A259" s="157"/>
      <c r="B259" s="240">
        <v>39822</v>
      </c>
      <c r="C259" s="248" t="s">
        <v>641</v>
      </c>
      <c r="D259" s="249" t="s">
        <v>642</v>
      </c>
      <c r="E259" s="161" t="s">
        <v>44</v>
      </c>
      <c r="F259" s="225" t="s">
        <v>498</v>
      </c>
      <c r="G259" s="251">
        <v>25000000</v>
      </c>
      <c r="H259" s="244" t="s">
        <v>14</v>
      </c>
      <c r="I259" s="164">
        <v>39918</v>
      </c>
      <c r="J259" s="165">
        <v>4</v>
      </c>
      <c r="K259" s="1061">
        <v>25000000</v>
      </c>
      <c r="L259" s="155">
        <v>0</v>
      </c>
      <c r="M259" s="166" t="s">
        <v>1282</v>
      </c>
      <c r="N259" s="216"/>
      <c r="O259" s="174"/>
      <c r="P259" s="169"/>
      <c r="Q259" s="170"/>
      <c r="R259" s="596"/>
    </row>
    <row r="260" spans="1:18" x14ac:dyDescent="0.2">
      <c r="A260" s="157">
        <v>2</v>
      </c>
      <c r="B260" s="240">
        <v>39822</v>
      </c>
      <c r="C260" s="248" t="s">
        <v>643</v>
      </c>
      <c r="D260" s="249" t="s">
        <v>103</v>
      </c>
      <c r="E260" s="161" t="s">
        <v>36</v>
      </c>
      <c r="F260" s="225" t="s">
        <v>420</v>
      </c>
      <c r="G260" s="251">
        <v>12000000</v>
      </c>
      <c r="H260" s="244" t="s">
        <v>14</v>
      </c>
      <c r="I260" s="164"/>
      <c r="J260" s="245"/>
      <c r="K260" s="1061"/>
      <c r="L260" s="155" t="str">
        <f t="shared" ref="L260:L298" si="10">IF($K260&lt;&gt;0,$G260-$K260,"")</f>
        <v/>
      </c>
      <c r="M260" s="166"/>
      <c r="N260" s="216"/>
      <c r="O260" s="174"/>
      <c r="P260" s="246"/>
      <c r="Q260" s="170"/>
      <c r="R260" s="596"/>
    </row>
    <row r="261" spans="1:18" x14ac:dyDescent="0.2">
      <c r="A261" s="157">
        <v>2</v>
      </c>
      <c r="B261" s="240">
        <v>39822</v>
      </c>
      <c r="C261" s="248" t="s">
        <v>645</v>
      </c>
      <c r="D261" s="249" t="s">
        <v>644</v>
      </c>
      <c r="E261" s="197" t="s">
        <v>180</v>
      </c>
      <c r="F261" s="225" t="s">
        <v>420</v>
      </c>
      <c r="G261" s="251">
        <v>6000000</v>
      </c>
      <c r="H261" s="244" t="s">
        <v>14</v>
      </c>
      <c r="I261" s="164"/>
      <c r="J261" s="245"/>
      <c r="K261" s="1061"/>
      <c r="L261" s="155" t="str">
        <f t="shared" si="10"/>
        <v/>
      </c>
      <c r="M261" s="166"/>
      <c r="N261" s="216"/>
      <c r="O261" s="174"/>
      <c r="P261" s="246"/>
      <c r="Q261" s="170"/>
      <c r="R261" s="596"/>
    </row>
    <row r="262" spans="1:18" x14ac:dyDescent="0.2">
      <c r="A262" s="157">
        <v>2</v>
      </c>
      <c r="B262" s="240">
        <v>39822</v>
      </c>
      <c r="C262" s="248" t="s">
        <v>646</v>
      </c>
      <c r="D262" s="249" t="s">
        <v>647</v>
      </c>
      <c r="E262" s="161" t="s">
        <v>25</v>
      </c>
      <c r="F262" s="225" t="s">
        <v>420</v>
      </c>
      <c r="G262" s="251">
        <v>6815000</v>
      </c>
      <c r="H262" s="244" t="s">
        <v>14</v>
      </c>
      <c r="I262" s="164"/>
      <c r="J262" s="245"/>
      <c r="K262" s="1061"/>
      <c r="L262" s="155" t="str">
        <f t="shared" si="10"/>
        <v/>
      </c>
      <c r="M262" s="166"/>
      <c r="N262" s="216"/>
      <c r="O262" s="174"/>
      <c r="P262" s="246"/>
      <c r="Q262" s="170"/>
      <c r="R262" s="596"/>
    </row>
    <row r="263" spans="1:18" x14ac:dyDescent="0.2">
      <c r="A263" s="157">
        <v>2</v>
      </c>
      <c r="B263" s="240">
        <v>39822</v>
      </c>
      <c r="C263" s="248" t="s">
        <v>648</v>
      </c>
      <c r="D263" s="249" t="s">
        <v>649</v>
      </c>
      <c r="E263" s="161" t="s">
        <v>25</v>
      </c>
      <c r="F263" s="225" t="s">
        <v>420</v>
      </c>
      <c r="G263" s="251">
        <v>5803000</v>
      </c>
      <c r="H263" s="244" t="s">
        <v>14</v>
      </c>
      <c r="I263" s="164"/>
      <c r="J263" s="245"/>
      <c r="K263" s="1061"/>
      <c r="L263" s="155" t="str">
        <f t="shared" si="10"/>
        <v/>
      </c>
      <c r="M263" s="166"/>
      <c r="N263" s="216"/>
      <c r="O263" s="174"/>
      <c r="P263" s="246"/>
      <c r="Q263" s="170"/>
      <c r="R263" s="596"/>
    </row>
    <row r="264" spans="1:18" x14ac:dyDescent="0.2">
      <c r="A264" s="157">
        <v>2</v>
      </c>
      <c r="B264" s="240">
        <v>39822</v>
      </c>
      <c r="C264" s="248" t="s">
        <v>651</v>
      </c>
      <c r="D264" s="249" t="s">
        <v>650</v>
      </c>
      <c r="E264" s="161" t="s">
        <v>13</v>
      </c>
      <c r="F264" s="225" t="s">
        <v>420</v>
      </c>
      <c r="G264" s="251">
        <v>3070000</v>
      </c>
      <c r="H264" s="244" t="s">
        <v>14</v>
      </c>
      <c r="I264" s="164"/>
      <c r="J264" s="245"/>
      <c r="K264" s="1061"/>
      <c r="L264" s="155" t="str">
        <f t="shared" si="10"/>
        <v/>
      </c>
      <c r="M264" s="166"/>
      <c r="N264" s="216"/>
      <c r="O264" s="174"/>
      <c r="P264" s="246"/>
      <c r="Q264" s="170"/>
      <c r="R264" s="596"/>
    </row>
    <row r="265" spans="1:18" s="239" customFormat="1" x14ac:dyDescent="0.2">
      <c r="A265" s="157">
        <v>3</v>
      </c>
      <c r="B265" s="240">
        <v>39822</v>
      </c>
      <c r="C265" s="248" t="s">
        <v>652</v>
      </c>
      <c r="D265" s="249" t="s">
        <v>653</v>
      </c>
      <c r="E265" s="161" t="s">
        <v>25</v>
      </c>
      <c r="F265" s="225" t="s">
        <v>654</v>
      </c>
      <c r="G265" s="163">
        <v>5116000</v>
      </c>
      <c r="H265" s="244" t="s">
        <v>14</v>
      </c>
      <c r="I265" s="164"/>
      <c r="J265" s="245"/>
      <c r="K265" s="1061"/>
      <c r="L265" s="155" t="str">
        <f t="shared" si="10"/>
        <v/>
      </c>
      <c r="M265" s="166"/>
      <c r="N265" s="216"/>
      <c r="O265" s="174"/>
      <c r="P265" s="246"/>
      <c r="Q265" s="238"/>
      <c r="R265" s="596"/>
    </row>
    <row r="266" spans="1:18" x14ac:dyDescent="0.2">
      <c r="A266" s="157">
        <v>2</v>
      </c>
      <c r="B266" s="240">
        <v>39822</v>
      </c>
      <c r="C266" s="248" t="s">
        <v>656</v>
      </c>
      <c r="D266" s="249" t="s">
        <v>655</v>
      </c>
      <c r="E266" s="161" t="s">
        <v>75</v>
      </c>
      <c r="F266" s="225" t="s">
        <v>420</v>
      </c>
      <c r="G266" s="251">
        <v>2995000</v>
      </c>
      <c r="H266" s="244" t="s">
        <v>14</v>
      </c>
      <c r="I266" s="164"/>
      <c r="J266" s="245"/>
      <c r="K266" s="1061"/>
      <c r="L266" s="155" t="str">
        <f t="shared" si="10"/>
        <v/>
      </c>
      <c r="M266" s="166"/>
      <c r="N266" s="216"/>
      <c r="O266" s="174"/>
      <c r="P266" s="246"/>
      <c r="Q266" s="170"/>
      <c r="R266" s="596"/>
    </row>
    <row r="267" spans="1:18" x14ac:dyDescent="0.2">
      <c r="A267" s="157">
        <v>2</v>
      </c>
      <c r="B267" s="240">
        <v>39822</v>
      </c>
      <c r="C267" s="248" t="s">
        <v>657</v>
      </c>
      <c r="D267" s="249" t="s">
        <v>658</v>
      </c>
      <c r="E267" s="161" t="s">
        <v>13</v>
      </c>
      <c r="F267" s="225" t="s">
        <v>420</v>
      </c>
      <c r="G267" s="251">
        <v>2000000</v>
      </c>
      <c r="H267" s="244" t="s">
        <v>14</v>
      </c>
      <c r="I267" s="164"/>
      <c r="J267" s="245"/>
      <c r="K267" s="1061"/>
      <c r="L267" s="155" t="str">
        <f t="shared" si="10"/>
        <v/>
      </c>
      <c r="M267" s="166"/>
      <c r="N267" s="216"/>
      <c r="O267" s="174"/>
      <c r="P267" s="246"/>
      <c r="Q267" s="170"/>
      <c r="R267" s="596"/>
    </row>
    <row r="268" spans="1:18" x14ac:dyDescent="0.2">
      <c r="A268" s="157">
        <v>2</v>
      </c>
      <c r="B268" s="240">
        <v>39822</v>
      </c>
      <c r="C268" s="248" t="s">
        <v>659</v>
      </c>
      <c r="D268" s="249" t="s">
        <v>660</v>
      </c>
      <c r="E268" s="224" t="s">
        <v>407</v>
      </c>
      <c r="F268" s="225" t="s">
        <v>420</v>
      </c>
      <c r="G268" s="251">
        <v>1065000</v>
      </c>
      <c r="H268" s="244" t="s">
        <v>14</v>
      </c>
      <c r="I268" s="164"/>
      <c r="J268" s="245"/>
      <c r="K268" s="1061"/>
      <c r="L268" s="155" t="str">
        <f t="shared" si="10"/>
        <v/>
      </c>
      <c r="M268" s="166"/>
      <c r="N268" s="216"/>
      <c r="O268" s="174"/>
      <c r="P268" s="246"/>
      <c r="Q268" s="170"/>
      <c r="R268" s="596"/>
    </row>
    <row r="269" spans="1:18" x14ac:dyDescent="0.2">
      <c r="A269" s="157">
        <v>2</v>
      </c>
      <c r="B269" s="240">
        <v>39822</v>
      </c>
      <c r="C269" s="248" t="s">
        <v>661</v>
      </c>
      <c r="D269" s="249" t="s">
        <v>662</v>
      </c>
      <c r="E269" s="161" t="s">
        <v>25</v>
      </c>
      <c r="F269" s="225" t="s">
        <v>420</v>
      </c>
      <c r="G269" s="251">
        <v>5500000</v>
      </c>
      <c r="H269" s="244" t="s">
        <v>14</v>
      </c>
      <c r="I269" s="164"/>
      <c r="J269" s="245"/>
      <c r="K269" s="1061"/>
      <c r="L269" s="155" t="str">
        <f t="shared" si="10"/>
        <v/>
      </c>
      <c r="M269" s="166"/>
      <c r="N269" s="216"/>
      <c r="O269" s="174"/>
      <c r="P269" s="246"/>
      <c r="Q269" s="170"/>
      <c r="R269" s="596"/>
    </row>
    <row r="270" spans="1:18" x14ac:dyDescent="0.2">
      <c r="A270" s="157">
        <v>2</v>
      </c>
      <c r="B270" s="240">
        <v>39822</v>
      </c>
      <c r="C270" s="248" t="s">
        <v>663</v>
      </c>
      <c r="D270" s="249" t="s">
        <v>664</v>
      </c>
      <c r="E270" s="161" t="s">
        <v>44</v>
      </c>
      <c r="F270" s="225" t="s">
        <v>420</v>
      </c>
      <c r="G270" s="251">
        <v>5983000</v>
      </c>
      <c r="H270" s="244" t="s">
        <v>14</v>
      </c>
      <c r="I270" s="164"/>
      <c r="J270" s="245"/>
      <c r="K270" s="1061"/>
      <c r="L270" s="155" t="str">
        <f t="shared" si="10"/>
        <v/>
      </c>
      <c r="M270" s="166"/>
      <c r="N270" s="216"/>
      <c r="O270" s="174"/>
      <c r="P270" s="246"/>
      <c r="Q270" s="170"/>
      <c r="R270" s="596"/>
    </row>
    <row r="271" spans="1:18" x14ac:dyDescent="0.2">
      <c r="A271" s="157">
        <v>2</v>
      </c>
      <c r="B271" s="240">
        <v>39822</v>
      </c>
      <c r="C271" s="248" t="s">
        <v>665</v>
      </c>
      <c r="D271" s="249" t="s">
        <v>666</v>
      </c>
      <c r="E271" s="197" t="s">
        <v>149</v>
      </c>
      <c r="F271" s="225" t="s">
        <v>420</v>
      </c>
      <c r="G271" s="251">
        <v>24000000</v>
      </c>
      <c r="H271" s="244" t="s">
        <v>14</v>
      </c>
      <c r="I271" s="164"/>
      <c r="J271" s="245"/>
      <c r="K271" s="1061"/>
      <c r="L271" s="155" t="str">
        <f t="shared" si="10"/>
        <v/>
      </c>
      <c r="M271" s="166"/>
      <c r="N271" s="216"/>
      <c r="O271" s="174"/>
      <c r="P271" s="246"/>
      <c r="Q271" s="170"/>
      <c r="R271" s="596"/>
    </row>
    <row r="272" spans="1:18" x14ac:dyDescent="0.2">
      <c r="A272" s="157">
        <v>2</v>
      </c>
      <c r="B272" s="240">
        <v>39822</v>
      </c>
      <c r="C272" s="248" t="s">
        <v>667</v>
      </c>
      <c r="D272" s="249" t="s">
        <v>159</v>
      </c>
      <c r="E272" s="161" t="s">
        <v>125</v>
      </c>
      <c r="F272" s="225" t="s">
        <v>420</v>
      </c>
      <c r="G272" s="251">
        <v>9000000</v>
      </c>
      <c r="H272" s="244" t="s">
        <v>14</v>
      </c>
      <c r="I272" s="164"/>
      <c r="J272" s="245"/>
      <c r="K272" s="1061"/>
      <c r="L272" s="155" t="str">
        <f t="shared" si="10"/>
        <v/>
      </c>
      <c r="M272" s="166"/>
      <c r="N272" s="216"/>
      <c r="O272" s="174"/>
      <c r="P272" s="246"/>
      <c r="Q272" s="170"/>
      <c r="R272" s="596"/>
    </row>
    <row r="273" spans="1:18" x14ac:dyDescent="0.2">
      <c r="A273" s="157">
        <v>2</v>
      </c>
      <c r="B273" s="240">
        <v>39822</v>
      </c>
      <c r="C273" s="248" t="s">
        <v>668</v>
      </c>
      <c r="D273" s="249" t="s">
        <v>669</v>
      </c>
      <c r="E273" s="161" t="s">
        <v>50</v>
      </c>
      <c r="F273" s="225" t="s">
        <v>420</v>
      </c>
      <c r="G273" s="251">
        <v>3981000</v>
      </c>
      <c r="H273" s="244" t="s">
        <v>14</v>
      </c>
      <c r="I273" s="164">
        <v>40317</v>
      </c>
      <c r="J273" s="245">
        <v>4</v>
      </c>
      <c r="K273" s="1061">
        <v>3981000</v>
      </c>
      <c r="L273" s="155">
        <f t="shared" si="10"/>
        <v>0</v>
      </c>
      <c r="M273" s="247" t="s">
        <v>309</v>
      </c>
      <c r="N273" s="216">
        <v>40317</v>
      </c>
      <c r="O273" s="217" t="s">
        <v>654</v>
      </c>
      <c r="P273" s="260" t="s">
        <v>314</v>
      </c>
      <c r="Q273" s="170" t="s">
        <v>1651</v>
      </c>
      <c r="R273" s="596">
        <v>199000</v>
      </c>
    </row>
    <row r="274" spans="1:18" x14ac:dyDescent="0.2">
      <c r="A274" s="157">
        <v>2</v>
      </c>
      <c r="B274" s="240">
        <v>39822</v>
      </c>
      <c r="C274" s="248" t="s">
        <v>676</v>
      </c>
      <c r="D274" s="249" t="s">
        <v>680</v>
      </c>
      <c r="E274" s="161" t="s">
        <v>125</v>
      </c>
      <c r="F274" s="225" t="s">
        <v>420</v>
      </c>
      <c r="G274" s="251">
        <v>3285000</v>
      </c>
      <c r="H274" s="244" t="s">
        <v>14</v>
      </c>
      <c r="I274" s="164"/>
      <c r="J274" s="245"/>
      <c r="K274" s="1061"/>
      <c r="L274" s="155" t="str">
        <f t="shared" si="10"/>
        <v/>
      </c>
      <c r="M274" s="166"/>
      <c r="N274" s="216"/>
      <c r="O274" s="174"/>
      <c r="P274" s="246"/>
      <c r="Q274" s="170"/>
      <c r="R274" s="596"/>
    </row>
    <row r="275" spans="1:18" x14ac:dyDescent="0.2">
      <c r="A275" s="157">
        <v>2</v>
      </c>
      <c r="B275" s="240">
        <v>39822</v>
      </c>
      <c r="C275" s="248" t="s">
        <v>677</v>
      </c>
      <c r="D275" s="249" t="s">
        <v>15</v>
      </c>
      <c r="E275" s="161" t="s">
        <v>16</v>
      </c>
      <c r="F275" s="225" t="s">
        <v>420</v>
      </c>
      <c r="G275" s="251">
        <v>267274000</v>
      </c>
      <c r="H275" s="244" t="s">
        <v>14</v>
      </c>
      <c r="I275" s="164"/>
      <c r="J275" s="245"/>
      <c r="K275" s="1061"/>
      <c r="L275" s="155" t="str">
        <f t="shared" si="10"/>
        <v/>
      </c>
      <c r="M275" s="166"/>
      <c r="N275" s="216"/>
      <c r="O275" s="174"/>
      <c r="P275" s="246"/>
      <c r="Q275" s="170"/>
      <c r="R275" s="596"/>
    </row>
    <row r="276" spans="1:18" x14ac:dyDescent="0.2">
      <c r="A276" s="157"/>
      <c r="B276" s="240">
        <v>39829</v>
      </c>
      <c r="C276" s="248" t="s">
        <v>681</v>
      </c>
      <c r="D276" s="249" t="s">
        <v>696</v>
      </c>
      <c r="E276" s="214" t="s">
        <v>228</v>
      </c>
      <c r="F276" s="225" t="s">
        <v>498</v>
      </c>
      <c r="G276" s="251">
        <v>50000000</v>
      </c>
      <c r="H276" s="244" t="s">
        <v>14</v>
      </c>
      <c r="I276" s="164"/>
      <c r="J276" s="245"/>
      <c r="K276" s="1061"/>
      <c r="L276" s="155" t="str">
        <f t="shared" si="10"/>
        <v/>
      </c>
      <c r="M276" s="166"/>
      <c r="N276" s="216"/>
      <c r="O276" s="174"/>
      <c r="P276" s="246"/>
      <c r="Q276" s="170"/>
      <c r="R276" s="596"/>
    </row>
    <row r="277" spans="1:18" x14ac:dyDescent="0.2">
      <c r="A277" s="157"/>
      <c r="B277" s="240">
        <v>39829</v>
      </c>
      <c r="C277" s="248" t="s">
        <v>304</v>
      </c>
      <c r="D277" s="249" t="s">
        <v>697</v>
      </c>
      <c r="E277" s="161" t="s">
        <v>40</v>
      </c>
      <c r="F277" s="225" t="s">
        <v>498</v>
      </c>
      <c r="G277" s="251">
        <v>26380000</v>
      </c>
      <c r="H277" s="244" t="s">
        <v>14</v>
      </c>
      <c r="I277" s="164"/>
      <c r="J277" s="245"/>
      <c r="K277" s="1061"/>
      <c r="L277" s="155" t="str">
        <f t="shared" si="10"/>
        <v/>
      </c>
      <c r="M277" s="166"/>
      <c r="N277" s="216"/>
      <c r="O277" s="174"/>
      <c r="P277" s="246"/>
      <c r="Q277" s="170"/>
      <c r="R277" s="596"/>
    </row>
    <row r="278" spans="1:18" x14ac:dyDescent="0.2">
      <c r="A278" s="157"/>
      <c r="B278" s="240">
        <v>39829</v>
      </c>
      <c r="C278" s="248" t="s">
        <v>682</v>
      </c>
      <c r="D278" s="249" t="s">
        <v>698</v>
      </c>
      <c r="E278" s="224" t="s">
        <v>487</v>
      </c>
      <c r="F278" s="225" t="s">
        <v>498</v>
      </c>
      <c r="G278" s="251">
        <v>10000000</v>
      </c>
      <c r="H278" s="244" t="s">
        <v>14</v>
      </c>
      <c r="I278" s="164"/>
      <c r="J278" s="245"/>
      <c r="K278" s="1061"/>
      <c r="L278" s="155" t="str">
        <f t="shared" si="10"/>
        <v/>
      </c>
      <c r="M278" s="166"/>
      <c r="N278" s="216"/>
      <c r="O278" s="174"/>
      <c r="P278" s="246"/>
      <c r="Q278" s="170"/>
      <c r="R278" s="596"/>
    </row>
    <row r="279" spans="1:18" x14ac:dyDescent="0.2">
      <c r="A279" s="157"/>
      <c r="B279" s="240">
        <v>39829</v>
      </c>
      <c r="C279" s="248" t="s">
        <v>305</v>
      </c>
      <c r="D279" s="249" t="s">
        <v>699</v>
      </c>
      <c r="E279" s="214" t="s">
        <v>249</v>
      </c>
      <c r="F279" s="225" t="s">
        <v>498</v>
      </c>
      <c r="G279" s="251">
        <v>18751000</v>
      </c>
      <c r="H279" s="244" t="s">
        <v>14</v>
      </c>
      <c r="I279" s="164">
        <v>40233</v>
      </c>
      <c r="J279" s="245">
        <v>5</v>
      </c>
      <c r="K279" s="1061">
        <v>18751000</v>
      </c>
      <c r="L279" s="155">
        <f t="shared" si="10"/>
        <v>0</v>
      </c>
      <c r="M279" s="166" t="s">
        <v>1282</v>
      </c>
      <c r="N279" s="216">
        <v>40387</v>
      </c>
      <c r="O279" s="174" t="s">
        <v>1282</v>
      </c>
      <c r="P279" s="246"/>
      <c r="Q279" s="170" t="s">
        <v>1651</v>
      </c>
      <c r="R279" s="596">
        <v>250000</v>
      </c>
    </row>
    <row r="280" spans="1:18" x14ac:dyDescent="0.2">
      <c r="A280" s="157"/>
      <c r="B280" s="240">
        <v>39829</v>
      </c>
      <c r="C280" s="248" t="s">
        <v>683</v>
      </c>
      <c r="D280" s="249" t="s">
        <v>700</v>
      </c>
      <c r="E280" s="161" t="s">
        <v>66</v>
      </c>
      <c r="F280" s="225" t="s">
        <v>498</v>
      </c>
      <c r="G280" s="251">
        <v>7414000</v>
      </c>
      <c r="H280" s="244" t="s">
        <v>14</v>
      </c>
      <c r="I280" s="164">
        <v>39953</v>
      </c>
      <c r="J280" s="165">
        <v>4</v>
      </c>
      <c r="K280" s="1061">
        <v>7414000</v>
      </c>
      <c r="L280" s="155">
        <f t="shared" si="10"/>
        <v>0</v>
      </c>
      <c r="M280" s="166" t="s">
        <v>1282</v>
      </c>
      <c r="N280" s="216">
        <v>39988</v>
      </c>
      <c r="O280" s="174" t="s">
        <v>1282</v>
      </c>
      <c r="P280" s="169"/>
      <c r="Q280" s="170" t="s">
        <v>1651</v>
      </c>
      <c r="R280" s="596">
        <v>275000</v>
      </c>
    </row>
    <row r="281" spans="1:18" x14ac:dyDescent="0.2">
      <c r="A281" s="157"/>
      <c r="B281" s="240">
        <v>39829</v>
      </c>
      <c r="C281" s="248" t="s">
        <v>684</v>
      </c>
      <c r="D281" s="249" t="s">
        <v>701</v>
      </c>
      <c r="E281" s="161" t="s">
        <v>125</v>
      </c>
      <c r="F281" s="225" t="s">
        <v>498</v>
      </c>
      <c r="G281" s="251">
        <v>64779000</v>
      </c>
      <c r="H281" s="244" t="s">
        <v>14</v>
      </c>
      <c r="I281" s="164">
        <v>39953</v>
      </c>
      <c r="J281" s="165">
        <v>4</v>
      </c>
      <c r="K281" s="1061">
        <v>64779000</v>
      </c>
      <c r="L281" s="155">
        <f t="shared" si="10"/>
        <v>0</v>
      </c>
      <c r="M281" s="166" t="s">
        <v>1282</v>
      </c>
      <c r="N281" s="216">
        <v>39988</v>
      </c>
      <c r="O281" s="174" t="s">
        <v>1282</v>
      </c>
      <c r="P281" s="169"/>
      <c r="Q281" s="170" t="s">
        <v>1651</v>
      </c>
      <c r="R281" s="596">
        <v>1400000</v>
      </c>
    </row>
    <row r="282" spans="1:18" x14ac:dyDescent="0.2">
      <c r="A282" s="157"/>
      <c r="B282" s="240">
        <v>39829</v>
      </c>
      <c r="C282" s="248" t="s">
        <v>685</v>
      </c>
      <c r="D282" s="249" t="s">
        <v>702</v>
      </c>
      <c r="E282" s="214" t="s">
        <v>218</v>
      </c>
      <c r="F282" s="225" t="s">
        <v>498</v>
      </c>
      <c r="G282" s="251">
        <v>108676000</v>
      </c>
      <c r="H282" s="244" t="s">
        <v>14</v>
      </c>
      <c r="I282" s="164"/>
      <c r="J282" s="245"/>
      <c r="K282" s="1061"/>
      <c r="L282" s="155" t="str">
        <f t="shared" si="10"/>
        <v/>
      </c>
      <c r="M282" s="166"/>
      <c r="N282" s="216"/>
      <c r="O282" s="174"/>
      <c r="P282" s="246"/>
      <c r="Q282" s="170"/>
      <c r="R282" s="596"/>
    </row>
    <row r="283" spans="1:18" x14ac:dyDescent="0.2">
      <c r="A283" s="157"/>
      <c r="B283" s="240">
        <v>39829</v>
      </c>
      <c r="C283" s="248" t="s">
        <v>306</v>
      </c>
      <c r="D283" s="249" t="s">
        <v>703</v>
      </c>
      <c r="E283" s="161" t="s">
        <v>13</v>
      </c>
      <c r="F283" s="225" t="s">
        <v>498</v>
      </c>
      <c r="G283" s="251">
        <v>17949000</v>
      </c>
      <c r="H283" s="244" t="s">
        <v>14</v>
      </c>
      <c r="I283" s="164"/>
      <c r="J283" s="245"/>
      <c r="K283" s="1061"/>
      <c r="L283" s="155" t="str">
        <f t="shared" si="10"/>
        <v/>
      </c>
      <c r="M283" s="166"/>
      <c r="N283" s="216"/>
      <c r="O283" s="174"/>
      <c r="P283" s="246"/>
      <c r="Q283" s="170"/>
      <c r="R283" s="596"/>
    </row>
    <row r="284" spans="1:18" s="297" customFormat="1" ht="28.5" customHeight="1" x14ac:dyDescent="0.2">
      <c r="A284" s="737" t="s">
        <v>1947</v>
      </c>
      <c r="B284" s="252">
        <v>39829</v>
      </c>
      <c r="C284" s="253" t="s">
        <v>686</v>
      </c>
      <c r="D284" s="254" t="s">
        <v>176</v>
      </c>
      <c r="E284" s="203" t="s">
        <v>177</v>
      </c>
      <c r="F284" s="812" t="s">
        <v>1886</v>
      </c>
      <c r="G284" s="255">
        <v>424174000</v>
      </c>
      <c r="H284" s="256" t="s">
        <v>14</v>
      </c>
      <c r="I284" s="183"/>
      <c r="J284" s="813"/>
      <c r="K284" s="1062"/>
      <c r="L284" s="191" t="str">
        <f t="shared" si="10"/>
        <v/>
      </c>
      <c r="M284" s="234"/>
      <c r="N284" s="814"/>
      <c r="O284" s="1520"/>
      <c r="P284" s="815"/>
      <c r="Q284" s="237"/>
      <c r="R284" s="725"/>
    </row>
    <row r="285" spans="1:18" x14ac:dyDescent="0.2">
      <c r="A285" s="157"/>
      <c r="B285" s="240">
        <v>39829</v>
      </c>
      <c r="C285" s="248" t="s">
        <v>687</v>
      </c>
      <c r="D285" s="249" t="s">
        <v>705</v>
      </c>
      <c r="E285" s="161" t="s">
        <v>50</v>
      </c>
      <c r="F285" s="225" t="s">
        <v>498</v>
      </c>
      <c r="G285" s="251">
        <v>75000000</v>
      </c>
      <c r="H285" s="244" t="s">
        <v>14</v>
      </c>
      <c r="I285" s="164">
        <v>39946</v>
      </c>
      <c r="J285" s="165">
        <v>4</v>
      </c>
      <c r="K285" s="1061">
        <v>75000000</v>
      </c>
      <c r="L285" s="155">
        <f t="shared" si="10"/>
        <v>0</v>
      </c>
      <c r="M285" s="166" t="s">
        <v>1282</v>
      </c>
      <c r="N285" s="216">
        <v>40248</v>
      </c>
      <c r="O285" s="174" t="s">
        <v>1282</v>
      </c>
      <c r="P285" s="169"/>
      <c r="Q285" s="170" t="s">
        <v>1652</v>
      </c>
      <c r="R285" s="596">
        <v>6709061</v>
      </c>
    </row>
    <row r="286" spans="1:18" x14ac:dyDescent="0.2">
      <c r="A286" s="157"/>
      <c r="B286" s="240">
        <v>39829</v>
      </c>
      <c r="C286" s="248" t="s">
        <v>688</v>
      </c>
      <c r="D286" s="249" t="s">
        <v>706</v>
      </c>
      <c r="E286" s="161" t="s">
        <v>13</v>
      </c>
      <c r="F286" s="225" t="s">
        <v>498</v>
      </c>
      <c r="G286" s="251">
        <v>36000000</v>
      </c>
      <c r="H286" s="244" t="s">
        <v>14</v>
      </c>
      <c r="I286" s="164"/>
      <c r="J286" s="245"/>
      <c r="K286" s="1061"/>
      <c r="L286" s="155" t="str">
        <f t="shared" si="10"/>
        <v/>
      </c>
      <c r="M286" s="166"/>
      <c r="N286" s="216"/>
      <c r="O286" s="174"/>
      <c r="P286" s="246"/>
      <c r="Q286" s="170"/>
      <c r="R286" s="596"/>
    </row>
    <row r="287" spans="1:18" s="297" customFormat="1" ht="28.5" x14ac:dyDescent="0.2">
      <c r="A287" s="737" t="s">
        <v>1993</v>
      </c>
      <c r="B287" s="252">
        <v>39829</v>
      </c>
      <c r="C287" s="253" t="s">
        <v>714</v>
      </c>
      <c r="D287" s="254" t="s">
        <v>131</v>
      </c>
      <c r="E287" s="180" t="s">
        <v>16</v>
      </c>
      <c r="F287" s="231" t="s">
        <v>654</v>
      </c>
      <c r="G287" s="255">
        <v>18980000</v>
      </c>
      <c r="H287" s="256" t="s">
        <v>14</v>
      </c>
      <c r="I287" s="183">
        <v>40417</v>
      </c>
      <c r="J287" s="813">
        <v>4</v>
      </c>
      <c r="K287" s="1062">
        <v>18980000</v>
      </c>
      <c r="L287" s="191">
        <f t="shared" si="10"/>
        <v>0</v>
      </c>
      <c r="M287" s="234" t="s">
        <v>591</v>
      </c>
      <c r="N287" s="814" t="s">
        <v>591</v>
      </c>
      <c r="O287" s="1520" t="s">
        <v>591</v>
      </c>
      <c r="P287" s="815"/>
      <c r="Q287" s="237" t="s">
        <v>1580</v>
      </c>
      <c r="R287" s="725" t="s">
        <v>591</v>
      </c>
    </row>
    <row r="288" spans="1:18" x14ac:dyDescent="0.2">
      <c r="A288" s="157"/>
      <c r="B288" s="240">
        <v>39829</v>
      </c>
      <c r="C288" s="248" t="s">
        <v>689</v>
      </c>
      <c r="D288" s="249" t="s">
        <v>707</v>
      </c>
      <c r="E288" s="214" t="s">
        <v>218</v>
      </c>
      <c r="F288" s="225" t="s">
        <v>498</v>
      </c>
      <c r="G288" s="251">
        <v>26440000</v>
      </c>
      <c r="H288" s="244" t="s">
        <v>14</v>
      </c>
      <c r="I288" s="164">
        <v>40394</v>
      </c>
      <c r="J288" s="245">
        <v>4</v>
      </c>
      <c r="K288" s="1061">
        <v>26440000</v>
      </c>
      <c r="L288" s="155">
        <f t="shared" si="10"/>
        <v>0</v>
      </c>
      <c r="M288" s="166" t="s">
        <v>1282</v>
      </c>
      <c r="N288" s="216">
        <v>40422</v>
      </c>
      <c r="O288" s="174" t="s">
        <v>1282</v>
      </c>
      <c r="P288" s="246"/>
      <c r="Q288" s="170" t="s">
        <v>1651</v>
      </c>
      <c r="R288" s="596">
        <v>400000</v>
      </c>
    </row>
    <row r="289" spans="1:18" x14ac:dyDescent="0.2">
      <c r="A289" s="157"/>
      <c r="B289" s="240">
        <v>39829</v>
      </c>
      <c r="C289" s="248" t="s">
        <v>690</v>
      </c>
      <c r="D289" s="249" t="s">
        <v>708</v>
      </c>
      <c r="E289" s="214" t="s">
        <v>206</v>
      </c>
      <c r="F289" s="225" t="s">
        <v>498</v>
      </c>
      <c r="G289" s="251">
        <v>57000000</v>
      </c>
      <c r="H289" s="244" t="s">
        <v>14</v>
      </c>
      <c r="I289" s="164"/>
      <c r="J289" s="245"/>
      <c r="K289" s="1061"/>
      <c r="L289" s="155" t="str">
        <f t="shared" si="10"/>
        <v/>
      </c>
      <c r="M289" s="166"/>
      <c r="N289" s="216"/>
      <c r="O289" s="174"/>
      <c r="P289" s="246"/>
      <c r="Q289" s="170"/>
      <c r="R289" s="596"/>
    </row>
    <row r="290" spans="1:18" x14ac:dyDescent="0.2">
      <c r="A290" s="157"/>
      <c r="B290" s="240">
        <v>39829</v>
      </c>
      <c r="C290" s="248" t="s">
        <v>691</v>
      </c>
      <c r="D290" s="249" t="s">
        <v>709</v>
      </c>
      <c r="E290" s="161" t="s">
        <v>50</v>
      </c>
      <c r="F290" s="225" t="s">
        <v>498</v>
      </c>
      <c r="G290" s="251">
        <v>45000000</v>
      </c>
      <c r="H290" s="244" t="s">
        <v>14</v>
      </c>
      <c r="I290" s="164"/>
      <c r="J290" s="245"/>
      <c r="K290" s="1061"/>
      <c r="L290" s="155" t="str">
        <f t="shared" si="10"/>
        <v/>
      </c>
      <c r="M290" s="166"/>
      <c r="N290" s="216"/>
      <c r="O290" s="174"/>
      <c r="P290" s="246"/>
      <c r="Q290" s="170"/>
      <c r="R290" s="596"/>
    </row>
    <row r="291" spans="1:18" x14ac:dyDescent="0.2">
      <c r="A291" s="157"/>
      <c r="B291" s="240">
        <v>39829</v>
      </c>
      <c r="C291" s="248" t="s">
        <v>692</v>
      </c>
      <c r="D291" s="249" t="s">
        <v>710</v>
      </c>
      <c r="E291" s="214" t="s">
        <v>224</v>
      </c>
      <c r="F291" s="225" t="s">
        <v>498</v>
      </c>
      <c r="G291" s="251">
        <v>20600000</v>
      </c>
      <c r="H291" s="244" t="s">
        <v>14</v>
      </c>
      <c r="I291" s="164"/>
      <c r="J291" s="245"/>
      <c r="K291" s="1061"/>
      <c r="L291" s="155" t="str">
        <f t="shared" si="10"/>
        <v/>
      </c>
      <c r="M291" s="166"/>
      <c r="N291" s="216"/>
      <c r="O291" s="174"/>
      <c r="P291" s="246"/>
      <c r="Q291" s="170"/>
      <c r="R291" s="596"/>
    </row>
    <row r="292" spans="1:18" x14ac:dyDescent="0.2">
      <c r="A292" s="157"/>
      <c r="B292" s="240">
        <v>39829</v>
      </c>
      <c r="C292" s="248" t="s">
        <v>693</v>
      </c>
      <c r="D292" s="249" t="s">
        <v>711</v>
      </c>
      <c r="E292" s="161" t="s">
        <v>33</v>
      </c>
      <c r="F292" s="225" t="s">
        <v>498</v>
      </c>
      <c r="G292" s="251">
        <v>73000000</v>
      </c>
      <c r="H292" s="244" t="s">
        <v>14</v>
      </c>
      <c r="I292" s="164"/>
      <c r="J292" s="245"/>
      <c r="K292" s="1061"/>
      <c r="L292" s="155" t="str">
        <f t="shared" si="10"/>
        <v/>
      </c>
      <c r="M292" s="166"/>
      <c r="N292" s="216"/>
      <c r="O292" s="174"/>
      <c r="P292" s="246"/>
      <c r="Q292" s="170"/>
      <c r="R292" s="596"/>
    </row>
    <row r="293" spans="1:18" x14ac:dyDescent="0.2">
      <c r="A293" s="157"/>
      <c r="B293" s="240">
        <v>39829</v>
      </c>
      <c r="C293" s="248" t="s">
        <v>694</v>
      </c>
      <c r="D293" s="249" t="s">
        <v>712</v>
      </c>
      <c r="E293" s="197" t="s">
        <v>162</v>
      </c>
      <c r="F293" s="225" t="s">
        <v>498</v>
      </c>
      <c r="G293" s="251">
        <v>32538000</v>
      </c>
      <c r="H293" s="244" t="s">
        <v>14</v>
      </c>
      <c r="I293" s="164"/>
      <c r="J293" s="245"/>
      <c r="K293" s="1061"/>
      <c r="L293" s="155" t="str">
        <f t="shared" si="10"/>
        <v/>
      </c>
      <c r="M293" s="166"/>
      <c r="N293" s="216"/>
      <c r="O293" s="174"/>
      <c r="P293" s="246"/>
      <c r="Q293" s="170"/>
      <c r="R293" s="596"/>
    </row>
    <row r="294" spans="1:18" x14ac:dyDescent="0.2">
      <c r="A294" s="157"/>
      <c r="B294" s="240">
        <v>39829</v>
      </c>
      <c r="C294" s="248" t="s">
        <v>695</v>
      </c>
      <c r="D294" s="249" t="s">
        <v>713</v>
      </c>
      <c r="E294" s="161" t="s">
        <v>66</v>
      </c>
      <c r="F294" s="225" t="s">
        <v>498</v>
      </c>
      <c r="G294" s="251">
        <v>38263000</v>
      </c>
      <c r="H294" s="244" t="s">
        <v>14</v>
      </c>
      <c r="I294" s="164">
        <v>40177</v>
      </c>
      <c r="J294" s="245">
        <v>5</v>
      </c>
      <c r="K294" s="1061">
        <v>38263000</v>
      </c>
      <c r="L294" s="155">
        <f t="shared" si="10"/>
        <v>0</v>
      </c>
      <c r="M294" s="166" t="s">
        <v>1282</v>
      </c>
      <c r="N294" s="216">
        <v>40212</v>
      </c>
      <c r="O294" s="174" t="s">
        <v>1282</v>
      </c>
      <c r="P294" s="246">
        <v>9</v>
      </c>
      <c r="Q294" s="170" t="s">
        <v>1651</v>
      </c>
      <c r="R294" s="596">
        <v>430797</v>
      </c>
    </row>
    <row r="295" spans="1:18" x14ac:dyDescent="0.2">
      <c r="A295" s="157">
        <v>2</v>
      </c>
      <c r="B295" s="240">
        <v>39829</v>
      </c>
      <c r="C295" s="248" t="s">
        <v>715</v>
      </c>
      <c r="D295" s="249" t="s">
        <v>734</v>
      </c>
      <c r="E295" s="161" t="s">
        <v>25</v>
      </c>
      <c r="F295" s="225" t="s">
        <v>420</v>
      </c>
      <c r="G295" s="251">
        <v>2550000</v>
      </c>
      <c r="H295" s="244" t="s">
        <v>14</v>
      </c>
      <c r="I295" s="164"/>
      <c r="J295" s="245"/>
      <c r="K295" s="1061"/>
      <c r="L295" s="155" t="str">
        <f t="shared" si="10"/>
        <v/>
      </c>
      <c r="M295" s="166"/>
      <c r="N295" s="216"/>
      <c r="O295" s="174"/>
      <c r="P295" s="246"/>
      <c r="Q295" s="170"/>
      <c r="R295" s="596"/>
    </row>
    <row r="296" spans="1:18" x14ac:dyDescent="0.2">
      <c r="A296" s="157">
        <v>2</v>
      </c>
      <c r="B296" s="240">
        <v>39829</v>
      </c>
      <c r="C296" s="248" t="s">
        <v>716</v>
      </c>
      <c r="D296" s="249" t="s">
        <v>735</v>
      </c>
      <c r="E296" s="161" t="s">
        <v>50</v>
      </c>
      <c r="F296" s="225" t="s">
        <v>420</v>
      </c>
      <c r="G296" s="251">
        <v>11730000</v>
      </c>
      <c r="H296" s="244" t="s">
        <v>14</v>
      </c>
      <c r="I296" s="164"/>
      <c r="J296" s="245"/>
      <c r="K296" s="1061"/>
      <c r="L296" s="155" t="str">
        <f t="shared" si="10"/>
        <v/>
      </c>
      <c r="M296" s="166"/>
      <c r="N296" s="216"/>
      <c r="O296" s="174"/>
      <c r="P296" s="246"/>
      <c r="Q296" s="170"/>
      <c r="R296" s="596"/>
    </row>
    <row r="297" spans="1:18" ht="15.75" customHeight="1" x14ac:dyDescent="0.2">
      <c r="A297" s="157">
        <v>2</v>
      </c>
      <c r="B297" s="240">
        <v>39829</v>
      </c>
      <c r="C297" s="248" t="s">
        <v>307</v>
      </c>
      <c r="D297" s="249" t="s">
        <v>736</v>
      </c>
      <c r="E297" s="197" t="s">
        <v>142</v>
      </c>
      <c r="F297" s="225" t="s">
        <v>420</v>
      </c>
      <c r="G297" s="251">
        <v>15000000</v>
      </c>
      <c r="H297" s="244" t="s">
        <v>14</v>
      </c>
      <c r="I297" s="164">
        <v>39903</v>
      </c>
      <c r="J297" s="165">
        <v>4</v>
      </c>
      <c r="K297" s="1061">
        <v>15000000</v>
      </c>
      <c r="L297" s="155">
        <f t="shared" si="10"/>
        <v>0</v>
      </c>
      <c r="M297" s="247" t="s">
        <v>309</v>
      </c>
      <c r="N297" s="216">
        <v>39918</v>
      </c>
      <c r="O297" s="217" t="s">
        <v>654</v>
      </c>
      <c r="P297" s="260" t="s">
        <v>314</v>
      </c>
      <c r="Q297" s="170" t="s">
        <v>1651</v>
      </c>
      <c r="R297" s="596">
        <v>750000</v>
      </c>
    </row>
    <row r="298" spans="1:18" x14ac:dyDescent="0.2">
      <c r="A298" s="157">
        <v>2</v>
      </c>
      <c r="B298" s="240">
        <v>39829</v>
      </c>
      <c r="C298" s="248" t="s">
        <v>717</v>
      </c>
      <c r="D298" s="249" t="s">
        <v>738</v>
      </c>
      <c r="E298" s="161" t="s">
        <v>33</v>
      </c>
      <c r="F298" s="225" t="s">
        <v>420</v>
      </c>
      <c r="G298" s="251">
        <v>10000000</v>
      </c>
      <c r="H298" s="244" t="s">
        <v>14</v>
      </c>
      <c r="I298" s="164"/>
      <c r="J298" s="245"/>
      <c r="K298" s="1061"/>
      <c r="L298" s="155" t="str">
        <f t="shared" si="10"/>
        <v/>
      </c>
      <c r="M298" s="166"/>
      <c r="N298" s="216"/>
      <c r="O298" s="174"/>
      <c r="P298" s="246"/>
      <c r="Q298" s="170"/>
      <c r="R298" s="596"/>
    </row>
    <row r="299" spans="1:18" x14ac:dyDescent="0.2">
      <c r="A299" s="157" t="s">
        <v>1801</v>
      </c>
      <c r="B299" s="240">
        <v>39829</v>
      </c>
      <c r="C299" s="248" t="s">
        <v>718</v>
      </c>
      <c r="D299" s="249" t="s">
        <v>739</v>
      </c>
      <c r="E299" s="161" t="s">
        <v>25</v>
      </c>
      <c r="F299" s="225" t="s">
        <v>420</v>
      </c>
      <c r="G299" s="251">
        <v>4120000</v>
      </c>
      <c r="H299" s="244" t="s">
        <v>14</v>
      </c>
      <c r="I299" s="164">
        <v>40220</v>
      </c>
      <c r="J299" s="245">
        <v>19</v>
      </c>
      <c r="K299" s="155">
        <v>0</v>
      </c>
      <c r="L299" s="155">
        <v>0</v>
      </c>
      <c r="M299" s="166" t="s">
        <v>591</v>
      </c>
      <c r="N299" s="216" t="s">
        <v>591</v>
      </c>
      <c r="O299" s="174" t="s">
        <v>591</v>
      </c>
      <c r="P299" s="246"/>
      <c r="Q299" s="170"/>
      <c r="R299" s="596" t="s">
        <v>591</v>
      </c>
    </row>
    <row r="300" spans="1:18" s="297" customFormat="1" ht="28.5" x14ac:dyDescent="0.2">
      <c r="A300" s="737" t="s">
        <v>2099</v>
      </c>
      <c r="B300" s="252">
        <v>39829</v>
      </c>
      <c r="C300" s="253" t="s">
        <v>719</v>
      </c>
      <c r="D300" s="254" t="s">
        <v>737</v>
      </c>
      <c r="E300" s="180" t="s">
        <v>25</v>
      </c>
      <c r="F300" s="231" t="s">
        <v>654</v>
      </c>
      <c r="G300" s="255">
        <v>1747000</v>
      </c>
      <c r="H300" s="256" t="s">
        <v>14</v>
      </c>
      <c r="I300" s="183">
        <v>40450</v>
      </c>
      <c r="J300" s="813">
        <v>4</v>
      </c>
      <c r="K300" s="1062">
        <v>1747000</v>
      </c>
      <c r="L300" s="191">
        <f t="shared" ref="L300:L308" si="11">IF($K300&lt;&gt;0,$G300-$K300,"")</f>
        <v>0</v>
      </c>
      <c r="M300" s="234" t="s">
        <v>591</v>
      </c>
      <c r="N300" s="814" t="s">
        <v>591</v>
      </c>
      <c r="O300" s="1520" t="s">
        <v>591</v>
      </c>
      <c r="P300" s="815"/>
      <c r="Q300" s="237" t="s">
        <v>1580</v>
      </c>
      <c r="R300" s="725" t="s">
        <v>591</v>
      </c>
    </row>
    <row r="301" spans="1:18" x14ac:dyDescent="0.2">
      <c r="A301" s="157">
        <v>2</v>
      </c>
      <c r="B301" s="240">
        <v>39829</v>
      </c>
      <c r="C301" s="248" t="s">
        <v>720</v>
      </c>
      <c r="D301" s="249" t="s">
        <v>740</v>
      </c>
      <c r="E301" s="161" t="s">
        <v>25</v>
      </c>
      <c r="F301" s="225" t="s">
        <v>420</v>
      </c>
      <c r="G301" s="251">
        <v>3800000</v>
      </c>
      <c r="H301" s="244" t="s">
        <v>14</v>
      </c>
      <c r="I301" s="164"/>
      <c r="J301" s="245"/>
      <c r="K301" s="1061"/>
      <c r="L301" s="155" t="str">
        <f t="shared" si="11"/>
        <v/>
      </c>
      <c r="M301" s="166"/>
      <c r="N301" s="216"/>
      <c r="O301" s="174"/>
      <c r="P301" s="246"/>
      <c r="Q301" s="170"/>
      <c r="R301" s="596"/>
    </row>
    <row r="302" spans="1:18" x14ac:dyDescent="0.2">
      <c r="A302" s="157">
        <v>2</v>
      </c>
      <c r="B302" s="240">
        <v>39829</v>
      </c>
      <c r="C302" s="248" t="s">
        <v>721</v>
      </c>
      <c r="D302" s="249" t="s">
        <v>741</v>
      </c>
      <c r="E302" s="224" t="s">
        <v>260</v>
      </c>
      <c r="F302" s="225" t="s">
        <v>420</v>
      </c>
      <c r="G302" s="251">
        <v>8000000</v>
      </c>
      <c r="H302" s="244" t="s">
        <v>14</v>
      </c>
      <c r="I302" s="164"/>
      <c r="J302" s="245"/>
      <c r="K302" s="1061"/>
      <c r="L302" s="155" t="str">
        <f t="shared" si="11"/>
        <v/>
      </c>
      <c r="M302" s="166"/>
      <c r="N302" s="216"/>
      <c r="O302" s="174"/>
      <c r="P302" s="246"/>
      <c r="Q302" s="170"/>
      <c r="R302" s="596"/>
    </row>
    <row r="303" spans="1:18" x14ac:dyDescent="0.2">
      <c r="A303" s="157">
        <v>2</v>
      </c>
      <c r="B303" s="240">
        <v>39829</v>
      </c>
      <c r="C303" s="248" t="s">
        <v>722</v>
      </c>
      <c r="D303" s="249" t="s">
        <v>741</v>
      </c>
      <c r="E303" s="224" t="s">
        <v>260</v>
      </c>
      <c r="F303" s="225" t="s">
        <v>420</v>
      </c>
      <c r="G303" s="251">
        <v>6900000</v>
      </c>
      <c r="H303" s="244" t="s">
        <v>14</v>
      </c>
      <c r="I303" s="164"/>
      <c r="J303" s="245"/>
      <c r="K303" s="1061"/>
      <c r="L303" s="155" t="str">
        <f t="shared" si="11"/>
        <v/>
      </c>
      <c r="M303" s="166"/>
      <c r="N303" s="216"/>
      <c r="O303" s="174"/>
      <c r="P303" s="246"/>
      <c r="Q303" s="170"/>
      <c r="R303" s="596"/>
    </row>
    <row r="304" spans="1:18" x14ac:dyDescent="0.2">
      <c r="A304" s="157">
        <v>2</v>
      </c>
      <c r="B304" s="240">
        <v>39829</v>
      </c>
      <c r="C304" s="248" t="s">
        <v>723</v>
      </c>
      <c r="D304" s="249" t="s">
        <v>742</v>
      </c>
      <c r="E304" s="161" t="s">
        <v>40</v>
      </c>
      <c r="F304" s="225" t="s">
        <v>420</v>
      </c>
      <c r="G304" s="251">
        <v>4500000</v>
      </c>
      <c r="H304" s="244" t="s">
        <v>14</v>
      </c>
      <c r="I304" s="164"/>
      <c r="J304" s="245"/>
      <c r="K304" s="1061"/>
      <c r="L304" s="155" t="str">
        <f t="shared" si="11"/>
        <v/>
      </c>
      <c r="M304" s="166"/>
      <c r="N304" s="216"/>
      <c r="O304" s="174"/>
      <c r="P304" s="246"/>
      <c r="Q304" s="170"/>
      <c r="R304" s="596"/>
    </row>
    <row r="305" spans="1:18" x14ac:dyDescent="0.2">
      <c r="A305" s="157">
        <v>2</v>
      </c>
      <c r="B305" s="240">
        <v>39829</v>
      </c>
      <c r="C305" s="248" t="s">
        <v>724</v>
      </c>
      <c r="D305" s="249" t="s">
        <v>743</v>
      </c>
      <c r="E305" s="161" t="s">
        <v>55</v>
      </c>
      <c r="F305" s="225" t="s">
        <v>420</v>
      </c>
      <c r="G305" s="251">
        <v>5658000</v>
      </c>
      <c r="H305" s="244" t="s">
        <v>14</v>
      </c>
      <c r="I305" s="164"/>
      <c r="J305" s="245"/>
      <c r="K305" s="1061"/>
      <c r="L305" s="155" t="str">
        <f t="shared" si="11"/>
        <v/>
      </c>
      <c r="M305" s="166"/>
      <c r="N305" s="216"/>
      <c r="O305" s="174"/>
      <c r="P305" s="246"/>
      <c r="Q305" s="170"/>
      <c r="R305" s="596"/>
    </row>
    <row r="306" spans="1:18" x14ac:dyDescent="0.2">
      <c r="A306" s="157">
        <v>2</v>
      </c>
      <c r="B306" s="240">
        <v>39829</v>
      </c>
      <c r="C306" s="248" t="s">
        <v>725</v>
      </c>
      <c r="D306" s="249" t="s">
        <v>744</v>
      </c>
      <c r="E306" s="197" t="s">
        <v>162</v>
      </c>
      <c r="F306" s="225" t="s">
        <v>420</v>
      </c>
      <c r="G306" s="251">
        <v>146053000</v>
      </c>
      <c r="H306" s="244" t="s">
        <v>14</v>
      </c>
      <c r="I306" s="164"/>
      <c r="J306" s="245"/>
      <c r="K306" s="1061"/>
      <c r="L306" s="155" t="str">
        <f t="shared" si="11"/>
        <v/>
      </c>
      <c r="M306" s="166"/>
      <c r="N306" s="216"/>
      <c r="O306" s="174"/>
      <c r="P306" s="246"/>
      <c r="Q306" s="170"/>
      <c r="R306" s="596"/>
    </row>
    <row r="307" spans="1:18" x14ac:dyDescent="0.2">
      <c r="A307" s="157">
        <v>2</v>
      </c>
      <c r="B307" s="240">
        <v>39829</v>
      </c>
      <c r="C307" s="248" t="s">
        <v>726</v>
      </c>
      <c r="D307" s="249" t="s">
        <v>745</v>
      </c>
      <c r="E307" s="161" t="s">
        <v>72</v>
      </c>
      <c r="F307" s="225" t="s">
        <v>420</v>
      </c>
      <c r="G307" s="251">
        <v>20749000</v>
      </c>
      <c r="H307" s="244" t="s">
        <v>14</v>
      </c>
      <c r="I307" s="164"/>
      <c r="J307" s="245"/>
      <c r="K307" s="1061"/>
      <c r="L307" s="155" t="str">
        <f t="shared" si="11"/>
        <v/>
      </c>
      <c r="M307" s="166"/>
      <c r="N307" s="216"/>
      <c r="O307" s="174"/>
      <c r="P307" s="246"/>
      <c r="Q307" s="170"/>
      <c r="R307" s="596"/>
    </row>
    <row r="308" spans="1:18" x14ac:dyDescent="0.2">
      <c r="A308" s="157">
        <v>2</v>
      </c>
      <c r="B308" s="240">
        <v>39829</v>
      </c>
      <c r="C308" s="248" t="s">
        <v>727</v>
      </c>
      <c r="D308" s="249" t="s">
        <v>678</v>
      </c>
      <c r="E308" s="161" t="s">
        <v>13</v>
      </c>
      <c r="F308" s="225" t="s">
        <v>420</v>
      </c>
      <c r="G308" s="251">
        <v>3000000</v>
      </c>
      <c r="H308" s="244" t="s">
        <v>14</v>
      </c>
      <c r="I308" s="164"/>
      <c r="J308" s="245"/>
      <c r="K308" s="1061"/>
      <c r="L308" s="155" t="str">
        <f t="shared" si="11"/>
        <v/>
      </c>
      <c r="M308" s="166"/>
      <c r="N308" s="216"/>
      <c r="O308" s="174"/>
      <c r="P308" s="246"/>
      <c r="Q308" s="170"/>
      <c r="R308" s="596"/>
    </row>
    <row r="309" spans="1:18" x14ac:dyDescent="0.2">
      <c r="A309" s="157">
        <v>2</v>
      </c>
      <c r="B309" s="240">
        <v>39829</v>
      </c>
      <c r="C309" s="248" t="s">
        <v>728</v>
      </c>
      <c r="D309" s="249" t="s">
        <v>746</v>
      </c>
      <c r="E309" s="259" t="s">
        <v>747</v>
      </c>
      <c r="F309" s="225" t="s">
        <v>420</v>
      </c>
      <c r="G309" s="251">
        <v>50000000</v>
      </c>
      <c r="H309" s="244" t="s">
        <v>14</v>
      </c>
      <c r="I309" s="164">
        <v>40037</v>
      </c>
      <c r="J309" s="165">
        <v>4</v>
      </c>
      <c r="K309" s="1061">
        <v>12500000</v>
      </c>
      <c r="L309" s="155">
        <v>37500000</v>
      </c>
      <c r="M309" s="247" t="s">
        <v>309</v>
      </c>
      <c r="N309" s="216"/>
      <c r="O309" s="174"/>
      <c r="P309" s="246"/>
      <c r="Q309" s="170"/>
      <c r="R309" s="596"/>
    </row>
    <row r="310" spans="1:18" x14ac:dyDescent="0.2">
      <c r="A310" s="157">
        <v>2</v>
      </c>
      <c r="B310" s="240">
        <v>39829</v>
      </c>
      <c r="C310" s="248" t="s">
        <v>729</v>
      </c>
      <c r="D310" s="249" t="s">
        <v>752</v>
      </c>
      <c r="E310" s="259" t="s">
        <v>747</v>
      </c>
      <c r="F310" s="225" t="s">
        <v>420</v>
      </c>
      <c r="G310" s="251">
        <v>20093000</v>
      </c>
      <c r="H310" s="244" t="s">
        <v>14</v>
      </c>
      <c r="I310" s="164"/>
      <c r="J310" s="245"/>
      <c r="K310" s="1061"/>
      <c r="L310" s="155" t="str">
        <f>IF($K310&lt;&gt;0,$G310-$K310,"")</f>
        <v/>
      </c>
      <c r="M310" s="166"/>
      <c r="N310" s="216"/>
      <c r="O310" s="174"/>
      <c r="P310" s="246"/>
      <c r="Q310" s="170"/>
      <c r="R310" s="596"/>
    </row>
    <row r="311" spans="1:18" ht="15.75" customHeight="1" x14ac:dyDescent="0.2">
      <c r="A311" s="157">
        <v>2</v>
      </c>
      <c r="B311" s="240">
        <v>39829</v>
      </c>
      <c r="C311" s="248" t="s">
        <v>730</v>
      </c>
      <c r="D311" s="249" t="s">
        <v>748</v>
      </c>
      <c r="E311" s="161" t="s">
        <v>72</v>
      </c>
      <c r="F311" s="225" t="s">
        <v>420</v>
      </c>
      <c r="G311" s="251">
        <v>12000000</v>
      </c>
      <c r="H311" s="244" t="s">
        <v>14</v>
      </c>
      <c r="I311" s="164">
        <v>39960</v>
      </c>
      <c r="J311" s="165">
        <v>4</v>
      </c>
      <c r="K311" s="1061">
        <v>12000000</v>
      </c>
      <c r="L311" s="155">
        <v>0</v>
      </c>
      <c r="M311" s="247" t="s">
        <v>309</v>
      </c>
      <c r="N311" s="216">
        <v>39960</v>
      </c>
      <c r="O311" s="217" t="s">
        <v>654</v>
      </c>
      <c r="P311" s="260" t="s">
        <v>314</v>
      </c>
      <c r="Q311" s="170" t="s">
        <v>1651</v>
      </c>
      <c r="R311" s="596">
        <v>600000</v>
      </c>
    </row>
    <row r="312" spans="1:18" s="297" customFormat="1" ht="28.5" x14ac:dyDescent="0.2">
      <c r="A312" s="737" t="s">
        <v>1976</v>
      </c>
      <c r="B312" s="252">
        <v>39829</v>
      </c>
      <c r="C312" s="253" t="s">
        <v>731</v>
      </c>
      <c r="D312" s="254" t="s">
        <v>749</v>
      </c>
      <c r="E312" s="807" t="s">
        <v>228</v>
      </c>
      <c r="F312" s="231" t="s">
        <v>654</v>
      </c>
      <c r="G312" s="255">
        <v>11000000</v>
      </c>
      <c r="H312" s="256" t="s">
        <v>14</v>
      </c>
      <c r="I312" s="183">
        <v>40396</v>
      </c>
      <c r="J312" s="813">
        <v>4</v>
      </c>
      <c r="K312" s="1062">
        <v>11000000</v>
      </c>
      <c r="L312" s="191">
        <f t="shared" ref="L312:L344" si="12">IF($K312&lt;&gt;0,$G312-$K312,"")</f>
        <v>0</v>
      </c>
      <c r="M312" s="842" t="s">
        <v>591</v>
      </c>
      <c r="N312" s="843" t="s">
        <v>591</v>
      </c>
      <c r="O312" s="1520" t="s">
        <v>591</v>
      </c>
      <c r="P312" s="844"/>
      <c r="Q312" s="845" t="s">
        <v>1580</v>
      </c>
      <c r="R312" s="725" t="s">
        <v>591</v>
      </c>
    </row>
    <row r="313" spans="1:18" x14ac:dyDescent="0.2">
      <c r="A313" s="157">
        <v>2</v>
      </c>
      <c r="B313" s="240">
        <v>39829</v>
      </c>
      <c r="C313" s="248" t="s">
        <v>732</v>
      </c>
      <c r="D313" s="249" t="s">
        <v>750</v>
      </c>
      <c r="E313" s="197" t="s">
        <v>180</v>
      </c>
      <c r="F313" s="225" t="s">
        <v>420</v>
      </c>
      <c r="G313" s="251">
        <v>13000000</v>
      </c>
      <c r="H313" s="244" t="s">
        <v>14</v>
      </c>
      <c r="I313" s="164"/>
      <c r="J313" s="245"/>
      <c r="K313" s="1061"/>
      <c r="L313" s="155" t="str">
        <f t="shared" si="12"/>
        <v/>
      </c>
      <c r="M313" s="166"/>
      <c r="N313" s="216"/>
      <c r="O313" s="174"/>
      <c r="P313" s="246"/>
      <c r="Q313" s="170"/>
      <c r="R313" s="596"/>
    </row>
    <row r="314" spans="1:18" x14ac:dyDescent="0.2">
      <c r="A314" s="157">
        <v>2</v>
      </c>
      <c r="B314" s="240">
        <v>39829</v>
      </c>
      <c r="C314" s="248" t="s">
        <v>733</v>
      </c>
      <c r="D314" s="249" t="s">
        <v>751</v>
      </c>
      <c r="E314" s="161" t="s">
        <v>50</v>
      </c>
      <c r="F314" s="225" t="s">
        <v>420</v>
      </c>
      <c r="G314" s="251">
        <v>3268000</v>
      </c>
      <c r="H314" s="244" t="s">
        <v>14</v>
      </c>
      <c r="I314" s="164"/>
      <c r="J314" s="245"/>
      <c r="K314" s="1061"/>
      <c r="L314" s="155" t="str">
        <f t="shared" si="12"/>
        <v/>
      </c>
      <c r="M314" s="166"/>
      <c r="N314" s="216"/>
      <c r="O314" s="174"/>
      <c r="P314" s="246"/>
      <c r="Q314" s="170"/>
      <c r="R314" s="596"/>
    </row>
    <row r="315" spans="1:18" x14ac:dyDescent="0.2">
      <c r="A315" s="157"/>
      <c r="B315" s="240">
        <v>39836</v>
      </c>
      <c r="C315" s="248" t="s">
        <v>757</v>
      </c>
      <c r="D315" s="249" t="s">
        <v>758</v>
      </c>
      <c r="E315" s="214" t="s">
        <v>206</v>
      </c>
      <c r="F315" s="225" t="s">
        <v>498</v>
      </c>
      <c r="G315" s="251">
        <v>111000000</v>
      </c>
      <c r="H315" s="244" t="s">
        <v>14</v>
      </c>
      <c r="I315" s="164"/>
      <c r="J315" s="245"/>
      <c r="K315" s="1061"/>
      <c r="L315" s="155" t="str">
        <f t="shared" si="12"/>
        <v/>
      </c>
      <c r="M315" s="166"/>
      <c r="N315" s="216"/>
      <c r="O315" s="174"/>
      <c r="P315" s="246"/>
      <c r="Q315" s="170"/>
      <c r="R315" s="596"/>
    </row>
    <row r="316" spans="1:18" x14ac:dyDescent="0.2">
      <c r="A316" s="157"/>
      <c r="B316" s="240">
        <v>39836</v>
      </c>
      <c r="C316" s="248" t="s">
        <v>793</v>
      </c>
      <c r="D316" s="249" t="s">
        <v>759</v>
      </c>
      <c r="E316" s="161" t="s">
        <v>33</v>
      </c>
      <c r="F316" s="225" t="s">
        <v>498</v>
      </c>
      <c r="G316" s="251">
        <v>25083000</v>
      </c>
      <c r="H316" s="244" t="s">
        <v>14</v>
      </c>
      <c r="I316" s="164"/>
      <c r="J316" s="245"/>
      <c r="K316" s="1061"/>
      <c r="L316" s="155" t="str">
        <f t="shared" si="12"/>
        <v/>
      </c>
      <c r="M316" s="166"/>
      <c r="N316" s="216"/>
      <c r="O316" s="174"/>
      <c r="P316" s="246"/>
      <c r="Q316" s="170"/>
      <c r="R316" s="596"/>
    </row>
    <row r="317" spans="1:18" x14ac:dyDescent="0.2">
      <c r="A317" s="157"/>
      <c r="B317" s="240">
        <v>39836</v>
      </c>
      <c r="C317" s="248" t="s">
        <v>786</v>
      </c>
      <c r="D317" s="249" t="s">
        <v>251</v>
      </c>
      <c r="E317" s="161" t="s">
        <v>13</v>
      </c>
      <c r="F317" s="225" t="s">
        <v>498</v>
      </c>
      <c r="G317" s="251">
        <v>3500000</v>
      </c>
      <c r="H317" s="244" t="s">
        <v>14</v>
      </c>
      <c r="I317" s="164"/>
      <c r="J317" s="245"/>
      <c r="K317" s="1061"/>
      <c r="L317" s="155" t="str">
        <f t="shared" si="12"/>
        <v/>
      </c>
      <c r="M317" s="166"/>
      <c r="N317" s="216"/>
      <c r="O317" s="174"/>
      <c r="P317" s="246"/>
      <c r="Q317" s="170"/>
      <c r="R317" s="596"/>
    </row>
    <row r="318" spans="1:18" x14ac:dyDescent="0.2">
      <c r="A318" s="157"/>
      <c r="B318" s="240">
        <v>39836</v>
      </c>
      <c r="C318" s="248" t="s">
        <v>760</v>
      </c>
      <c r="D318" s="249" t="s">
        <v>761</v>
      </c>
      <c r="E318" s="161" t="s">
        <v>61</v>
      </c>
      <c r="F318" s="225" t="s">
        <v>498</v>
      </c>
      <c r="G318" s="251">
        <v>23184000</v>
      </c>
      <c r="H318" s="244" t="s">
        <v>14</v>
      </c>
      <c r="I318" s="164"/>
      <c r="J318" s="245"/>
      <c r="K318" s="1061"/>
      <c r="L318" s="155" t="str">
        <f t="shared" si="12"/>
        <v/>
      </c>
      <c r="M318" s="166"/>
      <c r="N318" s="216"/>
      <c r="O318" s="174"/>
      <c r="P318" s="246"/>
      <c r="Q318" s="170"/>
      <c r="R318" s="596"/>
    </row>
    <row r="319" spans="1:18" x14ac:dyDescent="0.2">
      <c r="A319" s="157"/>
      <c r="B319" s="240">
        <v>39836</v>
      </c>
      <c r="C319" s="248" t="s">
        <v>762</v>
      </c>
      <c r="D319" s="249" t="s">
        <v>214</v>
      </c>
      <c r="E319" s="214" t="s">
        <v>215</v>
      </c>
      <c r="F319" s="225" t="s">
        <v>498</v>
      </c>
      <c r="G319" s="251">
        <v>52625000</v>
      </c>
      <c r="H319" s="244" t="s">
        <v>14</v>
      </c>
      <c r="I319" s="164"/>
      <c r="J319" s="245"/>
      <c r="K319" s="1061"/>
      <c r="L319" s="155" t="str">
        <f t="shared" si="12"/>
        <v/>
      </c>
      <c r="M319" s="166"/>
      <c r="N319" s="216"/>
      <c r="O319" s="174"/>
      <c r="P319" s="246"/>
      <c r="Q319" s="170"/>
      <c r="R319" s="596"/>
    </row>
    <row r="320" spans="1:18" x14ac:dyDescent="0.2">
      <c r="A320" s="157">
        <v>2</v>
      </c>
      <c r="B320" s="240">
        <v>39836</v>
      </c>
      <c r="C320" s="248" t="s">
        <v>763</v>
      </c>
      <c r="D320" s="249" t="s">
        <v>38</v>
      </c>
      <c r="E320" s="161" t="s">
        <v>25</v>
      </c>
      <c r="F320" s="225" t="s">
        <v>420</v>
      </c>
      <c r="G320" s="251">
        <v>7701000</v>
      </c>
      <c r="H320" s="244" t="s">
        <v>14</v>
      </c>
      <c r="I320" s="164"/>
      <c r="J320" s="245"/>
      <c r="K320" s="1061"/>
      <c r="L320" s="155" t="str">
        <f t="shared" si="12"/>
        <v/>
      </c>
      <c r="M320" s="166"/>
      <c r="N320" s="216"/>
      <c r="O320" s="174"/>
      <c r="P320" s="246"/>
      <c r="Q320" s="170"/>
      <c r="R320" s="596"/>
    </row>
    <row r="321" spans="1:18" ht="28.5" x14ac:dyDescent="0.2">
      <c r="A321" s="176" t="s">
        <v>1667</v>
      </c>
      <c r="B321" s="252">
        <v>39836</v>
      </c>
      <c r="C321" s="249" t="s">
        <v>1669</v>
      </c>
      <c r="D321" s="254" t="s">
        <v>764</v>
      </c>
      <c r="E321" s="180" t="s">
        <v>85</v>
      </c>
      <c r="F321" s="231" t="s">
        <v>420</v>
      </c>
      <c r="G321" s="255">
        <v>5677000</v>
      </c>
      <c r="H321" s="256" t="s">
        <v>14</v>
      </c>
      <c r="I321" s="164"/>
      <c r="J321" s="245"/>
      <c r="K321" s="1061"/>
      <c r="L321" s="155" t="str">
        <f t="shared" si="12"/>
        <v/>
      </c>
      <c r="M321" s="166"/>
      <c r="N321" s="216"/>
      <c r="O321" s="174"/>
      <c r="P321" s="246"/>
      <c r="Q321" s="170"/>
      <c r="R321" s="596"/>
    </row>
    <row r="322" spans="1:18" ht="28.5" x14ac:dyDescent="0.2">
      <c r="A322" s="189">
        <v>2</v>
      </c>
      <c r="B322" s="252">
        <v>39836</v>
      </c>
      <c r="C322" s="253" t="s">
        <v>796</v>
      </c>
      <c r="D322" s="249" t="s">
        <v>787</v>
      </c>
      <c r="E322" s="180" t="s">
        <v>25</v>
      </c>
      <c r="F322" s="231" t="s">
        <v>420</v>
      </c>
      <c r="G322" s="255">
        <v>4656000</v>
      </c>
      <c r="H322" s="256" t="s">
        <v>14</v>
      </c>
      <c r="I322" s="164"/>
      <c r="J322" s="245"/>
      <c r="K322" s="1061"/>
      <c r="L322" s="155" t="str">
        <f t="shared" si="12"/>
        <v/>
      </c>
      <c r="M322" s="166"/>
      <c r="N322" s="216"/>
      <c r="O322" s="174"/>
      <c r="P322" s="246"/>
      <c r="Q322" s="170"/>
      <c r="R322" s="596"/>
    </row>
    <row r="323" spans="1:18" x14ac:dyDescent="0.2">
      <c r="A323" s="157">
        <v>2</v>
      </c>
      <c r="B323" s="240">
        <v>39836</v>
      </c>
      <c r="C323" s="248" t="s">
        <v>766</v>
      </c>
      <c r="D323" s="249" t="s">
        <v>765</v>
      </c>
      <c r="E323" s="161" t="s">
        <v>25</v>
      </c>
      <c r="F323" s="225" t="s">
        <v>420</v>
      </c>
      <c r="G323" s="251">
        <v>1968000</v>
      </c>
      <c r="H323" s="244" t="s">
        <v>14</v>
      </c>
      <c r="I323" s="164"/>
      <c r="J323" s="245"/>
      <c r="K323" s="1061"/>
      <c r="L323" s="155" t="str">
        <f t="shared" si="12"/>
        <v/>
      </c>
      <c r="M323" s="166"/>
      <c r="N323" s="216"/>
      <c r="O323" s="174"/>
      <c r="P323" s="246"/>
      <c r="Q323" s="170"/>
      <c r="R323" s="596"/>
    </row>
    <row r="324" spans="1:18" ht="15.75" customHeight="1" x14ac:dyDescent="0.2">
      <c r="A324" s="157">
        <v>2</v>
      </c>
      <c r="B324" s="240">
        <v>39836</v>
      </c>
      <c r="C324" s="248" t="s">
        <v>794</v>
      </c>
      <c r="D324" s="249" t="s">
        <v>737</v>
      </c>
      <c r="E324" s="161" t="s">
        <v>25</v>
      </c>
      <c r="F324" s="225" t="s">
        <v>420</v>
      </c>
      <c r="G324" s="251">
        <v>4900000</v>
      </c>
      <c r="H324" s="244" t="s">
        <v>14</v>
      </c>
      <c r="I324" s="164">
        <v>39925</v>
      </c>
      <c r="J324" s="165">
        <v>4</v>
      </c>
      <c r="K324" s="1061">
        <v>4900000</v>
      </c>
      <c r="L324" s="155">
        <f t="shared" si="12"/>
        <v>0</v>
      </c>
      <c r="M324" s="247" t="s">
        <v>309</v>
      </c>
      <c r="N324" s="216">
        <v>39925</v>
      </c>
      <c r="O324" s="217" t="s">
        <v>654</v>
      </c>
      <c r="P324" s="260" t="s">
        <v>314</v>
      </c>
      <c r="Q324" s="170" t="s">
        <v>1651</v>
      </c>
      <c r="R324" s="596">
        <v>245000</v>
      </c>
    </row>
    <row r="325" spans="1:18" x14ac:dyDescent="0.2">
      <c r="A325" s="157">
        <v>2</v>
      </c>
      <c r="B325" s="240">
        <v>39836</v>
      </c>
      <c r="C325" s="248" t="s">
        <v>767</v>
      </c>
      <c r="D325" s="249" t="s">
        <v>768</v>
      </c>
      <c r="E325" s="161" t="s">
        <v>85</v>
      </c>
      <c r="F325" s="225" t="s">
        <v>420</v>
      </c>
      <c r="G325" s="251">
        <v>6514000</v>
      </c>
      <c r="H325" s="244" t="s">
        <v>14</v>
      </c>
      <c r="I325" s="164"/>
      <c r="J325" s="245"/>
      <c r="K325" s="1061"/>
      <c r="L325" s="155" t="str">
        <f t="shared" si="12"/>
        <v/>
      </c>
      <c r="M325" s="166"/>
      <c r="N325" s="216"/>
      <c r="O325" s="174"/>
      <c r="P325" s="246"/>
      <c r="Q325" s="170"/>
      <c r="R325" s="596"/>
    </row>
    <row r="326" spans="1:18" x14ac:dyDescent="0.2">
      <c r="A326" s="157">
        <v>2</v>
      </c>
      <c r="B326" s="240">
        <v>39836</v>
      </c>
      <c r="C326" s="248" t="s">
        <v>769</v>
      </c>
      <c r="D326" s="249" t="s">
        <v>770</v>
      </c>
      <c r="E326" s="161" t="s">
        <v>33</v>
      </c>
      <c r="F326" s="225" t="s">
        <v>420</v>
      </c>
      <c r="G326" s="251">
        <v>10189000</v>
      </c>
      <c r="H326" s="244" t="s">
        <v>14</v>
      </c>
      <c r="I326" s="164">
        <v>40170</v>
      </c>
      <c r="J326" s="245">
        <v>4</v>
      </c>
      <c r="K326" s="1061">
        <v>10189000</v>
      </c>
      <c r="L326" s="155">
        <f t="shared" si="12"/>
        <v>0</v>
      </c>
      <c r="M326" s="247" t="s">
        <v>309</v>
      </c>
      <c r="N326" s="216">
        <v>40170</v>
      </c>
      <c r="O326" s="174" t="s">
        <v>654</v>
      </c>
      <c r="P326" s="260" t="s">
        <v>314</v>
      </c>
      <c r="Q326" s="170" t="s">
        <v>1651</v>
      </c>
      <c r="R326" s="596">
        <v>509000</v>
      </c>
    </row>
    <row r="327" spans="1:18" x14ac:dyDescent="0.2">
      <c r="A327" s="157">
        <v>2</v>
      </c>
      <c r="B327" s="240">
        <v>39836</v>
      </c>
      <c r="C327" s="248" t="s">
        <v>795</v>
      </c>
      <c r="D327" s="249" t="s">
        <v>771</v>
      </c>
      <c r="E327" s="161" t="s">
        <v>58</v>
      </c>
      <c r="F327" s="225" t="s">
        <v>420</v>
      </c>
      <c r="G327" s="251">
        <v>6216000</v>
      </c>
      <c r="H327" s="244" t="s">
        <v>14</v>
      </c>
      <c r="I327" s="164"/>
      <c r="J327" s="245"/>
      <c r="K327" s="1061"/>
      <c r="L327" s="155" t="str">
        <f t="shared" si="12"/>
        <v/>
      </c>
      <c r="M327" s="166"/>
      <c r="N327" s="216"/>
      <c r="O327" s="174"/>
      <c r="P327" s="246"/>
      <c r="Q327" s="170"/>
      <c r="R327" s="596"/>
    </row>
    <row r="328" spans="1:18" x14ac:dyDescent="0.2">
      <c r="A328" s="157">
        <v>2</v>
      </c>
      <c r="B328" s="240">
        <v>39836</v>
      </c>
      <c r="C328" s="248" t="s">
        <v>789</v>
      </c>
      <c r="D328" s="249" t="s">
        <v>772</v>
      </c>
      <c r="E328" s="161" t="s">
        <v>55</v>
      </c>
      <c r="F328" s="225" t="s">
        <v>420</v>
      </c>
      <c r="G328" s="251">
        <v>8752000</v>
      </c>
      <c r="H328" s="244" t="s">
        <v>14</v>
      </c>
      <c r="I328" s="164"/>
      <c r="J328" s="245"/>
      <c r="K328" s="1061"/>
      <c r="L328" s="155" t="str">
        <f t="shared" si="12"/>
        <v/>
      </c>
      <c r="M328" s="166"/>
      <c r="N328" s="216"/>
      <c r="O328" s="174"/>
      <c r="P328" s="246"/>
      <c r="Q328" s="170"/>
      <c r="R328" s="596"/>
    </row>
    <row r="329" spans="1:18" x14ac:dyDescent="0.2">
      <c r="A329" s="157">
        <v>2</v>
      </c>
      <c r="B329" s="240">
        <v>39836</v>
      </c>
      <c r="C329" s="248" t="s">
        <v>773</v>
      </c>
      <c r="D329" s="249" t="s">
        <v>774</v>
      </c>
      <c r="E329" s="161" t="s">
        <v>25</v>
      </c>
      <c r="F329" s="225" t="s">
        <v>420</v>
      </c>
      <c r="G329" s="251">
        <v>3300000</v>
      </c>
      <c r="H329" s="244" t="s">
        <v>14</v>
      </c>
      <c r="I329" s="164"/>
      <c r="J329" s="245"/>
      <c r="K329" s="1061"/>
      <c r="L329" s="155" t="str">
        <f t="shared" si="12"/>
        <v/>
      </c>
      <c r="M329" s="166"/>
      <c r="N329" s="216"/>
      <c r="O329" s="174"/>
      <c r="P329" s="246"/>
      <c r="Q329" s="170"/>
      <c r="R329" s="596"/>
    </row>
    <row r="330" spans="1:18" x14ac:dyDescent="0.2">
      <c r="A330" s="157" t="s">
        <v>1991</v>
      </c>
      <c r="B330" s="240">
        <v>39836</v>
      </c>
      <c r="C330" s="248" t="s">
        <v>775</v>
      </c>
      <c r="D330" s="249" t="s">
        <v>110</v>
      </c>
      <c r="E330" s="161" t="s">
        <v>40</v>
      </c>
      <c r="F330" s="225" t="s">
        <v>420</v>
      </c>
      <c r="G330" s="251">
        <v>6800000</v>
      </c>
      <c r="H330" s="244" t="s">
        <v>14</v>
      </c>
      <c r="I330" s="164"/>
      <c r="J330" s="245"/>
      <c r="K330" s="1061"/>
      <c r="L330" s="155" t="str">
        <f t="shared" si="12"/>
        <v/>
      </c>
      <c r="M330" s="166"/>
      <c r="N330" s="216"/>
      <c r="O330" s="174"/>
      <c r="P330" s="246"/>
      <c r="Q330" s="170"/>
      <c r="R330" s="596"/>
    </row>
    <row r="331" spans="1:18" x14ac:dyDescent="0.2">
      <c r="A331" s="157">
        <v>2</v>
      </c>
      <c r="B331" s="240">
        <v>39836</v>
      </c>
      <c r="C331" s="248" t="s">
        <v>776</v>
      </c>
      <c r="D331" s="249" t="s">
        <v>777</v>
      </c>
      <c r="E331" s="197" t="s">
        <v>162</v>
      </c>
      <c r="F331" s="225" t="s">
        <v>420</v>
      </c>
      <c r="G331" s="251">
        <v>1037000</v>
      </c>
      <c r="H331" s="244" t="s">
        <v>14</v>
      </c>
      <c r="I331" s="164"/>
      <c r="J331" s="245"/>
      <c r="K331" s="1061"/>
      <c r="L331" s="155" t="str">
        <f t="shared" si="12"/>
        <v/>
      </c>
      <c r="M331" s="166"/>
      <c r="N331" s="216"/>
      <c r="O331" s="174"/>
      <c r="P331" s="246"/>
      <c r="Q331" s="170"/>
      <c r="R331" s="596"/>
    </row>
    <row r="332" spans="1:18" x14ac:dyDescent="0.2">
      <c r="A332" s="157">
        <v>2</v>
      </c>
      <c r="B332" s="240">
        <v>39836</v>
      </c>
      <c r="C332" s="248" t="s">
        <v>778</v>
      </c>
      <c r="D332" s="249" t="s">
        <v>779</v>
      </c>
      <c r="E332" s="214" t="s">
        <v>228</v>
      </c>
      <c r="F332" s="225" t="s">
        <v>420</v>
      </c>
      <c r="G332" s="251">
        <v>57500000</v>
      </c>
      <c r="H332" s="244" t="s">
        <v>14</v>
      </c>
      <c r="I332" s="164"/>
      <c r="J332" s="245"/>
      <c r="K332" s="1061"/>
      <c r="L332" s="155" t="str">
        <f t="shared" si="12"/>
        <v/>
      </c>
      <c r="M332" s="166"/>
      <c r="N332" s="216"/>
      <c r="O332" s="174"/>
      <c r="P332" s="246"/>
      <c r="Q332" s="170"/>
      <c r="R332" s="596"/>
    </row>
    <row r="333" spans="1:18" x14ac:dyDescent="0.2">
      <c r="A333" s="157">
        <v>2</v>
      </c>
      <c r="B333" s="240">
        <v>39836</v>
      </c>
      <c r="C333" s="248" t="s">
        <v>788</v>
      </c>
      <c r="D333" s="249" t="s">
        <v>780</v>
      </c>
      <c r="E333" s="161" t="s">
        <v>75</v>
      </c>
      <c r="F333" s="225" t="s">
        <v>420</v>
      </c>
      <c r="G333" s="251">
        <v>10650000</v>
      </c>
      <c r="H333" s="244" t="s">
        <v>14</v>
      </c>
      <c r="I333" s="164"/>
      <c r="J333" s="245"/>
      <c r="K333" s="1061"/>
      <c r="L333" s="155" t="str">
        <f t="shared" si="12"/>
        <v/>
      </c>
      <c r="M333" s="166"/>
      <c r="N333" s="216"/>
      <c r="O333" s="174"/>
      <c r="P333" s="246"/>
      <c r="Q333" s="170"/>
      <c r="R333" s="596"/>
    </row>
    <row r="334" spans="1:18" x14ac:dyDescent="0.2">
      <c r="A334" s="157">
        <v>2</v>
      </c>
      <c r="B334" s="240">
        <v>39836</v>
      </c>
      <c r="C334" s="248" t="s">
        <v>781</v>
      </c>
      <c r="D334" s="249" t="s">
        <v>782</v>
      </c>
      <c r="E334" s="161" t="s">
        <v>122</v>
      </c>
      <c r="F334" s="225" t="s">
        <v>420</v>
      </c>
      <c r="G334" s="251">
        <v>15500000</v>
      </c>
      <c r="H334" s="244" t="s">
        <v>14</v>
      </c>
      <c r="I334" s="164"/>
      <c r="J334" s="245"/>
      <c r="K334" s="1061"/>
      <c r="L334" s="155" t="str">
        <f t="shared" si="12"/>
        <v/>
      </c>
      <c r="M334" s="166"/>
      <c r="N334" s="216"/>
      <c r="O334" s="174"/>
      <c r="P334" s="246"/>
      <c r="Q334" s="170"/>
      <c r="R334" s="596"/>
    </row>
    <row r="335" spans="1:18" x14ac:dyDescent="0.2">
      <c r="A335" s="157">
        <v>2</v>
      </c>
      <c r="B335" s="240">
        <v>39836</v>
      </c>
      <c r="C335" s="248" t="s">
        <v>790</v>
      </c>
      <c r="D335" s="249" t="s">
        <v>783</v>
      </c>
      <c r="E335" s="161" t="s">
        <v>33</v>
      </c>
      <c r="F335" s="225" t="s">
        <v>420</v>
      </c>
      <c r="G335" s="251">
        <v>5000000</v>
      </c>
      <c r="H335" s="244" t="s">
        <v>14</v>
      </c>
      <c r="I335" s="164"/>
      <c r="J335" s="245"/>
      <c r="K335" s="1061"/>
      <c r="L335" s="155" t="str">
        <f t="shared" si="12"/>
        <v/>
      </c>
      <c r="M335" s="166"/>
      <c r="N335" s="216"/>
      <c r="O335" s="174"/>
      <c r="P335" s="246"/>
      <c r="Q335" s="170"/>
      <c r="R335" s="596"/>
    </row>
    <row r="336" spans="1:18" x14ac:dyDescent="0.2">
      <c r="A336" s="1557">
        <v>2</v>
      </c>
      <c r="B336" s="1634">
        <v>39836</v>
      </c>
      <c r="C336" s="1636" t="s">
        <v>791</v>
      </c>
      <c r="D336" s="1599" t="s">
        <v>784</v>
      </c>
      <c r="E336" s="1601" t="s">
        <v>149</v>
      </c>
      <c r="F336" s="1603" t="s">
        <v>420</v>
      </c>
      <c r="G336" s="1545">
        <v>3240000</v>
      </c>
      <c r="H336" s="1680" t="s">
        <v>14</v>
      </c>
      <c r="I336" s="164">
        <v>40163</v>
      </c>
      <c r="J336" s="245">
        <v>4</v>
      </c>
      <c r="K336" s="1061">
        <v>1000000</v>
      </c>
      <c r="L336" s="155">
        <f t="shared" si="12"/>
        <v>2240000</v>
      </c>
      <c r="M336" s="247" t="s">
        <v>309</v>
      </c>
      <c r="N336" s="1664">
        <v>40345</v>
      </c>
      <c r="O336" s="1565" t="s">
        <v>654</v>
      </c>
      <c r="P336" s="1662" t="s">
        <v>314</v>
      </c>
      <c r="Q336" s="1561" t="s">
        <v>1651</v>
      </c>
      <c r="R336" s="1559">
        <v>162000</v>
      </c>
    </row>
    <row r="337" spans="1:18" x14ac:dyDescent="0.2">
      <c r="A337" s="1558"/>
      <c r="B337" s="1635"/>
      <c r="C337" s="1637"/>
      <c r="D337" s="1600"/>
      <c r="E337" s="1602"/>
      <c r="F337" s="1604"/>
      <c r="G337" s="1546"/>
      <c r="H337" s="1681"/>
      <c r="I337" s="164">
        <v>40345</v>
      </c>
      <c r="J337" s="245">
        <v>4</v>
      </c>
      <c r="K337" s="1061">
        <v>2240000</v>
      </c>
      <c r="L337" s="155">
        <v>0</v>
      </c>
      <c r="M337" s="247" t="s">
        <v>309</v>
      </c>
      <c r="N337" s="1665"/>
      <c r="O337" s="1566"/>
      <c r="P337" s="1663"/>
      <c r="Q337" s="1562"/>
      <c r="R337" s="1560"/>
    </row>
    <row r="338" spans="1:18" x14ac:dyDescent="0.2">
      <c r="A338" s="157">
        <v>2</v>
      </c>
      <c r="B338" s="240">
        <v>39836</v>
      </c>
      <c r="C338" s="248" t="s">
        <v>792</v>
      </c>
      <c r="D338" s="249" t="s">
        <v>785</v>
      </c>
      <c r="E338" s="214" t="s">
        <v>218</v>
      </c>
      <c r="F338" s="225" t="s">
        <v>420</v>
      </c>
      <c r="G338" s="251">
        <v>10973000</v>
      </c>
      <c r="H338" s="244" t="s">
        <v>14</v>
      </c>
      <c r="I338" s="164"/>
      <c r="J338" s="245"/>
      <c r="K338" s="1061"/>
      <c r="L338" s="155" t="str">
        <f t="shared" si="12"/>
        <v/>
      </c>
      <c r="M338" s="166"/>
      <c r="N338" s="216"/>
      <c r="O338" s="174"/>
      <c r="P338" s="246"/>
      <c r="Q338" s="170"/>
      <c r="R338" s="596"/>
    </row>
    <row r="339" spans="1:18" x14ac:dyDescent="0.2">
      <c r="A339" s="157"/>
      <c r="B339" s="240">
        <v>39843</v>
      </c>
      <c r="C339" s="248" t="s">
        <v>887</v>
      </c>
      <c r="D339" s="249" t="s">
        <v>813</v>
      </c>
      <c r="E339" s="161" t="s">
        <v>61</v>
      </c>
      <c r="F339" s="225" t="s">
        <v>498</v>
      </c>
      <c r="G339" s="251">
        <v>39000000</v>
      </c>
      <c r="H339" s="244" t="s">
        <v>14</v>
      </c>
      <c r="I339" s="164"/>
      <c r="J339" s="245"/>
      <c r="K339" s="1061"/>
      <c r="L339" s="155" t="str">
        <f t="shared" si="12"/>
        <v/>
      </c>
      <c r="M339" s="166"/>
      <c r="N339" s="216"/>
      <c r="O339" s="174"/>
      <c r="P339" s="246"/>
      <c r="Q339" s="170"/>
      <c r="R339" s="596"/>
    </row>
    <row r="340" spans="1:18" x14ac:dyDescent="0.2">
      <c r="A340" s="157"/>
      <c r="B340" s="240">
        <v>39843</v>
      </c>
      <c r="C340" s="248" t="s">
        <v>886</v>
      </c>
      <c r="D340" s="249" t="s">
        <v>814</v>
      </c>
      <c r="E340" s="161" t="s">
        <v>72</v>
      </c>
      <c r="F340" s="225" t="s">
        <v>498</v>
      </c>
      <c r="G340" s="251">
        <v>110000000</v>
      </c>
      <c r="H340" s="244" t="s">
        <v>14</v>
      </c>
      <c r="I340" s="164"/>
      <c r="J340" s="245"/>
      <c r="K340" s="1061"/>
      <c r="L340" s="155" t="str">
        <f t="shared" si="12"/>
        <v/>
      </c>
      <c r="M340" s="166"/>
      <c r="N340" s="216"/>
      <c r="O340" s="174"/>
      <c r="P340" s="246"/>
      <c r="Q340" s="170"/>
      <c r="R340" s="596"/>
    </row>
    <row r="341" spans="1:18" x14ac:dyDescent="0.2">
      <c r="A341" s="157"/>
      <c r="B341" s="240">
        <v>39843</v>
      </c>
      <c r="C341" s="248" t="s">
        <v>798</v>
      </c>
      <c r="D341" s="249" t="s">
        <v>815</v>
      </c>
      <c r="E341" s="161" t="s">
        <v>66</v>
      </c>
      <c r="F341" s="225" t="s">
        <v>498</v>
      </c>
      <c r="G341" s="251">
        <v>16288000</v>
      </c>
      <c r="H341" s="244" t="s">
        <v>14</v>
      </c>
      <c r="I341" s="164"/>
      <c r="J341" s="245"/>
      <c r="K341" s="1061"/>
      <c r="L341" s="155" t="str">
        <f t="shared" si="12"/>
        <v/>
      </c>
      <c r="M341" s="166"/>
      <c r="N341" s="216"/>
      <c r="O341" s="174"/>
      <c r="P341" s="246"/>
      <c r="Q341" s="170"/>
      <c r="R341" s="596"/>
    </row>
    <row r="342" spans="1:18" x14ac:dyDescent="0.2">
      <c r="A342" s="157"/>
      <c r="B342" s="240">
        <v>39843</v>
      </c>
      <c r="C342" s="248" t="s">
        <v>799</v>
      </c>
      <c r="D342" s="249" t="s">
        <v>816</v>
      </c>
      <c r="E342" s="161" t="s">
        <v>55</v>
      </c>
      <c r="F342" s="225" t="s">
        <v>498</v>
      </c>
      <c r="G342" s="251">
        <v>11385000</v>
      </c>
      <c r="H342" s="244" t="s">
        <v>14</v>
      </c>
      <c r="I342" s="164"/>
      <c r="J342" s="245"/>
      <c r="K342" s="1061"/>
      <c r="L342" s="155" t="str">
        <f t="shared" si="12"/>
        <v/>
      </c>
      <c r="M342" s="166"/>
      <c r="N342" s="216"/>
      <c r="O342" s="174"/>
      <c r="P342" s="246"/>
      <c r="Q342" s="170"/>
      <c r="R342" s="596"/>
    </row>
    <row r="343" spans="1:18" x14ac:dyDescent="0.2">
      <c r="A343" s="157"/>
      <c r="B343" s="240">
        <v>39843</v>
      </c>
      <c r="C343" s="248" t="s">
        <v>800</v>
      </c>
      <c r="D343" s="249" t="s">
        <v>633</v>
      </c>
      <c r="E343" s="214" t="s">
        <v>224</v>
      </c>
      <c r="F343" s="225" t="s">
        <v>498</v>
      </c>
      <c r="G343" s="251">
        <v>266657000</v>
      </c>
      <c r="H343" s="244" t="s">
        <v>14</v>
      </c>
      <c r="I343" s="164"/>
      <c r="J343" s="245"/>
      <c r="K343" s="1061"/>
      <c r="L343" s="155" t="str">
        <f t="shared" si="12"/>
        <v/>
      </c>
      <c r="M343" s="166"/>
      <c r="N343" s="216"/>
      <c r="O343" s="174"/>
      <c r="P343" s="246"/>
      <c r="Q343" s="170"/>
      <c r="R343" s="596"/>
    </row>
    <row r="344" spans="1:18" x14ac:dyDescent="0.2">
      <c r="A344" s="157"/>
      <c r="B344" s="240">
        <v>39843</v>
      </c>
      <c r="C344" s="248" t="s">
        <v>801</v>
      </c>
      <c r="D344" s="249" t="s">
        <v>817</v>
      </c>
      <c r="E344" s="161" t="s">
        <v>55</v>
      </c>
      <c r="F344" s="225" t="s">
        <v>498</v>
      </c>
      <c r="G344" s="251">
        <v>22000000</v>
      </c>
      <c r="H344" s="244" t="s">
        <v>14</v>
      </c>
      <c r="I344" s="164">
        <v>40170</v>
      </c>
      <c r="J344" s="245">
        <v>5</v>
      </c>
      <c r="K344" s="1061">
        <v>22000000</v>
      </c>
      <c r="L344" s="155">
        <f t="shared" si="12"/>
        <v>0</v>
      </c>
      <c r="M344" s="166" t="s">
        <v>1282</v>
      </c>
      <c r="N344" s="216"/>
      <c r="O344" s="174"/>
      <c r="P344" s="246"/>
      <c r="Q344" s="170"/>
      <c r="R344" s="596"/>
    </row>
    <row r="345" spans="1:18" x14ac:dyDescent="0.2">
      <c r="A345" s="157"/>
      <c r="B345" s="240">
        <v>39843</v>
      </c>
      <c r="C345" s="248" t="s">
        <v>802</v>
      </c>
      <c r="D345" s="249" t="s">
        <v>818</v>
      </c>
      <c r="E345" s="161" t="s">
        <v>25</v>
      </c>
      <c r="F345" s="225" t="s">
        <v>498</v>
      </c>
      <c r="G345" s="251">
        <v>6000000</v>
      </c>
      <c r="H345" s="244" t="s">
        <v>14</v>
      </c>
      <c r="I345" s="164"/>
      <c r="J345" s="245"/>
      <c r="K345" s="1061"/>
      <c r="L345" s="155" t="str">
        <f t="shared" ref="L345:L376" si="13">IF($K345&lt;&gt;0,$G345-$K345,"")</f>
        <v/>
      </c>
      <c r="M345" s="166"/>
      <c r="N345" s="216"/>
      <c r="O345" s="174"/>
      <c r="P345" s="246"/>
      <c r="Q345" s="170"/>
      <c r="R345" s="596"/>
    </row>
    <row r="346" spans="1:18" x14ac:dyDescent="0.2">
      <c r="A346" s="157"/>
      <c r="B346" s="240">
        <v>39843</v>
      </c>
      <c r="C346" s="248" t="s">
        <v>803</v>
      </c>
      <c r="D346" s="249" t="s">
        <v>32</v>
      </c>
      <c r="E346" s="161" t="s">
        <v>33</v>
      </c>
      <c r="F346" s="225" t="s">
        <v>498</v>
      </c>
      <c r="G346" s="251">
        <v>243815000</v>
      </c>
      <c r="H346" s="244" t="s">
        <v>14</v>
      </c>
      <c r="I346" s="164"/>
      <c r="J346" s="245"/>
      <c r="K346" s="1061"/>
      <c r="L346" s="155" t="str">
        <f t="shared" si="13"/>
        <v/>
      </c>
      <c r="M346" s="166"/>
      <c r="N346" s="216"/>
      <c r="O346" s="174"/>
      <c r="P346" s="246"/>
      <c r="Q346" s="170"/>
      <c r="R346" s="596"/>
    </row>
    <row r="347" spans="1:18" x14ac:dyDescent="0.2">
      <c r="A347" s="157"/>
      <c r="B347" s="240">
        <v>39843</v>
      </c>
      <c r="C347" s="248" t="s">
        <v>804</v>
      </c>
      <c r="D347" s="249" t="s">
        <v>765</v>
      </c>
      <c r="E347" s="161" t="s">
        <v>25</v>
      </c>
      <c r="F347" s="225" t="s">
        <v>498</v>
      </c>
      <c r="G347" s="251">
        <v>7000000</v>
      </c>
      <c r="H347" s="244" t="s">
        <v>14</v>
      </c>
      <c r="I347" s="164"/>
      <c r="J347" s="245"/>
      <c r="K347" s="1061"/>
      <c r="L347" s="155" t="str">
        <f t="shared" si="13"/>
        <v/>
      </c>
      <c r="M347" s="166"/>
      <c r="N347" s="216"/>
      <c r="O347" s="174"/>
      <c r="P347" s="246"/>
      <c r="Q347" s="170"/>
      <c r="R347" s="596"/>
    </row>
    <row r="348" spans="1:18" s="266" customFormat="1" x14ac:dyDescent="0.2">
      <c r="A348" s="157"/>
      <c r="B348" s="240">
        <v>39843</v>
      </c>
      <c r="C348" s="261" t="s">
        <v>805</v>
      </c>
      <c r="D348" s="262" t="s">
        <v>738</v>
      </c>
      <c r="E348" s="161" t="s">
        <v>25</v>
      </c>
      <c r="F348" s="263" t="s">
        <v>498</v>
      </c>
      <c r="G348" s="251">
        <v>11949000</v>
      </c>
      <c r="H348" s="264" t="s">
        <v>14</v>
      </c>
      <c r="I348" s="164"/>
      <c r="J348" s="245"/>
      <c r="K348" s="1061"/>
      <c r="L348" s="155" t="str">
        <f t="shared" si="13"/>
        <v/>
      </c>
      <c r="M348" s="166"/>
      <c r="N348" s="216"/>
      <c r="O348" s="174"/>
      <c r="P348" s="246"/>
      <c r="Q348" s="265"/>
      <c r="R348" s="596"/>
    </row>
    <row r="349" spans="1:18" s="266" customFormat="1" x14ac:dyDescent="0.2">
      <c r="A349" s="157"/>
      <c r="B349" s="240">
        <v>39843</v>
      </c>
      <c r="C349" s="261" t="s">
        <v>888</v>
      </c>
      <c r="D349" s="262" t="s">
        <v>819</v>
      </c>
      <c r="E349" s="161" t="s">
        <v>66</v>
      </c>
      <c r="F349" s="263" t="s">
        <v>498</v>
      </c>
      <c r="G349" s="251">
        <v>10000000</v>
      </c>
      <c r="H349" s="264" t="s">
        <v>14</v>
      </c>
      <c r="I349" s="164"/>
      <c r="J349" s="245"/>
      <c r="K349" s="1061"/>
      <c r="L349" s="155" t="str">
        <f t="shared" si="13"/>
        <v/>
      </c>
      <c r="M349" s="166"/>
      <c r="N349" s="216"/>
      <c r="O349" s="174"/>
      <c r="P349" s="246"/>
      <c r="Q349" s="265"/>
      <c r="R349" s="596"/>
    </row>
    <row r="350" spans="1:18" s="266" customFormat="1" x14ac:dyDescent="0.2">
      <c r="A350" s="157"/>
      <c r="B350" s="240">
        <v>39843</v>
      </c>
      <c r="C350" s="261" t="s">
        <v>806</v>
      </c>
      <c r="D350" s="262" t="s">
        <v>569</v>
      </c>
      <c r="E350" s="161" t="s">
        <v>13</v>
      </c>
      <c r="F350" s="263" t="s">
        <v>498</v>
      </c>
      <c r="G350" s="251">
        <v>7700000</v>
      </c>
      <c r="H350" s="264" t="s">
        <v>14</v>
      </c>
      <c r="I350" s="164"/>
      <c r="J350" s="245"/>
      <c r="K350" s="1061"/>
      <c r="L350" s="155" t="str">
        <f t="shared" si="13"/>
        <v/>
      </c>
      <c r="M350" s="166"/>
      <c r="N350" s="216"/>
      <c r="O350" s="174"/>
      <c r="P350" s="246"/>
      <c r="Q350" s="265"/>
      <c r="R350" s="596"/>
    </row>
    <row r="351" spans="1:18" s="266" customFormat="1" x14ac:dyDescent="0.2">
      <c r="A351" s="157"/>
      <c r="B351" s="240">
        <v>39843</v>
      </c>
      <c r="C351" s="261" t="s">
        <v>807</v>
      </c>
      <c r="D351" s="262" t="s">
        <v>737</v>
      </c>
      <c r="E351" s="161" t="s">
        <v>44</v>
      </c>
      <c r="F351" s="263" t="s">
        <v>498</v>
      </c>
      <c r="G351" s="251">
        <v>30000000</v>
      </c>
      <c r="H351" s="264" t="s">
        <v>14</v>
      </c>
      <c r="I351" s="164"/>
      <c r="J351" s="245"/>
      <c r="K351" s="1061"/>
      <c r="L351" s="155" t="str">
        <f t="shared" si="13"/>
        <v/>
      </c>
      <c r="M351" s="166"/>
      <c r="N351" s="216"/>
      <c r="O351" s="174"/>
      <c r="P351" s="246"/>
      <c r="Q351" s="265"/>
      <c r="R351" s="596"/>
    </row>
    <row r="352" spans="1:18" s="266" customFormat="1" x14ac:dyDescent="0.2">
      <c r="A352" s="157"/>
      <c r="B352" s="240">
        <v>39843</v>
      </c>
      <c r="C352" s="261" t="s">
        <v>808</v>
      </c>
      <c r="D352" s="262" t="s">
        <v>820</v>
      </c>
      <c r="E352" s="161" t="s">
        <v>66</v>
      </c>
      <c r="F352" s="263" t="s">
        <v>498</v>
      </c>
      <c r="G352" s="251">
        <v>9000000</v>
      </c>
      <c r="H352" s="264" t="s">
        <v>14</v>
      </c>
      <c r="I352" s="164"/>
      <c r="J352" s="245"/>
      <c r="K352" s="1061"/>
      <c r="L352" s="155" t="str">
        <f t="shared" si="13"/>
        <v/>
      </c>
      <c r="M352" s="166"/>
      <c r="N352" s="216"/>
      <c r="O352" s="174"/>
      <c r="P352" s="246"/>
      <c r="Q352" s="265"/>
      <c r="R352" s="596"/>
    </row>
    <row r="353" spans="1:18" s="266" customFormat="1" x14ac:dyDescent="0.2">
      <c r="A353" s="157"/>
      <c r="B353" s="240">
        <v>39843</v>
      </c>
      <c r="C353" s="261" t="s">
        <v>809</v>
      </c>
      <c r="D353" s="262" t="s">
        <v>161</v>
      </c>
      <c r="E353" s="197" t="s">
        <v>162</v>
      </c>
      <c r="F353" s="263" t="s">
        <v>498</v>
      </c>
      <c r="G353" s="251">
        <v>17000000</v>
      </c>
      <c r="H353" s="264" t="s">
        <v>14</v>
      </c>
      <c r="I353" s="164"/>
      <c r="J353" s="245"/>
      <c r="K353" s="1061"/>
      <c r="L353" s="155" t="str">
        <f t="shared" si="13"/>
        <v/>
      </c>
      <c r="M353" s="166"/>
      <c r="N353" s="216"/>
      <c r="O353" s="174"/>
      <c r="P353" s="246"/>
      <c r="Q353" s="265"/>
      <c r="R353" s="596"/>
    </row>
    <row r="354" spans="1:18" s="266" customFormat="1" x14ac:dyDescent="0.2">
      <c r="A354" s="157"/>
      <c r="B354" s="240">
        <v>39843</v>
      </c>
      <c r="C354" s="261" t="s">
        <v>810</v>
      </c>
      <c r="D354" s="262" t="s">
        <v>116</v>
      </c>
      <c r="E354" s="161" t="s">
        <v>44</v>
      </c>
      <c r="F354" s="263" t="s">
        <v>498</v>
      </c>
      <c r="G354" s="251">
        <v>8152000</v>
      </c>
      <c r="H354" s="264" t="s">
        <v>14</v>
      </c>
      <c r="I354" s="164"/>
      <c r="J354" s="245"/>
      <c r="K354" s="1061"/>
      <c r="L354" s="155" t="str">
        <f t="shared" si="13"/>
        <v/>
      </c>
      <c r="M354" s="166"/>
      <c r="N354" s="216"/>
      <c r="O354" s="174"/>
      <c r="P354" s="246"/>
      <c r="Q354" s="265"/>
      <c r="R354" s="596"/>
    </row>
    <row r="355" spans="1:18" s="266" customFormat="1" x14ac:dyDescent="0.2">
      <c r="A355" s="157"/>
      <c r="B355" s="240">
        <v>39843</v>
      </c>
      <c r="C355" s="261" t="s">
        <v>811</v>
      </c>
      <c r="D355" s="262" t="s">
        <v>821</v>
      </c>
      <c r="E355" s="214" t="s">
        <v>218</v>
      </c>
      <c r="F355" s="263" t="s">
        <v>498</v>
      </c>
      <c r="G355" s="251">
        <v>11750000</v>
      </c>
      <c r="H355" s="264" t="s">
        <v>14</v>
      </c>
      <c r="I355" s="164"/>
      <c r="J355" s="245"/>
      <c r="K355" s="1061"/>
      <c r="L355" s="155" t="str">
        <f t="shared" si="13"/>
        <v/>
      </c>
      <c r="M355" s="166"/>
      <c r="N355" s="216"/>
      <c r="O355" s="174"/>
      <c r="P355" s="246"/>
      <c r="Q355" s="265"/>
      <c r="R355" s="596"/>
    </row>
    <row r="356" spans="1:18" s="266" customFormat="1" x14ac:dyDescent="0.2">
      <c r="A356" s="157"/>
      <c r="B356" s="240">
        <v>39843</v>
      </c>
      <c r="C356" s="261" t="s">
        <v>812</v>
      </c>
      <c r="D356" s="262" t="s">
        <v>822</v>
      </c>
      <c r="E356" s="214" t="s">
        <v>224</v>
      </c>
      <c r="F356" s="263" t="s">
        <v>498</v>
      </c>
      <c r="G356" s="251">
        <v>33000000</v>
      </c>
      <c r="H356" s="264" t="s">
        <v>14</v>
      </c>
      <c r="I356" s="164"/>
      <c r="J356" s="245"/>
      <c r="K356" s="1061"/>
      <c r="L356" s="155" t="str">
        <f t="shared" si="13"/>
        <v/>
      </c>
      <c r="M356" s="166"/>
      <c r="N356" s="216"/>
      <c r="O356" s="174"/>
      <c r="P356" s="246"/>
      <c r="Q356" s="265"/>
      <c r="R356" s="596"/>
    </row>
    <row r="357" spans="1:18" s="266" customFormat="1" x14ac:dyDescent="0.2">
      <c r="A357" s="157">
        <v>2</v>
      </c>
      <c r="B357" s="240">
        <v>39843</v>
      </c>
      <c r="C357" s="261" t="s">
        <v>885</v>
      </c>
      <c r="D357" s="262" t="s">
        <v>859</v>
      </c>
      <c r="E357" s="161" t="s">
        <v>25</v>
      </c>
      <c r="F357" s="263" t="s">
        <v>420</v>
      </c>
      <c r="G357" s="251">
        <v>7700000</v>
      </c>
      <c r="H357" s="264" t="s">
        <v>14</v>
      </c>
      <c r="I357" s="164"/>
      <c r="J357" s="245"/>
      <c r="K357" s="1061"/>
      <c r="L357" s="155" t="str">
        <f t="shared" si="13"/>
        <v/>
      </c>
      <c r="M357" s="166"/>
      <c r="N357" s="216"/>
      <c r="O357" s="174"/>
      <c r="P357" s="246"/>
      <c r="Q357" s="265"/>
      <c r="R357" s="596"/>
    </row>
    <row r="358" spans="1:18" s="266" customFormat="1" x14ac:dyDescent="0.2">
      <c r="A358" s="157">
        <v>2</v>
      </c>
      <c r="B358" s="240">
        <v>39843</v>
      </c>
      <c r="C358" s="261" t="s">
        <v>884</v>
      </c>
      <c r="D358" s="262" t="s">
        <v>860</v>
      </c>
      <c r="E358" s="161" t="s">
        <v>125</v>
      </c>
      <c r="F358" s="263" t="s">
        <v>420</v>
      </c>
      <c r="G358" s="251">
        <v>9993000</v>
      </c>
      <c r="H358" s="264" t="s">
        <v>14</v>
      </c>
      <c r="I358" s="164"/>
      <c r="J358" s="245"/>
      <c r="K358" s="1061"/>
      <c r="L358" s="155" t="str">
        <f t="shared" si="13"/>
        <v/>
      </c>
      <c r="M358" s="166"/>
      <c r="N358" s="216"/>
      <c r="O358" s="174"/>
      <c r="P358" s="246"/>
      <c r="Q358" s="265"/>
      <c r="R358" s="596"/>
    </row>
    <row r="359" spans="1:18" s="266" customFormat="1" x14ac:dyDescent="0.2">
      <c r="A359" s="157">
        <v>2</v>
      </c>
      <c r="B359" s="240">
        <v>39843</v>
      </c>
      <c r="C359" s="261" t="s">
        <v>823</v>
      </c>
      <c r="D359" s="262" t="s">
        <v>861</v>
      </c>
      <c r="E359" s="161" t="s">
        <v>25</v>
      </c>
      <c r="F359" s="263" t="s">
        <v>420</v>
      </c>
      <c r="G359" s="251">
        <v>2080000</v>
      </c>
      <c r="H359" s="264" t="s">
        <v>14</v>
      </c>
      <c r="I359" s="164"/>
      <c r="J359" s="245"/>
      <c r="K359" s="1061"/>
      <c r="L359" s="155" t="str">
        <f t="shared" si="13"/>
        <v/>
      </c>
      <c r="M359" s="166"/>
      <c r="N359" s="216"/>
      <c r="O359" s="174"/>
      <c r="P359" s="246"/>
      <c r="Q359" s="265"/>
      <c r="R359" s="596"/>
    </row>
    <row r="360" spans="1:18" s="266" customFormat="1" x14ac:dyDescent="0.2">
      <c r="A360" s="157">
        <v>2</v>
      </c>
      <c r="B360" s="240">
        <v>39843</v>
      </c>
      <c r="C360" s="261" t="s">
        <v>824</v>
      </c>
      <c r="D360" s="262" t="s">
        <v>862</v>
      </c>
      <c r="E360" s="264" t="s">
        <v>863</v>
      </c>
      <c r="F360" s="263" t="s">
        <v>420</v>
      </c>
      <c r="G360" s="251">
        <v>12720000</v>
      </c>
      <c r="H360" s="264" t="s">
        <v>14</v>
      </c>
      <c r="I360" s="164"/>
      <c r="J360" s="245"/>
      <c r="K360" s="1061"/>
      <c r="L360" s="155" t="str">
        <f t="shared" si="13"/>
        <v/>
      </c>
      <c r="M360" s="166"/>
      <c r="N360" s="216"/>
      <c r="O360" s="174"/>
      <c r="P360" s="246"/>
      <c r="Q360" s="265"/>
      <c r="R360" s="596"/>
    </row>
    <row r="361" spans="1:18" s="266" customFormat="1" x14ac:dyDescent="0.2">
      <c r="A361" s="157">
        <v>2</v>
      </c>
      <c r="B361" s="240">
        <v>39843</v>
      </c>
      <c r="C361" s="261" t="s">
        <v>825</v>
      </c>
      <c r="D361" s="262" t="s">
        <v>864</v>
      </c>
      <c r="E361" s="161" t="s">
        <v>25</v>
      </c>
      <c r="F361" s="263" t="s">
        <v>420</v>
      </c>
      <c r="G361" s="251">
        <v>6000000</v>
      </c>
      <c r="H361" s="264" t="s">
        <v>14</v>
      </c>
      <c r="I361" s="164"/>
      <c r="J361" s="245"/>
      <c r="K361" s="1061"/>
      <c r="L361" s="155" t="str">
        <f t="shared" si="13"/>
        <v/>
      </c>
      <c r="M361" s="166"/>
      <c r="N361" s="216"/>
      <c r="O361" s="174"/>
      <c r="P361" s="246"/>
      <c r="Q361" s="265"/>
      <c r="R361" s="596"/>
    </row>
    <row r="362" spans="1:18" s="266" customFormat="1" x14ac:dyDescent="0.2">
      <c r="A362" s="157">
        <v>3</v>
      </c>
      <c r="B362" s="240">
        <v>39843</v>
      </c>
      <c r="C362" s="261" t="s">
        <v>891</v>
      </c>
      <c r="D362" s="262" t="s">
        <v>865</v>
      </c>
      <c r="E362" s="161" t="s">
        <v>72</v>
      </c>
      <c r="F362" s="263" t="s">
        <v>654</v>
      </c>
      <c r="G362" s="251">
        <v>5498000</v>
      </c>
      <c r="H362" s="264" t="s">
        <v>14</v>
      </c>
      <c r="I362" s="164"/>
      <c r="J362" s="245"/>
      <c r="K362" s="1061"/>
      <c r="L362" s="155" t="str">
        <f t="shared" si="13"/>
        <v/>
      </c>
      <c r="M362" s="166"/>
      <c r="N362" s="216"/>
      <c r="O362" s="174"/>
      <c r="P362" s="246"/>
      <c r="Q362" s="265"/>
      <c r="R362" s="596"/>
    </row>
    <row r="363" spans="1:18" s="266" customFormat="1" x14ac:dyDescent="0.2">
      <c r="A363" s="157">
        <v>2</v>
      </c>
      <c r="B363" s="240">
        <v>39843</v>
      </c>
      <c r="C363" s="261" t="s">
        <v>826</v>
      </c>
      <c r="D363" s="262" t="s">
        <v>866</v>
      </c>
      <c r="E363" s="161" t="s">
        <v>85</v>
      </c>
      <c r="F363" s="263" t="s">
        <v>420</v>
      </c>
      <c r="G363" s="251">
        <v>10900000</v>
      </c>
      <c r="H363" s="264" t="s">
        <v>14</v>
      </c>
      <c r="I363" s="164">
        <v>40345</v>
      </c>
      <c r="J363" s="245">
        <v>4</v>
      </c>
      <c r="K363" s="1061">
        <v>10900000</v>
      </c>
      <c r="L363" s="155">
        <f t="shared" si="13"/>
        <v>0</v>
      </c>
      <c r="M363" s="247" t="s">
        <v>309</v>
      </c>
      <c r="N363" s="216">
        <v>40345</v>
      </c>
      <c r="O363" s="174" t="s">
        <v>654</v>
      </c>
      <c r="P363" s="260" t="s">
        <v>314</v>
      </c>
      <c r="Q363" s="265" t="s">
        <v>1651</v>
      </c>
      <c r="R363" s="596">
        <v>545000</v>
      </c>
    </row>
    <row r="364" spans="1:18" s="266" customFormat="1" x14ac:dyDescent="0.2">
      <c r="A364" s="157">
        <v>2</v>
      </c>
      <c r="B364" s="240">
        <v>39843</v>
      </c>
      <c r="C364" s="261" t="s">
        <v>827</v>
      </c>
      <c r="D364" s="262" t="s">
        <v>867</v>
      </c>
      <c r="E364" s="264" t="s">
        <v>863</v>
      </c>
      <c r="F364" s="263" t="s">
        <v>420</v>
      </c>
      <c r="G364" s="251">
        <v>7525000</v>
      </c>
      <c r="H364" s="264" t="s">
        <v>14</v>
      </c>
      <c r="I364" s="164"/>
      <c r="J364" s="245"/>
      <c r="K364" s="1061"/>
      <c r="L364" s="155" t="str">
        <f t="shared" si="13"/>
        <v/>
      </c>
      <c r="M364" s="166"/>
      <c r="N364" s="216"/>
      <c r="O364" s="174"/>
      <c r="P364" s="246"/>
      <c r="Q364" s="265"/>
      <c r="R364" s="596"/>
    </row>
    <row r="365" spans="1:18" s="266" customFormat="1" x14ac:dyDescent="0.2">
      <c r="A365" s="157">
        <v>2</v>
      </c>
      <c r="B365" s="240">
        <v>39843</v>
      </c>
      <c r="C365" s="261" t="s">
        <v>828</v>
      </c>
      <c r="D365" s="262" t="s">
        <v>868</v>
      </c>
      <c r="E365" s="214" t="s">
        <v>249</v>
      </c>
      <c r="F365" s="263" t="s">
        <v>420</v>
      </c>
      <c r="G365" s="251">
        <v>10449000</v>
      </c>
      <c r="H365" s="264" t="s">
        <v>14</v>
      </c>
      <c r="I365" s="164"/>
      <c r="J365" s="245"/>
      <c r="K365" s="1061"/>
      <c r="L365" s="155" t="str">
        <f t="shared" si="13"/>
        <v/>
      </c>
      <c r="M365" s="166"/>
      <c r="N365" s="216"/>
      <c r="O365" s="174"/>
      <c r="P365" s="246"/>
      <c r="Q365" s="265"/>
      <c r="R365" s="596"/>
    </row>
    <row r="366" spans="1:18" s="266" customFormat="1" x14ac:dyDescent="0.2">
      <c r="A366" s="157">
        <v>2</v>
      </c>
      <c r="B366" s="240">
        <v>39843</v>
      </c>
      <c r="C366" s="261" t="s">
        <v>847</v>
      </c>
      <c r="D366" s="262" t="s">
        <v>869</v>
      </c>
      <c r="E366" s="214" t="s">
        <v>228</v>
      </c>
      <c r="F366" s="263" t="s">
        <v>420</v>
      </c>
      <c r="G366" s="251">
        <v>25000000</v>
      </c>
      <c r="H366" s="264" t="s">
        <v>14</v>
      </c>
      <c r="I366" s="164"/>
      <c r="J366" s="245"/>
      <c r="K366" s="1061"/>
      <c r="L366" s="155" t="str">
        <f t="shared" si="13"/>
        <v/>
      </c>
      <c r="M366" s="166"/>
      <c r="N366" s="216"/>
      <c r="O366" s="174"/>
      <c r="P366" s="246"/>
      <c r="Q366" s="265"/>
      <c r="R366" s="596"/>
    </row>
    <row r="367" spans="1:18" s="266" customFormat="1" x14ac:dyDescent="0.2">
      <c r="A367" s="157">
        <v>2</v>
      </c>
      <c r="B367" s="240">
        <v>39843</v>
      </c>
      <c r="C367" s="261" t="s">
        <v>848</v>
      </c>
      <c r="D367" s="262" t="s">
        <v>870</v>
      </c>
      <c r="E367" s="197" t="s">
        <v>180</v>
      </c>
      <c r="F367" s="263" t="s">
        <v>420</v>
      </c>
      <c r="G367" s="251">
        <v>8950000</v>
      </c>
      <c r="H367" s="264" t="s">
        <v>14</v>
      </c>
      <c r="I367" s="164"/>
      <c r="J367" s="245"/>
      <c r="K367" s="1061"/>
      <c r="L367" s="155" t="str">
        <f t="shared" si="13"/>
        <v/>
      </c>
      <c r="M367" s="166"/>
      <c r="N367" s="216"/>
      <c r="O367" s="174"/>
      <c r="P367" s="246"/>
      <c r="Q367" s="265"/>
      <c r="R367" s="596"/>
    </row>
    <row r="368" spans="1:18" s="266" customFormat="1" x14ac:dyDescent="0.2">
      <c r="A368" s="157">
        <v>2</v>
      </c>
      <c r="B368" s="240">
        <v>39843</v>
      </c>
      <c r="C368" s="261" t="s">
        <v>849</v>
      </c>
      <c r="D368" s="262" t="s">
        <v>871</v>
      </c>
      <c r="E368" s="224" t="s">
        <v>376</v>
      </c>
      <c r="F368" s="263" t="s">
        <v>420</v>
      </c>
      <c r="G368" s="251">
        <v>12639000</v>
      </c>
      <c r="H368" s="264" t="s">
        <v>14</v>
      </c>
      <c r="I368" s="164"/>
      <c r="J368" s="245"/>
      <c r="K368" s="1061"/>
      <c r="L368" s="155" t="str">
        <f t="shared" si="13"/>
        <v/>
      </c>
      <c r="M368" s="166"/>
      <c r="N368" s="216"/>
      <c r="O368" s="174"/>
      <c r="P368" s="246"/>
      <c r="Q368" s="265"/>
      <c r="R368" s="596"/>
    </row>
    <row r="369" spans="1:18" s="266" customFormat="1" x14ac:dyDescent="0.2">
      <c r="A369" s="157">
        <v>2</v>
      </c>
      <c r="B369" s="240">
        <v>39843</v>
      </c>
      <c r="C369" s="261" t="s">
        <v>850</v>
      </c>
      <c r="D369" s="262" t="s">
        <v>872</v>
      </c>
      <c r="E369" s="161" t="s">
        <v>40</v>
      </c>
      <c r="F369" s="263" t="s">
        <v>420</v>
      </c>
      <c r="G369" s="251">
        <v>110000000</v>
      </c>
      <c r="H369" s="264" t="s">
        <v>14</v>
      </c>
      <c r="I369" s="164"/>
      <c r="J369" s="245"/>
      <c r="K369" s="1061"/>
      <c r="L369" s="155" t="str">
        <f t="shared" si="13"/>
        <v/>
      </c>
      <c r="M369" s="166"/>
      <c r="N369" s="216"/>
      <c r="O369" s="174"/>
      <c r="P369" s="246"/>
      <c r="Q369" s="265"/>
      <c r="R369" s="596"/>
    </row>
    <row r="370" spans="1:18" s="266" customFormat="1" x14ac:dyDescent="0.2">
      <c r="A370" s="157">
        <v>2</v>
      </c>
      <c r="B370" s="240">
        <v>39843</v>
      </c>
      <c r="C370" s="261" t="s">
        <v>889</v>
      </c>
      <c r="D370" s="262" t="s">
        <v>873</v>
      </c>
      <c r="E370" s="214" t="s">
        <v>206</v>
      </c>
      <c r="F370" s="263" t="s">
        <v>420</v>
      </c>
      <c r="G370" s="251">
        <v>3674000</v>
      </c>
      <c r="H370" s="264" t="s">
        <v>14</v>
      </c>
      <c r="I370" s="164"/>
      <c r="J370" s="245"/>
      <c r="K370" s="1061"/>
      <c r="L370" s="155" t="str">
        <f t="shared" si="13"/>
        <v/>
      </c>
      <c r="M370" s="166"/>
      <c r="N370" s="216"/>
      <c r="O370" s="174"/>
      <c r="P370" s="246"/>
      <c r="Q370" s="265"/>
      <c r="R370" s="596"/>
    </row>
    <row r="371" spans="1:18" s="266" customFormat="1" x14ac:dyDescent="0.2">
      <c r="A371" s="157">
        <v>2</v>
      </c>
      <c r="B371" s="240">
        <v>39843</v>
      </c>
      <c r="C371" s="261" t="s">
        <v>851</v>
      </c>
      <c r="D371" s="262" t="s">
        <v>874</v>
      </c>
      <c r="E371" s="264" t="s">
        <v>875</v>
      </c>
      <c r="F371" s="263" t="s">
        <v>420</v>
      </c>
      <c r="G371" s="251">
        <v>2568000</v>
      </c>
      <c r="H371" s="264" t="s">
        <v>14</v>
      </c>
      <c r="I371" s="164"/>
      <c r="J371" s="245"/>
      <c r="K371" s="1061"/>
      <c r="L371" s="155" t="str">
        <f t="shared" si="13"/>
        <v/>
      </c>
      <c r="M371" s="166"/>
      <c r="N371" s="216"/>
      <c r="O371" s="174"/>
      <c r="P371" s="246"/>
      <c r="Q371" s="265"/>
      <c r="R371" s="596"/>
    </row>
    <row r="372" spans="1:18" s="266" customFormat="1" x14ac:dyDescent="0.2">
      <c r="A372" s="157">
        <v>2</v>
      </c>
      <c r="B372" s="240">
        <v>39843</v>
      </c>
      <c r="C372" s="261" t="s">
        <v>852</v>
      </c>
      <c r="D372" s="262" t="s">
        <v>876</v>
      </c>
      <c r="E372" s="197" t="s">
        <v>180</v>
      </c>
      <c r="F372" s="263" t="s">
        <v>420</v>
      </c>
      <c r="G372" s="251">
        <v>8750000</v>
      </c>
      <c r="H372" s="264" t="s">
        <v>14</v>
      </c>
      <c r="I372" s="164"/>
      <c r="J372" s="245"/>
      <c r="K372" s="1061"/>
      <c r="L372" s="155" t="str">
        <f t="shared" si="13"/>
        <v/>
      </c>
      <c r="M372" s="166"/>
      <c r="N372" s="216"/>
      <c r="O372" s="174"/>
      <c r="P372" s="246"/>
      <c r="Q372" s="265"/>
      <c r="R372" s="596"/>
    </row>
    <row r="373" spans="1:18" s="266" customFormat="1" ht="27" customHeight="1" x14ac:dyDescent="0.2">
      <c r="A373" s="267" t="s">
        <v>1627</v>
      </c>
      <c r="B373" s="1513">
        <v>39843</v>
      </c>
      <c r="C373" s="1512" t="s">
        <v>1670</v>
      </c>
      <c r="D373" s="1512" t="s">
        <v>877</v>
      </c>
      <c r="E373" s="1510" t="s">
        <v>55</v>
      </c>
      <c r="F373" s="268" t="s">
        <v>420</v>
      </c>
      <c r="G373" s="1491">
        <v>6633000</v>
      </c>
      <c r="H373" s="1490" t="s">
        <v>14</v>
      </c>
      <c r="I373" s="269"/>
      <c r="J373" s="270"/>
      <c r="K373" s="1065"/>
      <c r="L373" s="271" t="str">
        <f t="shared" si="13"/>
        <v/>
      </c>
      <c r="M373" s="272"/>
      <c r="N373" s="273"/>
      <c r="O373" s="134"/>
      <c r="P373" s="274"/>
      <c r="Q373" s="265"/>
      <c r="R373" s="726"/>
    </row>
    <row r="374" spans="1:18" s="266" customFormat="1" x14ac:dyDescent="0.2">
      <c r="A374" s="157">
        <v>2</v>
      </c>
      <c r="B374" s="240">
        <v>39843</v>
      </c>
      <c r="C374" s="261" t="s">
        <v>853</v>
      </c>
      <c r="D374" s="262" t="s">
        <v>709</v>
      </c>
      <c r="E374" s="161" t="s">
        <v>50</v>
      </c>
      <c r="F374" s="263" t="s">
        <v>420</v>
      </c>
      <c r="G374" s="251">
        <v>5800000</v>
      </c>
      <c r="H374" s="264" t="s">
        <v>14</v>
      </c>
      <c r="I374" s="164"/>
      <c r="J374" s="245"/>
      <c r="K374" s="1061"/>
      <c r="L374" s="155" t="str">
        <f t="shared" si="13"/>
        <v/>
      </c>
      <c r="M374" s="166"/>
      <c r="N374" s="216"/>
      <c r="O374" s="174"/>
      <c r="P374" s="246"/>
      <c r="Q374" s="265"/>
      <c r="R374" s="596"/>
    </row>
    <row r="375" spans="1:18" s="266" customFormat="1" x14ac:dyDescent="0.2">
      <c r="A375" s="157">
        <v>2</v>
      </c>
      <c r="B375" s="240">
        <v>39843</v>
      </c>
      <c r="C375" s="261" t="s">
        <v>890</v>
      </c>
      <c r="D375" s="262" t="s">
        <v>878</v>
      </c>
      <c r="E375" s="161" t="s">
        <v>66</v>
      </c>
      <c r="F375" s="263" t="s">
        <v>420</v>
      </c>
      <c r="G375" s="251">
        <v>4000000</v>
      </c>
      <c r="H375" s="264" t="s">
        <v>14</v>
      </c>
      <c r="I375" s="164">
        <v>40289</v>
      </c>
      <c r="J375" s="245">
        <v>4</v>
      </c>
      <c r="K375" s="1061">
        <v>4000000</v>
      </c>
      <c r="L375" s="155">
        <f t="shared" si="13"/>
        <v>0</v>
      </c>
      <c r="M375" s="247" t="s">
        <v>309</v>
      </c>
      <c r="N375" s="216">
        <v>40289</v>
      </c>
      <c r="O375" s="174" t="s">
        <v>654</v>
      </c>
      <c r="P375" s="246" t="s">
        <v>314</v>
      </c>
      <c r="Q375" s="265" t="s">
        <v>1651</v>
      </c>
      <c r="R375" s="596">
        <v>200000</v>
      </c>
    </row>
    <row r="376" spans="1:18" s="266" customFormat="1" x14ac:dyDescent="0.2">
      <c r="A376" s="157">
        <v>2</v>
      </c>
      <c r="B376" s="240">
        <v>39843</v>
      </c>
      <c r="C376" s="261" t="s">
        <v>854</v>
      </c>
      <c r="D376" s="262" t="s">
        <v>879</v>
      </c>
      <c r="E376" s="224" t="s">
        <v>487</v>
      </c>
      <c r="F376" s="263" t="s">
        <v>420</v>
      </c>
      <c r="G376" s="251">
        <v>10000000</v>
      </c>
      <c r="H376" s="264" t="s">
        <v>14</v>
      </c>
      <c r="I376" s="164"/>
      <c r="J376" s="245"/>
      <c r="K376" s="1061"/>
      <c r="L376" s="155" t="str">
        <f t="shared" si="13"/>
        <v/>
      </c>
      <c r="M376" s="166"/>
      <c r="N376" s="216"/>
      <c r="O376" s="174"/>
      <c r="P376" s="246"/>
      <c r="Q376" s="265"/>
      <c r="R376" s="596"/>
    </row>
    <row r="377" spans="1:18" s="266" customFormat="1" x14ac:dyDescent="0.2">
      <c r="A377" s="157">
        <v>2</v>
      </c>
      <c r="B377" s="240">
        <v>39843</v>
      </c>
      <c r="C377" s="261" t="s">
        <v>855</v>
      </c>
      <c r="D377" s="262" t="s">
        <v>880</v>
      </c>
      <c r="E377" s="161" t="s">
        <v>44</v>
      </c>
      <c r="F377" s="263" t="s">
        <v>420</v>
      </c>
      <c r="G377" s="251">
        <v>4734000</v>
      </c>
      <c r="H377" s="264" t="s">
        <v>14</v>
      </c>
      <c r="I377" s="164"/>
      <c r="J377" s="245"/>
      <c r="K377" s="1061"/>
      <c r="L377" s="155" t="str">
        <f t="shared" ref="L377:L410" si="14">IF($K377&lt;&gt;0,$G377-$K377,"")</f>
        <v/>
      </c>
      <c r="M377" s="166"/>
      <c r="N377" s="216"/>
      <c r="O377" s="174"/>
      <c r="P377" s="246"/>
      <c r="Q377" s="265"/>
      <c r="R377" s="596"/>
    </row>
    <row r="378" spans="1:18" s="266" customFormat="1" x14ac:dyDescent="0.2">
      <c r="A378" s="157">
        <v>2</v>
      </c>
      <c r="B378" s="240">
        <v>39843</v>
      </c>
      <c r="C378" s="261" t="s">
        <v>856</v>
      </c>
      <c r="D378" s="262" t="s">
        <v>881</v>
      </c>
      <c r="E378" s="161" t="s">
        <v>36</v>
      </c>
      <c r="F378" s="263" t="s">
        <v>420</v>
      </c>
      <c r="G378" s="251">
        <v>7700000</v>
      </c>
      <c r="H378" s="264" t="s">
        <v>14</v>
      </c>
      <c r="I378" s="164"/>
      <c r="J378" s="245"/>
      <c r="K378" s="1061"/>
      <c r="L378" s="155" t="str">
        <f t="shared" si="14"/>
        <v/>
      </c>
      <c r="M378" s="166"/>
      <c r="N378" s="216"/>
      <c r="O378" s="174"/>
      <c r="P378" s="246"/>
      <c r="Q378" s="265"/>
      <c r="R378" s="596"/>
    </row>
    <row r="379" spans="1:18" s="266" customFormat="1" x14ac:dyDescent="0.2">
      <c r="A379" s="157">
        <v>2</v>
      </c>
      <c r="B379" s="240">
        <v>39843</v>
      </c>
      <c r="C379" s="261" t="s">
        <v>857</v>
      </c>
      <c r="D379" s="262" t="s">
        <v>882</v>
      </c>
      <c r="E379" s="161" t="s">
        <v>58</v>
      </c>
      <c r="F379" s="263" t="s">
        <v>420</v>
      </c>
      <c r="G379" s="251">
        <v>4609000</v>
      </c>
      <c r="H379" s="264" t="s">
        <v>14</v>
      </c>
      <c r="I379" s="164"/>
      <c r="J379" s="245"/>
      <c r="K379" s="1061"/>
      <c r="L379" s="155" t="str">
        <f t="shared" si="14"/>
        <v/>
      </c>
      <c r="M379" s="166"/>
      <c r="N379" s="216"/>
      <c r="O379" s="174"/>
      <c r="P379" s="246"/>
      <c r="Q379" s="265"/>
      <c r="R379" s="596"/>
    </row>
    <row r="380" spans="1:18" s="266" customFormat="1" x14ac:dyDescent="0.2">
      <c r="A380" s="157">
        <v>2</v>
      </c>
      <c r="B380" s="240">
        <v>39843</v>
      </c>
      <c r="C380" s="261" t="s">
        <v>858</v>
      </c>
      <c r="D380" s="262" t="s">
        <v>883</v>
      </c>
      <c r="E380" s="214" t="s">
        <v>218</v>
      </c>
      <c r="F380" s="263" t="s">
        <v>420</v>
      </c>
      <c r="G380" s="251">
        <v>2600000</v>
      </c>
      <c r="H380" s="264" t="s">
        <v>14</v>
      </c>
      <c r="I380" s="164"/>
      <c r="J380" s="245"/>
      <c r="K380" s="1061"/>
      <c r="L380" s="155" t="str">
        <f t="shared" si="14"/>
        <v/>
      </c>
      <c r="M380" s="166"/>
      <c r="N380" s="216"/>
      <c r="O380" s="174"/>
      <c r="P380" s="246"/>
      <c r="Q380" s="265"/>
      <c r="R380" s="596"/>
    </row>
    <row r="381" spans="1:18" s="266" customFormat="1" x14ac:dyDescent="0.2">
      <c r="A381" s="157"/>
      <c r="B381" s="275">
        <v>39850</v>
      </c>
      <c r="C381" s="261" t="s">
        <v>1793</v>
      </c>
      <c r="D381" s="262" t="s">
        <v>915</v>
      </c>
      <c r="E381" s="224" t="s">
        <v>416</v>
      </c>
      <c r="F381" s="263" t="s">
        <v>498</v>
      </c>
      <c r="G381" s="251">
        <v>16000000</v>
      </c>
      <c r="H381" s="264" t="s">
        <v>14</v>
      </c>
      <c r="I381" s="164"/>
      <c r="J381" s="276"/>
      <c r="K381" s="1061"/>
      <c r="L381" s="155" t="str">
        <f t="shared" si="14"/>
        <v/>
      </c>
      <c r="M381" s="166"/>
      <c r="N381" s="4"/>
      <c r="O381" s="174"/>
      <c r="P381" s="277"/>
      <c r="Q381" s="265"/>
      <c r="R381" s="596"/>
    </row>
    <row r="382" spans="1:18" s="854" customFormat="1" ht="28.5" x14ac:dyDescent="0.2">
      <c r="A382" s="189"/>
      <c r="B382" s="1521">
        <v>39850</v>
      </c>
      <c r="C382" s="855" t="s">
        <v>942</v>
      </c>
      <c r="D382" s="278" t="s">
        <v>916</v>
      </c>
      <c r="E382" s="180" t="s">
        <v>66</v>
      </c>
      <c r="F382" s="279" t="s">
        <v>498</v>
      </c>
      <c r="G382" s="255">
        <v>59000000</v>
      </c>
      <c r="H382" s="280" t="s">
        <v>14</v>
      </c>
      <c r="I382" s="183">
        <v>40394</v>
      </c>
      <c r="J382" s="281">
        <v>4</v>
      </c>
      <c r="K382" s="1062">
        <v>20000000</v>
      </c>
      <c r="L382" s="191">
        <f t="shared" si="14"/>
        <v>39000000</v>
      </c>
      <c r="M382" s="234" t="s">
        <v>316</v>
      </c>
      <c r="N382" s="139"/>
      <c r="O382" s="1520"/>
      <c r="P382" s="282"/>
      <c r="Q382" s="283"/>
      <c r="R382" s="725"/>
    </row>
    <row r="383" spans="1:18" s="266" customFormat="1" x14ac:dyDescent="0.2">
      <c r="A383" s="157"/>
      <c r="B383" s="275">
        <v>39850</v>
      </c>
      <c r="C383" s="261" t="s">
        <v>892</v>
      </c>
      <c r="D383" s="262" t="s">
        <v>917</v>
      </c>
      <c r="E383" s="214" t="s">
        <v>224</v>
      </c>
      <c r="F383" s="263" t="s">
        <v>498</v>
      </c>
      <c r="G383" s="251">
        <v>6785000</v>
      </c>
      <c r="H383" s="264" t="s">
        <v>14</v>
      </c>
      <c r="I383" s="164"/>
      <c r="J383" s="276"/>
      <c r="K383" s="1061"/>
      <c r="L383" s="155" t="str">
        <f t="shared" si="14"/>
        <v/>
      </c>
      <c r="M383" s="166"/>
      <c r="N383" s="4"/>
      <c r="O383" s="174"/>
      <c r="P383" s="277"/>
      <c r="Q383" s="265"/>
      <c r="R383" s="596"/>
    </row>
    <row r="384" spans="1:18" s="854" customFormat="1" ht="28.5" x14ac:dyDescent="0.2">
      <c r="A384" s="737" t="s">
        <v>2096</v>
      </c>
      <c r="B384" s="1521">
        <v>39850</v>
      </c>
      <c r="C384" s="855" t="s">
        <v>893</v>
      </c>
      <c r="D384" s="278" t="s">
        <v>918</v>
      </c>
      <c r="E384" s="180" t="s">
        <v>122</v>
      </c>
      <c r="F384" s="279" t="s">
        <v>498</v>
      </c>
      <c r="G384" s="255">
        <v>5000000</v>
      </c>
      <c r="H384" s="280" t="s">
        <v>14</v>
      </c>
      <c r="I384" s="183">
        <v>40450</v>
      </c>
      <c r="J384" s="281">
        <v>4</v>
      </c>
      <c r="K384" s="1062">
        <v>5000000</v>
      </c>
      <c r="L384" s="191">
        <f t="shared" si="14"/>
        <v>0</v>
      </c>
      <c r="M384" s="234" t="s">
        <v>1282</v>
      </c>
      <c r="N384" s="139"/>
      <c r="O384" s="1520"/>
      <c r="P384" s="282"/>
      <c r="Q384" s="283"/>
      <c r="R384" s="725"/>
    </row>
    <row r="385" spans="1:18" s="266" customFormat="1" x14ac:dyDescent="0.2">
      <c r="A385" s="157"/>
      <c r="B385" s="275">
        <v>39850</v>
      </c>
      <c r="C385" s="261" t="s">
        <v>894</v>
      </c>
      <c r="D385" s="262" t="s">
        <v>919</v>
      </c>
      <c r="E385" s="161" t="s">
        <v>13</v>
      </c>
      <c r="F385" s="263" t="s">
        <v>498</v>
      </c>
      <c r="G385" s="251">
        <v>4000000</v>
      </c>
      <c r="H385" s="264" t="s">
        <v>14</v>
      </c>
      <c r="I385" s="164"/>
      <c r="J385" s="276"/>
      <c r="K385" s="1061"/>
      <c r="L385" s="155" t="str">
        <f t="shared" si="14"/>
        <v/>
      </c>
      <c r="M385" s="166"/>
      <c r="N385" s="4"/>
      <c r="O385" s="174"/>
      <c r="P385" s="277"/>
      <c r="Q385" s="265"/>
      <c r="R385" s="596"/>
    </row>
    <row r="386" spans="1:18" s="266" customFormat="1" x14ac:dyDescent="0.2">
      <c r="A386" s="157"/>
      <c r="B386" s="275">
        <v>39850</v>
      </c>
      <c r="C386" s="261" t="s">
        <v>895</v>
      </c>
      <c r="D386" s="262" t="s">
        <v>920</v>
      </c>
      <c r="E386" s="264" t="s">
        <v>921</v>
      </c>
      <c r="F386" s="263" t="s">
        <v>498</v>
      </c>
      <c r="G386" s="251">
        <v>4781000</v>
      </c>
      <c r="H386" s="264" t="s">
        <v>14</v>
      </c>
      <c r="I386" s="164"/>
      <c r="J386" s="276"/>
      <c r="K386" s="1061"/>
      <c r="L386" s="155" t="str">
        <f t="shared" si="14"/>
        <v/>
      </c>
      <c r="M386" s="166"/>
      <c r="N386" s="4"/>
      <c r="O386" s="174"/>
      <c r="P386" s="277"/>
      <c r="Q386" s="265"/>
      <c r="R386" s="596"/>
    </row>
    <row r="387" spans="1:18" s="854" customFormat="1" ht="28.5" x14ac:dyDescent="0.2">
      <c r="A387" s="737" t="s">
        <v>1978</v>
      </c>
      <c r="B387" s="1521">
        <v>39850</v>
      </c>
      <c r="C387" s="855" t="s">
        <v>896</v>
      </c>
      <c r="D387" s="278" t="s">
        <v>922</v>
      </c>
      <c r="E387" s="180" t="s">
        <v>33</v>
      </c>
      <c r="F387" s="279" t="s">
        <v>654</v>
      </c>
      <c r="G387" s="255">
        <v>3000000</v>
      </c>
      <c r="H387" s="280" t="s">
        <v>14</v>
      </c>
      <c r="I387" s="183">
        <v>40403</v>
      </c>
      <c r="J387" s="281">
        <v>4</v>
      </c>
      <c r="K387" s="1062">
        <v>3000000</v>
      </c>
      <c r="L387" s="191">
        <f t="shared" si="14"/>
        <v>0</v>
      </c>
      <c r="M387" s="842" t="s">
        <v>591</v>
      </c>
      <c r="N387" s="843" t="s">
        <v>591</v>
      </c>
      <c r="O387" s="1520" t="s">
        <v>591</v>
      </c>
      <c r="P387" s="844"/>
      <c r="Q387" s="845" t="s">
        <v>1580</v>
      </c>
      <c r="R387" s="725" t="s">
        <v>591</v>
      </c>
    </row>
    <row r="388" spans="1:18" s="266" customFormat="1" x14ac:dyDescent="0.2">
      <c r="A388" s="157">
        <v>2</v>
      </c>
      <c r="B388" s="275">
        <v>39850</v>
      </c>
      <c r="C388" s="261" t="s">
        <v>897</v>
      </c>
      <c r="D388" s="262" t="s">
        <v>923</v>
      </c>
      <c r="E388" s="197" t="s">
        <v>180</v>
      </c>
      <c r="F388" s="263" t="s">
        <v>420</v>
      </c>
      <c r="G388" s="251">
        <v>301000</v>
      </c>
      <c r="H388" s="264" t="s">
        <v>14</v>
      </c>
      <c r="I388" s="164"/>
      <c r="J388" s="276"/>
      <c r="K388" s="1061"/>
      <c r="L388" s="155" t="str">
        <f t="shared" si="14"/>
        <v/>
      </c>
      <c r="M388" s="166"/>
      <c r="N388" s="4"/>
      <c r="O388" s="174"/>
      <c r="P388" s="277"/>
      <c r="Q388" s="265"/>
      <c r="R388" s="596"/>
    </row>
    <row r="389" spans="1:18" s="266" customFormat="1" x14ac:dyDescent="0.2">
      <c r="A389" s="157">
        <v>2</v>
      </c>
      <c r="B389" s="275">
        <v>39850</v>
      </c>
      <c r="C389" s="261" t="s">
        <v>898</v>
      </c>
      <c r="D389" s="262" t="s">
        <v>924</v>
      </c>
      <c r="E389" s="161" t="s">
        <v>82</v>
      </c>
      <c r="F389" s="263" t="s">
        <v>420</v>
      </c>
      <c r="G389" s="251">
        <v>15568000</v>
      </c>
      <c r="H389" s="264" t="s">
        <v>14</v>
      </c>
      <c r="I389" s="164"/>
      <c r="J389" s="276"/>
      <c r="K389" s="1061"/>
      <c r="L389" s="155" t="str">
        <f t="shared" si="14"/>
        <v/>
      </c>
      <c r="M389" s="166"/>
      <c r="N389" s="4"/>
      <c r="O389" s="174"/>
      <c r="P389" s="277"/>
      <c r="Q389" s="265"/>
      <c r="R389" s="596"/>
    </row>
    <row r="390" spans="1:18" s="266" customFormat="1" x14ac:dyDescent="0.2">
      <c r="A390" s="157">
        <v>2</v>
      </c>
      <c r="B390" s="275">
        <v>39850</v>
      </c>
      <c r="C390" s="261" t="s">
        <v>899</v>
      </c>
      <c r="D390" s="262" t="s">
        <v>925</v>
      </c>
      <c r="E390" s="161" t="s">
        <v>25</v>
      </c>
      <c r="F390" s="263" t="s">
        <v>420</v>
      </c>
      <c r="G390" s="251">
        <v>2861000</v>
      </c>
      <c r="H390" s="264" t="s">
        <v>14</v>
      </c>
      <c r="I390" s="164"/>
      <c r="J390" s="276"/>
      <c r="K390" s="1061"/>
      <c r="L390" s="155" t="str">
        <f t="shared" si="14"/>
        <v/>
      </c>
      <c r="M390" s="166"/>
      <c r="N390" s="4"/>
      <c r="O390" s="174"/>
      <c r="P390" s="277"/>
      <c r="Q390" s="265"/>
      <c r="R390" s="596"/>
    </row>
    <row r="391" spans="1:18" s="266" customFormat="1" x14ac:dyDescent="0.2">
      <c r="A391" s="157">
        <v>2</v>
      </c>
      <c r="B391" s="275">
        <v>39850</v>
      </c>
      <c r="C391" s="261" t="s">
        <v>900</v>
      </c>
      <c r="D391" s="262" t="s">
        <v>926</v>
      </c>
      <c r="E391" s="264" t="s">
        <v>863</v>
      </c>
      <c r="F391" s="263" t="s">
        <v>420</v>
      </c>
      <c r="G391" s="251">
        <v>5000000</v>
      </c>
      <c r="H391" s="264" t="s">
        <v>14</v>
      </c>
      <c r="I391" s="164"/>
      <c r="J391" s="276"/>
      <c r="K391" s="1061"/>
      <c r="L391" s="155" t="str">
        <f t="shared" si="14"/>
        <v/>
      </c>
      <c r="M391" s="166"/>
      <c r="N391" s="4"/>
      <c r="O391" s="174"/>
      <c r="P391" s="277"/>
      <c r="Q391" s="265"/>
      <c r="R391" s="596"/>
    </row>
    <row r="392" spans="1:18" s="266" customFormat="1" x14ac:dyDescent="0.2">
      <c r="A392" s="157">
        <v>2</v>
      </c>
      <c r="B392" s="275">
        <v>39850</v>
      </c>
      <c r="C392" s="261" t="s">
        <v>901</v>
      </c>
      <c r="D392" s="262" t="s">
        <v>927</v>
      </c>
      <c r="E392" s="161" t="s">
        <v>22</v>
      </c>
      <c r="F392" s="263" t="s">
        <v>420</v>
      </c>
      <c r="G392" s="251">
        <v>3500000</v>
      </c>
      <c r="H392" s="264" t="s">
        <v>14</v>
      </c>
      <c r="I392" s="164"/>
      <c r="J392" s="276"/>
      <c r="K392" s="1061"/>
      <c r="L392" s="155" t="str">
        <f t="shared" si="14"/>
        <v/>
      </c>
      <c r="M392" s="166"/>
      <c r="N392" s="4"/>
      <c r="O392" s="174"/>
      <c r="P392" s="277"/>
      <c r="Q392" s="265"/>
      <c r="R392" s="596"/>
    </row>
    <row r="393" spans="1:18" s="266" customFormat="1" x14ac:dyDescent="0.2">
      <c r="A393" s="157">
        <v>2</v>
      </c>
      <c r="B393" s="275">
        <v>39850</v>
      </c>
      <c r="C393" s="261" t="s">
        <v>902</v>
      </c>
      <c r="D393" s="262" t="s">
        <v>928</v>
      </c>
      <c r="E393" s="161" t="s">
        <v>104</v>
      </c>
      <c r="F393" s="263" t="s">
        <v>420</v>
      </c>
      <c r="G393" s="251">
        <v>6300000</v>
      </c>
      <c r="H393" s="264" t="s">
        <v>14</v>
      </c>
      <c r="I393" s="164"/>
      <c r="J393" s="276"/>
      <c r="K393" s="1061"/>
      <c r="L393" s="155" t="str">
        <f t="shared" si="14"/>
        <v/>
      </c>
      <c r="M393" s="166"/>
      <c r="N393" s="4"/>
      <c r="O393" s="174"/>
      <c r="P393" s="277"/>
      <c r="Q393" s="265"/>
      <c r="R393" s="596"/>
    </row>
    <row r="394" spans="1:18" s="1037" customFormat="1" ht="28.5" x14ac:dyDescent="0.2">
      <c r="A394" s="737" t="s">
        <v>2048</v>
      </c>
      <c r="B394" s="865">
        <v>39850</v>
      </c>
      <c r="C394" s="278" t="s">
        <v>903</v>
      </c>
      <c r="D394" s="278" t="s">
        <v>929</v>
      </c>
      <c r="E394" s="1034" t="s">
        <v>149</v>
      </c>
      <c r="F394" s="1035" t="s">
        <v>425</v>
      </c>
      <c r="G394" s="838">
        <v>5645000</v>
      </c>
      <c r="H394" s="839" t="s">
        <v>14</v>
      </c>
      <c r="I394" s="1036">
        <v>40445</v>
      </c>
      <c r="J394" s="872">
        <v>4</v>
      </c>
      <c r="K394" s="1060">
        <v>5645000</v>
      </c>
      <c r="L394" s="592">
        <f t="shared" si="14"/>
        <v>0</v>
      </c>
      <c r="M394" s="234" t="s">
        <v>591</v>
      </c>
      <c r="N394" s="916" t="s">
        <v>591</v>
      </c>
      <c r="O394" s="1520" t="s">
        <v>591</v>
      </c>
      <c r="P394" s="873"/>
      <c r="Q394" s="845" t="s">
        <v>1580</v>
      </c>
      <c r="R394" s="725" t="s">
        <v>591</v>
      </c>
    </row>
    <row r="395" spans="1:18" s="266" customFormat="1" x14ac:dyDescent="0.2">
      <c r="A395" s="157">
        <v>2</v>
      </c>
      <c r="B395" s="275">
        <v>39850</v>
      </c>
      <c r="C395" s="261" t="s">
        <v>904</v>
      </c>
      <c r="D395" s="262" t="s">
        <v>709</v>
      </c>
      <c r="E395" s="161" t="s">
        <v>50</v>
      </c>
      <c r="F395" s="263" t="s">
        <v>420</v>
      </c>
      <c r="G395" s="251">
        <v>3072000</v>
      </c>
      <c r="H395" s="264" t="s">
        <v>14</v>
      </c>
      <c r="I395" s="164"/>
      <c r="J395" s="276"/>
      <c r="K395" s="1061"/>
      <c r="L395" s="155" t="str">
        <f t="shared" si="14"/>
        <v/>
      </c>
      <c r="M395" s="166"/>
      <c r="N395" s="4"/>
      <c r="O395" s="174"/>
      <c r="P395" s="277"/>
      <c r="Q395" s="265"/>
      <c r="R395" s="596"/>
    </row>
    <row r="396" spans="1:18" s="266" customFormat="1" ht="28.5" x14ac:dyDescent="0.2">
      <c r="A396" s="189">
        <v>18</v>
      </c>
      <c r="B396" s="1521">
        <v>39850</v>
      </c>
      <c r="C396" s="262" t="s">
        <v>1796</v>
      </c>
      <c r="D396" s="278" t="s">
        <v>1794</v>
      </c>
      <c r="E396" s="180" t="s">
        <v>55</v>
      </c>
      <c r="F396" s="279" t="s">
        <v>654</v>
      </c>
      <c r="G396" s="255">
        <v>33900000</v>
      </c>
      <c r="H396" s="280" t="s">
        <v>14</v>
      </c>
      <c r="I396" s="183"/>
      <c r="J396" s="281"/>
      <c r="K396" s="1062"/>
      <c r="L396" s="191" t="str">
        <f t="shared" si="14"/>
        <v/>
      </c>
      <c r="M396" s="234"/>
      <c r="N396" s="139"/>
      <c r="O396" s="1520"/>
      <c r="P396" s="282"/>
      <c r="Q396" s="283"/>
      <c r="R396" s="725"/>
    </row>
    <row r="397" spans="1:18" s="266" customFormat="1" x14ac:dyDescent="0.2">
      <c r="A397" s="157">
        <v>2</v>
      </c>
      <c r="B397" s="275">
        <v>39850</v>
      </c>
      <c r="C397" s="261" t="s">
        <v>905</v>
      </c>
      <c r="D397" s="262" t="s">
        <v>931</v>
      </c>
      <c r="E397" s="264" t="s">
        <v>863</v>
      </c>
      <c r="F397" s="263" t="s">
        <v>420</v>
      </c>
      <c r="G397" s="251">
        <v>795000</v>
      </c>
      <c r="H397" s="264" t="s">
        <v>14</v>
      </c>
      <c r="I397" s="164"/>
      <c r="J397" s="276"/>
      <c r="K397" s="1061"/>
      <c r="L397" s="155" t="str">
        <f t="shared" si="14"/>
        <v/>
      </c>
      <c r="M397" s="166"/>
      <c r="N397" s="4"/>
      <c r="O397" s="174"/>
      <c r="P397" s="277"/>
      <c r="Q397" s="265"/>
      <c r="R397" s="596"/>
    </row>
    <row r="398" spans="1:18" s="266" customFormat="1" x14ac:dyDescent="0.2">
      <c r="A398" s="157">
        <v>2</v>
      </c>
      <c r="B398" s="275">
        <v>39850</v>
      </c>
      <c r="C398" s="261" t="s">
        <v>906</v>
      </c>
      <c r="D398" s="262" t="s">
        <v>932</v>
      </c>
      <c r="E398" s="224" t="s">
        <v>487</v>
      </c>
      <c r="F398" s="263" t="s">
        <v>420</v>
      </c>
      <c r="G398" s="251">
        <v>7500000</v>
      </c>
      <c r="H398" s="264" t="s">
        <v>14</v>
      </c>
      <c r="I398" s="164"/>
      <c r="J398" s="276"/>
      <c r="K398" s="1061"/>
      <c r="L398" s="155" t="str">
        <f t="shared" si="14"/>
        <v/>
      </c>
      <c r="M398" s="166"/>
      <c r="N398" s="4"/>
      <c r="O398" s="174"/>
      <c r="P398" s="277"/>
      <c r="Q398" s="265"/>
      <c r="R398" s="596"/>
    </row>
    <row r="399" spans="1:18" s="266" customFormat="1" x14ac:dyDescent="0.2">
      <c r="A399" s="157">
        <v>2</v>
      </c>
      <c r="B399" s="275">
        <v>39850</v>
      </c>
      <c r="C399" s="261" t="s">
        <v>941</v>
      </c>
      <c r="D399" s="262" t="s">
        <v>933</v>
      </c>
      <c r="E399" s="161" t="s">
        <v>104</v>
      </c>
      <c r="F399" s="263" t="s">
        <v>420</v>
      </c>
      <c r="G399" s="251">
        <v>4000000</v>
      </c>
      <c r="H399" s="264" t="s">
        <v>14</v>
      </c>
      <c r="I399" s="164"/>
      <c r="J399" s="276"/>
      <c r="K399" s="1061"/>
      <c r="L399" s="155" t="str">
        <f t="shared" si="14"/>
        <v/>
      </c>
      <c r="M399" s="166"/>
      <c r="N399" s="4"/>
      <c r="O399" s="174"/>
      <c r="P399" s="277"/>
      <c r="Q399" s="265"/>
      <c r="R399" s="596"/>
    </row>
    <row r="400" spans="1:18" s="266" customFormat="1" x14ac:dyDescent="0.2">
      <c r="A400" s="157">
        <v>2</v>
      </c>
      <c r="B400" s="275">
        <v>39850</v>
      </c>
      <c r="C400" s="261" t="s">
        <v>907</v>
      </c>
      <c r="D400" s="262" t="s">
        <v>934</v>
      </c>
      <c r="E400" s="161" t="s">
        <v>36</v>
      </c>
      <c r="F400" s="263" t="s">
        <v>420</v>
      </c>
      <c r="G400" s="251">
        <v>8700000</v>
      </c>
      <c r="H400" s="264" t="s">
        <v>14</v>
      </c>
      <c r="I400" s="164"/>
      <c r="J400" s="276"/>
      <c r="K400" s="1061"/>
      <c r="L400" s="155" t="str">
        <f t="shared" si="14"/>
        <v/>
      </c>
      <c r="M400" s="166"/>
      <c r="N400" s="4"/>
      <c r="O400" s="174"/>
      <c r="P400" s="277"/>
      <c r="Q400" s="265"/>
      <c r="R400" s="596"/>
    </row>
    <row r="401" spans="1:18" s="266" customFormat="1" x14ac:dyDescent="0.2">
      <c r="A401" s="157">
        <v>2</v>
      </c>
      <c r="B401" s="275">
        <v>39850</v>
      </c>
      <c r="C401" s="261" t="s">
        <v>908</v>
      </c>
      <c r="D401" s="262" t="s">
        <v>935</v>
      </c>
      <c r="E401" s="197" t="s">
        <v>142</v>
      </c>
      <c r="F401" s="263" t="s">
        <v>420</v>
      </c>
      <c r="G401" s="251">
        <v>3345000</v>
      </c>
      <c r="H401" s="264" t="s">
        <v>14</v>
      </c>
      <c r="I401" s="164"/>
      <c r="J401" s="276"/>
      <c r="K401" s="1061"/>
      <c r="L401" s="155" t="str">
        <f t="shared" si="14"/>
        <v/>
      </c>
      <c r="M401" s="166"/>
      <c r="N401" s="4"/>
      <c r="O401" s="174"/>
      <c r="P401" s="277"/>
      <c r="Q401" s="265"/>
      <c r="R401" s="596"/>
    </row>
    <row r="402" spans="1:18" s="266" customFormat="1" x14ac:dyDescent="0.2">
      <c r="A402" s="157">
        <v>2</v>
      </c>
      <c r="B402" s="275">
        <v>39850</v>
      </c>
      <c r="C402" s="261" t="s">
        <v>909</v>
      </c>
      <c r="D402" s="262" t="s">
        <v>936</v>
      </c>
      <c r="E402" s="161" t="s">
        <v>13</v>
      </c>
      <c r="F402" s="263" t="s">
        <v>420</v>
      </c>
      <c r="G402" s="251">
        <v>17000000</v>
      </c>
      <c r="H402" s="264" t="s">
        <v>14</v>
      </c>
      <c r="I402" s="164"/>
      <c r="J402" s="276"/>
      <c r="K402" s="1061"/>
      <c r="L402" s="155" t="str">
        <f t="shared" si="14"/>
        <v/>
      </c>
      <c r="M402" s="166"/>
      <c r="N402" s="4"/>
      <c r="O402" s="174"/>
      <c r="P402" s="277"/>
      <c r="Q402" s="265"/>
      <c r="R402" s="596"/>
    </row>
    <row r="403" spans="1:18" s="266" customFormat="1" x14ac:dyDescent="0.2">
      <c r="A403" s="157" t="s">
        <v>2240</v>
      </c>
      <c r="B403" s="275">
        <v>39850</v>
      </c>
      <c r="C403" s="261" t="s">
        <v>910</v>
      </c>
      <c r="D403" s="262" t="s">
        <v>937</v>
      </c>
      <c r="E403" s="161" t="s">
        <v>13</v>
      </c>
      <c r="F403" s="263" t="s">
        <v>420</v>
      </c>
      <c r="G403" s="251">
        <v>4021000</v>
      </c>
      <c r="H403" s="264" t="s">
        <v>14</v>
      </c>
      <c r="I403" s="164">
        <v>40515</v>
      </c>
      <c r="J403" s="276">
        <v>34</v>
      </c>
      <c r="K403" s="1061">
        <v>1742850</v>
      </c>
      <c r="L403" s="155">
        <v>0</v>
      </c>
      <c r="M403" s="166" t="s">
        <v>591</v>
      </c>
      <c r="N403" s="4" t="s">
        <v>591</v>
      </c>
      <c r="O403" s="174" t="s">
        <v>591</v>
      </c>
      <c r="P403" s="277">
        <v>34</v>
      </c>
      <c r="Q403" s="265" t="s">
        <v>1580</v>
      </c>
      <c r="R403" s="596" t="s">
        <v>591</v>
      </c>
    </row>
    <row r="404" spans="1:18" s="266" customFormat="1" x14ac:dyDescent="0.2">
      <c r="A404" s="157">
        <v>2</v>
      </c>
      <c r="B404" s="275">
        <v>39850</v>
      </c>
      <c r="C404" s="261" t="s">
        <v>911</v>
      </c>
      <c r="D404" s="262" t="s">
        <v>622</v>
      </c>
      <c r="E404" s="161" t="s">
        <v>58</v>
      </c>
      <c r="F404" s="263" t="s">
        <v>420</v>
      </c>
      <c r="G404" s="251">
        <v>3564000</v>
      </c>
      <c r="H404" s="264" t="s">
        <v>14</v>
      </c>
      <c r="I404" s="164"/>
      <c r="J404" s="276"/>
      <c r="K404" s="1061"/>
      <c r="L404" s="155" t="str">
        <f t="shared" si="14"/>
        <v/>
      </c>
      <c r="M404" s="166"/>
      <c r="N404" s="4"/>
      <c r="O404" s="174"/>
      <c r="P404" s="277"/>
      <c r="Q404" s="265"/>
      <c r="R404" s="596"/>
    </row>
    <row r="405" spans="1:18" s="266" customFormat="1" x14ac:dyDescent="0.2">
      <c r="A405" s="157">
        <v>2</v>
      </c>
      <c r="B405" s="275">
        <v>39850</v>
      </c>
      <c r="C405" s="261" t="s">
        <v>912</v>
      </c>
      <c r="D405" s="262" t="s">
        <v>938</v>
      </c>
      <c r="E405" s="161" t="s">
        <v>85</v>
      </c>
      <c r="F405" s="263" t="s">
        <v>420</v>
      </c>
      <c r="G405" s="251">
        <v>1050000</v>
      </c>
      <c r="H405" s="264" t="s">
        <v>14</v>
      </c>
      <c r="I405" s="164"/>
      <c r="J405" s="276"/>
      <c r="K405" s="1061"/>
      <c r="L405" s="155" t="str">
        <f t="shared" si="14"/>
        <v/>
      </c>
      <c r="M405" s="166"/>
      <c r="N405" s="4"/>
      <c r="O405" s="174"/>
      <c r="P405" s="277"/>
      <c r="Q405" s="265"/>
      <c r="R405" s="596"/>
    </row>
    <row r="406" spans="1:18" s="266" customFormat="1" x14ac:dyDescent="0.2">
      <c r="A406" s="157">
        <v>2</v>
      </c>
      <c r="B406" s="275">
        <v>39850</v>
      </c>
      <c r="C406" s="261" t="s">
        <v>913</v>
      </c>
      <c r="D406" s="262" t="s">
        <v>939</v>
      </c>
      <c r="E406" s="214" t="s">
        <v>218</v>
      </c>
      <c r="F406" s="263" t="s">
        <v>420</v>
      </c>
      <c r="G406" s="251">
        <v>1552000</v>
      </c>
      <c r="H406" s="264" t="s">
        <v>14</v>
      </c>
      <c r="I406" s="164"/>
      <c r="J406" s="276"/>
      <c r="K406" s="1061"/>
      <c r="L406" s="155" t="str">
        <f t="shared" si="14"/>
        <v/>
      </c>
      <c r="M406" s="166"/>
      <c r="N406" s="4"/>
      <c r="O406" s="174"/>
      <c r="P406" s="277"/>
      <c r="Q406" s="265"/>
      <c r="R406" s="596"/>
    </row>
    <row r="407" spans="1:18" s="266" customFormat="1" ht="28.5" x14ac:dyDescent="0.2">
      <c r="A407" s="176" t="s">
        <v>1799</v>
      </c>
      <c r="B407" s="1521">
        <v>39850</v>
      </c>
      <c r="C407" s="278" t="s">
        <v>1800</v>
      </c>
      <c r="D407" s="278" t="s">
        <v>940</v>
      </c>
      <c r="E407" s="180" t="s">
        <v>66</v>
      </c>
      <c r="F407" s="279" t="s">
        <v>420</v>
      </c>
      <c r="G407" s="255">
        <v>3756000</v>
      </c>
      <c r="H407" s="280" t="s">
        <v>14</v>
      </c>
      <c r="I407" s="164"/>
      <c r="J407" s="276"/>
      <c r="K407" s="1061"/>
      <c r="L407" s="155" t="str">
        <f t="shared" si="14"/>
        <v/>
      </c>
      <c r="M407" s="166"/>
      <c r="N407" s="4"/>
      <c r="O407" s="174"/>
      <c r="P407" s="277"/>
      <c r="Q407" s="265"/>
      <c r="R407" s="596"/>
    </row>
    <row r="408" spans="1:18" s="266" customFormat="1" x14ac:dyDescent="0.2">
      <c r="A408" s="157">
        <v>2</v>
      </c>
      <c r="B408" s="275">
        <v>39850</v>
      </c>
      <c r="C408" s="261" t="s">
        <v>914</v>
      </c>
      <c r="D408" s="262" t="s">
        <v>871</v>
      </c>
      <c r="E408" s="224" t="s">
        <v>376</v>
      </c>
      <c r="F408" s="263" t="s">
        <v>420</v>
      </c>
      <c r="G408" s="251">
        <v>8559000</v>
      </c>
      <c r="H408" s="264" t="s">
        <v>14</v>
      </c>
      <c r="I408" s="164"/>
      <c r="J408" s="276"/>
      <c r="K408" s="1061"/>
      <c r="L408" s="155" t="str">
        <f t="shared" si="14"/>
        <v/>
      </c>
      <c r="M408" s="166"/>
      <c r="N408" s="4"/>
      <c r="O408" s="174"/>
      <c r="P408" s="277"/>
      <c r="Q408" s="265"/>
      <c r="R408" s="596"/>
    </row>
    <row r="409" spans="1:18" s="266" customFormat="1" x14ac:dyDescent="0.2">
      <c r="A409" s="157"/>
      <c r="B409" s="275">
        <v>39857</v>
      </c>
      <c r="C409" s="261" t="s">
        <v>944</v>
      </c>
      <c r="D409" s="262" t="s">
        <v>984</v>
      </c>
      <c r="E409" s="224" t="s">
        <v>985</v>
      </c>
      <c r="F409" s="162" t="s">
        <v>498</v>
      </c>
      <c r="G409" s="251">
        <v>38237000</v>
      </c>
      <c r="H409" s="264" t="s">
        <v>14</v>
      </c>
      <c r="I409" s="164"/>
      <c r="J409" s="276"/>
      <c r="K409" s="1061"/>
      <c r="L409" s="155" t="str">
        <f t="shared" si="14"/>
        <v/>
      </c>
      <c r="M409" s="166"/>
      <c r="N409" s="4"/>
      <c r="O409" s="174"/>
      <c r="P409" s="277"/>
      <c r="Q409" s="265"/>
      <c r="R409" s="596"/>
    </row>
    <row r="410" spans="1:18" ht="28.5" x14ac:dyDescent="0.2">
      <c r="A410" s="1557"/>
      <c r="B410" s="1555">
        <v>39857</v>
      </c>
      <c r="C410" s="1630" t="s">
        <v>945</v>
      </c>
      <c r="D410" s="1605" t="s">
        <v>986</v>
      </c>
      <c r="E410" s="1613" t="s">
        <v>987</v>
      </c>
      <c r="F410" s="1593" t="s">
        <v>498</v>
      </c>
      <c r="G410" s="1545">
        <v>83726000</v>
      </c>
      <c r="H410" s="1543" t="s">
        <v>14</v>
      </c>
      <c r="I410" s="183">
        <v>40058</v>
      </c>
      <c r="J410" s="284">
        <v>4</v>
      </c>
      <c r="K410" s="1062">
        <v>41863000</v>
      </c>
      <c r="L410" s="191">
        <f t="shared" si="14"/>
        <v>41863000</v>
      </c>
      <c r="M410" s="166" t="s">
        <v>498</v>
      </c>
      <c r="N410" s="4"/>
      <c r="O410" s="174"/>
      <c r="P410" s="277"/>
      <c r="Q410" s="170"/>
      <c r="R410" s="596"/>
    </row>
    <row r="411" spans="1:18" x14ac:dyDescent="0.2">
      <c r="A411" s="1558"/>
      <c r="B411" s="1556"/>
      <c r="C411" s="1631"/>
      <c r="D411" s="1606"/>
      <c r="E411" s="1614"/>
      <c r="F411" s="1594"/>
      <c r="G411" s="1546"/>
      <c r="H411" s="1544"/>
      <c r="I411" s="183">
        <v>40135</v>
      </c>
      <c r="J411" s="276">
        <v>4</v>
      </c>
      <c r="K411" s="1062">
        <v>41863000</v>
      </c>
      <c r="L411" s="191">
        <f>G410-L410-K411</f>
        <v>0</v>
      </c>
      <c r="M411" s="166" t="s">
        <v>1282</v>
      </c>
      <c r="N411" s="4"/>
      <c r="O411" s="174"/>
      <c r="P411" s="277"/>
      <c r="Q411" s="170"/>
      <c r="R411" s="596"/>
    </row>
    <row r="412" spans="1:18" x14ac:dyDescent="0.2">
      <c r="A412" s="157"/>
      <c r="B412" s="275">
        <v>39857</v>
      </c>
      <c r="C412" s="261" t="s">
        <v>946</v>
      </c>
      <c r="D412" s="262" t="s">
        <v>988</v>
      </c>
      <c r="E412" s="224" t="s">
        <v>989</v>
      </c>
      <c r="F412" s="162" t="s">
        <v>498</v>
      </c>
      <c r="G412" s="251">
        <v>34000000</v>
      </c>
      <c r="H412" s="264" t="s">
        <v>14</v>
      </c>
      <c r="I412" s="164"/>
      <c r="J412" s="276"/>
      <c r="K412" s="1061"/>
      <c r="L412" s="155" t="str">
        <f t="shared" ref="L412:L476" si="15">IF($K412&lt;&gt;0,$G412-$K412,"")</f>
        <v/>
      </c>
      <c r="M412" s="166"/>
      <c r="N412" s="4"/>
      <c r="O412" s="174"/>
      <c r="P412" s="277"/>
      <c r="Q412" s="170"/>
      <c r="R412" s="596"/>
    </row>
    <row r="413" spans="1:18" x14ac:dyDescent="0.2">
      <c r="A413" s="157"/>
      <c r="B413" s="275">
        <v>39857</v>
      </c>
      <c r="C413" s="261" t="s">
        <v>967</v>
      </c>
      <c r="D413" s="262" t="s">
        <v>994</v>
      </c>
      <c r="E413" s="224" t="s">
        <v>995</v>
      </c>
      <c r="F413" s="162" t="s">
        <v>498</v>
      </c>
      <c r="G413" s="251">
        <v>41400000</v>
      </c>
      <c r="H413" s="264" t="s">
        <v>14</v>
      </c>
      <c r="I413" s="164"/>
      <c r="J413" s="276"/>
      <c r="K413" s="1061"/>
      <c r="L413" s="155" t="str">
        <f t="shared" si="15"/>
        <v/>
      </c>
      <c r="M413" s="166"/>
      <c r="N413" s="4"/>
      <c r="O413" s="174"/>
      <c r="P413" s="277"/>
      <c r="Q413" s="170"/>
      <c r="R413" s="596"/>
    </row>
    <row r="414" spans="1:18" x14ac:dyDescent="0.2">
      <c r="A414" s="157"/>
      <c r="B414" s="275">
        <v>39857</v>
      </c>
      <c r="C414" s="261" t="s">
        <v>968</v>
      </c>
      <c r="D414" s="262" t="s">
        <v>996</v>
      </c>
      <c r="E414" s="224" t="s">
        <v>997</v>
      </c>
      <c r="F414" s="162" t="s">
        <v>498</v>
      </c>
      <c r="G414" s="251">
        <v>9201000</v>
      </c>
      <c r="H414" s="264" t="s">
        <v>14</v>
      </c>
      <c r="I414" s="164"/>
      <c r="J414" s="276"/>
      <c r="K414" s="1061"/>
      <c r="L414" s="155" t="str">
        <f t="shared" si="15"/>
        <v/>
      </c>
      <c r="M414" s="166"/>
      <c r="N414" s="4"/>
      <c r="O414" s="174"/>
      <c r="P414" s="277"/>
      <c r="Q414" s="170"/>
      <c r="R414" s="596"/>
    </row>
    <row r="415" spans="1:18" x14ac:dyDescent="0.2">
      <c r="A415" s="157"/>
      <c r="B415" s="275">
        <v>39857</v>
      </c>
      <c r="C415" s="261" t="s">
        <v>1028</v>
      </c>
      <c r="D415" s="262" t="s">
        <v>998</v>
      </c>
      <c r="E415" s="224" t="s">
        <v>704</v>
      </c>
      <c r="F415" s="162" t="s">
        <v>498</v>
      </c>
      <c r="G415" s="251">
        <v>51500000</v>
      </c>
      <c r="H415" s="264" t="s">
        <v>14</v>
      </c>
      <c r="I415" s="164"/>
      <c r="J415" s="276"/>
      <c r="K415" s="1061"/>
      <c r="L415" s="155" t="str">
        <f t="shared" si="15"/>
        <v/>
      </c>
      <c r="M415" s="166"/>
      <c r="N415" s="4"/>
      <c r="O415" s="174"/>
      <c r="P415" s="277"/>
      <c r="Q415" s="170"/>
      <c r="R415" s="596"/>
    </row>
    <row r="416" spans="1:18" x14ac:dyDescent="0.2">
      <c r="A416" s="157">
        <v>2</v>
      </c>
      <c r="B416" s="275">
        <v>39857</v>
      </c>
      <c r="C416" s="261" t="s">
        <v>969</v>
      </c>
      <c r="D416" s="262" t="s">
        <v>1000</v>
      </c>
      <c r="E416" s="224" t="s">
        <v>1001</v>
      </c>
      <c r="F416" s="263" t="s">
        <v>420</v>
      </c>
      <c r="G416" s="251">
        <v>4797000</v>
      </c>
      <c r="H416" s="264" t="s">
        <v>14</v>
      </c>
      <c r="I416" s="164"/>
      <c r="J416" s="276"/>
      <c r="K416" s="1061"/>
      <c r="L416" s="155" t="str">
        <f t="shared" si="15"/>
        <v/>
      </c>
      <c r="M416" s="166"/>
      <c r="N416" s="4"/>
      <c r="O416" s="174"/>
      <c r="P416" s="277"/>
      <c r="Q416" s="170"/>
      <c r="R416" s="596"/>
    </row>
    <row r="417" spans="1:18" x14ac:dyDescent="0.2">
      <c r="A417" s="157">
        <v>2</v>
      </c>
      <c r="B417" s="275">
        <v>39857</v>
      </c>
      <c r="C417" s="261" t="s">
        <v>970</v>
      </c>
      <c r="D417" s="262" t="s">
        <v>990</v>
      </c>
      <c r="E417" s="224" t="s">
        <v>987</v>
      </c>
      <c r="F417" s="263" t="s">
        <v>420</v>
      </c>
      <c r="G417" s="251">
        <v>4400000</v>
      </c>
      <c r="H417" s="264" t="s">
        <v>14</v>
      </c>
      <c r="I417" s="164"/>
      <c r="J417" s="276"/>
      <c r="K417" s="1061"/>
      <c r="L417" s="155" t="str">
        <f t="shared" si="15"/>
        <v/>
      </c>
      <c r="M417" s="166"/>
      <c r="N417" s="4"/>
      <c r="O417" s="174"/>
      <c r="P417" s="277"/>
      <c r="Q417" s="170"/>
      <c r="R417" s="596"/>
    </row>
    <row r="418" spans="1:18" x14ac:dyDescent="0.2">
      <c r="A418" s="157">
        <v>2</v>
      </c>
      <c r="B418" s="275">
        <v>39857</v>
      </c>
      <c r="C418" s="261" t="s">
        <v>971</v>
      </c>
      <c r="D418" s="262" t="s">
        <v>1002</v>
      </c>
      <c r="E418" s="224" t="s">
        <v>1003</v>
      </c>
      <c r="F418" s="263" t="s">
        <v>420</v>
      </c>
      <c r="G418" s="251">
        <v>1173000</v>
      </c>
      <c r="H418" s="264" t="s">
        <v>14</v>
      </c>
      <c r="I418" s="164"/>
      <c r="J418" s="276"/>
      <c r="K418" s="1061"/>
      <c r="L418" s="155" t="str">
        <f t="shared" si="15"/>
        <v/>
      </c>
      <c r="M418" s="166"/>
      <c r="N418" s="4"/>
      <c r="O418" s="174"/>
      <c r="P418" s="277"/>
      <c r="Q418" s="170"/>
      <c r="R418" s="596"/>
    </row>
    <row r="419" spans="1:18" x14ac:dyDescent="0.2">
      <c r="A419" s="157">
        <v>2</v>
      </c>
      <c r="B419" s="275">
        <v>39857</v>
      </c>
      <c r="C419" s="261" t="s">
        <v>972</v>
      </c>
      <c r="D419" s="262" t="s">
        <v>1004</v>
      </c>
      <c r="E419" s="224" t="s">
        <v>1005</v>
      </c>
      <c r="F419" s="263" t="s">
        <v>420</v>
      </c>
      <c r="G419" s="251">
        <v>2152000</v>
      </c>
      <c r="H419" s="264" t="s">
        <v>14</v>
      </c>
      <c r="I419" s="164"/>
      <c r="J419" s="276"/>
      <c r="K419" s="1061"/>
      <c r="L419" s="155" t="str">
        <f t="shared" si="15"/>
        <v/>
      </c>
      <c r="M419" s="166"/>
      <c r="N419" s="4"/>
      <c r="O419" s="174"/>
      <c r="P419" s="277"/>
      <c r="Q419" s="170"/>
      <c r="R419" s="596"/>
    </row>
    <row r="420" spans="1:18" s="867" customFormat="1" ht="33" x14ac:dyDescent="0.2">
      <c r="A420" s="737" t="s">
        <v>2100</v>
      </c>
      <c r="B420" s="865">
        <v>39857</v>
      </c>
      <c r="C420" s="278" t="s">
        <v>1034</v>
      </c>
      <c r="D420" s="278" t="s">
        <v>1006</v>
      </c>
      <c r="E420" s="1038" t="s">
        <v>1003</v>
      </c>
      <c r="F420" s="1035" t="s">
        <v>420</v>
      </c>
      <c r="G420" s="838">
        <v>15000000</v>
      </c>
      <c r="H420" s="839" t="s">
        <v>14</v>
      </c>
      <c r="I420" s="1036">
        <v>40450</v>
      </c>
      <c r="J420" s="872">
        <v>4</v>
      </c>
      <c r="K420" s="1060">
        <v>15000000</v>
      </c>
      <c r="L420" s="592">
        <f t="shared" si="15"/>
        <v>0</v>
      </c>
      <c r="M420" s="234" t="s">
        <v>309</v>
      </c>
      <c r="N420" s="916">
        <v>40450</v>
      </c>
      <c r="O420" s="1520" t="s">
        <v>654</v>
      </c>
      <c r="P420" s="1162" t="s">
        <v>2154</v>
      </c>
      <c r="Q420" s="601" t="s">
        <v>1651</v>
      </c>
      <c r="R420" s="725">
        <v>750000</v>
      </c>
    </row>
    <row r="421" spans="1:18" x14ac:dyDescent="0.2">
      <c r="A421" s="157">
        <v>2</v>
      </c>
      <c r="B421" s="275">
        <v>39857</v>
      </c>
      <c r="C421" s="261" t="s">
        <v>973</v>
      </c>
      <c r="D421" s="262" t="s">
        <v>1007</v>
      </c>
      <c r="E421" s="224" t="s">
        <v>1008</v>
      </c>
      <c r="F421" s="263" t="s">
        <v>420</v>
      </c>
      <c r="G421" s="251">
        <v>1000000</v>
      </c>
      <c r="H421" s="264" t="s">
        <v>14</v>
      </c>
      <c r="I421" s="164"/>
      <c r="J421" s="276"/>
      <c r="K421" s="1061"/>
      <c r="L421" s="155" t="str">
        <f t="shared" si="15"/>
        <v/>
      </c>
      <c r="M421" s="166"/>
      <c r="N421" s="4"/>
      <c r="O421" s="174"/>
      <c r="P421" s="277"/>
      <c r="Q421" s="170"/>
      <c r="R421" s="596"/>
    </row>
    <row r="422" spans="1:18" x14ac:dyDescent="0.2">
      <c r="A422" s="157">
        <v>2</v>
      </c>
      <c r="B422" s="275">
        <v>39857</v>
      </c>
      <c r="C422" s="261" t="s">
        <v>947</v>
      </c>
      <c r="D422" s="262" t="s">
        <v>991</v>
      </c>
      <c r="E422" s="224" t="s">
        <v>992</v>
      </c>
      <c r="F422" s="263" t="s">
        <v>420</v>
      </c>
      <c r="G422" s="251">
        <v>638000</v>
      </c>
      <c r="H422" s="264" t="s">
        <v>14</v>
      </c>
      <c r="I422" s="164"/>
      <c r="J422" s="276"/>
      <c r="K422" s="1061"/>
      <c r="L422" s="155" t="str">
        <f t="shared" si="15"/>
        <v/>
      </c>
      <c r="M422" s="166"/>
      <c r="N422" s="4"/>
      <c r="O422" s="174"/>
      <c r="P422" s="277"/>
      <c r="Q422" s="170"/>
      <c r="R422" s="596"/>
    </row>
    <row r="423" spans="1:18" x14ac:dyDescent="0.2">
      <c r="A423" s="157">
        <v>2</v>
      </c>
      <c r="B423" s="275">
        <v>39857</v>
      </c>
      <c r="C423" s="261" t="s">
        <v>974</v>
      </c>
      <c r="D423" s="262" t="s">
        <v>1009</v>
      </c>
      <c r="E423" s="224" t="s">
        <v>1010</v>
      </c>
      <c r="F423" s="263" t="s">
        <v>420</v>
      </c>
      <c r="G423" s="251">
        <v>5000000</v>
      </c>
      <c r="H423" s="264" t="s">
        <v>14</v>
      </c>
      <c r="I423" s="164"/>
      <c r="J423" s="276"/>
      <c r="K423" s="1061"/>
      <c r="L423" s="155" t="str">
        <f t="shared" si="15"/>
        <v/>
      </c>
      <c r="M423" s="166"/>
      <c r="N423" s="4"/>
      <c r="O423" s="174"/>
      <c r="P423" s="277"/>
      <c r="Q423" s="170"/>
      <c r="R423" s="596"/>
    </row>
    <row r="424" spans="1:18" x14ac:dyDescent="0.2">
      <c r="A424" s="157">
        <v>2</v>
      </c>
      <c r="B424" s="275">
        <v>39857</v>
      </c>
      <c r="C424" s="261" t="s">
        <v>975</v>
      </c>
      <c r="D424" s="262" t="s">
        <v>1011</v>
      </c>
      <c r="E424" s="224" t="s">
        <v>1012</v>
      </c>
      <c r="F424" s="263" t="s">
        <v>420</v>
      </c>
      <c r="G424" s="251">
        <v>10000000</v>
      </c>
      <c r="H424" s="264" t="s">
        <v>14</v>
      </c>
      <c r="I424" s="164"/>
      <c r="J424" s="276"/>
      <c r="K424" s="1061"/>
      <c r="L424" s="155" t="str">
        <f t="shared" si="15"/>
        <v/>
      </c>
      <c r="M424" s="166"/>
      <c r="N424" s="4"/>
      <c r="O424" s="174"/>
      <c r="P424" s="277"/>
      <c r="Q424" s="170"/>
      <c r="R424" s="596"/>
    </row>
    <row r="425" spans="1:18" x14ac:dyDescent="0.2">
      <c r="A425" s="157">
        <v>2</v>
      </c>
      <c r="B425" s="275">
        <v>39857</v>
      </c>
      <c r="C425" s="261" t="s">
        <v>1033</v>
      </c>
      <c r="D425" s="262" t="s">
        <v>993</v>
      </c>
      <c r="E425" s="224" t="s">
        <v>987</v>
      </c>
      <c r="F425" s="263" t="s">
        <v>420</v>
      </c>
      <c r="G425" s="251">
        <v>2900000</v>
      </c>
      <c r="H425" s="264" t="s">
        <v>14</v>
      </c>
      <c r="I425" s="164"/>
      <c r="J425" s="276"/>
      <c r="K425" s="1061"/>
      <c r="L425" s="155" t="str">
        <f t="shared" si="15"/>
        <v/>
      </c>
      <c r="M425" s="166"/>
      <c r="N425" s="4"/>
      <c r="O425" s="174"/>
      <c r="P425" s="277"/>
      <c r="Q425" s="170"/>
      <c r="R425" s="596"/>
    </row>
    <row r="426" spans="1:18" x14ac:dyDescent="0.2">
      <c r="A426" s="157">
        <v>2</v>
      </c>
      <c r="B426" s="275">
        <v>39857</v>
      </c>
      <c r="C426" s="261" t="s">
        <v>976</v>
      </c>
      <c r="D426" s="262" t="s">
        <v>1013</v>
      </c>
      <c r="E426" s="224" t="s">
        <v>1005</v>
      </c>
      <c r="F426" s="263" t="s">
        <v>420</v>
      </c>
      <c r="G426" s="251">
        <v>40000000</v>
      </c>
      <c r="H426" s="264" t="s">
        <v>14</v>
      </c>
      <c r="I426" s="164"/>
      <c r="J426" s="276"/>
      <c r="K426" s="1061"/>
      <c r="L426" s="155" t="str">
        <f t="shared" si="15"/>
        <v/>
      </c>
      <c r="M426" s="166"/>
      <c r="N426" s="4"/>
      <c r="O426" s="174"/>
      <c r="P426" s="277"/>
      <c r="Q426" s="170"/>
      <c r="R426" s="596"/>
    </row>
    <row r="427" spans="1:18" x14ac:dyDescent="0.2">
      <c r="A427" s="157">
        <v>2</v>
      </c>
      <c r="B427" s="275">
        <v>39857</v>
      </c>
      <c r="C427" s="261" t="s">
        <v>977</v>
      </c>
      <c r="D427" s="262" t="s">
        <v>1014</v>
      </c>
      <c r="E427" s="224" t="s">
        <v>1008</v>
      </c>
      <c r="F427" s="263" t="s">
        <v>420</v>
      </c>
      <c r="G427" s="251">
        <v>1500000</v>
      </c>
      <c r="H427" s="264" t="s">
        <v>14</v>
      </c>
      <c r="I427" s="164"/>
      <c r="J427" s="276"/>
      <c r="K427" s="1061"/>
      <c r="L427" s="155" t="str">
        <f t="shared" si="15"/>
        <v/>
      </c>
      <c r="M427" s="166"/>
      <c r="N427" s="4"/>
      <c r="O427" s="174"/>
      <c r="P427" s="277"/>
      <c r="Q427" s="170"/>
      <c r="R427" s="596"/>
    </row>
    <row r="428" spans="1:18" x14ac:dyDescent="0.2">
      <c r="A428" s="157">
        <v>2</v>
      </c>
      <c r="B428" s="275">
        <v>39857</v>
      </c>
      <c r="C428" s="261" t="s">
        <v>1032</v>
      </c>
      <c r="D428" s="262" t="s">
        <v>1015</v>
      </c>
      <c r="E428" s="224" t="s">
        <v>999</v>
      </c>
      <c r="F428" s="263" t="s">
        <v>420</v>
      </c>
      <c r="G428" s="251">
        <v>18000000</v>
      </c>
      <c r="H428" s="264" t="s">
        <v>14</v>
      </c>
      <c r="I428" s="164"/>
      <c r="J428" s="276"/>
      <c r="K428" s="1061"/>
      <c r="L428" s="155" t="str">
        <f t="shared" si="15"/>
        <v/>
      </c>
      <c r="M428" s="166"/>
      <c r="N428" s="4"/>
      <c r="O428" s="174"/>
      <c r="P428" s="277"/>
      <c r="Q428" s="170"/>
      <c r="R428" s="596"/>
    </row>
    <row r="429" spans="1:18" s="867" customFormat="1" ht="33" x14ac:dyDescent="0.2">
      <c r="A429" s="737" t="s">
        <v>2047</v>
      </c>
      <c r="B429" s="865">
        <v>39857</v>
      </c>
      <c r="C429" s="278" t="s">
        <v>978</v>
      </c>
      <c r="D429" s="278" t="s">
        <v>1016</v>
      </c>
      <c r="E429" s="1038" t="s">
        <v>987</v>
      </c>
      <c r="F429" s="1035" t="s">
        <v>420</v>
      </c>
      <c r="G429" s="838">
        <v>2200000</v>
      </c>
      <c r="H429" s="839" t="s">
        <v>14</v>
      </c>
      <c r="I429" s="1036">
        <v>40445</v>
      </c>
      <c r="J429" s="872">
        <v>4</v>
      </c>
      <c r="K429" s="1060">
        <v>2200000</v>
      </c>
      <c r="L429" s="592">
        <f t="shared" si="15"/>
        <v>0</v>
      </c>
      <c r="M429" s="234" t="s">
        <v>591</v>
      </c>
      <c r="N429" s="916">
        <v>40445</v>
      </c>
      <c r="O429" s="1520" t="s">
        <v>654</v>
      </c>
      <c r="P429" s="873" t="s">
        <v>2154</v>
      </c>
      <c r="Q429" s="601" t="s">
        <v>1651</v>
      </c>
      <c r="R429" s="725">
        <v>110000</v>
      </c>
    </row>
    <row r="430" spans="1:18" x14ac:dyDescent="0.2">
      <c r="A430" s="157">
        <v>2</v>
      </c>
      <c r="B430" s="275">
        <v>39857</v>
      </c>
      <c r="C430" s="261" t="s">
        <v>1029</v>
      </c>
      <c r="D430" s="262" t="s">
        <v>1017</v>
      </c>
      <c r="E430" s="224" t="s">
        <v>1005</v>
      </c>
      <c r="F430" s="263" t="s">
        <v>420</v>
      </c>
      <c r="G430" s="251">
        <v>825000</v>
      </c>
      <c r="H430" s="264" t="s">
        <v>14</v>
      </c>
      <c r="I430" s="164"/>
      <c r="J430" s="276"/>
      <c r="K430" s="1061"/>
      <c r="L430" s="155" t="str">
        <f t="shared" si="15"/>
        <v/>
      </c>
      <c r="M430" s="166"/>
      <c r="N430" s="4"/>
      <c r="O430" s="174"/>
      <c r="P430" s="277"/>
      <c r="Q430" s="170"/>
      <c r="R430" s="596"/>
    </row>
    <row r="431" spans="1:18" x14ac:dyDescent="0.2">
      <c r="A431" s="157">
        <v>2</v>
      </c>
      <c r="B431" s="275">
        <v>39857</v>
      </c>
      <c r="C431" s="261" t="s">
        <v>979</v>
      </c>
      <c r="D431" s="262" t="s">
        <v>1018</v>
      </c>
      <c r="E431" s="224" t="s">
        <v>989</v>
      </c>
      <c r="F431" s="263" t="s">
        <v>420</v>
      </c>
      <c r="G431" s="251">
        <v>1900000</v>
      </c>
      <c r="H431" s="264" t="s">
        <v>14</v>
      </c>
      <c r="I431" s="164"/>
      <c r="J431" s="276"/>
      <c r="K431" s="1061"/>
      <c r="L431" s="155" t="str">
        <f t="shared" si="15"/>
        <v/>
      </c>
      <c r="M431" s="166"/>
      <c r="N431" s="4"/>
      <c r="O431" s="174"/>
      <c r="P431" s="277"/>
      <c r="Q431" s="170"/>
      <c r="R431" s="596"/>
    </row>
    <row r="432" spans="1:18" x14ac:dyDescent="0.2">
      <c r="A432" s="157">
        <v>2</v>
      </c>
      <c r="B432" s="275">
        <v>39857</v>
      </c>
      <c r="C432" s="261" t="s">
        <v>1030</v>
      </c>
      <c r="D432" s="262" t="s">
        <v>1019</v>
      </c>
      <c r="E432" s="224" t="s">
        <v>1005</v>
      </c>
      <c r="F432" s="263" t="s">
        <v>420</v>
      </c>
      <c r="G432" s="251">
        <v>700000</v>
      </c>
      <c r="H432" s="264" t="s">
        <v>14</v>
      </c>
      <c r="I432" s="164">
        <v>40127</v>
      </c>
      <c r="J432" s="276">
        <v>4</v>
      </c>
      <c r="K432" s="1061">
        <v>700000</v>
      </c>
      <c r="L432" s="155">
        <f t="shared" si="15"/>
        <v>0</v>
      </c>
      <c r="M432" s="166" t="s">
        <v>309</v>
      </c>
      <c r="N432" s="4">
        <v>40127</v>
      </c>
      <c r="O432" s="174" t="s">
        <v>654</v>
      </c>
      <c r="P432" s="277" t="s">
        <v>314</v>
      </c>
      <c r="Q432" s="170" t="s">
        <v>1651</v>
      </c>
      <c r="R432" s="596">
        <v>35000</v>
      </c>
    </row>
    <row r="433" spans="1:18" x14ac:dyDescent="0.2">
      <c r="A433" s="157">
        <v>2</v>
      </c>
      <c r="B433" s="275">
        <v>39857</v>
      </c>
      <c r="C433" s="261" t="s">
        <v>980</v>
      </c>
      <c r="D433" s="262" t="s">
        <v>1020</v>
      </c>
      <c r="E433" s="224" t="s">
        <v>1021</v>
      </c>
      <c r="F433" s="263" t="s">
        <v>420</v>
      </c>
      <c r="G433" s="251">
        <v>985000</v>
      </c>
      <c r="H433" s="264" t="s">
        <v>14</v>
      </c>
      <c r="I433" s="164"/>
      <c r="J433" s="276"/>
      <c r="K433" s="1061"/>
      <c r="L433" s="155" t="str">
        <f t="shared" si="15"/>
        <v/>
      </c>
      <c r="M433" s="166"/>
      <c r="N433" s="4"/>
      <c r="O433" s="174"/>
      <c r="P433" s="277"/>
      <c r="Q433" s="170"/>
      <c r="R433" s="596"/>
    </row>
    <row r="434" spans="1:18" x14ac:dyDescent="0.2">
      <c r="A434" s="157">
        <v>2</v>
      </c>
      <c r="B434" s="275">
        <v>39857</v>
      </c>
      <c r="C434" s="261" t="s">
        <v>1031</v>
      </c>
      <c r="D434" s="262" t="s">
        <v>872</v>
      </c>
      <c r="E434" s="224" t="s">
        <v>999</v>
      </c>
      <c r="F434" s="263" t="s">
        <v>420</v>
      </c>
      <c r="G434" s="251">
        <v>10500000</v>
      </c>
      <c r="H434" s="264" t="s">
        <v>14</v>
      </c>
      <c r="I434" s="164"/>
      <c r="J434" s="276"/>
      <c r="K434" s="1061"/>
      <c r="L434" s="155" t="str">
        <f t="shared" si="15"/>
        <v/>
      </c>
      <c r="M434" s="166"/>
      <c r="N434" s="4"/>
      <c r="O434" s="174"/>
      <c r="P434" s="277"/>
      <c r="Q434" s="170"/>
      <c r="R434" s="596"/>
    </row>
    <row r="435" spans="1:18" x14ac:dyDescent="0.2">
      <c r="A435" s="157">
        <v>2</v>
      </c>
      <c r="B435" s="275">
        <v>39857</v>
      </c>
      <c r="C435" s="261" t="s">
        <v>778</v>
      </c>
      <c r="D435" s="262" t="s">
        <v>1022</v>
      </c>
      <c r="E435" s="224" t="s">
        <v>1005</v>
      </c>
      <c r="F435" s="263" t="s">
        <v>420</v>
      </c>
      <c r="G435" s="251">
        <v>21900000</v>
      </c>
      <c r="H435" s="264" t="s">
        <v>14</v>
      </c>
      <c r="I435" s="164"/>
      <c r="J435" s="276"/>
      <c r="K435" s="1061"/>
      <c r="L435" s="155" t="str">
        <f t="shared" si="15"/>
        <v/>
      </c>
      <c r="M435" s="166"/>
      <c r="N435" s="4"/>
      <c r="O435" s="174"/>
      <c r="P435" s="277"/>
      <c r="Q435" s="170"/>
      <c r="R435" s="596"/>
    </row>
    <row r="436" spans="1:18" x14ac:dyDescent="0.2">
      <c r="A436" s="157">
        <v>2</v>
      </c>
      <c r="B436" s="275">
        <v>39857</v>
      </c>
      <c r="C436" s="261" t="s">
        <v>981</v>
      </c>
      <c r="D436" s="262" t="s">
        <v>1023</v>
      </c>
      <c r="E436" s="224" t="s">
        <v>1024</v>
      </c>
      <c r="F436" s="263" t="s">
        <v>420</v>
      </c>
      <c r="G436" s="251">
        <v>17243000</v>
      </c>
      <c r="H436" s="264" t="s">
        <v>14</v>
      </c>
      <c r="I436" s="164"/>
      <c r="J436" s="276"/>
      <c r="K436" s="1061"/>
      <c r="L436" s="155" t="str">
        <f t="shared" si="15"/>
        <v/>
      </c>
      <c r="M436" s="166"/>
      <c r="N436" s="4"/>
      <c r="O436" s="174"/>
      <c r="P436" s="277"/>
      <c r="Q436" s="170"/>
      <c r="R436" s="596"/>
    </row>
    <row r="437" spans="1:18" x14ac:dyDescent="0.2">
      <c r="A437" s="157">
        <v>2</v>
      </c>
      <c r="B437" s="275">
        <v>39857</v>
      </c>
      <c r="C437" s="261" t="s">
        <v>982</v>
      </c>
      <c r="D437" s="262" t="s">
        <v>1025</v>
      </c>
      <c r="E437" s="224" t="s">
        <v>1026</v>
      </c>
      <c r="F437" s="263" t="s">
        <v>420</v>
      </c>
      <c r="G437" s="251">
        <v>6200000</v>
      </c>
      <c r="H437" s="264" t="s">
        <v>14</v>
      </c>
      <c r="I437" s="164"/>
      <c r="J437" s="276"/>
      <c r="K437" s="1061"/>
      <c r="L437" s="155" t="str">
        <f t="shared" si="15"/>
        <v/>
      </c>
      <c r="M437" s="166"/>
      <c r="N437" s="4"/>
      <c r="O437" s="174"/>
      <c r="P437" s="277"/>
      <c r="Q437" s="170"/>
      <c r="R437" s="596"/>
    </row>
    <row r="438" spans="1:18" x14ac:dyDescent="0.2">
      <c r="A438" s="157">
        <v>2</v>
      </c>
      <c r="B438" s="275">
        <v>39857</v>
      </c>
      <c r="C438" s="261" t="s">
        <v>983</v>
      </c>
      <c r="D438" s="262" t="s">
        <v>1027</v>
      </c>
      <c r="E438" s="224" t="s">
        <v>999</v>
      </c>
      <c r="F438" s="263" t="s">
        <v>420</v>
      </c>
      <c r="G438" s="251">
        <v>1992000</v>
      </c>
      <c r="H438" s="264" t="s">
        <v>14</v>
      </c>
      <c r="I438" s="164"/>
      <c r="J438" s="276"/>
      <c r="K438" s="1061"/>
      <c r="L438" s="155" t="str">
        <f t="shared" si="15"/>
        <v/>
      </c>
      <c r="M438" s="166"/>
      <c r="N438" s="4"/>
      <c r="O438" s="174"/>
      <c r="P438" s="277"/>
      <c r="Q438" s="170"/>
      <c r="R438" s="596"/>
    </row>
    <row r="439" spans="1:18" x14ac:dyDescent="0.2">
      <c r="A439" s="157"/>
      <c r="B439" s="275">
        <v>39864</v>
      </c>
      <c r="C439" s="262" t="s">
        <v>1035</v>
      </c>
      <c r="D439" s="262" t="s">
        <v>1036</v>
      </c>
      <c r="E439" s="285" t="s">
        <v>1026</v>
      </c>
      <c r="F439" s="286" t="s">
        <v>498</v>
      </c>
      <c r="G439" s="251">
        <v>30407000</v>
      </c>
      <c r="H439" s="264" t="s">
        <v>14</v>
      </c>
      <c r="I439" s="164"/>
      <c r="J439" s="276"/>
      <c r="K439" s="1061"/>
      <c r="L439" s="155" t="str">
        <f t="shared" si="15"/>
        <v/>
      </c>
      <c r="M439" s="166"/>
      <c r="N439" s="4"/>
      <c r="O439" s="174"/>
      <c r="P439" s="277"/>
      <c r="Q439" s="170"/>
      <c r="R439" s="596"/>
    </row>
    <row r="440" spans="1:18" x14ac:dyDescent="0.2">
      <c r="A440" s="1557">
        <v>27</v>
      </c>
      <c r="B440" s="1555">
        <v>39864</v>
      </c>
      <c r="C440" s="1605" t="s">
        <v>1037</v>
      </c>
      <c r="D440" s="1605" t="s">
        <v>1038</v>
      </c>
      <c r="E440" s="1676" t="s">
        <v>1039</v>
      </c>
      <c r="F440" s="286" t="s">
        <v>498</v>
      </c>
      <c r="G440" s="251">
        <v>69600000</v>
      </c>
      <c r="H440" s="264" t="s">
        <v>14</v>
      </c>
      <c r="I440" s="164"/>
      <c r="J440" s="276"/>
      <c r="K440" s="1061"/>
      <c r="L440" s="155" t="str">
        <f t="shared" si="15"/>
        <v/>
      </c>
      <c r="M440" s="166"/>
      <c r="N440" s="4"/>
      <c r="O440" s="174"/>
      <c r="P440" s="277"/>
      <c r="Q440" s="170"/>
      <c r="R440" s="596"/>
    </row>
    <row r="441" spans="1:18" x14ac:dyDescent="0.2">
      <c r="A441" s="1558"/>
      <c r="B441" s="1556"/>
      <c r="C441" s="1606"/>
      <c r="D441" s="1606"/>
      <c r="E441" s="1677"/>
      <c r="F441" s="286" t="s">
        <v>1538</v>
      </c>
      <c r="G441" s="251">
        <v>46400000</v>
      </c>
      <c r="H441" s="264" t="s">
        <v>14</v>
      </c>
      <c r="I441" s="164"/>
      <c r="J441" s="276"/>
      <c r="K441" s="1061"/>
      <c r="L441" s="155" t="str">
        <f t="shared" si="15"/>
        <v/>
      </c>
      <c r="M441" s="166"/>
      <c r="N441" s="4"/>
      <c r="O441" s="174"/>
      <c r="P441" s="277"/>
      <c r="Q441" s="170"/>
      <c r="R441" s="596"/>
    </row>
    <row r="442" spans="1:18" x14ac:dyDescent="0.2">
      <c r="A442" s="157"/>
      <c r="B442" s="275">
        <v>39864</v>
      </c>
      <c r="C442" s="262" t="s">
        <v>1084</v>
      </c>
      <c r="D442" s="262" t="s">
        <v>1040</v>
      </c>
      <c r="E442" s="285" t="s">
        <v>985</v>
      </c>
      <c r="F442" s="286" t="s">
        <v>498</v>
      </c>
      <c r="G442" s="251">
        <v>17211000</v>
      </c>
      <c r="H442" s="264" t="s">
        <v>14</v>
      </c>
      <c r="I442" s="164"/>
      <c r="J442" s="276"/>
      <c r="K442" s="1061"/>
      <c r="L442" s="155" t="str">
        <f t="shared" si="15"/>
        <v/>
      </c>
      <c r="M442" s="166"/>
      <c r="N442" s="4"/>
      <c r="O442" s="174"/>
      <c r="P442" s="277"/>
      <c r="Q442" s="170"/>
      <c r="R442" s="596"/>
    </row>
    <row r="443" spans="1:18" x14ac:dyDescent="0.2">
      <c r="A443" s="157" t="s">
        <v>1991</v>
      </c>
      <c r="B443" s="275">
        <v>39864</v>
      </c>
      <c r="C443" s="287" t="s">
        <v>1041</v>
      </c>
      <c r="D443" s="288" t="s">
        <v>1042</v>
      </c>
      <c r="E443" s="289" t="s">
        <v>987</v>
      </c>
      <c r="F443" s="263" t="s">
        <v>420</v>
      </c>
      <c r="G443" s="251">
        <v>8653000</v>
      </c>
      <c r="H443" s="264" t="s">
        <v>14</v>
      </c>
      <c r="I443" s="164"/>
      <c r="J443" s="276"/>
      <c r="K443" s="1061"/>
      <c r="L443" s="155" t="str">
        <f t="shared" si="15"/>
        <v/>
      </c>
      <c r="M443" s="166"/>
      <c r="N443" s="4"/>
      <c r="O443" s="174"/>
      <c r="P443" s="277"/>
      <c r="Q443" s="170"/>
      <c r="R443" s="596"/>
    </row>
    <row r="444" spans="1:18" x14ac:dyDescent="0.2">
      <c r="A444" s="157">
        <v>2</v>
      </c>
      <c r="B444" s="275">
        <v>39864</v>
      </c>
      <c r="C444" s="287" t="s">
        <v>1043</v>
      </c>
      <c r="D444" s="288" t="s">
        <v>1044</v>
      </c>
      <c r="E444" s="289" t="s">
        <v>1045</v>
      </c>
      <c r="F444" s="263" t="s">
        <v>420</v>
      </c>
      <c r="G444" s="251">
        <v>6920000</v>
      </c>
      <c r="H444" s="264" t="s">
        <v>14</v>
      </c>
      <c r="I444" s="164"/>
      <c r="J444" s="276"/>
      <c r="K444" s="1061"/>
      <c r="L444" s="155" t="str">
        <f t="shared" si="15"/>
        <v/>
      </c>
      <c r="M444" s="166"/>
      <c r="N444" s="4"/>
      <c r="O444" s="174"/>
      <c r="P444" s="277"/>
      <c r="Q444" s="170"/>
      <c r="R444" s="596"/>
    </row>
    <row r="445" spans="1:18" x14ac:dyDescent="0.2">
      <c r="A445" s="157">
        <v>2</v>
      </c>
      <c r="B445" s="275">
        <v>39864</v>
      </c>
      <c r="C445" s="287" t="s">
        <v>1046</v>
      </c>
      <c r="D445" s="288" t="s">
        <v>990</v>
      </c>
      <c r="E445" s="289" t="s">
        <v>987</v>
      </c>
      <c r="F445" s="263" t="s">
        <v>420</v>
      </c>
      <c r="G445" s="251">
        <v>5450000</v>
      </c>
      <c r="H445" s="264" t="s">
        <v>14</v>
      </c>
      <c r="I445" s="164"/>
      <c r="J445" s="276"/>
      <c r="K445" s="1061"/>
      <c r="L445" s="155" t="str">
        <f t="shared" si="15"/>
        <v/>
      </c>
      <c r="M445" s="166"/>
      <c r="N445" s="4"/>
      <c r="O445" s="174"/>
      <c r="P445" s="277"/>
      <c r="Q445" s="170"/>
      <c r="R445" s="596"/>
    </row>
    <row r="446" spans="1:18" s="867" customFormat="1" ht="33" x14ac:dyDescent="0.2">
      <c r="A446" s="737" t="s">
        <v>2100</v>
      </c>
      <c r="B446" s="865">
        <v>39864</v>
      </c>
      <c r="C446" s="291" t="s">
        <v>1047</v>
      </c>
      <c r="D446" s="292" t="s">
        <v>1048</v>
      </c>
      <c r="E446" s="1163" t="s">
        <v>1003</v>
      </c>
      <c r="F446" s="1035" t="s">
        <v>420</v>
      </c>
      <c r="G446" s="838">
        <v>1998000</v>
      </c>
      <c r="H446" s="839" t="s">
        <v>14</v>
      </c>
      <c r="I446" s="1036">
        <v>40450</v>
      </c>
      <c r="J446" s="872">
        <v>4</v>
      </c>
      <c r="K446" s="1060">
        <v>1998000</v>
      </c>
      <c r="L446" s="592">
        <f t="shared" si="15"/>
        <v>0</v>
      </c>
      <c r="M446" s="1164" t="s">
        <v>309</v>
      </c>
      <c r="N446" s="916">
        <v>40450</v>
      </c>
      <c r="O446" s="1520" t="s">
        <v>654</v>
      </c>
      <c r="P446" s="873" t="s">
        <v>2154</v>
      </c>
      <c r="Q446" s="601" t="s">
        <v>1651</v>
      </c>
      <c r="R446" s="725">
        <v>100000</v>
      </c>
    </row>
    <row r="447" spans="1:18" x14ac:dyDescent="0.2">
      <c r="A447" s="157">
        <v>2</v>
      </c>
      <c r="B447" s="275">
        <v>39864</v>
      </c>
      <c r="C447" s="287" t="s">
        <v>1077</v>
      </c>
      <c r="D447" s="288" t="s">
        <v>1049</v>
      </c>
      <c r="E447" s="289" t="s">
        <v>1050</v>
      </c>
      <c r="F447" s="263" t="s">
        <v>420</v>
      </c>
      <c r="G447" s="251">
        <v>17280000</v>
      </c>
      <c r="H447" s="264" t="s">
        <v>14</v>
      </c>
      <c r="I447" s="164"/>
      <c r="J447" s="276"/>
      <c r="K447" s="1061"/>
      <c r="L447" s="155" t="str">
        <f t="shared" si="15"/>
        <v/>
      </c>
      <c r="M447" s="166"/>
      <c r="N447" s="4"/>
      <c r="O447" s="174"/>
      <c r="P447" s="277"/>
      <c r="Q447" s="170"/>
      <c r="R447" s="596"/>
    </row>
    <row r="448" spans="1:18" x14ac:dyDescent="0.2">
      <c r="A448" s="157">
        <v>2</v>
      </c>
      <c r="B448" s="275">
        <v>39864</v>
      </c>
      <c r="C448" s="287" t="s">
        <v>1078</v>
      </c>
      <c r="D448" s="288" t="s">
        <v>1051</v>
      </c>
      <c r="E448" s="289" t="s">
        <v>992</v>
      </c>
      <c r="F448" s="263" t="s">
        <v>420</v>
      </c>
      <c r="G448" s="251">
        <v>16800000</v>
      </c>
      <c r="H448" s="264" t="s">
        <v>14</v>
      </c>
      <c r="I448" s="164"/>
      <c r="J448" s="276"/>
      <c r="K448" s="1061"/>
      <c r="L448" s="155" t="str">
        <f t="shared" si="15"/>
        <v/>
      </c>
      <c r="M448" s="166"/>
      <c r="N448" s="4"/>
      <c r="O448" s="174"/>
      <c r="P448" s="277"/>
      <c r="Q448" s="170"/>
      <c r="R448" s="596"/>
    </row>
    <row r="449" spans="1:18" x14ac:dyDescent="0.2">
      <c r="A449" s="157">
        <v>2</v>
      </c>
      <c r="B449" s="275">
        <v>39864</v>
      </c>
      <c r="C449" s="287" t="s">
        <v>1052</v>
      </c>
      <c r="D449" s="288" t="s">
        <v>1053</v>
      </c>
      <c r="E449" s="289" t="s">
        <v>987</v>
      </c>
      <c r="F449" s="263" t="s">
        <v>420</v>
      </c>
      <c r="G449" s="251">
        <v>8700000</v>
      </c>
      <c r="H449" s="264" t="s">
        <v>14</v>
      </c>
      <c r="I449" s="164"/>
      <c r="J449" s="276"/>
      <c r="K449" s="1061"/>
      <c r="L449" s="155" t="str">
        <f t="shared" si="15"/>
        <v/>
      </c>
      <c r="M449" s="166"/>
      <c r="N449" s="4"/>
      <c r="O449" s="174"/>
      <c r="P449" s="277"/>
      <c r="Q449" s="170"/>
      <c r="R449" s="596"/>
    </row>
    <row r="450" spans="1:18" x14ac:dyDescent="0.2">
      <c r="A450" s="157">
        <v>2</v>
      </c>
      <c r="B450" s="275">
        <v>39864</v>
      </c>
      <c r="C450" s="287" t="s">
        <v>1054</v>
      </c>
      <c r="D450" s="288" t="s">
        <v>1055</v>
      </c>
      <c r="E450" s="289" t="s">
        <v>1010</v>
      </c>
      <c r="F450" s="263" t="s">
        <v>420</v>
      </c>
      <c r="G450" s="251">
        <v>3100000</v>
      </c>
      <c r="H450" s="264" t="s">
        <v>14</v>
      </c>
      <c r="I450" s="164"/>
      <c r="J450" s="276"/>
      <c r="K450" s="1061"/>
      <c r="L450" s="155" t="str">
        <f t="shared" si="15"/>
        <v/>
      </c>
      <c r="M450" s="166"/>
      <c r="N450" s="4"/>
      <c r="O450" s="174"/>
      <c r="P450" s="277"/>
      <c r="Q450" s="170"/>
      <c r="R450" s="596"/>
    </row>
    <row r="451" spans="1:18" x14ac:dyDescent="0.2">
      <c r="A451" s="157">
        <v>2</v>
      </c>
      <c r="B451" s="275">
        <v>39864</v>
      </c>
      <c r="C451" s="287" t="s">
        <v>1056</v>
      </c>
      <c r="D451" s="288" t="s">
        <v>1057</v>
      </c>
      <c r="E451" s="289" t="s">
        <v>1026</v>
      </c>
      <c r="F451" s="263" t="s">
        <v>420</v>
      </c>
      <c r="G451" s="251">
        <v>4579000</v>
      </c>
      <c r="H451" s="264" t="s">
        <v>14</v>
      </c>
      <c r="I451" s="164"/>
      <c r="J451" s="276"/>
      <c r="K451" s="1061"/>
      <c r="L451" s="155" t="str">
        <f t="shared" si="15"/>
        <v/>
      </c>
      <c r="M451" s="166"/>
      <c r="N451" s="4"/>
      <c r="O451" s="174"/>
      <c r="P451" s="277"/>
      <c r="Q451" s="170"/>
      <c r="R451" s="596"/>
    </row>
    <row r="452" spans="1:18" x14ac:dyDescent="0.2">
      <c r="A452" s="157">
        <v>2</v>
      </c>
      <c r="B452" s="275">
        <v>39864</v>
      </c>
      <c r="C452" s="287" t="s">
        <v>1058</v>
      </c>
      <c r="D452" s="288" t="s">
        <v>1059</v>
      </c>
      <c r="E452" s="289" t="s">
        <v>1001</v>
      </c>
      <c r="F452" s="263" t="s">
        <v>420</v>
      </c>
      <c r="G452" s="251">
        <v>10000000</v>
      </c>
      <c r="H452" s="264" t="s">
        <v>14</v>
      </c>
      <c r="I452" s="164"/>
      <c r="J452" s="276"/>
      <c r="K452" s="1061"/>
      <c r="L452" s="155" t="str">
        <f t="shared" si="15"/>
        <v/>
      </c>
      <c r="M452" s="166"/>
      <c r="N452" s="4"/>
      <c r="O452" s="174"/>
      <c r="P452" s="277"/>
      <c r="Q452" s="170"/>
      <c r="R452" s="596"/>
    </row>
    <row r="453" spans="1:18" x14ac:dyDescent="0.2">
      <c r="A453" s="157">
        <v>2</v>
      </c>
      <c r="B453" s="275">
        <v>39864</v>
      </c>
      <c r="C453" s="287" t="s">
        <v>1079</v>
      </c>
      <c r="D453" s="288" t="s">
        <v>1060</v>
      </c>
      <c r="E453" s="289" t="s">
        <v>1061</v>
      </c>
      <c r="F453" s="263" t="s">
        <v>420</v>
      </c>
      <c r="G453" s="251">
        <v>2060000</v>
      </c>
      <c r="H453" s="264" t="s">
        <v>14</v>
      </c>
      <c r="I453" s="164"/>
      <c r="J453" s="276"/>
      <c r="K453" s="1061"/>
      <c r="L453" s="155" t="str">
        <f t="shared" si="15"/>
        <v/>
      </c>
      <c r="M453" s="166"/>
      <c r="N453" s="4"/>
      <c r="O453" s="174"/>
      <c r="P453" s="277"/>
      <c r="Q453" s="170"/>
      <c r="R453" s="596"/>
    </row>
    <row r="454" spans="1:18" x14ac:dyDescent="0.2">
      <c r="A454" s="157">
        <v>2</v>
      </c>
      <c r="B454" s="275">
        <v>39864</v>
      </c>
      <c r="C454" s="287" t="s">
        <v>1062</v>
      </c>
      <c r="D454" s="288" t="s">
        <v>1063</v>
      </c>
      <c r="E454" s="289" t="s">
        <v>1064</v>
      </c>
      <c r="F454" s="263" t="s">
        <v>420</v>
      </c>
      <c r="G454" s="251">
        <v>3250000</v>
      </c>
      <c r="H454" s="264" t="s">
        <v>14</v>
      </c>
      <c r="I454" s="164"/>
      <c r="J454" s="276"/>
      <c r="K454" s="1061"/>
      <c r="L454" s="155" t="str">
        <f t="shared" si="15"/>
        <v/>
      </c>
      <c r="M454" s="166"/>
      <c r="N454" s="4"/>
      <c r="O454" s="174"/>
      <c r="P454" s="277"/>
      <c r="Q454" s="170"/>
      <c r="R454" s="596"/>
    </row>
    <row r="455" spans="1:18" x14ac:dyDescent="0.2">
      <c r="A455" s="157">
        <v>2</v>
      </c>
      <c r="B455" s="275">
        <v>39864</v>
      </c>
      <c r="C455" s="287" t="s">
        <v>1081</v>
      </c>
      <c r="D455" s="288" t="s">
        <v>935</v>
      </c>
      <c r="E455" s="289" t="s">
        <v>1005</v>
      </c>
      <c r="F455" s="263" t="s">
        <v>420</v>
      </c>
      <c r="G455" s="251">
        <v>12500000</v>
      </c>
      <c r="H455" s="264" t="s">
        <v>14</v>
      </c>
      <c r="I455" s="164"/>
      <c r="J455" s="276"/>
      <c r="K455" s="1061"/>
      <c r="L455" s="155" t="str">
        <f t="shared" si="15"/>
        <v/>
      </c>
      <c r="M455" s="166"/>
      <c r="N455" s="4"/>
      <c r="O455" s="174"/>
      <c r="P455" s="277"/>
      <c r="Q455" s="170"/>
      <c r="R455" s="596"/>
    </row>
    <row r="456" spans="1:18" x14ac:dyDescent="0.2">
      <c r="A456" s="157">
        <v>2</v>
      </c>
      <c r="B456" s="275">
        <v>39864</v>
      </c>
      <c r="C456" s="287" t="s">
        <v>1082</v>
      </c>
      <c r="D456" s="288" t="s">
        <v>1065</v>
      </c>
      <c r="E456" s="289" t="s">
        <v>1050</v>
      </c>
      <c r="F456" s="263" t="s">
        <v>420</v>
      </c>
      <c r="G456" s="251">
        <v>2644000</v>
      </c>
      <c r="H456" s="264" t="s">
        <v>14</v>
      </c>
      <c r="I456" s="164"/>
      <c r="J456" s="276"/>
      <c r="K456" s="1061"/>
      <c r="L456" s="155" t="str">
        <f t="shared" si="15"/>
        <v/>
      </c>
      <c r="M456" s="166"/>
      <c r="N456" s="4"/>
      <c r="O456" s="174"/>
      <c r="P456" s="277"/>
      <c r="Q456" s="170"/>
      <c r="R456" s="596"/>
    </row>
    <row r="457" spans="1:18" s="867" customFormat="1" ht="33" x14ac:dyDescent="0.2">
      <c r="A457" s="737" t="s">
        <v>2100</v>
      </c>
      <c r="B457" s="865">
        <v>39864</v>
      </c>
      <c r="C457" s="291" t="s">
        <v>1066</v>
      </c>
      <c r="D457" s="292" t="s">
        <v>1067</v>
      </c>
      <c r="E457" s="1163" t="s">
        <v>1003</v>
      </c>
      <c r="F457" s="1035" t="s">
        <v>420</v>
      </c>
      <c r="G457" s="838">
        <v>48000000</v>
      </c>
      <c r="H457" s="839" t="s">
        <v>14</v>
      </c>
      <c r="I457" s="1036">
        <v>40450</v>
      </c>
      <c r="J457" s="872">
        <v>4</v>
      </c>
      <c r="K457" s="1060">
        <v>48000000</v>
      </c>
      <c r="L457" s="155">
        <f t="shared" si="15"/>
        <v>0</v>
      </c>
      <c r="M457" s="1164" t="s">
        <v>309</v>
      </c>
      <c r="N457" s="916">
        <v>40450</v>
      </c>
      <c r="O457" s="1520" t="s">
        <v>654</v>
      </c>
      <c r="P457" s="873" t="s">
        <v>2154</v>
      </c>
      <c r="Q457" s="601" t="s">
        <v>1651</v>
      </c>
      <c r="R457" s="725">
        <v>2400000</v>
      </c>
    </row>
    <row r="458" spans="1:18" x14ac:dyDescent="0.2">
      <c r="A458" s="157">
        <v>2</v>
      </c>
      <c r="B458" s="275">
        <v>39864</v>
      </c>
      <c r="C458" s="287" t="s">
        <v>1080</v>
      </c>
      <c r="D458" s="288" t="s">
        <v>1068</v>
      </c>
      <c r="E458" s="289" t="s">
        <v>1069</v>
      </c>
      <c r="F458" s="263" t="s">
        <v>420</v>
      </c>
      <c r="G458" s="251">
        <v>22000000</v>
      </c>
      <c r="H458" s="264" t="s">
        <v>14</v>
      </c>
      <c r="I458" s="164"/>
      <c r="J458" s="276"/>
      <c r="K458" s="1061"/>
      <c r="L458" s="155" t="str">
        <f t="shared" si="15"/>
        <v/>
      </c>
      <c r="M458" s="166"/>
      <c r="N458" s="4"/>
      <c r="O458" s="174"/>
      <c r="P458" s="277"/>
      <c r="Q458" s="170"/>
      <c r="R458" s="596"/>
    </row>
    <row r="459" spans="1:18" x14ac:dyDescent="0.2">
      <c r="A459" s="157">
        <v>2</v>
      </c>
      <c r="B459" s="275">
        <v>39864</v>
      </c>
      <c r="C459" s="287" t="s">
        <v>1070</v>
      </c>
      <c r="D459" s="288" t="s">
        <v>1071</v>
      </c>
      <c r="E459" s="289" t="s">
        <v>985</v>
      </c>
      <c r="F459" s="263" t="s">
        <v>420</v>
      </c>
      <c r="G459" s="251">
        <v>7350000</v>
      </c>
      <c r="H459" s="264" t="s">
        <v>14</v>
      </c>
      <c r="I459" s="164"/>
      <c r="J459" s="276"/>
      <c r="K459" s="1061"/>
      <c r="L459" s="155" t="str">
        <f t="shared" si="15"/>
        <v/>
      </c>
      <c r="M459" s="166"/>
      <c r="N459" s="4"/>
      <c r="O459" s="174"/>
      <c r="P459" s="277"/>
      <c r="Q459" s="170"/>
      <c r="R459" s="596"/>
    </row>
    <row r="460" spans="1:18" x14ac:dyDescent="0.2">
      <c r="A460" s="157">
        <v>2</v>
      </c>
      <c r="B460" s="275">
        <v>39864</v>
      </c>
      <c r="C460" s="287" t="s">
        <v>1072</v>
      </c>
      <c r="D460" s="288" t="s">
        <v>647</v>
      </c>
      <c r="E460" s="289" t="s">
        <v>987</v>
      </c>
      <c r="F460" s="263" t="s">
        <v>420</v>
      </c>
      <c r="G460" s="251">
        <v>4000000</v>
      </c>
      <c r="H460" s="264" t="s">
        <v>14</v>
      </c>
      <c r="I460" s="164"/>
      <c r="J460" s="276"/>
      <c r="K460" s="1061"/>
      <c r="L460" s="155" t="str">
        <f t="shared" si="15"/>
        <v/>
      </c>
      <c r="M460" s="166"/>
      <c r="N460" s="4"/>
      <c r="O460" s="174"/>
      <c r="P460" s="277"/>
      <c r="Q460" s="170"/>
      <c r="R460" s="596"/>
    </row>
    <row r="461" spans="1:18" x14ac:dyDescent="0.2">
      <c r="A461" s="157">
        <v>2</v>
      </c>
      <c r="B461" s="275">
        <v>39864</v>
      </c>
      <c r="C461" s="287" t="s">
        <v>1083</v>
      </c>
      <c r="D461" s="288" t="s">
        <v>1073</v>
      </c>
      <c r="E461" s="289" t="s">
        <v>1074</v>
      </c>
      <c r="F461" s="263" t="s">
        <v>420</v>
      </c>
      <c r="G461" s="251">
        <v>9495000</v>
      </c>
      <c r="H461" s="264" t="s">
        <v>14</v>
      </c>
      <c r="I461" s="164"/>
      <c r="J461" s="276"/>
      <c r="K461" s="1061"/>
      <c r="L461" s="155" t="str">
        <f t="shared" si="15"/>
        <v/>
      </c>
      <c r="M461" s="166"/>
      <c r="N461" s="4"/>
      <c r="O461" s="174"/>
      <c r="P461" s="277"/>
      <c r="Q461" s="170"/>
      <c r="R461" s="596"/>
    </row>
    <row r="462" spans="1:18" x14ac:dyDescent="0.2">
      <c r="A462" s="157">
        <v>2</v>
      </c>
      <c r="B462" s="275">
        <v>39864</v>
      </c>
      <c r="C462" s="287" t="s">
        <v>1075</v>
      </c>
      <c r="D462" s="288" t="s">
        <v>1076</v>
      </c>
      <c r="E462" s="289" t="s">
        <v>1050</v>
      </c>
      <c r="F462" s="290" t="s">
        <v>420</v>
      </c>
      <c r="G462" s="251">
        <v>7000000</v>
      </c>
      <c r="H462" s="264" t="s">
        <v>14</v>
      </c>
      <c r="I462" s="164"/>
      <c r="J462" s="276"/>
      <c r="K462" s="1061"/>
      <c r="L462" s="155" t="str">
        <f t="shared" si="15"/>
        <v/>
      </c>
      <c r="M462" s="166"/>
      <c r="N462" s="4"/>
      <c r="O462" s="174"/>
      <c r="P462" s="277"/>
      <c r="Q462" s="170"/>
      <c r="R462" s="596"/>
    </row>
    <row r="463" spans="1:18" x14ac:dyDescent="0.2">
      <c r="A463" s="157"/>
      <c r="B463" s="275">
        <v>39871</v>
      </c>
      <c r="C463" s="287" t="s">
        <v>1085</v>
      </c>
      <c r="D463" s="288" t="s">
        <v>1089</v>
      </c>
      <c r="E463" s="289" t="s">
        <v>1039</v>
      </c>
      <c r="F463" s="290" t="s">
        <v>498</v>
      </c>
      <c r="G463" s="251">
        <v>56044000</v>
      </c>
      <c r="H463" s="264" t="s">
        <v>14</v>
      </c>
      <c r="I463" s="164">
        <v>40338</v>
      </c>
      <c r="J463" s="276">
        <v>5</v>
      </c>
      <c r="K463" s="1061">
        <v>56044000</v>
      </c>
      <c r="L463" s="155">
        <f t="shared" si="15"/>
        <v>0</v>
      </c>
      <c r="M463" s="166" t="s">
        <v>1282</v>
      </c>
      <c r="N463" s="4"/>
      <c r="O463" s="174"/>
      <c r="P463" s="277"/>
      <c r="Q463" s="170"/>
      <c r="R463" s="596"/>
    </row>
    <row r="464" spans="1:18" s="867" customFormat="1" ht="28.5" x14ac:dyDescent="0.2">
      <c r="A464" s="737" t="s">
        <v>2096</v>
      </c>
      <c r="B464" s="865">
        <v>39871</v>
      </c>
      <c r="C464" s="291" t="s">
        <v>1086</v>
      </c>
      <c r="D464" s="292" t="s">
        <v>1090</v>
      </c>
      <c r="E464" s="1163" t="s">
        <v>1003</v>
      </c>
      <c r="F464" s="866" t="s">
        <v>498</v>
      </c>
      <c r="G464" s="838">
        <v>30000000</v>
      </c>
      <c r="H464" s="839" t="s">
        <v>14</v>
      </c>
      <c r="I464" s="1036">
        <v>40450</v>
      </c>
      <c r="J464" s="872">
        <v>4</v>
      </c>
      <c r="K464" s="1060">
        <v>30000000</v>
      </c>
      <c r="L464" s="155">
        <f t="shared" si="15"/>
        <v>0</v>
      </c>
      <c r="M464" s="234" t="s">
        <v>1282</v>
      </c>
      <c r="N464" s="916"/>
      <c r="O464" s="1520"/>
      <c r="P464" s="873"/>
      <c r="Q464" s="601"/>
      <c r="R464" s="725"/>
    </row>
    <row r="465" spans="1:18" x14ac:dyDescent="0.2">
      <c r="A465" s="157"/>
      <c r="B465" s="275">
        <v>39871</v>
      </c>
      <c r="C465" s="287" t="s">
        <v>1087</v>
      </c>
      <c r="D465" s="288" t="s">
        <v>1007</v>
      </c>
      <c r="E465" s="289" t="s">
        <v>1008</v>
      </c>
      <c r="F465" s="290" t="s">
        <v>498</v>
      </c>
      <c r="G465" s="251">
        <v>17299000</v>
      </c>
      <c r="H465" s="264" t="s">
        <v>14</v>
      </c>
      <c r="I465" s="164"/>
      <c r="J465" s="276"/>
      <c r="K465" s="1061"/>
      <c r="L465" s="155" t="str">
        <f t="shared" si="15"/>
        <v/>
      </c>
      <c r="M465" s="166"/>
      <c r="N465" s="4"/>
      <c r="O465" s="174"/>
      <c r="P465" s="277"/>
      <c r="Q465" s="170"/>
      <c r="R465" s="596"/>
    </row>
    <row r="466" spans="1:18" x14ac:dyDescent="0.2">
      <c r="A466" s="157"/>
      <c r="B466" s="275">
        <v>39871</v>
      </c>
      <c r="C466" s="287" t="s">
        <v>1088</v>
      </c>
      <c r="D466" s="288" t="s">
        <v>1091</v>
      </c>
      <c r="E466" s="289" t="s">
        <v>1039</v>
      </c>
      <c r="F466" s="290" t="s">
        <v>498</v>
      </c>
      <c r="G466" s="251">
        <v>83586000</v>
      </c>
      <c r="H466" s="264" t="s">
        <v>14</v>
      </c>
      <c r="I466" s="164"/>
      <c r="J466" s="276"/>
      <c r="K466" s="1061"/>
      <c r="L466" s="155" t="str">
        <f t="shared" si="15"/>
        <v/>
      </c>
      <c r="M466" s="166"/>
      <c r="N466" s="4"/>
      <c r="O466" s="174"/>
      <c r="P466" s="277"/>
      <c r="Q466" s="170"/>
      <c r="R466" s="596"/>
    </row>
    <row r="467" spans="1:18" x14ac:dyDescent="0.2">
      <c r="A467" s="157">
        <v>2</v>
      </c>
      <c r="B467" s="275">
        <v>39871</v>
      </c>
      <c r="C467" s="287" t="s">
        <v>1139</v>
      </c>
      <c r="D467" s="288" t="s">
        <v>701</v>
      </c>
      <c r="E467" s="289" t="s">
        <v>1024</v>
      </c>
      <c r="F467" s="290" t="s">
        <v>420</v>
      </c>
      <c r="G467" s="251">
        <v>17806000</v>
      </c>
      <c r="H467" s="264" t="s">
        <v>14</v>
      </c>
      <c r="I467" s="164"/>
      <c r="J467" s="276"/>
      <c r="K467" s="1061"/>
      <c r="L467" s="155" t="str">
        <f t="shared" si="15"/>
        <v/>
      </c>
      <c r="M467" s="166"/>
      <c r="N467" s="4"/>
      <c r="O467" s="174"/>
      <c r="P467" s="277"/>
      <c r="Q467" s="170"/>
      <c r="R467" s="596"/>
    </row>
    <row r="468" spans="1:18" x14ac:dyDescent="0.2">
      <c r="A468" s="157">
        <v>2</v>
      </c>
      <c r="B468" s="275">
        <v>39871</v>
      </c>
      <c r="C468" s="287" t="s">
        <v>1092</v>
      </c>
      <c r="D468" s="288" t="s">
        <v>1105</v>
      </c>
      <c r="E468" s="289" t="s">
        <v>1106</v>
      </c>
      <c r="F468" s="290" t="s">
        <v>420</v>
      </c>
      <c r="G468" s="251">
        <v>4797000</v>
      </c>
      <c r="H468" s="264" t="s">
        <v>14</v>
      </c>
      <c r="I468" s="164"/>
      <c r="J468" s="276"/>
      <c r="K468" s="1061"/>
      <c r="L468" s="155" t="str">
        <f t="shared" si="15"/>
        <v/>
      </c>
      <c r="M468" s="166"/>
      <c r="N468" s="4"/>
      <c r="O468" s="174"/>
      <c r="P468" s="277"/>
      <c r="Q468" s="170"/>
      <c r="R468" s="596"/>
    </row>
    <row r="469" spans="1:18" x14ac:dyDescent="0.2">
      <c r="A469" s="157">
        <v>2</v>
      </c>
      <c r="B469" s="275">
        <v>39871</v>
      </c>
      <c r="C469" s="287" t="s">
        <v>1093</v>
      </c>
      <c r="D469" s="288" t="s">
        <v>1107</v>
      </c>
      <c r="E469" s="289" t="s">
        <v>987</v>
      </c>
      <c r="F469" s="290" t="s">
        <v>420</v>
      </c>
      <c r="G469" s="251">
        <v>4000000</v>
      </c>
      <c r="H469" s="264" t="s">
        <v>14</v>
      </c>
      <c r="I469" s="164"/>
      <c r="J469" s="276"/>
      <c r="K469" s="1061"/>
      <c r="L469" s="155" t="str">
        <f t="shared" si="15"/>
        <v/>
      </c>
      <c r="M469" s="166"/>
      <c r="N469" s="4"/>
      <c r="O469" s="174"/>
      <c r="P469" s="277"/>
      <c r="Q469" s="170"/>
      <c r="R469" s="596"/>
    </row>
    <row r="470" spans="1:18" x14ac:dyDescent="0.2">
      <c r="A470" s="157">
        <v>2</v>
      </c>
      <c r="B470" s="275">
        <v>39871</v>
      </c>
      <c r="C470" s="287" t="s">
        <v>1094</v>
      </c>
      <c r="D470" s="288" t="s">
        <v>1108</v>
      </c>
      <c r="E470" s="289" t="s">
        <v>1012</v>
      </c>
      <c r="F470" s="290" t="s">
        <v>420</v>
      </c>
      <c r="G470" s="251">
        <v>2260000</v>
      </c>
      <c r="H470" s="264" t="s">
        <v>14</v>
      </c>
      <c r="I470" s="164"/>
      <c r="J470" s="276"/>
      <c r="K470" s="1061"/>
      <c r="L470" s="155" t="str">
        <f t="shared" si="15"/>
        <v/>
      </c>
      <c r="M470" s="166"/>
      <c r="N470" s="4"/>
      <c r="O470" s="174"/>
      <c r="P470" s="277"/>
      <c r="Q470" s="170"/>
      <c r="R470" s="596"/>
    </row>
    <row r="471" spans="1:18" x14ac:dyDescent="0.2">
      <c r="A471" s="157">
        <v>2</v>
      </c>
      <c r="B471" s="275">
        <v>39871</v>
      </c>
      <c r="C471" s="287" t="s">
        <v>1095</v>
      </c>
      <c r="D471" s="288" t="s">
        <v>1109</v>
      </c>
      <c r="E471" s="289" t="s">
        <v>1110</v>
      </c>
      <c r="F471" s="290" t="s">
        <v>420</v>
      </c>
      <c r="G471" s="251">
        <v>24664000</v>
      </c>
      <c r="H471" s="264" t="s">
        <v>14</v>
      </c>
      <c r="I471" s="164"/>
      <c r="J471" s="276"/>
      <c r="K471" s="1061"/>
      <c r="L471" s="155" t="str">
        <f t="shared" si="15"/>
        <v/>
      </c>
      <c r="M471" s="166"/>
      <c r="N471" s="4"/>
      <c r="O471" s="174"/>
      <c r="P471" s="277"/>
      <c r="Q471" s="170"/>
      <c r="R471" s="596"/>
    </row>
    <row r="472" spans="1:18" x14ac:dyDescent="0.2">
      <c r="A472" s="157">
        <v>2</v>
      </c>
      <c r="B472" s="275">
        <v>39871</v>
      </c>
      <c r="C472" s="287" t="s">
        <v>1096</v>
      </c>
      <c r="D472" s="288" t="s">
        <v>1111</v>
      </c>
      <c r="E472" s="289" t="s">
        <v>1069</v>
      </c>
      <c r="F472" s="290" t="s">
        <v>420</v>
      </c>
      <c r="G472" s="251">
        <v>731000</v>
      </c>
      <c r="H472" s="264" t="s">
        <v>14</v>
      </c>
      <c r="I472" s="164">
        <v>40282</v>
      </c>
      <c r="J472" s="276">
        <v>4</v>
      </c>
      <c r="K472" s="1061">
        <v>731000</v>
      </c>
      <c r="L472" s="155">
        <f t="shared" si="15"/>
        <v>0</v>
      </c>
      <c r="M472" s="247" t="s">
        <v>309</v>
      </c>
      <c r="N472" s="4">
        <v>40282</v>
      </c>
      <c r="O472" s="174" t="s">
        <v>654</v>
      </c>
      <c r="P472" s="277" t="s">
        <v>314</v>
      </c>
      <c r="Q472" s="170" t="s">
        <v>1651</v>
      </c>
      <c r="R472" s="596">
        <v>37000</v>
      </c>
    </row>
    <row r="473" spans="1:18" x14ac:dyDescent="0.2">
      <c r="A473" s="157">
        <v>2</v>
      </c>
      <c r="B473" s="275">
        <v>39871</v>
      </c>
      <c r="C473" s="287" t="s">
        <v>1133</v>
      </c>
      <c r="D473" s="288" t="s">
        <v>1112</v>
      </c>
      <c r="E473" s="289" t="s">
        <v>1001</v>
      </c>
      <c r="F473" s="290" t="s">
        <v>420</v>
      </c>
      <c r="G473" s="251">
        <v>10900000</v>
      </c>
      <c r="H473" s="264" t="s">
        <v>14</v>
      </c>
      <c r="I473" s="164"/>
      <c r="J473" s="276"/>
      <c r="K473" s="1061"/>
      <c r="L473" s="155" t="str">
        <f t="shared" si="15"/>
        <v/>
      </c>
      <c r="M473" s="166"/>
      <c r="N473" s="4"/>
      <c r="O473" s="174"/>
      <c r="P473" s="277"/>
      <c r="Q473" s="170"/>
      <c r="R473" s="596"/>
    </row>
    <row r="474" spans="1:18" x14ac:dyDescent="0.2">
      <c r="A474" s="157">
        <v>2</v>
      </c>
      <c r="B474" s="275">
        <v>39871</v>
      </c>
      <c r="C474" s="287" t="s">
        <v>1097</v>
      </c>
      <c r="D474" s="288" t="s">
        <v>1113</v>
      </c>
      <c r="E474" s="289" t="s">
        <v>987</v>
      </c>
      <c r="F474" s="290" t="s">
        <v>420</v>
      </c>
      <c r="G474" s="251">
        <v>3976000</v>
      </c>
      <c r="H474" s="264" t="s">
        <v>14</v>
      </c>
      <c r="I474" s="164"/>
      <c r="J474" s="276"/>
      <c r="K474" s="1061"/>
      <c r="L474" s="155" t="str">
        <f t="shared" si="15"/>
        <v/>
      </c>
      <c r="M474" s="166"/>
      <c r="N474" s="4"/>
      <c r="O474" s="174"/>
      <c r="P474" s="277"/>
      <c r="Q474" s="170"/>
      <c r="R474" s="596"/>
    </row>
    <row r="475" spans="1:18" x14ac:dyDescent="0.2">
      <c r="A475" s="157">
        <v>2</v>
      </c>
      <c r="B475" s="275">
        <v>39871</v>
      </c>
      <c r="C475" s="287" t="s">
        <v>1098</v>
      </c>
      <c r="D475" s="288" t="s">
        <v>1114</v>
      </c>
      <c r="E475" s="289" t="s">
        <v>1115</v>
      </c>
      <c r="F475" s="290" t="s">
        <v>420</v>
      </c>
      <c r="G475" s="251">
        <v>19891000</v>
      </c>
      <c r="H475" s="264" t="s">
        <v>14</v>
      </c>
      <c r="I475" s="164"/>
      <c r="J475" s="276"/>
      <c r="K475" s="1061"/>
      <c r="L475" s="155" t="str">
        <f t="shared" si="15"/>
        <v/>
      </c>
      <c r="M475" s="166"/>
      <c r="N475" s="4"/>
      <c r="O475" s="174"/>
      <c r="P475" s="277"/>
      <c r="Q475" s="170"/>
      <c r="R475" s="596"/>
    </row>
    <row r="476" spans="1:18" x14ac:dyDescent="0.2">
      <c r="A476" s="157">
        <v>2</v>
      </c>
      <c r="B476" s="275">
        <v>39871</v>
      </c>
      <c r="C476" s="287" t="s">
        <v>1099</v>
      </c>
      <c r="D476" s="288" t="s">
        <v>1116</v>
      </c>
      <c r="E476" s="289" t="s">
        <v>1026</v>
      </c>
      <c r="F476" s="290" t="s">
        <v>420</v>
      </c>
      <c r="G476" s="251">
        <v>23000000</v>
      </c>
      <c r="H476" s="264" t="s">
        <v>14</v>
      </c>
      <c r="I476" s="164"/>
      <c r="J476" s="276"/>
      <c r="K476" s="1061"/>
      <c r="L476" s="155" t="str">
        <f t="shared" si="15"/>
        <v/>
      </c>
      <c r="M476" s="166"/>
      <c r="N476" s="4"/>
      <c r="O476" s="174"/>
      <c r="P476" s="277"/>
      <c r="Q476" s="170"/>
      <c r="R476" s="596"/>
    </row>
    <row r="477" spans="1:18" x14ac:dyDescent="0.2">
      <c r="A477" s="157">
        <v>2</v>
      </c>
      <c r="B477" s="275">
        <v>39871</v>
      </c>
      <c r="C477" s="287" t="s">
        <v>1134</v>
      </c>
      <c r="D477" s="288" t="s">
        <v>1117</v>
      </c>
      <c r="E477" s="289" t="s">
        <v>1005</v>
      </c>
      <c r="F477" s="290" t="s">
        <v>420</v>
      </c>
      <c r="G477" s="251">
        <v>651000</v>
      </c>
      <c r="H477" s="264" t="s">
        <v>14</v>
      </c>
      <c r="I477" s="164">
        <v>40373</v>
      </c>
      <c r="J477" s="276">
        <v>4</v>
      </c>
      <c r="K477" s="1061">
        <v>651000</v>
      </c>
      <c r="L477" s="155">
        <f t="shared" ref="L477:L540" si="16">IF($K477&lt;&gt;0,$G477-$K477,"")</f>
        <v>0</v>
      </c>
      <c r="M477" s="247" t="s">
        <v>309</v>
      </c>
      <c r="N477" s="4">
        <v>40373</v>
      </c>
      <c r="O477" s="174" t="s">
        <v>654</v>
      </c>
      <c r="P477" s="277" t="s">
        <v>314</v>
      </c>
      <c r="Q477" s="170" t="s">
        <v>1651</v>
      </c>
      <c r="R477" s="596">
        <v>33000</v>
      </c>
    </row>
    <row r="478" spans="1:18" x14ac:dyDescent="0.2">
      <c r="A478" s="157">
        <v>2</v>
      </c>
      <c r="B478" s="275">
        <v>39871</v>
      </c>
      <c r="C478" s="287" t="s">
        <v>1135</v>
      </c>
      <c r="D478" s="288" t="s">
        <v>1118</v>
      </c>
      <c r="E478" s="289" t="s">
        <v>863</v>
      </c>
      <c r="F478" s="290" t="s">
        <v>420</v>
      </c>
      <c r="G478" s="251">
        <v>7570000</v>
      </c>
      <c r="H478" s="264" t="s">
        <v>14</v>
      </c>
      <c r="I478" s="164"/>
      <c r="J478" s="276"/>
      <c r="K478" s="1061"/>
      <c r="L478" s="155" t="str">
        <f t="shared" si="16"/>
        <v/>
      </c>
      <c r="M478" s="166"/>
      <c r="N478" s="4"/>
      <c r="O478" s="174"/>
      <c r="P478" s="277"/>
      <c r="Q478" s="170"/>
      <c r="R478" s="596"/>
    </row>
    <row r="479" spans="1:18" x14ac:dyDescent="0.2">
      <c r="A479" s="157">
        <v>2</v>
      </c>
      <c r="B479" s="275">
        <v>39871</v>
      </c>
      <c r="C479" s="287" t="s">
        <v>1136</v>
      </c>
      <c r="D479" s="288" t="s">
        <v>1119</v>
      </c>
      <c r="E479" s="289" t="s">
        <v>1110</v>
      </c>
      <c r="F479" s="290" t="s">
        <v>420</v>
      </c>
      <c r="G479" s="251">
        <v>2400000</v>
      </c>
      <c r="H479" s="264" t="s">
        <v>14</v>
      </c>
      <c r="I479" s="164"/>
      <c r="J479" s="276"/>
      <c r="K479" s="1061"/>
      <c r="L479" s="155" t="str">
        <f t="shared" si="16"/>
        <v/>
      </c>
      <c r="M479" s="166"/>
      <c r="N479" s="4"/>
      <c r="O479" s="174"/>
      <c r="P479" s="277"/>
      <c r="Q479" s="170"/>
      <c r="R479" s="596"/>
    </row>
    <row r="480" spans="1:18" x14ac:dyDescent="0.2">
      <c r="A480" s="157">
        <v>2</v>
      </c>
      <c r="B480" s="275">
        <v>39871</v>
      </c>
      <c r="C480" s="287" t="s">
        <v>1137</v>
      </c>
      <c r="D480" s="288" t="s">
        <v>1120</v>
      </c>
      <c r="E480" s="289" t="s">
        <v>1061</v>
      </c>
      <c r="F480" s="290" t="s">
        <v>420</v>
      </c>
      <c r="G480" s="251">
        <v>4960000</v>
      </c>
      <c r="H480" s="264" t="s">
        <v>14</v>
      </c>
      <c r="I480" s="164"/>
      <c r="J480" s="276"/>
      <c r="K480" s="1061"/>
      <c r="L480" s="155" t="str">
        <f t="shared" si="16"/>
        <v/>
      </c>
      <c r="M480" s="166"/>
      <c r="N480" s="4"/>
      <c r="O480" s="174"/>
      <c r="P480" s="277"/>
      <c r="Q480" s="170"/>
      <c r="R480" s="596"/>
    </row>
    <row r="481" spans="1:18" x14ac:dyDescent="0.2">
      <c r="A481" s="157">
        <v>2</v>
      </c>
      <c r="B481" s="275">
        <v>39871</v>
      </c>
      <c r="C481" s="287" t="s">
        <v>1141</v>
      </c>
      <c r="D481" s="288" t="s">
        <v>1121</v>
      </c>
      <c r="E481" s="289" t="s">
        <v>1122</v>
      </c>
      <c r="F481" s="290" t="s">
        <v>420</v>
      </c>
      <c r="G481" s="251">
        <v>2655000</v>
      </c>
      <c r="H481" s="264" t="s">
        <v>14</v>
      </c>
      <c r="I481" s="164"/>
      <c r="J481" s="276"/>
      <c r="K481" s="1061"/>
      <c r="L481" s="155" t="str">
        <f t="shared" si="16"/>
        <v/>
      </c>
      <c r="M481" s="166"/>
      <c r="N481" s="4"/>
      <c r="O481" s="174"/>
      <c r="P481" s="277"/>
      <c r="Q481" s="170"/>
      <c r="R481" s="596"/>
    </row>
    <row r="482" spans="1:18" x14ac:dyDescent="0.2">
      <c r="A482" s="157">
        <v>2</v>
      </c>
      <c r="B482" s="275">
        <v>39871</v>
      </c>
      <c r="C482" s="287" t="s">
        <v>186</v>
      </c>
      <c r="D482" s="288" t="s">
        <v>1123</v>
      </c>
      <c r="E482" s="289" t="s">
        <v>1069</v>
      </c>
      <c r="F482" s="290" t="s">
        <v>420</v>
      </c>
      <c r="G482" s="251">
        <v>22500000</v>
      </c>
      <c r="H482" s="264" t="s">
        <v>14</v>
      </c>
      <c r="I482" s="164"/>
      <c r="J482" s="276"/>
      <c r="K482" s="1061"/>
      <c r="L482" s="155" t="str">
        <f t="shared" si="16"/>
        <v/>
      </c>
      <c r="M482" s="166"/>
      <c r="N482" s="4"/>
      <c r="O482" s="174"/>
      <c r="P482" s="277"/>
      <c r="Q482" s="170"/>
      <c r="R482" s="596"/>
    </row>
    <row r="483" spans="1:18" x14ac:dyDescent="0.2">
      <c r="A483" s="157">
        <v>2</v>
      </c>
      <c r="B483" s="275">
        <v>39871</v>
      </c>
      <c r="C483" s="287" t="s">
        <v>1100</v>
      </c>
      <c r="D483" s="288" t="s">
        <v>1124</v>
      </c>
      <c r="E483" s="289" t="s">
        <v>1125</v>
      </c>
      <c r="F483" s="290" t="s">
        <v>420</v>
      </c>
      <c r="G483" s="251">
        <v>11800000</v>
      </c>
      <c r="H483" s="264" t="s">
        <v>14</v>
      </c>
      <c r="I483" s="164"/>
      <c r="J483" s="276"/>
      <c r="K483" s="1061"/>
      <c r="L483" s="155" t="str">
        <f t="shared" si="16"/>
        <v/>
      </c>
      <c r="M483" s="166"/>
      <c r="N483" s="4"/>
      <c r="O483" s="174"/>
      <c r="P483" s="277"/>
      <c r="Q483" s="170"/>
      <c r="R483" s="596"/>
    </row>
    <row r="484" spans="1:18" s="867" customFormat="1" ht="33" x14ac:dyDescent="0.2">
      <c r="A484" s="737" t="s">
        <v>2100</v>
      </c>
      <c r="B484" s="865">
        <v>39871</v>
      </c>
      <c r="C484" s="291" t="s">
        <v>1101</v>
      </c>
      <c r="D484" s="292" t="s">
        <v>1126</v>
      </c>
      <c r="E484" s="1163" t="s">
        <v>1127</v>
      </c>
      <c r="F484" s="866" t="s">
        <v>420</v>
      </c>
      <c r="G484" s="838">
        <v>9270000</v>
      </c>
      <c r="H484" s="839" t="s">
        <v>14</v>
      </c>
      <c r="I484" s="1036">
        <v>40450</v>
      </c>
      <c r="J484" s="872">
        <v>4</v>
      </c>
      <c r="K484" s="1060">
        <v>9270000</v>
      </c>
      <c r="L484" s="592">
        <f t="shared" si="16"/>
        <v>0</v>
      </c>
      <c r="M484" s="1164" t="s">
        <v>309</v>
      </c>
      <c r="N484" s="916">
        <v>40450</v>
      </c>
      <c r="O484" s="1520" t="s">
        <v>654</v>
      </c>
      <c r="P484" s="873" t="s">
        <v>2154</v>
      </c>
      <c r="Q484" s="601" t="s">
        <v>1651</v>
      </c>
      <c r="R484" s="725">
        <v>464000</v>
      </c>
    </row>
    <row r="485" spans="1:18" x14ac:dyDescent="0.2">
      <c r="A485" s="157">
        <v>2</v>
      </c>
      <c r="B485" s="275">
        <v>39871</v>
      </c>
      <c r="C485" s="287" t="s">
        <v>1140</v>
      </c>
      <c r="D485" s="288" t="s">
        <v>1128</v>
      </c>
      <c r="E485" s="289" t="s">
        <v>1024</v>
      </c>
      <c r="F485" s="290" t="s">
        <v>420</v>
      </c>
      <c r="G485" s="251">
        <v>7400000</v>
      </c>
      <c r="H485" s="264" t="s">
        <v>14</v>
      </c>
      <c r="I485" s="164"/>
      <c r="J485" s="276"/>
      <c r="K485" s="1061"/>
      <c r="L485" s="155" t="str">
        <f t="shared" si="16"/>
        <v/>
      </c>
      <c r="M485" s="166"/>
      <c r="N485" s="4"/>
      <c r="O485" s="174"/>
      <c r="P485" s="277"/>
      <c r="Q485" s="170"/>
      <c r="R485" s="596"/>
    </row>
    <row r="486" spans="1:18" x14ac:dyDescent="0.2">
      <c r="A486" s="157">
        <v>2</v>
      </c>
      <c r="B486" s="275">
        <v>39871</v>
      </c>
      <c r="C486" s="287" t="s">
        <v>1102</v>
      </c>
      <c r="D486" s="288" t="s">
        <v>1129</v>
      </c>
      <c r="E486" s="289" t="s">
        <v>997</v>
      </c>
      <c r="F486" s="290" t="s">
        <v>420</v>
      </c>
      <c r="G486" s="251">
        <v>5983000</v>
      </c>
      <c r="H486" s="264" t="s">
        <v>14</v>
      </c>
      <c r="I486" s="164"/>
      <c r="J486" s="276"/>
      <c r="K486" s="1061"/>
      <c r="L486" s="155" t="str">
        <f t="shared" si="16"/>
        <v/>
      </c>
      <c r="M486" s="166"/>
      <c r="N486" s="4"/>
      <c r="O486" s="174"/>
      <c r="P486" s="277"/>
      <c r="Q486" s="170"/>
      <c r="R486" s="596"/>
    </row>
    <row r="487" spans="1:18" ht="15.75" customHeight="1" x14ac:dyDescent="0.2">
      <c r="A487" s="157">
        <v>2</v>
      </c>
      <c r="B487" s="275">
        <v>39871</v>
      </c>
      <c r="C487" s="287" t="s">
        <v>1138</v>
      </c>
      <c r="D487" s="288" t="s">
        <v>1130</v>
      </c>
      <c r="E487" s="289" t="s">
        <v>987</v>
      </c>
      <c r="F487" s="290" t="s">
        <v>420</v>
      </c>
      <c r="G487" s="251">
        <v>12000000</v>
      </c>
      <c r="H487" s="264" t="s">
        <v>14</v>
      </c>
      <c r="I487" s="164"/>
      <c r="J487" s="276"/>
      <c r="K487" s="1061"/>
      <c r="L487" s="155" t="str">
        <f t="shared" si="16"/>
        <v/>
      </c>
      <c r="M487" s="166"/>
      <c r="N487" s="4"/>
      <c r="O487" s="174"/>
      <c r="P487" s="277"/>
      <c r="Q487" s="170"/>
      <c r="R487" s="596"/>
    </row>
    <row r="488" spans="1:18" ht="28.5" x14ac:dyDescent="0.2">
      <c r="A488" s="176" t="s">
        <v>1667</v>
      </c>
      <c r="B488" s="1521">
        <v>39871</v>
      </c>
      <c r="C488" s="291" t="s">
        <v>1689</v>
      </c>
      <c r="D488" s="292" t="s">
        <v>1131</v>
      </c>
      <c r="E488" s="293" t="s">
        <v>1026</v>
      </c>
      <c r="F488" s="294" t="s">
        <v>420</v>
      </c>
      <c r="G488" s="255">
        <v>541000</v>
      </c>
      <c r="H488" s="280" t="s">
        <v>14</v>
      </c>
      <c r="I488" s="164"/>
      <c r="J488" s="276"/>
      <c r="K488" s="1061"/>
      <c r="L488" s="155" t="str">
        <f t="shared" si="16"/>
        <v/>
      </c>
      <c r="M488" s="166"/>
      <c r="N488" s="4"/>
      <c r="O488" s="174"/>
      <c r="P488" s="277"/>
      <c r="Q488" s="170"/>
      <c r="R488" s="596"/>
    </row>
    <row r="489" spans="1:18" x14ac:dyDescent="0.2">
      <c r="A489" s="157">
        <v>2</v>
      </c>
      <c r="B489" s="275">
        <v>39871</v>
      </c>
      <c r="C489" s="287" t="s">
        <v>1103</v>
      </c>
      <c r="D489" s="288" t="s">
        <v>1132</v>
      </c>
      <c r="E489" s="289" t="s">
        <v>132</v>
      </c>
      <c r="F489" s="290" t="s">
        <v>420</v>
      </c>
      <c r="G489" s="251">
        <v>3000000</v>
      </c>
      <c r="H489" s="264" t="s">
        <v>14</v>
      </c>
      <c r="I489" s="164"/>
      <c r="J489" s="276"/>
      <c r="K489" s="1061"/>
      <c r="L489" s="155" t="str">
        <f t="shared" si="16"/>
        <v/>
      </c>
      <c r="M489" s="166"/>
      <c r="N489" s="4"/>
      <c r="O489" s="174"/>
      <c r="P489" s="277"/>
      <c r="Q489" s="170"/>
      <c r="R489" s="596"/>
    </row>
    <row r="490" spans="1:18" x14ac:dyDescent="0.2">
      <c r="A490" s="157">
        <v>2</v>
      </c>
      <c r="B490" s="275">
        <v>39871</v>
      </c>
      <c r="C490" s="287" t="s">
        <v>1104</v>
      </c>
      <c r="D490" s="288" t="s">
        <v>934</v>
      </c>
      <c r="E490" s="289" t="s">
        <v>1050</v>
      </c>
      <c r="F490" s="290" t="s">
        <v>420</v>
      </c>
      <c r="G490" s="251">
        <v>5222000</v>
      </c>
      <c r="H490" s="264" t="s">
        <v>14</v>
      </c>
      <c r="I490" s="164"/>
      <c r="J490" s="276"/>
      <c r="K490" s="1061"/>
      <c r="L490" s="155" t="str">
        <f t="shared" si="16"/>
        <v/>
      </c>
      <c r="M490" s="166"/>
      <c r="N490" s="4"/>
      <c r="O490" s="174"/>
      <c r="P490" s="277"/>
      <c r="Q490" s="170"/>
      <c r="R490" s="596"/>
    </row>
    <row r="491" spans="1:18" x14ac:dyDescent="0.2">
      <c r="A491" s="157"/>
      <c r="B491" s="275">
        <v>39878</v>
      </c>
      <c r="C491" s="3" t="s">
        <v>1146</v>
      </c>
      <c r="D491" s="250" t="s">
        <v>1147</v>
      </c>
      <c r="E491" s="295" t="s">
        <v>1008</v>
      </c>
      <c r="F491" s="162" t="s">
        <v>498</v>
      </c>
      <c r="G491" s="251">
        <v>12895000</v>
      </c>
      <c r="H491" s="264" t="s">
        <v>14</v>
      </c>
      <c r="I491" s="164"/>
      <c r="J491" s="276"/>
      <c r="K491" s="1061"/>
      <c r="L491" s="155" t="str">
        <f t="shared" si="16"/>
        <v/>
      </c>
      <c r="M491" s="166"/>
      <c r="N491" s="4"/>
      <c r="O491" s="174"/>
      <c r="P491" s="277"/>
      <c r="Q491" s="170"/>
      <c r="R491" s="596"/>
    </row>
    <row r="492" spans="1:18" x14ac:dyDescent="0.2">
      <c r="A492" s="157"/>
      <c r="B492" s="275">
        <v>39878</v>
      </c>
      <c r="C492" s="3" t="s">
        <v>1148</v>
      </c>
      <c r="D492" s="250" t="s">
        <v>1149</v>
      </c>
      <c r="E492" s="295" t="s">
        <v>985</v>
      </c>
      <c r="F492" s="162" t="s">
        <v>498</v>
      </c>
      <c r="G492" s="251">
        <v>100000000</v>
      </c>
      <c r="H492" s="264" t="s">
        <v>14</v>
      </c>
      <c r="I492" s="164"/>
      <c r="J492" s="276"/>
      <c r="K492" s="1061"/>
      <c r="L492" s="155" t="str">
        <f t="shared" si="16"/>
        <v/>
      </c>
      <c r="M492" s="166"/>
      <c r="N492" s="4"/>
      <c r="O492" s="174"/>
      <c r="P492" s="277"/>
      <c r="Q492" s="170"/>
      <c r="R492" s="596"/>
    </row>
    <row r="493" spans="1:18" x14ac:dyDescent="0.2">
      <c r="A493" s="157"/>
      <c r="B493" s="275">
        <v>39878</v>
      </c>
      <c r="C493" s="3" t="s">
        <v>1184</v>
      </c>
      <c r="D493" s="250" t="s">
        <v>1150</v>
      </c>
      <c r="E493" s="295" t="s">
        <v>992</v>
      </c>
      <c r="F493" s="162" t="s">
        <v>498</v>
      </c>
      <c r="G493" s="251">
        <v>16500000</v>
      </c>
      <c r="H493" s="264" t="s">
        <v>14</v>
      </c>
      <c r="I493" s="164"/>
      <c r="J493" s="276"/>
      <c r="K493" s="1061"/>
      <c r="L493" s="155" t="str">
        <f t="shared" si="16"/>
        <v/>
      </c>
      <c r="M493" s="166"/>
      <c r="N493" s="4"/>
      <c r="O493" s="174"/>
      <c r="P493" s="277"/>
      <c r="Q493" s="170"/>
      <c r="R493" s="596"/>
    </row>
    <row r="494" spans="1:18" s="297" customFormat="1" ht="28.5" x14ac:dyDescent="0.2">
      <c r="A494" s="737" t="s">
        <v>1978</v>
      </c>
      <c r="B494" s="1521">
        <v>39878</v>
      </c>
      <c r="C494" s="1525" t="s">
        <v>1183</v>
      </c>
      <c r="D494" s="1524" t="s">
        <v>934</v>
      </c>
      <c r="E494" s="296" t="s">
        <v>1050</v>
      </c>
      <c r="F494" s="181" t="s">
        <v>654</v>
      </c>
      <c r="G494" s="255">
        <v>7462000</v>
      </c>
      <c r="H494" s="280" t="s">
        <v>14</v>
      </c>
      <c r="I494" s="183">
        <v>40403</v>
      </c>
      <c r="J494" s="281">
        <v>4</v>
      </c>
      <c r="K494" s="1062">
        <v>7462000</v>
      </c>
      <c r="L494" s="191">
        <f t="shared" si="16"/>
        <v>0</v>
      </c>
      <c r="M494" s="842" t="s">
        <v>591</v>
      </c>
      <c r="N494" s="843" t="s">
        <v>591</v>
      </c>
      <c r="O494" s="1520" t="s">
        <v>591</v>
      </c>
      <c r="P494" s="844"/>
      <c r="Q494" s="845" t="s">
        <v>1580</v>
      </c>
      <c r="R494" s="725" t="s">
        <v>591</v>
      </c>
    </row>
    <row r="495" spans="1:18" x14ac:dyDescent="0.2">
      <c r="A495" s="157">
        <v>2</v>
      </c>
      <c r="B495" s="275">
        <v>39878</v>
      </c>
      <c r="C495" s="3" t="s">
        <v>1151</v>
      </c>
      <c r="D495" s="250" t="s">
        <v>1152</v>
      </c>
      <c r="E495" s="295" t="s">
        <v>987</v>
      </c>
      <c r="F495" s="290" t="s">
        <v>420</v>
      </c>
      <c r="G495" s="251">
        <v>6000000</v>
      </c>
      <c r="H495" s="264" t="s">
        <v>14</v>
      </c>
      <c r="I495" s="164"/>
      <c r="J495" s="276"/>
      <c r="K495" s="1061"/>
      <c r="L495" s="155" t="str">
        <f t="shared" si="16"/>
        <v/>
      </c>
      <c r="M495" s="166"/>
      <c r="N495" s="4"/>
      <c r="O495" s="174"/>
      <c r="P495" s="277"/>
      <c r="Q495" s="170"/>
      <c r="R495" s="596"/>
    </row>
    <row r="496" spans="1:18" x14ac:dyDescent="0.2">
      <c r="A496" s="157">
        <v>2</v>
      </c>
      <c r="B496" s="275">
        <v>39878</v>
      </c>
      <c r="C496" s="3" t="s">
        <v>1153</v>
      </c>
      <c r="D496" s="250" t="s">
        <v>1154</v>
      </c>
      <c r="E496" s="295" t="s">
        <v>1069</v>
      </c>
      <c r="F496" s="290" t="s">
        <v>420</v>
      </c>
      <c r="G496" s="251">
        <v>13533000</v>
      </c>
      <c r="H496" s="264" t="s">
        <v>14</v>
      </c>
      <c r="I496" s="164"/>
      <c r="J496" s="276"/>
      <c r="K496" s="1061"/>
      <c r="L496" s="155" t="str">
        <f t="shared" si="16"/>
        <v/>
      </c>
      <c r="M496" s="166"/>
      <c r="N496" s="4"/>
      <c r="O496" s="174"/>
      <c r="P496" s="277"/>
      <c r="Q496" s="170"/>
      <c r="R496" s="596"/>
    </row>
    <row r="497" spans="1:18" x14ac:dyDescent="0.2">
      <c r="A497" s="157">
        <v>2</v>
      </c>
      <c r="B497" s="275">
        <v>39878</v>
      </c>
      <c r="C497" s="3" t="s">
        <v>1155</v>
      </c>
      <c r="D497" s="250" t="s">
        <v>709</v>
      </c>
      <c r="E497" s="295" t="s">
        <v>1069</v>
      </c>
      <c r="F497" s="290" t="s">
        <v>420</v>
      </c>
      <c r="G497" s="251">
        <v>11000000</v>
      </c>
      <c r="H497" s="264" t="s">
        <v>14</v>
      </c>
      <c r="I497" s="164"/>
      <c r="J497" s="276"/>
      <c r="K497" s="1061"/>
      <c r="L497" s="155" t="str">
        <f t="shared" si="16"/>
        <v/>
      </c>
      <c r="M497" s="166"/>
      <c r="N497" s="4"/>
      <c r="O497" s="174"/>
      <c r="P497" s="277"/>
      <c r="Q497" s="170"/>
      <c r="R497" s="596"/>
    </row>
    <row r="498" spans="1:18" x14ac:dyDescent="0.2">
      <c r="A498" s="157">
        <v>2</v>
      </c>
      <c r="B498" s="275">
        <v>39878</v>
      </c>
      <c r="C498" s="3" t="s">
        <v>1156</v>
      </c>
      <c r="D498" s="250" t="s">
        <v>1157</v>
      </c>
      <c r="E498" s="295" t="s">
        <v>1005</v>
      </c>
      <c r="F498" s="290" t="s">
        <v>420</v>
      </c>
      <c r="G498" s="251">
        <v>12000000</v>
      </c>
      <c r="H498" s="264" t="s">
        <v>14</v>
      </c>
      <c r="I498" s="164"/>
      <c r="J498" s="276"/>
      <c r="K498" s="1061"/>
      <c r="L498" s="155" t="str">
        <f t="shared" si="16"/>
        <v/>
      </c>
      <c r="M498" s="166"/>
      <c r="N498" s="4"/>
      <c r="O498" s="174"/>
      <c r="P498" s="277"/>
      <c r="Q498" s="170"/>
      <c r="R498" s="596"/>
    </row>
    <row r="499" spans="1:18" x14ac:dyDescent="0.2">
      <c r="A499" s="157">
        <v>2</v>
      </c>
      <c r="B499" s="275">
        <v>39878</v>
      </c>
      <c r="C499" s="3" t="s">
        <v>1158</v>
      </c>
      <c r="D499" s="250" t="s">
        <v>1159</v>
      </c>
      <c r="E499" s="295" t="s">
        <v>1008</v>
      </c>
      <c r="F499" s="290" t="s">
        <v>420</v>
      </c>
      <c r="G499" s="251">
        <v>15349000</v>
      </c>
      <c r="H499" s="264" t="s">
        <v>14</v>
      </c>
      <c r="I499" s="164"/>
      <c r="J499" s="276"/>
      <c r="K499" s="1061"/>
      <c r="L499" s="155" t="str">
        <f t="shared" si="16"/>
        <v/>
      </c>
      <c r="M499" s="166"/>
      <c r="N499" s="4"/>
      <c r="O499" s="174"/>
      <c r="P499" s="277"/>
      <c r="Q499" s="170"/>
      <c r="R499" s="596"/>
    </row>
    <row r="500" spans="1:18" x14ac:dyDescent="0.2">
      <c r="A500" s="157">
        <v>2</v>
      </c>
      <c r="B500" s="275">
        <v>39878</v>
      </c>
      <c r="C500" s="3" t="s">
        <v>1161</v>
      </c>
      <c r="D500" s="250" t="s">
        <v>1160</v>
      </c>
      <c r="E500" s="295" t="s">
        <v>1024</v>
      </c>
      <c r="F500" s="290" t="s">
        <v>420</v>
      </c>
      <c r="G500" s="251">
        <v>1881000</v>
      </c>
      <c r="H500" s="264" t="s">
        <v>14</v>
      </c>
      <c r="I500" s="164"/>
      <c r="J500" s="276"/>
      <c r="K500" s="1061"/>
      <c r="L500" s="155" t="str">
        <f t="shared" si="16"/>
        <v/>
      </c>
      <c r="M500" s="166"/>
      <c r="N500" s="4"/>
      <c r="O500" s="174"/>
      <c r="P500" s="277"/>
      <c r="Q500" s="170"/>
      <c r="R500" s="596"/>
    </row>
    <row r="501" spans="1:18" x14ac:dyDescent="0.2">
      <c r="A501" s="157">
        <v>2</v>
      </c>
      <c r="B501" s="275">
        <v>39878</v>
      </c>
      <c r="C501" s="3" t="s">
        <v>1162</v>
      </c>
      <c r="D501" s="250" t="s">
        <v>1163</v>
      </c>
      <c r="E501" s="295" t="s">
        <v>1012</v>
      </c>
      <c r="F501" s="290" t="s">
        <v>420</v>
      </c>
      <c r="G501" s="251">
        <v>5500000</v>
      </c>
      <c r="H501" s="264" t="s">
        <v>14</v>
      </c>
      <c r="I501" s="164"/>
      <c r="J501" s="276"/>
      <c r="K501" s="1061"/>
      <c r="L501" s="155" t="str">
        <f t="shared" si="16"/>
        <v/>
      </c>
      <c r="M501" s="166"/>
      <c r="N501" s="4"/>
      <c r="O501" s="174"/>
      <c r="P501" s="277"/>
      <c r="Q501" s="170"/>
      <c r="R501" s="596"/>
    </row>
    <row r="502" spans="1:18" x14ac:dyDescent="0.2">
      <c r="A502" s="157">
        <v>2</v>
      </c>
      <c r="B502" s="275">
        <v>39878</v>
      </c>
      <c r="C502" s="3" t="s">
        <v>1185</v>
      </c>
      <c r="D502" s="250" t="s">
        <v>1164</v>
      </c>
      <c r="E502" s="295" t="s">
        <v>1024</v>
      </c>
      <c r="F502" s="290" t="s">
        <v>420</v>
      </c>
      <c r="G502" s="251">
        <v>4967000</v>
      </c>
      <c r="H502" s="264" t="s">
        <v>14</v>
      </c>
      <c r="I502" s="164"/>
      <c r="J502" s="276"/>
      <c r="K502" s="1061"/>
      <c r="L502" s="155" t="str">
        <f t="shared" si="16"/>
        <v/>
      </c>
      <c r="M502" s="166"/>
      <c r="N502" s="4"/>
      <c r="O502" s="174"/>
      <c r="P502" s="277"/>
      <c r="Q502" s="170"/>
      <c r="R502" s="596"/>
    </row>
    <row r="503" spans="1:18" x14ac:dyDescent="0.2">
      <c r="A503" s="157">
        <v>2</v>
      </c>
      <c r="B503" s="275">
        <v>39878</v>
      </c>
      <c r="C503" s="3" t="s">
        <v>1165</v>
      </c>
      <c r="D503" s="250" t="s">
        <v>709</v>
      </c>
      <c r="E503" s="295" t="s">
        <v>1069</v>
      </c>
      <c r="F503" s="290" t="s">
        <v>420</v>
      </c>
      <c r="G503" s="251">
        <v>10000000</v>
      </c>
      <c r="H503" s="264" t="s">
        <v>14</v>
      </c>
      <c r="I503" s="164"/>
      <c r="J503" s="276"/>
      <c r="K503" s="1061"/>
      <c r="L503" s="155" t="str">
        <f t="shared" si="16"/>
        <v/>
      </c>
      <c r="M503" s="166"/>
      <c r="N503" s="4"/>
      <c r="O503" s="174"/>
      <c r="P503" s="277"/>
      <c r="Q503" s="170"/>
      <c r="R503" s="596"/>
    </row>
    <row r="504" spans="1:18" x14ac:dyDescent="0.2">
      <c r="A504" s="157">
        <v>2</v>
      </c>
      <c r="B504" s="275">
        <v>39878</v>
      </c>
      <c r="C504" s="3" t="s">
        <v>1166</v>
      </c>
      <c r="D504" s="250" t="s">
        <v>1167</v>
      </c>
      <c r="E504" s="295" t="s">
        <v>1122</v>
      </c>
      <c r="F504" s="290" t="s">
        <v>420</v>
      </c>
      <c r="G504" s="251">
        <v>2492000</v>
      </c>
      <c r="H504" s="264" t="s">
        <v>14</v>
      </c>
      <c r="I504" s="164"/>
      <c r="J504" s="276"/>
      <c r="K504" s="1061"/>
      <c r="L504" s="155" t="str">
        <f t="shared" si="16"/>
        <v/>
      </c>
      <c r="M504" s="166"/>
      <c r="N504" s="4"/>
      <c r="O504" s="174"/>
      <c r="P504" s="277"/>
      <c r="Q504" s="170"/>
      <c r="R504" s="596"/>
    </row>
    <row r="505" spans="1:18" x14ac:dyDescent="0.2">
      <c r="A505" s="157">
        <v>2</v>
      </c>
      <c r="B505" s="275">
        <v>39878</v>
      </c>
      <c r="C505" s="3" t="s">
        <v>1168</v>
      </c>
      <c r="D505" s="250" t="s">
        <v>1169</v>
      </c>
      <c r="E505" s="295" t="s">
        <v>1074</v>
      </c>
      <c r="F505" s="290" t="s">
        <v>420</v>
      </c>
      <c r="G505" s="251">
        <v>6700000</v>
      </c>
      <c r="H505" s="264" t="s">
        <v>14</v>
      </c>
      <c r="I505" s="164"/>
      <c r="J505" s="276"/>
      <c r="K505" s="1061"/>
      <c r="L505" s="155" t="str">
        <f t="shared" si="16"/>
        <v/>
      </c>
      <c r="M505" s="166"/>
      <c r="N505" s="4"/>
      <c r="O505" s="174"/>
      <c r="P505" s="277"/>
      <c r="Q505" s="170"/>
      <c r="R505" s="596"/>
    </row>
    <row r="506" spans="1:18" x14ac:dyDescent="0.2">
      <c r="A506" s="157">
        <v>2</v>
      </c>
      <c r="B506" s="275">
        <v>39878</v>
      </c>
      <c r="C506" s="3" t="s">
        <v>1170</v>
      </c>
      <c r="D506" s="250" t="s">
        <v>1171</v>
      </c>
      <c r="E506" s="295" t="s">
        <v>1074</v>
      </c>
      <c r="F506" s="290" t="s">
        <v>420</v>
      </c>
      <c r="G506" s="251">
        <v>4389000</v>
      </c>
      <c r="H506" s="264" t="s">
        <v>14</v>
      </c>
      <c r="I506" s="164"/>
      <c r="J506" s="276"/>
      <c r="K506" s="1061"/>
      <c r="L506" s="155" t="str">
        <f t="shared" si="16"/>
        <v/>
      </c>
      <c r="M506" s="166"/>
      <c r="N506" s="4"/>
      <c r="O506" s="174"/>
      <c r="P506" s="277"/>
      <c r="Q506" s="170"/>
      <c r="R506" s="596"/>
    </row>
    <row r="507" spans="1:18" x14ac:dyDescent="0.2">
      <c r="A507" s="157">
        <v>2</v>
      </c>
      <c r="B507" s="275">
        <v>39878</v>
      </c>
      <c r="C507" s="3" t="s">
        <v>1172</v>
      </c>
      <c r="D507" s="250" t="s">
        <v>1173</v>
      </c>
      <c r="E507" s="295" t="s">
        <v>1039</v>
      </c>
      <c r="F507" s="290" t="s">
        <v>420</v>
      </c>
      <c r="G507" s="251">
        <v>5000000</v>
      </c>
      <c r="H507" s="264" t="s">
        <v>14</v>
      </c>
      <c r="I507" s="164"/>
      <c r="J507" s="276"/>
      <c r="K507" s="1061"/>
      <c r="L507" s="155" t="str">
        <f t="shared" si="16"/>
        <v/>
      </c>
      <c r="M507" s="166"/>
      <c r="N507" s="4"/>
      <c r="O507" s="174"/>
      <c r="P507" s="277"/>
      <c r="Q507" s="170"/>
      <c r="R507" s="596"/>
    </row>
    <row r="508" spans="1:18" x14ac:dyDescent="0.2">
      <c r="A508" s="157">
        <v>2</v>
      </c>
      <c r="B508" s="275">
        <v>39878</v>
      </c>
      <c r="C508" s="3" t="s">
        <v>1174</v>
      </c>
      <c r="D508" s="250" t="s">
        <v>1175</v>
      </c>
      <c r="E508" s="295" t="s">
        <v>1074</v>
      </c>
      <c r="F508" s="290" t="s">
        <v>420</v>
      </c>
      <c r="G508" s="251">
        <v>3000000</v>
      </c>
      <c r="H508" s="264" t="s">
        <v>14</v>
      </c>
      <c r="I508" s="164"/>
      <c r="J508" s="276"/>
      <c r="K508" s="1061"/>
      <c r="L508" s="155" t="str">
        <f t="shared" si="16"/>
        <v/>
      </c>
      <c r="M508" s="166"/>
      <c r="N508" s="4"/>
      <c r="O508" s="174"/>
      <c r="P508" s="277"/>
      <c r="Q508" s="170"/>
      <c r="R508" s="596"/>
    </row>
    <row r="509" spans="1:18" x14ac:dyDescent="0.2">
      <c r="A509" s="157">
        <v>2</v>
      </c>
      <c r="B509" s="275">
        <v>39878</v>
      </c>
      <c r="C509" s="3" t="s">
        <v>1176</v>
      </c>
      <c r="D509" s="250" t="s">
        <v>1177</v>
      </c>
      <c r="E509" s="295" t="s">
        <v>1021</v>
      </c>
      <c r="F509" s="290" t="s">
        <v>420</v>
      </c>
      <c r="G509" s="251">
        <v>500000</v>
      </c>
      <c r="H509" s="264" t="s">
        <v>14</v>
      </c>
      <c r="I509" s="164"/>
      <c r="J509" s="276"/>
      <c r="K509" s="1061"/>
      <c r="L509" s="155" t="str">
        <f t="shared" si="16"/>
        <v/>
      </c>
      <c r="M509" s="166"/>
      <c r="N509" s="4"/>
      <c r="O509" s="174"/>
      <c r="P509" s="277"/>
      <c r="Q509" s="170"/>
      <c r="R509" s="596"/>
    </row>
    <row r="510" spans="1:18" x14ac:dyDescent="0.2">
      <c r="A510" s="157">
        <v>2</v>
      </c>
      <c r="B510" s="275">
        <v>39878</v>
      </c>
      <c r="C510" s="3" t="s">
        <v>1178</v>
      </c>
      <c r="D510" s="250" t="s">
        <v>1179</v>
      </c>
      <c r="E510" s="295" t="s">
        <v>1074</v>
      </c>
      <c r="F510" s="290" t="s">
        <v>420</v>
      </c>
      <c r="G510" s="251">
        <v>9982000</v>
      </c>
      <c r="H510" s="264" t="s">
        <v>14</v>
      </c>
      <c r="I510" s="164"/>
      <c r="J510" s="276"/>
      <c r="K510" s="1061"/>
      <c r="L510" s="155" t="str">
        <f t="shared" si="16"/>
        <v/>
      </c>
      <c r="M510" s="166"/>
      <c r="N510" s="4"/>
      <c r="O510" s="174"/>
      <c r="P510" s="277"/>
      <c r="Q510" s="170"/>
      <c r="R510" s="596"/>
    </row>
    <row r="511" spans="1:18" x14ac:dyDescent="0.2">
      <c r="A511" s="157">
        <v>2</v>
      </c>
      <c r="B511" s="275">
        <v>39878</v>
      </c>
      <c r="C511" s="3" t="s">
        <v>1180</v>
      </c>
      <c r="D511" s="250" t="s">
        <v>814</v>
      </c>
      <c r="E511" s="295" t="s">
        <v>1001</v>
      </c>
      <c r="F511" s="290" t="s">
        <v>420</v>
      </c>
      <c r="G511" s="251">
        <v>23200000</v>
      </c>
      <c r="H511" s="264" t="s">
        <v>14</v>
      </c>
      <c r="I511" s="164"/>
      <c r="J511" s="276"/>
      <c r="K511" s="1061"/>
      <c r="L511" s="155" t="str">
        <f t="shared" si="16"/>
        <v/>
      </c>
      <c r="M511" s="166"/>
      <c r="N511" s="4"/>
      <c r="O511" s="174"/>
      <c r="P511" s="277"/>
      <c r="Q511" s="170"/>
      <c r="R511" s="596"/>
    </row>
    <row r="512" spans="1:18" x14ac:dyDescent="0.2">
      <c r="A512" s="157">
        <v>2</v>
      </c>
      <c r="B512" s="275">
        <v>39878</v>
      </c>
      <c r="C512" s="3" t="s">
        <v>1181</v>
      </c>
      <c r="D512" s="250" t="s">
        <v>1182</v>
      </c>
      <c r="E512" s="295" t="s">
        <v>1050</v>
      </c>
      <c r="F512" s="290" t="s">
        <v>420</v>
      </c>
      <c r="G512" s="251">
        <v>12325000</v>
      </c>
      <c r="H512" s="264" t="s">
        <v>14</v>
      </c>
      <c r="I512" s="164"/>
      <c r="J512" s="276"/>
      <c r="K512" s="1061"/>
      <c r="L512" s="155" t="str">
        <f t="shared" si="16"/>
        <v/>
      </c>
      <c r="M512" s="166"/>
      <c r="N512" s="4"/>
      <c r="O512" s="174"/>
      <c r="P512" s="277"/>
      <c r="Q512" s="170"/>
      <c r="R512" s="596"/>
    </row>
    <row r="513" spans="1:18" x14ac:dyDescent="0.2">
      <c r="A513" s="157"/>
      <c r="B513" s="275">
        <v>39885</v>
      </c>
      <c r="C513" s="3" t="s">
        <v>1186</v>
      </c>
      <c r="D513" s="250" t="s">
        <v>1189</v>
      </c>
      <c r="E513" s="295" t="s">
        <v>1190</v>
      </c>
      <c r="F513" s="162" t="s">
        <v>498</v>
      </c>
      <c r="G513" s="251">
        <v>72927000</v>
      </c>
      <c r="H513" s="264" t="s">
        <v>14</v>
      </c>
      <c r="I513" s="164"/>
      <c r="J513" s="276"/>
      <c r="K513" s="1061"/>
      <c r="L513" s="155" t="str">
        <f t="shared" si="16"/>
        <v/>
      </c>
      <c r="M513" s="166"/>
      <c r="N513" s="4"/>
      <c r="O513" s="174"/>
      <c r="P513" s="277"/>
      <c r="Q513" s="170"/>
      <c r="R513" s="596"/>
    </row>
    <row r="514" spans="1:18" x14ac:dyDescent="0.2">
      <c r="A514" s="157"/>
      <c r="B514" s="275">
        <v>39885</v>
      </c>
      <c r="C514" s="3" t="s">
        <v>1187</v>
      </c>
      <c r="D514" s="250" t="s">
        <v>1191</v>
      </c>
      <c r="E514" s="295" t="s">
        <v>1106</v>
      </c>
      <c r="F514" s="162" t="s">
        <v>498</v>
      </c>
      <c r="G514" s="251">
        <v>8816000</v>
      </c>
      <c r="H514" s="264" t="s">
        <v>14</v>
      </c>
      <c r="I514" s="164"/>
      <c r="J514" s="276"/>
      <c r="K514" s="1061"/>
      <c r="L514" s="155" t="str">
        <f t="shared" si="16"/>
        <v/>
      </c>
      <c r="M514" s="166"/>
      <c r="N514" s="4"/>
      <c r="O514" s="174"/>
      <c r="P514" s="277"/>
      <c r="Q514" s="170"/>
      <c r="R514" s="596"/>
    </row>
    <row r="515" spans="1:18" x14ac:dyDescent="0.2">
      <c r="A515" s="157"/>
      <c r="B515" s="275">
        <v>39885</v>
      </c>
      <c r="C515" s="3" t="s">
        <v>1220</v>
      </c>
      <c r="D515" s="250" t="s">
        <v>1192</v>
      </c>
      <c r="E515" s="295" t="s">
        <v>987</v>
      </c>
      <c r="F515" s="162" t="s">
        <v>498</v>
      </c>
      <c r="G515" s="251">
        <v>17390000</v>
      </c>
      <c r="H515" s="264" t="s">
        <v>14</v>
      </c>
      <c r="I515" s="164"/>
      <c r="J515" s="276"/>
      <c r="K515" s="1061"/>
      <c r="L515" s="155" t="str">
        <f t="shared" si="16"/>
        <v/>
      </c>
      <c r="M515" s="166"/>
      <c r="N515" s="4"/>
      <c r="O515" s="174"/>
      <c r="P515" s="277"/>
      <c r="Q515" s="170"/>
      <c r="R515" s="596"/>
    </row>
    <row r="516" spans="1:18" x14ac:dyDescent="0.2">
      <c r="A516" s="157"/>
      <c r="B516" s="275">
        <v>39885</v>
      </c>
      <c r="C516" s="3" t="s">
        <v>1222</v>
      </c>
      <c r="D516" s="250" t="s">
        <v>1193</v>
      </c>
      <c r="E516" s="295" t="s">
        <v>985</v>
      </c>
      <c r="F516" s="162" t="s">
        <v>498</v>
      </c>
      <c r="G516" s="251">
        <v>1224558000</v>
      </c>
      <c r="H516" s="264" t="s">
        <v>14</v>
      </c>
      <c r="I516" s="164">
        <v>40289</v>
      </c>
      <c r="J516" s="276">
        <v>4</v>
      </c>
      <c r="K516" s="355">
        <v>1224558000</v>
      </c>
      <c r="L516" s="155">
        <f t="shared" si="16"/>
        <v>0</v>
      </c>
      <c r="M516" s="166" t="s">
        <v>1282</v>
      </c>
      <c r="N516" s="4">
        <v>40366</v>
      </c>
      <c r="O516" s="174" t="s">
        <v>1282</v>
      </c>
      <c r="P516" s="277"/>
      <c r="Q516" s="170" t="s">
        <v>1651</v>
      </c>
      <c r="R516" s="596">
        <v>172000000</v>
      </c>
    </row>
    <row r="517" spans="1:18" x14ac:dyDescent="0.2">
      <c r="A517" s="157"/>
      <c r="B517" s="275">
        <v>39885</v>
      </c>
      <c r="C517" s="3" t="s">
        <v>1188</v>
      </c>
      <c r="D517" s="250" t="s">
        <v>1194</v>
      </c>
      <c r="E517" s="295" t="s">
        <v>1008</v>
      </c>
      <c r="F517" s="162" t="s">
        <v>498</v>
      </c>
      <c r="G517" s="251">
        <v>9266000</v>
      </c>
      <c r="H517" s="264" t="s">
        <v>14</v>
      </c>
      <c r="I517" s="164"/>
      <c r="J517" s="276"/>
      <c r="K517" s="1061"/>
      <c r="L517" s="155" t="str">
        <f t="shared" si="16"/>
        <v/>
      </c>
      <c r="M517" s="166"/>
      <c r="N517" s="4"/>
      <c r="O517" s="174"/>
      <c r="P517" s="277"/>
      <c r="Q517" s="170"/>
      <c r="R517" s="596"/>
    </row>
    <row r="518" spans="1:18" s="867" customFormat="1" ht="28.5" x14ac:dyDescent="0.2">
      <c r="A518" s="737" t="s">
        <v>1978</v>
      </c>
      <c r="B518" s="865">
        <v>39885</v>
      </c>
      <c r="C518" s="1524" t="s">
        <v>1195</v>
      </c>
      <c r="D518" s="1524" t="s">
        <v>1207</v>
      </c>
      <c r="E518" s="304" t="s">
        <v>132</v>
      </c>
      <c r="F518" s="866" t="s">
        <v>654</v>
      </c>
      <c r="G518" s="838">
        <v>17000000</v>
      </c>
      <c r="H518" s="839" t="s">
        <v>14</v>
      </c>
      <c r="I518" s="183">
        <v>40403</v>
      </c>
      <c r="J518" s="281">
        <v>4</v>
      </c>
      <c r="K518" s="1062">
        <v>17000000</v>
      </c>
      <c r="L518" s="191">
        <f t="shared" si="16"/>
        <v>0</v>
      </c>
      <c r="M518" s="842" t="s">
        <v>591</v>
      </c>
      <c r="N518" s="843" t="s">
        <v>591</v>
      </c>
      <c r="O518" s="1520" t="s">
        <v>591</v>
      </c>
      <c r="P518" s="844"/>
      <c r="Q518" s="845" t="s">
        <v>1580</v>
      </c>
      <c r="R518" s="725" t="s">
        <v>591</v>
      </c>
    </row>
    <row r="519" spans="1:18" x14ac:dyDescent="0.2">
      <c r="A519" s="157">
        <v>2</v>
      </c>
      <c r="B519" s="275">
        <v>39885</v>
      </c>
      <c r="C519" s="3" t="s">
        <v>1196</v>
      </c>
      <c r="D519" s="250" t="s">
        <v>1208</v>
      </c>
      <c r="E519" s="295" t="s">
        <v>1064</v>
      </c>
      <c r="F519" s="290" t="s">
        <v>420</v>
      </c>
      <c r="G519" s="251">
        <v>21100000</v>
      </c>
      <c r="H519" s="264" t="s">
        <v>14</v>
      </c>
      <c r="I519" s="164"/>
      <c r="J519" s="276"/>
      <c r="K519" s="1061"/>
      <c r="L519" s="155" t="str">
        <f t="shared" si="16"/>
        <v/>
      </c>
      <c r="M519" s="166"/>
      <c r="N519" s="4"/>
      <c r="O519" s="174"/>
      <c r="P519" s="277"/>
      <c r="Q519" s="170"/>
      <c r="R519" s="596"/>
    </row>
    <row r="520" spans="1:18" x14ac:dyDescent="0.2">
      <c r="A520" s="157">
        <v>2</v>
      </c>
      <c r="B520" s="275">
        <v>39885</v>
      </c>
      <c r="C520" s="3" t="s">
        <v>1197</v>
      </c>
      <c r="D520" s="250" t="s">
        <v>1209</v>
      </c>
      <c r="E520" s="295" t="s">
        <v>1021</v>
      </c>
      <c r="F520" s="290" t="s">
        <v>420</v>
      </c>
      <c r="G520" s="251">
        <v>425000</v>
      </c>
      <c r="H520" s="264" t="s">
        <v>14</v>
      </c>
      <c r="I520" s="164"/>
      <c r="J520" s="276"/>
      <c r="K520" s="1061"/>
      <c r="L520" s="155" t="str">
        <f t="shared" si="16"/>
        <v/>
      </c>
      <c r="M520" s="166"/>
      <c r="N520" s="4"/>
      <c r="O520" s="174"/>
      <c r="P520" s="277"/>
      <c r="Q520" s="170"/>
      <c r="R520" s="596"/>
    </row>
    <row r="521" spans="1:18" x14ac:dyDescent="0.2">
      <c r="A521" s="157">
        <v>2</v>
      </c>
      <c r="B521" s="275">
        <v>39885</v>
      </c>
      <c r="C521" s="3" t="s">
        <v>1198</v>
      </c>
      <c r="D521" s="250" t="s">
        <v>866</v>
      </c>
      <c r="E521" s="295" t="s">
        <v>1074</v>
      </c>
      <c r="F521" s="290" t="s">
        <v>420</v>
      </c>
      <c r="G521" s="251">
        <v>10000000</v>
      </c>
      <c r="H521" s="264" t="s">
        <v>14</v>
      </c>
      <c r="I521" s="164">
        <v>40135</v>
      </c>
      <c r="J521" s="276">
        <v>4</v>
      </c>
      <c r="K521" s="1061">
        <v>10000000</v>
      </c>
      <c r="L521" s="155">
        <f t="shared" si="16"/>
        <v>0</v>
      </c>
      <c r="M521" s="247" t="s">
        <v>309</v>
      </c>
      <c r="N521" s="4">
        <v>40135</v>
      </c>
      <c r="O521" s="174" t="s">
        <v>654</v>
      </c>
      <c r="P521" s="277" t="s">
        <v>314</v>
      </c>
      <c r="Q521" s="170" t="s">
        <v>1651</v>
      </c>
      <c r="R521" s="596">
        <v>500000</v>
      </c>
    </row>
    <row r="522" spans="1:18" x14ac:dyDescent="0.2">
      <c r="A522" s="157">
        <v>2</v>
      </c>
      <c r="B522" s="275">
        <v>39885</v>
      </c>
      <c r="C522" s="3" t="s">
        <v>1199</v>
      </c>
      <c r="D522" s="250" t="s">
        <v>930</v>
      </c>
      <c r="E522" s="295" t="s">
        <v>989</v>
      </c>
      <c r="F522" s="290" t="s">
        <v>420</v>
      </c>
      <c r="G522" s="251">
        <v>3370000</v>
      </c>
      <c r="H522" s="264" t="s">
        <v>14</v>
      </c>
      <c r="I522" s="164"/>
      <c r="J522" s="276"/>
      <c r="K522" s="1061"/>
      <c r="L522" s="155" t="str">
        <f t="shared" si="16"/>
        <v/>
      </c>
      <c r="M522" s="166"/>
      <c r="N522" s="4"/>
      <c r="O522" s="174"/>
      <c r="P522" s="277"/>
      <c r="Q522" s="170"/>
      <c r="R522" s="596"/>
    </row>
    <row r="523" spans="1:18" x14ac:dyDescent="0.2">
      <c r="A523" s="157">
        <v>2</v>
      </c>
      <c r="B523" s="275">
        <v>39885</v>
      </c>
      <c r="C523" s="3" t="s">
        <v>1200</v>
      </c>
      <c r="D523" s="250" t="s">
        <v>1210</v>
      </c>
      <c r="E523" s="295" t="s">
        <v>1211</v>
      </c>
      <c r="F523" s="290" t="s">
        <v>420</v>
      </c>
      <c r="G523" s="251">
        <v>13900000</v>
      </c>
      <c r="H523" s="264" t="s">
        <v>14</v>
      </c>
      <c r="I523" s="164"/>
      <c r="J523" s="276"/>
      <c r="K523" s="1061"/>
      <c r="L523" s="155" t="str">
        <f t="shared" si="16"/>
        <v/>
      </c>
      <c r="M523" s="166"/>
      <c r="N523" s="4"/>
      <c r="O523" s="174"/>
      <c r="P523" s="277"/>
      <c r="Q523" s="170"/>
      <c r="R523" s="596"/>
    </row>
    <row r="524" spans="1:18" x14ac:dyDescent="0.2">
      <c r="A524" s="157">
        <v>2</v>
      </c>
      <c r="B524" s="275">
        <v>39885</v>
      </c>
      <c r="C524" s="3" t="s">
        <v>1201</v>
      </c>
      <c r="D524" s="250" t="s">
        <v>1212</v>
      </c>
      <c r="E524" s="295" t="s">
        <v>1005</v>
      </c>
      <c r="F524" s="290" t="s">
        <v>420</v>
      </c>
      <c r="G524" s="251">
        <v>3000000</v>
      </c>
      <c r="H524" s="264" t="s">
        <v>14</v>
      </c>
      <c r="I524" s="164"/>
      <c r="J524" s="276"/>
      <c r="K524" s="1061"/>
      <c r="L524" s="155" t="str">
        <f t="shared" si="16"/>
        <v/>
      </c>
      <c r="M524" s="166"/>
      <c r="N524" s="4"/>
      <c r="O524" s="174"/>
      <c r="P524" s="277"/>
      <c r="Q524" s="170"/>
      <c r="R524" s="596"/>
    </row>
    <row r="525" spans="1:18" x14ac:dyDescent="0.2">
      <c r="A525" s="157">
        <v>2</v>
      </c>
      <c r="B525" s="275">
        <v>39885</v>
      </c>
      <c r="C525" s="3" t="s">
        <v>1202</v>
      </c>
      <c r="D525" s="250" t="s">
        <v>1213</v>
      </c>
      <c r="E525" s="295" t="s">
        <v>1001</v>
      </c>
      <c r="F525" s="290" t="s">
        <v>420</v>
      </c>
      <c r="G525" s="251">
        <v>10000000</v>
      </c>
      <c r="H525" s="264" t="s">
        <v>14</v>
      </c>
      <c r="I525" s="164"/>
      <c r="J525" s="276"/>
      <c r="K525" s="1061"/>
      <c r="L525" s="155" t="str">
        <f t="shared" si="16"/>
        <v/>
      </c>
      <c r="M525" s="166"/>
      <c r="N525" s="4"/>
      <c r="O525" s="174"/>
      <c r="P525" s="277"/>
      <c r="Q525" s="170"/>
      <c r="R525" s="596"/>
    </row>
    <row r="526" spans="1:18" s="297" customFormat="1" ht="57" x14ac:dyDescent="0.2">
      <c r="A526" s="737" t="s">
        <v>2009</v>
      </c>
      <c r="B526" s="1521">
        <v>39885</v>
      </c>
      <c r="C526" s="1525" t="s">
        <v>1221</v>
      </c>
      <c r="D526" s="1524" t="s">
        <v>1214</v>
      </c>
      <c r="E526" s="296" t="s">
        <v>1215</v>
      </c>
      <c r="F526" s="294" t="s">
        <v>654</v>
      </c>
      <c r="G526" s="255">
        <v>6000000</v>
      </c>
      <c r="H526" s="280" t="s">
        <v>14</v>
      </c>
      <c r="I526" s="183">
        <v>40424</v>
      </c>
      <c r="J526" s="281">
        <v>4</v>
      </c>
      <c r="K526" s="1062">
        <v>6000000</v>
      </c>
      <c r="L526" s="191">
        <f t="shared" si="16"/>
        <v>0</v>
      </c>
      <c r="M526" s="842" t="s">
        <v>591</v>
      </c>
      <c r="N526" s="843" t="s">
        <v>591</v>
      </c>
      <c r="O526" s="1520" t="s">
        <v>591</v>
      </c>
      <c r="P526" s="844"/>
      <c r="Q526" s="845" t="s">
        <v>1580</v>
      </c>
      <c r="R526" s="725" t="s">
        <v>591</v>
      </c>
    </row>
    <row r="527" spans="1:18" x14ac:dyDescent="0.2">
      <c r="A527" s="157">
        <v>2</v>
      </c>
      <c r="B527" s="275">
        <v>39885</v>
      </c>
      <c r="C527" s="3" t="s">
        <v>1219</v>
      </c>
      <c r="D527" s="250" t="s">
        <v>1216</v>
      </c>
      <c r="E527" s="295" t="s">
        <v>985</v>
      </c>
      <c r="F527" s="290" t="s">
        <v>420</v>
      </c>
      <c r="G527" s="251">
        <v>607000</v>
      </c>
      <c r="H527" s="264" t="s">
        <v>14</v>
      </c>
      <c r="I527" s="164"/>
      <c r="J527" s="276"/>
      <c r="K527" s="1061"/>
      <c r="L527" s="155" t="str">
        <f t="shared" si="16"/>
        <v/>
      </c>
      <c r="M527" s="166"/>
      <c r="N527" s="4"/>
      <c r="O527" s="174"/>
      <c r="P527" s="277"/>
      <c r="Q527" s="170"/>
      <c r="R527" s="596"/>
    </row>
    <row r="528" spans="1:18" x14ac:dyDescent="0.2">
      <c r="A528" s="157">
        <v>2</v>
      </c>
      <c r="B528" s="275">
        <v>39885</v>
      </c>
      <c r="C528" s="3" t="s">
        <v>1203</v>
      </c>
      <c r="D528" s="250" t="s">
        <v>91</v>
      </c>
      <c r="E528" s="295" t="s">
        <v>1217</v>
      </c>
      <c r="F528" s="290" t="s">
        <v>420</v>
      </c>
      <c r="G528" s="251">
        <v>2672000</v>
      </c>
      <c r="H528" s="264" t="s">
        <v>14</v>
      </c>
      <c r="I528" s="164"/>
      <c r="J528" s="276"/>
      <c r="K528" s="1061"/>
      <c r="L528" s="155" t="str">
        <f t="shared" si="16"/>
        <v/>
      </c>
      <c r="M528" s="166"/>
      <c r="N528" s="4"/>
      <c r="O528" s="174"/>
      <c r="P528" s="277"/>
      <c r="Q528" s="170"/>
      <c r="R528" s="596"/>
    </row>
    <row r="529" spans="1:18" x14ac:dyDescent="0.2">
      <c r="A529" s="157">
        <v>2</v>
      </c>
      <c r="B529" s="275">
        <v>39885</v>
      </c>
      <c r="C529" s="3" t="s">
        <v>1204</v>
      </c>
      <c r="D529" s="250" t="s">
        <v>1218</v>
      </c>
      <c r="E529" s="295" t="s">
        <v>1024</v>
      </c>
      <c r="F529" s="290" t="s">
        <v>420</v>
      </c>
      <c r="G529" s="251">
        <v>9516000</v>
      </c>
      <c r="H529" s="264" t="s">
        <v>14</v>
      </c>
      <c r="I529" s="164"/>
      <c r="J529" s="276"/>
      <c r="K529" s="1061"/>
      <c r="L529" s="155" t="str">
        <f t="shared" si="16"/>
        <v/>
      </c>
      <c r="M529" s="166"/>
      <c r="N529" s="4"/>
      <c r="O529" s="174"/>
      <c r="P529" s="277"/>
      <c r="Q529" s="170"/>
      <c r="R529" s="596"/>
    </row>
    <row r="530" spans="1:18" x14ac:dyDescent="0.2">
      <c r="A530" s="157">
        <v>2</v>
      </c>
      <c r="B530" s="275">
        <v>39885</v>
      </c>
      <c r="C530" s="3" t="s">
        <v>1205</v>
      </c>
      <c r="D530" s="250" t="s">
        <v>705</v>
      </c>
      <c r="E530" s="295" t="s">
        <v>1069</v>
      </c>
      <c r="F530" s="290" t="s">
        <v>420</v>
      </c>
      <c r="G530" s="251">
        <v>18215000</v>
      </c>
      <c r="H530" s="264" t="s">
        <v>14</v>
      </c>
      <c r="I530" s="164"/>
      <c r="J530" s="276"/>
      <c r="K530" s="1061"/>
      <c r="L530" s="155" t="str">
        <f t="shared" si="16"/>
        <v/>
      </c>
      <c r="M530" s="166"/>
      <c r="N530" s="4"/>
      <c r="O530" s="174"/>
      <c r="P530" s="277"/>
      <c r="Q530" s="170"/>
      <c r="R530" s="596"/>
    </row>
    <row r="531" spans="1:18" x14ac:dyDescent="0.2">
      <c r="A531" s="157">
        <v>2</v>
      </c>
      <c r="B531" s="275">
        <v>39885</v>
      </c>
      <c r="C531" s="3" t="s">
        <v>1206</v>
      </c>
      <c r="D531" s="250" t="s">
        <v>881</v>
      </c>
      <c r="E531" s="295" t="s">
        <v>1050</v>
      </c>
      <c r="F531" s="290" t="s">
        <v>420</v>
      </c>
      <c r="G531" s="251">
        <v>6398000</v>
      </c>
      <c r="H531" s="264" t="s">
        <v>14</v>
      </c>
      <c r="I531" s="164"/>
      <c r="J531" s="276"/>
      <c r="K531" s="1061"/>
      <c r="L531" s="155" t="str">
        <f t="shared" si="16"/>
        <v/>
      </c>
      <c r="M531" s="166"/>
      <c r="N531" s="4"/>
      <c r="O531" s="174"/>
      <c r="P531" s="277"/>
      <c r="Q531" s="170"/>
      <c r="R531" s="596"/>
    </row>
    <row r="532" spans="1:18" x14ac:dyDescent="0.2">
      <c r="A532" s="157"/>
      <c r="B532" s="275">
        <v>39892</v>
      </c>
      <c r="C532" s="3" t="s">
        <v>1223</v>
      </c>
      <c r="D532" s="250" t="s">
        <v>1231</v>
      </c>
      <c r="E532" s="295" t="s">
        <v>987</v>
      </c>
      <c r="F532" s="162" t="s">
        <v>498</v>
      </c>
      <c r="G532" s="251">
        <v>21000000</v>
      </c>
      <c r="H532" s="264" t="s">
        <v>14</v>
      </c>
      <c r="I532" s="164"/>
      <c r="J532" s="276"/>
      <c r="K532" s="1061"/>
      <c r="L532" s="155" t="str">
        <f t="shared" si="16"/>
        <v/>
      </c>
      <c r="M532" s="166"/>
      <c r="N532" s="4"/>
      <c r="O532" s="174"/>
      <c r="P532" s="277"/>
      <c r="Q532" s="170"/>
      <c r="R532" s="596"/>
    </row>
    <row r="533" spans="1:18" x14ac:dyDescent="0.2">
      <c r="A533" s="157">
        <v>2</v>
      </c>
      <c r="B533" s="275">
        <v>39892</v>
      </c>
      <c r="C533" s="3" t="s">
        <v>1240</v>
      </c>
      <c r="D533" s="250" t="s">
        <v>1232</v>
      </c>
      <c r="E533" s="295" t="s">
        <v>1024</v>
      </c>
      <c r="F533" s="290" t="s">
        <v>420</v>
      </c>
      <c r="G533" s="251">
        <v>20000000</v>
      </c>
      <c r="H533" s="264" t="s">
        <v>14</v>
      </c>
      <c r="I533" s="164"/>
      <c r="J533" s="276"/>
      <c r="K533" s="1061"/>
      <c r="L533" s="155" t="str">
        <f t="shared" si="16"/>
        <v/>
      </c>
      <c r="M533" s="166"/>
      <c r="N533" s="4"/>
      <c r="O533" s="174"/>
      <c r="P533" s="277"/>
      <c r="Q533" s="170"/>
      <c r="R533" s="596"/>
    </row>
    <row r="534" spans="1:18" x14ac:dyDescent="0.2">
      <c r="A534" s="157">
        <v>2</v>
      </c>
      <c r="B534" s="275">
        <v>39892</v>
      </c>
      <c r="C534" s="3" t="s">
        <v>1224</v>
      </c>
      <c r="D534" s="250" t="s">
        <v>929</v>
      </c>
      <c r="E534" s="295" t="s">
        <v>1127</v>
      </c>
      <c r="F534" s="290" t="s">
        <v>420</v>
      </c>
      <c r="G534" s="251">
        <v>17836000</v>
      </c>
      <c r="H534" s="264" t="s">
        <v>14</v>
      </c>
      <c r="I534" s="164"/>
      <c r="J534" s="276"/>
      <c r="K534" s="1061"/>
      <c r="L534" s="155" t="str">
        <f t="shared" si="16"/>
        <v/>
      </c>
      <c r="M534" s="166"/>
      <c r="N534" s="4"/>
      <c r="O534" s="174"/>
      <c r="P534" s="277"/>
      <c r="Q534" s="170"/>
      <c r="R534" s="596"/>
    </row>
    <row r="535" spans="1:18" x14ac:dyDescent="0.2">
      <c r="A535" s="157">
        <v>2</v>
      </c>
      <c r="B535" s="275">
        <v>39892</v>
      </c>
      <c r="C535" s="3" t="s">
        <v>1225</v>
      </c>
      <c r="D535" s="250" t="s">
        <v>1233</v>
      </c>
      <c r="E535" s="295" t="s">
        <v>1045</v>
      </c>
      <c r="F535" s="290" t="s">
        <v>420</v>
      </c>
      <c r="G535" s="251">
        <v>4500000</v>
      </c>
      <c r="H535" s="264" t="s">
        <v>14</v>
      </c>
      <c r="I535" s="164"/>
      <c r="J535" s="276"/>
      <c r="K535" s="1061"/>
      <c r="L535" s="155" t="str">
        <f t="shared" si="16"/>
        <v/>
      </c>
      <c r="M535" s="166"/>
      <c r="N535" s="4"/>
      <c r="O535" s="174"/>
      <c r="P535" s="277"/>
      <c r="Q535" s="170"/>
      <c r="R535" s="596"/>
    </row>
    <row r="536" spans="1:18" x14ac:dyDescent="0.2">
      <c r="A536" s="157">
        <v>2</v>
      </c>
      <c r="B536" s="275">
        <v>39892</v>
      </c>
      <c r="C536" s="3" t="s">
        <v>1241</v>
      </c>
      <c r="D536" s="250" t="s">
        <v>1234</v>
      </c>
      <c r="E536" s="295" t="s">
        <v>1005</v>
      </c>
      <c r="F536" s="290" t="s">
        <v>420</v>
      </c>
      <c r="G536" s="251">
        <v>470000</v>
      </c>
      <c r="H536" s="264" t="s">
        <v>14</v>
      </c>
      <c r="I536" s="164"/>
      <c r="J536" s="276"/>
      <c r="K536" s="1061"/>
      <c r="L536" s="155" t="str">
        <f t="shared" si="16"/>
        <v/>
      </c>
      <c r="M536" s="166"/>
      <c r="N536" s="4"/>
      <c r="O536" s="174"/>
      <c r="P536" s="277"/>
      <c r="Q536" s="170"/>
      <c r="R536" s="596"/>
    </row>
    <row r="537" spans="1:18" x14ac:dyDescent="0.2">
      <c r="A537" s="157">
        <v>2</v>
      </c>
      <c r="B537" s="275">
        <v>39892</v>
      </c>
      <c r="C537" s="3" t="s">
        <v>1226</v>
      </c>
      <c r="D537" s="250" t="s">
        <v>1235</v>
      </c>
      <c r="E537" s="295" t="s">
        <v>1024</v>
      </c>
      <c r="F537" s="290" t="s">
        <v>420</v>
      </c>
      <c r="G537" s="251">
        <v>3900000</v>
      </c>
      <c r="H537" s="264" t="s">
        <v>14</v>
      </c>
      <c r="I537" s="164"/>
      <c r="J537" s="276"/>
      <c r="K537" s="1061"/>
      <c r="L537" s="155" t="str">
        <f t="shared" si="16"/>
        <v/>
      </c>
      <c r="M537" s="166"/>
      <c r="N537" s="4"/>
      <c r="O537" s="174"/>
      <c r="P537" s="277"/>
      <c r="Q537" s="170"/>
      <c r="R537" s="596"/>
    </row>
    <row r="538" spans="1:18" x14ac:dyDescent="0.2">
      <c r="A538" s="157">
        <v>2</v>
      </c>
      <c r="B538" s="275">
        <v>39892</v>
      </c>
      <c r="C538" s="3" t="s">
        <v>1227</v>
      </c>
      <c r="D538" s="250" t="s">
        <v>1236</v>
      </c>
      <c r="E538" s="295" t="s">
        <v>1074</v>
      </c>
      <c r="F538" s="290" t="s">
        <v>420</v>
      </c>
      <c r="G538" s="251">
        <v>9500000</v>
      </c>
      <c r="H538" s="264" t="s">
        <v>14</v>
      </c>
      <c r="I538" s="164"/>
      <c r="J538" s="276"/>
      <c r="K538" s="1061"/>
      <c r="L538" s="155" t="str">
        <f t="shared" si="16"/>
        <v/>
      </c>
      <c r="M538" s="166"/>
      <c r="N538" s="4"/>
      <c r="O538" s="174"/>
      <c r="P538" s="277"/>
      <c r="Q538" s="170"/>
      <c r="R538" s="596"/>
    </row>
    <row r="539" spans="1:18" x14ac:dyDescent="0.2">
      <c r="A539" s="157">
        <v>2</v>
      </c>
      <c r="B539" s="275">
        <v>39892</v>
      </c>
      <c r="C539" s="3" t="s">
        <v>1228</v>
      </c>
      <c r="D539" s="250" t="s">
        <v>1237</v>
      </c>
      <c r="E539" s="295" t="s">
        <v>1127</v>
      </c>
      <c r="F539" s="290" t="s">
        <v>420</v>
      </c>
      <c r="G539" s="251">
        <v>2400000</v>
      </c>
      <c r="H539" s="264" t="s">
        <v>14</v>
      </c>
      <c r="I539" s="164"/>
      <c r="J539" s="276"/>
      <c r="K539" s="1061"/>
      <c r="L539" s="155" t="str">
        <f t="shared" si="16"/>
        <v/>
      </c>
      <c r="M539" s="166"/>
      <c r="N539" s="4"/>
      <c r="O539" s="174"/>
      <c r="P539" s="277"/>
      <c r="Q539" s="170"/>
      <c r="R539" s="596"/>
    </row>
    <row r="540" spans="1:18" x14ac:dyDescent="0.2">
      <c r="A540" s="157">
        <v>2</v>
      </c>
      <c r="B540" s="275">
        <v>39892</v>
      </c>
      <c r="C540" s="3" t="s">
        <v>1229</v>
      </c>
      <c r="D540" s="250" t="s">
        <v>1238</v>
      </c>
      <c r="E540" s="295" t="s">
        <v>1021</v>
      </c>
      <c r="F540" s="290" t="s">
        <v>420</v>
      </c>
      <c r="G540" s="251">
        <v>442000</v>
      </c>
      <c r="H540" s="264" t="s">
        <v>14</v>
      </c>
      <c r="I540" s="164"/>
      <c r="J540" s="276"/>
      <c r="K540" s="1061"/>
      <c r="L540" s="155" t="str">
        <f t="shared" si="16"/>
        <v/>
      </c>
      <c r="M540" s="166"/>
      <c r="N540" s="4"/>
      <c r="O540" s="174"/>
      <c r="P540" s="277"/>
      <c r="Q540" s="170"/>
      <c r="R540" s="596"/>
    </row>
    <row r="541" spans="1:18" x14ac:dyDescent="0.2">
      <c r="A541" s="157">
        <v>2</v>
      </c>
      <c r="B541" s="275">
        <v>39892</v>
      </c>
      <c r="C541" s="3" t="s">
        <v>1230</v>
      </c>
      <c r="D541" s="250" t="s">
        <v>1239</v>
      </c>
      <c r="E541" s="295" t="s">
        <v>1021</v>
      </c>
      <c r="F541" s="290" t="s">
        <v>420</v>
      </c>
      <c r="G541" s="251">
        <v>700000</v>
      </c>
      <c r="H541" s="264" t="s">
        <v>14</v>
      </c>
      <c r="I541" s="164"/>
      <c r="J541" s="276"/>
      <c r="K541" s="1061"/>
      <c r="L541" s="155" t="str">
        <f t="shared" ref="L541:L605" si="17">IF($K541&lt;&gt;0,$G541-$K541,"")</f>
        <v/>
      </c>
      <c r="M541" s="166"/>
      <c r="N541" s="4"/>
      <c r="O541" s="174"/>
      <c r="P541" s="277"/>
      <c r="Q541" s="170"/>
      <c r="R541" s="596"/>
    </row>
    <row r="542" spans="1:18" x14ac:dyDescent="0.2">
      <c r="A542" s="157">
        <v>2</v>
      </c>
      <c r="B542" s="275">
        <v>39899</v>
      </c>
      <c r="C542" s="3" t="s">
        <v>1262</v>
      </c>
      <c r="D542" s="250" t="s">
        <v>1249</v>
      </c>
      <c r="E542" s="295" t="s">
        <v>1106</v>
      </c>
      <c r="F542" s="290" t="s">
        <v>420</v>
      </c>
      <c r="G542" s="251">
        <v>4000000</v>
      </c>
      <c r="H542" s="264" t="s">
        <v>14</v>
      </c>
      <c r="I542" s="164"/>
      <c r="J542" s="276"/>
      <c r="K542" s="1061"/>
      <c r="L542" s="155" t="str">
        <f t="shared" si="17"/>
        <v/>
      </c>
      <c r="M542" s="166"/>
      <c r="N542" s="4"/>
      <c r="O542" s="174"/>
      <c r="P542" s="277"/>
      <c r="Q542" s="170"/>
      <c r="R542" s="596"/>
    </row>
    <row r="543" spans="1:18" x14ac:dyDescent="0.2">
      <c r="A543" s="157">
        <v>2</v>
      </c>
      <c r="B543" s="275">
        <v>39899</v>
      </c>
      <c r="C543" s="3" t="s">
        <v>1263</v>
      </c>
      <c r="D543" s="250" t="s">
        <v>1250</v>
      </c>
      <c r="E543" s="295" t="s">
        <v>1050</v>
      </c>
      <c r="F543" s="290" t="s">
        <v>420</v>
      </c>
      <c r="G543" s="251">
        <v>2400000</v>
      </c>
      <c r="H543" s="264" t="s">
        <v>14</v>
      </c>
      <c r="I543" s="164"/>
      <c r="J543" s="276"/>
      <c r="K543" s="1061"/>
      <c r="L543" s="155" t="str">
        <f t="shared" si="17"/>
        <v/>
      </c>
      <c r="M543" s="166"/>
      <c r="N543" s="4"/>
      <c r="O543" s="174"/>
      <c r="P543" s="277"/>
      <c r="Q543" s="170"/>
      <c r="R543" s="596"/>
    </row>
    <row r="544" spans="1:18" x14ac:dyDescent="0.2">
      <c r="A544" s="157">
        <v>2</v>
      </c>
      <c r="B544" s="275">
        <v>39899</v>
      </c>
      <c r="C544" s="3" t="s">
        <v>1264</v>
      </c>
      <c r="D544" s="250" t="s">
        <v>1251</v>
      </c>
      <c r="E544" s="295" t="s">
        <v>1261</v>
      </c>
      <c r="F544" s="290" t="s">
        <v>420</v>
      </c>
      <c r="G544" s="251">
        <v>35539000</v>
      </c>
      <c r="H544" s="264" t="s">
        <v>14</v>
      </c>
      <c r="I544" s="164"/>
      <c r="J544" s="276"/>
      <c r="K544" s="1061"/>
      <c r="L544" s="155" t="str">
        <f t="shared" si="17"/>
        <v/>
      </c>
      <c r="M544" s="166"/>
      <c r="N544" s="4"/>
      <c r="O544" s="174"/>
      <c r="P544" s="277"/>
      <c r="Q544" s="170"/>
      <c r="R544" s="596"/>
    </row>
    <row r="545" spans="1:18" x14ac:dyDescent="0.2">
      <c r="A545" s="157">
        <v>2</v>
      </c>
      <c r="B545" s="275">
        <v>39899</v>
      </c>
      <c r="C545" s="3" t="s">
        <v>1242</v>
      </c>
      <c r="D545" s="250" t="s">
        <v>1252</v>
      </c>
      <c r="E545" s="295" t="s">
        <v>1008</v>
      </c>
      <c r="F545" s="290" t="s">
        <v>420</v>
      </c>
      <c r="G545" s="251">
        <v>3000000</v>
      </c>
      <c r="H545" s="264" t="s">
        <v>14</v>
      </c>
      <c r="I545" s="164"/>
      <c r="J545" s="276"/>
      <c r="K545" s="1061"/>
      <c r="L545" s="155" t="str">
        <f t="shared" si="17"/>
        <v/>
      </c>
      <c r="M545" s="166"/>
      <c r="N545" s="4"/>
      <c r="O545" s="174"/>
      <c r="P545" s="277"/>
      <c r="Q545" s="170"/>
      <c r="R545" s="596"/>
    </row>
    <row r="546" spans="1:18" x14ac:dyDescent="0.2">
      <c r="A546" s="157">
        <v>2</v>
      </c>
      <c r="B546" s="275">
        <v>39899</v>
      </c>
      <c r="C546" s="3" t="s">
        <v>1243</v>
      </c>
      <c r="D546" s="250" t="s">
        <v>1253</v>
      </c>
      <c r="E546" s="295" t="s">
        <v>863</v>
      </c>
      <c r="F546" s="290" t="s">
        <v>420</v>
      </c>
      <c r="G546" s="251">
        <v>3727000</v>
      </c>
      <c r="H546" s="264" t="s">
        <v>14</v>
      </c>
      <c r="I546" s="164"/>
      <c r="J546" s="276"/>
      <c r="K546" s="1061"/>
      <c r="L546" s="155" t="str">
        <f t="shared" si="17"/>
        <v/>
      </c>
      <c r="M546" s="166"/>
      <c r="N546" s="4"/>
      <c r="O546" s="174"/>
      <c r="P546" s="277"/>
      <c r="Q546" s="170"/>
      <c r="R546" s="596"/>
    </row>
    <row r="547" spans="1:18" s="297" customFormat="1" ht="28.5" x14ac:dyDescent="0.2">
      <c r="A547" s="189">
        <v>2</v>
      </c>
      <c r="B547" s="1521">
        <v>39899</v>
      </c>
      <c r="C547" s="1525" t="s">
        <v>1244</v>
      </c>
      <c r="D547" s="1524" t="s">
        <v>1265</v>
      </c>
      <c r="E547" s="296" t="s">
        <v>1026</v>
      </c>
      <c r="F547" s="294" t="s">
        <v>420</v>
      </c>
      <c r="G547" s="255">
        <v>574000</v>
      </c>
      <c r="H547" s="280" t="s">
        <v>14</v>
      </c>
      <c r="I547" s="183"/>
      <c r="J547" s="281"/>
      <c r="K547" s="1062"/>
      <c r="L547" s="155" t="str">
        <f t="shared" si="17"/>
        <v/>
      </c>
      <c r="M547" s="234"/>
      <c r="N547" s="139"/>
      <c r="O547" s="1520"/>
      <c r="P547" s="282"/>
      <c r="Q547" s="237"/>
      <c r="R547" s="725"/>
    </row>
    <row r="548" spans="1:18" x14ac:dyDescent="0.2">
      <c r="A548" s="157">
        <v>2</v>
      </c>
      <c r="B548" s="275">
        <v>39899</v>
      </c>
      <c r="C548" s="3" t="s">
        <v>1266</v>
      </c>
      <c r="D548" s="250" t="s">
        <v>1254</v>
      </c>
      <c r="E548" s="295" t="s">
        <v>1069</v>
      </c>
      <c r="F548" s="290" t="s">
        <v>420</v>
      </c>
      <c r="G548" s="251">
        <v>7723000</v>
      </c>
      <c r="H548" s="264" t="s">
        <v>14</v>
      </c>
      <c r="I548" s="164"/>
      <c r="J548" s="276"/>
      <c r="K548" s="1061"/>
      <c r="L548" s="155" t="str">
        <f t="shared" si="17"/>
        <v/>
      </c>
      <c r="M548" s="166"/>
      <c r="N548" s="4"/>
      <c r="O548" s="174"/>
      <c r="P548" s="277"/>
      <c r="Q548" s="170"/>
      <c r="R548" s="596"/>
    </row>
    <row r="549" spans="1:18" x14ac:dyDescent="0.2">
      <c r="A549" s="157">
        <v>2</v>
      </c>
      <c r="B549" s="275">
        <v>39899</v>
      </c>
      <c r="C549" s="3" t="s">
        <v>1245</v>
      </c>
      <c r="D549" s="250" t="s">
        <v>1013</v>
      </c>
      <c r="E549" s="295" t="s">
        <v>1005</v>
      </c>
      <c r="F549" s="290" t="s">
        <v>420</v>
      </c>
      <c r="G549" s="251">
        <v>3700000</v>
      </c>
      <c r="H549" s="264" t="s">
        <v>14</v>
      </c>
      <c r="I549" s="164"/>
      <c r="J549" s="276"/>
      <c r="K549" s="1061"/>
      <c r="L549" s="155" t="str">
        <f t="shared" si="17"/>
        <v/>
      </c>
      <c r="M549" s="166"/>
      <c r="N549" s="4"/>
      <c r="O549" s="174"/>
      <c r="P549" s="277"/>
      <c r="Q549" s="170"/>
      <c r="R549" s="596"/>
    </row>
    <row r="550" spans="1:18" x14ac:dyDescent="0.2">
      <c r="A550" s="157">
        <v>2</v>
      </c>
      <c r="B550" s="275">
        <v>39899</v>
      </c>
      <c r="C550" s="3" t="s">
        <v>1246</v>
      </c>
      <c r="D550" s="250" t="s">
        <v>1255</v>
      </c>
      <c r="E550" s="295" t="s">
        <v>1012</v>
      </c>
      <c r="F550" s="290" t="s">
        <v>420</v>
      </c>
      <c r="G550" s="251">
        <v>70000000</v>
      </c>
      <c r="H550" s="264" t="s">
        <v>14</v>
      </c>
      <c r="I550" s="164"/>
      <c r="J550" s="276"/>
      <c r="K550" s="1061"/>
      <c r="L550" s="155" t="str">
        <f t="shared" si="17"/>
        <v/>
      </c>
      <c r="M550" s="166"/>
      <c r="N550" s="4"/>
      <c r="O550" s="174"/>
      <c r="P550" s="277"/>
      <c r="Q550" s="170"/>
      <c r="R550" s="596"/>
    </row>
    <row r="551" spans="1:18" x14ac:dyDescent="0.2">
      <c r="A551" s="157">
        <v>2</v>
      </c>
      <c r="B551" s="275">
        <v>39899</v>
      </c>
      <c r="C551" s="3" t="s">
        <v>1267</v>
      </c>
      <c r="D551" s="250" t="s">
        <v>1256</v>
      </c>
      <c r="E551" s="295" t="s">
        <v>1074</v>
      </c>
      <c r="F551" s="290" t="s">
        <v>420</v>
      </c>
      <c r="G551" s="251">
        <v>4000000</v>
      </c>
      <c r="H551" s="264" t="s">
        <v>14</v>
      </c>
      <c r="I551" s="164"/>
      <c r="J551" s="276"/>
      <c r="K551" s="1061"/>
      <c r="L551" s="155" t="str">
        <f t="shared" si="17"/>
        <v/>
      </c>
      <c r="M551" s="166"/>
      <c r="N551" s="4"/>
      <c r="O551" s="174"/>
      <c r="P551" s="277"/>
      <c r="Q551" s="170"/>
      <c r="R551" s="596"/>
    </row>
    <row r="552" spans="1:18" x14ac:dyDescent="0.2">
      <c r="A552" s="157">
        <v>2</v>
      </c>
      <c r="B552" s="275">
        <v>39899</v>
      </c>
      <c r="C552" s="3" t="s">
        <v>1268</v>
      </c>
      <c r="D552" s="250" t="s">
        <v>1257</v>
      </c>
      <c r="E552" s="295" t="s">
        <v>1064</v>
      </c>
      <c r="F552" s="290" t="s">
        <v>420</v>
      </c>
      <c r="G552" s="251">
        <v>24300000</v>
      </c>
      <c r="H552" s="264" t="s">
        <v>14</v>
      </c>
      <c r="I552" s="164"/>
      <c r="J552" s="276"/>
      <c r="K552" s="1061"/>
      <c r="L552" s="155" t="str">
        <f t="shared" si="17"/>
        <v/>
      </c>
      <c r="M552" s="166"/>
      <c r="N552" s="4"/>
      <c r="O552" s="174"/>
      <c r="P552" s="277"/>
      <c r="Q552" s="170"/>
      <c r="R552" s="596"/>
    </row>
    <row r="553" spans="1:18" x14ac:dyDescent="0.2">
      <c r="A553" s="157">
        <v>2</v>
      </c>
      <c r="B553" s="275">
        <v>39899</v>
      </c>
      <c r="C553" s="3" t="s">
        <v>1247</v>
      </c>
      <c r="D553" s="250" t="s">
        <v>1258</v>
      </c>
      <c r="E553" s="295" t="s">
        <v>1069</v>
      </c>
      <c r="F553" s="290" t="s">
        <v>420</v>
      </c>
      <c r="G553" s="251">
        <v>2295000</v>
      </c>
      <c r="H553" s="264" t="s">
        <v>14</v>
      </c>
      <c r="I553" s="164"/>
      <c r="J553" s="276"/>
      <c r="K553" s="1061"/>
      <c r="L553" s="155" t="str">
        <f t="shared" si="17"/>
        <v/>
      </c>
      <c r="M553" s="166"/>
      <c r="N553" s="4"/>
      <c r="O553" s="174"/>
      <c r="P553" s="277"/>
      <c r="Q553" s="170"/>
      <c r="R553" s="596"/>
    </row>
    <row r="554" spans="1:18" x14ac:dyDescent="0.2">
      <c r="A554" s="157">
        <v>2</v>
      </c>
      <c r="B554" s="275">
        <v>39899</v>
      </c>
      <c r="C554" s="3" t="s">
        <v>1269</v>
      </c>
      <c r="D554" s="250" t="s">
        <v>1259</v>
      </c>
      <c r="E554" s="295" t="s">
        <v>1122</v>
      </c>
      <c r="F554" s="290" t="s">
        <v>420</v>
      </c>
      <c r="G554" s="251">
        <v>30000000</v>
      </c>
      <c r="H554" s="264" t="s">
        <v>14</v>
      </c>
      <c r="I554" s="164"/>
      <c r="J554" s="276"/>
      <c r="K554" s="1061"/>
      <c r="L554" s="155" t="str">
        <f t="shared" si="17"/>
        <v/>
      </c>
      <c r="M554" s="166"/>
      <c r="N554" s="4"/>
      <c r="O554" s="174"/>
      <c r="P554" s="277"/>
      <c r="Q554" s="170"/>
      <c r="R554" s="596"/>
    </row>
    <row r="555" spans="1:18" x14ac:dyDescent="0.2">
      <c r="A555" s="157">
        <v>2</v>
      </c>
      <c r="B555" s="275">
        <v>39899</v>
      </c>
      <c r="C555" s="3" t="s">
        <v>1248</v>
      </c>
      <c r="D555" s="250" t="s">
        <v>1260</v>
      </c>
      <c r="E555" s="295" t="s">
        <v>997</v>
      </c>
      <c r="F555" s="290" t="s">
        <v>420</v>
      </c>
      <c r="G555" s="251">
        <v>1700000</v>
      </c>
      <c r="H555" s="264" t="s">
        <v>14</v>
      </c>
      <c r="I555" s="164"/>
      <c r="J555" s="276"/>
      <c r="K555" s="1061"/>
      <c r="L555" s="155" t="str">
        <f t="shared" si="17"/>
        <v/>
      </c>
      <c r="M555" s="166"/>
      <c r="N555" s="4"/>
      <c r="O555" s="174"/>
      <c r="P555" s="277"/>
      <c r="Q555" s="170"/>
      <c r="R555" s="596"/>
    </row>
    <row r="556" spans="1:18" x14ac:dyDescent="0.2">
      <c r="A556" s="157"/>
      <c r="B556" s="275">
        <v>39906</v>
      </c>
      <c r="C556" s="3" t="s">
        <v>1303</v>
      </c>
      <c r="D556" s="250" t="s">
        <v>1304</v>
      </c>
      <c r="E556" s="295" t="s">
        <v>1211</v>
      </c>
      <c r="F556" s="162" t="s">
        <v>498</v>
      </c>
      <c r="G556" s="251">
        <v>10958000</v>
      </c>
      <c r="H556" s="264" t="s">
        <v>14</v>
      </c>
      <c r="I556" s="164"/>
      <c r="J556" s="276"/>
      <c r="K556" s="1061"/>
      <c r="L556" s="155" t="str">
        <f t="shared" si="17"/>
        <v/>
      </c>
      <c r="M556" s="166"/>
      <c r="N556" s="4"/>
      <c r="O556" s="174"/>
      <c r="P556" s="277"/>
      <c r="Q556" s="170"/>
      <c r="R556" s="596"/>
    </row>
    <row r="557" spans="1:18" s="297" customFormat="1" ht="28.5" x14ac:dyDescent="0.2">
      <c r="A557" s="737" t="s">
        <v>1979</v>
      </c>
      <c r="B557" s="1521">
        <v>39906</v>
      </c>
      <c r="C557" s="1525" t="s">
        <v>1287</v>
      </c>
      <c r="D557" s="1524" t="s">
        <v>1293</v>
      </c>
      <c r="E557" s="296" t="s">
        <v>1024</v>
      </c>
      <c r="F557" s="294" t="s">
        <v>654</v>
      </c>
      <c r="G557" s="255">
        <v>2795000</v>
      </c>
      <c r="H557" s="280" t="s">
        <v>14</v>
      </c>
      <c r="I557" s="183">
        <v>40403</v>
      </c>
      <c r="J557" s="281">
        <v>4</v>
      </c>
      <c r="K557" s="1062">
        <v>2795000</v>
      </c>
      <c r="L557" s="191">
        <f t="shared" si="17"/>
        <v>0</v>
      </c>
      <c r="M557" s="842" t="s">
        <v>591</v>
      </c>
      <c r="N557" s="843" t="s">
        <v>591</v>
      </c>
      <c r="O557" s="1520" t="s">
        <v>591</v>
      </c>
      <c r="P557" s="844"/>
      <c r="Q557" s="845" t="s">
        <v>1580</v>
      </c>
      <c r="R557" s="725" t="s">
        <v>591</v>
      </c>
    </row>
    <row r="558" spans="1:18" x14ac:dyDescent="0.2">
      <c r="A558" s="157">
        <v>2</v>
      </c>
      <c r="B558" s="275">
        <v>39906</v>
      </c>
      <c r="C558" s="3" t="s">
        <v>1300</v>
      </c>
      <c r="D558" s="250" t="s">
        <v>1294</v>
      </c>
      <c r="E558" s="295" t="s">
        <v>1005</v>
      </c>
      <c r="F558" s="290" t="s">
        <v>420</v>
      </c>
      <c r="G558" s="251">
        <v>3100000</v>
      </c>
      <c r="H558" s="264" t="s">
        <v>14</v>
      </c>
      <c r="I558" s="164"/>
      <c r="J558" s="276"/>
      <c r="K558" s="1061"/>
      <c r="L558" s="155" t="str">
        <f t="shared" si="17"/>
        <v/>
      </c>
      <c r="M558" s="166"/>
      <c r="N558" s="4"/>
      <c r="O558" s="174"/>
      <c r="P558" s="277"/>
      <c r="Q558" s="170"/>
      <c r="R558" s="596"/>
    </row>
    <row r="559" spans="1:18" x14ac:dyDescent="0.2">
      <c r="A559" s="157">
        <v>2</v>
      </c>
      <c r="B559" s="275">
        <v>39906</v>
      </c>
      <c r="C559" s="3" t="s">
        <v>1288</v>
      </c>
      <c r="D559" s="250" t="s">
        <v>1019</v>
      </c>
      <c r="E559" s="295" t="s">
        <v>1005</v>
      </c>
      <c r="F559" s="290" t="s">
        <v>420</v>
      </c>
      <c r="G559" s="251">
        <v>8600000</v>
      </c>
      <c r="H559" s="264" t="s">
        <v>14</v>
      </c>
      <c r="I559" s="164"/>
      <c r="J559" s="276"/>
      <c r="K559" s="1061"/>
      <c r="L559" s="155" t="str">
        <f t="shared" si="17"/>
        <v/>
      </c>
      <c r="M559" s="166"/>
      <c r="N559" s="4"/>
      <c r="O559" s="174"/>
      <c r="P559" s="277"/>
      <c r="Q559" s="170"/>
      <c r="R559" s="596"/>
    </row>
    <row r="560" spans="1:18" x14ac:dyDescent="0.2">
      <c r="A560" s="157">
        <v>2</v>
      </c>
      <c r="B560" s="275">
        <v>39906</v>
      </c>
      <c r="C560" s="3" t="s">
        <v>1289</v>
      </c>
      <c r="D560" s="250" t="s">
        <v>1295</v>
      </c>
      <c r="E560" s="295" t="s">
        <v>1110</v>
      </c>
      <c r="F560" s="290" t="s">
        <v>420</v>
      </c>
      <c r="G560" s="251">
        <v>2117000</v>
      </c>
      <c r="H560" s="264" t="s">
        <v>14</v>
      </c>
      <c r="I560" s="164"/>
      <c r="J560" s="276"/>
      <c r="K560" s="1061"/>
      <c r="L560" s="155" t="str">
        <f t="shared" si="17"/>
        <v/>
      </c>
      <c r="M560" s="166"/>
      <c r="N560" s="4"/>
      <c r="O560" s="174"/>
      <c r="P560" s="277"/>
      <c r="Q560" s="170"/>
      <c r="R560" s="596"/>
    </row>
    <row r="561" spans="1:18" x14ac:dyDescent="0.2">
      <c r="A561" s="157">
        <v>2</v>
      </c>
      <c r="B561" s="275">
        <v>39906</v>
      </c>
      <c r="C561" s="3" t="s">
        <v>1290</v>
      </c>
      <c r="D561" s="250" t="s">
        <v>1296</v>
      </c>
      <c r="E561" s="295" t="s">
        <v>1012</v>
      </c>
      <c r="F561" s="290" t="s">
        <v>420</v>
      </c>
      <c r="G561" s="251">
        <v>7260000</v>
      </c>
      <c r="H561" s="264" t="s">
        <v>14</v>
      </c>
      <c r="I561" s="164"/>
      <c r="J561" s="276"/>
      <c r="K561" s="1061"/>
      <c r="L561" s="155" t="str">
        <f t="shared" si="17"/>
        <v/>
      </c>
      <c r="M561" s="166"/>
      <c r="N561" s="4"/>
      <c r="O561" s="174"/>
      <c r="P561" s="277"/>
      <c r="Q561" s="170"/>
      <c r="R561" s="596"/>
    </row>
    <row r="562" spans="1:18" x14ac:dyDescent="0.2">
      <c r="A562" s="157">
        <v>2</v>
      </c>
      <c r="B562" s="275">
        <v>39906</v>
      </c>
      <c r="C562" s="3" t="s">
        <v>1291</v>
      </c>
      <c r="D562" s="250" t="s">
        <v>1297</v>
      </c>
      <c r="E562" s="295" t="s">
        <v>1024</v>
      </c>
      <c r="F562" s="290" t="s">
        <v>420</v>
      </c>
      <c r="G562" s="251">
        <v>2765000</v>
      </c>
      <c r="H562" s="264" t="s">
        <v>14</v>
      </c>
      <c r="I562" s="164"/>
      <c r="J562" s="276"/>
      <c r="K562" s="1061"/>
      <c r="L562" s="155" t="str">
        <f t="shared" si="17"/>
        <v/>
      </c>
      <c r="M562" s="166"/>
      <c r="N562" s="4"/>
      <c r="O562" s="174"/>
      <c r="P562" s="277"/>
      <c r="Q562" s="170"/>
      <c r="R562" s="596"/>
    </row>
    <row r="563" spans="1:18" x14ac:dyDescent="0.2">
      <c r="A563" s="157">
        <v>2</v>
      </c>
      <c r="B563" s="275">
        <v>39906</v>
      </c>
      <c r="C563" s="3" t="s">
        <v>1302</v>
      </c>
      <c r="D563" s="250" t="s">
        <v>1298</v>
      </c>
      <c r="E563" s="295" t="s">
        <v>1021</v>
      </c>
      <c r="F563" s="290" t="s">
        <v>420</v>
      </c>
      <c r="G563" s="251">
        <v>2800000</v>
      </c>
      <c r="H563" s="264" t="s">
        <v>14</v>
      </c>
      <c r="I563" s="164"/>
      <c r="J563" s="276"/>
      <c r="K563" s="1061"/>
      <c r="L563" s="155" t="str">
        <f t="shared" si="17"/>
        <v/>
      </c>
      <c r="M563" s="166"/>
      <c r="N563" s="4"/>
      <c r="O563" s="174"/>
      <c r="P563" s="277"/>
      <c r="Q563" s="170"/>
      <c r="R563" s="596"/>
    </row>
    <row r="564" spans="1:18" x14ac:dyDescent="0.2">
      <c r="A564" s="157">
        <v>2</v>
      </c>
      <c r="B564" s="275">
        <v>39906</v>
      </c>
      <c r="C564" s="3" t="s">
        <v>1292</v>
      </c>
      <c r="D564" s="250" t="s">
        <v>1150</v>
      </c>
      <c r="E564" s="295" t="s">
        <v>992</v>
      </c>
      <c r="F564" s="290" t="s">
        <v>420</v>
      </c>
      <c r="G564" s="251">
        <v>12725000</v>
      </c>
      <c r="H564" s="264" t="s">
        <v>14</v>
      </c>
      <c r="I564" s="164"/>
      <c r="J564" s="276"/>
      <c r="K564" s="1061"/>
      <c r="L564" s="155" t="str">
        <f t="shared" si="17"/>
        <v/>
      </c>
      <c r="M564" s="166"/>
      <c r="N564" s="4"/>
      <c r="O564" s="174"/>
      <c r="P564" s="277"/>
      <c r="Q564" s="170"/>
      <c r="R564" s="596"/>
    </row>
    <row r="565" spans="1:18" x14ac:dyDescent="0.2">
      <c r="A565" s="157">
        <v>2</v>
      </c>
      <c r="B565" s="275">
        <v>39906</v>
      </c>
      <c r="C565" s="3" t="s">
        <v>1301</v>
      </c>
      <c r="D565" s="250" t="s">
        <v>1299</v>
      </c>
      <c r="E565" s="295" t="s">
        <v>1064</v>
      </c>
      <c r="F565" s="298" t="s">
        <v>420</v>
      </c>
      <c r="G565" s="251">
        <v>1706000</v>
      </c>
      <c r="H565" s="264" t="s">
        <v>14</v>
      </c>
      <c r="I565" s="164"/>
      <c r="J565" s="276"/>
      <c r="K565" s="1061"/>
      <c r="L565" s="155" t="str">
        <f t="shared" si="17"/>
        <v/>
      </c>
      <c r="M565" s="166"/>
      <c r="N565" s="4"/>
      <c r="O565" s="174"/>
      <c r="P565" s="277"/>
      <c r="Q565" s="170"/>
      <c r="R565" s="596"/>
    </row>
    <row r="566" spans="1:18" x14ac:dyDescent="0.2">
      <c r="A566" s="157" t="s">
        <v>484</v>
      </c>
      <c r="B566" s="275">
        <v>39913</v>
      </c>
      <c r="C566" s="3" t="s">
        <v>1308</v>
      </c>
      <c r="D566" s="250" t="s">
        <v>1309</v>
      </c>
      <c r="E566" s="299" t="s">
        <v>1310</v>
      </c>
      <c r="F566" s="298" t="s">
        <v>654</v>
      </c>
      <c r="G566" s="251">
        <v>9439000</v>
      </c>
      <c r="H566" s="264" t="s">
        <v>14</v>
      </c>
      <c r="I566" s="164"/>
      <c r="J566" s="276"/>
      <c r="K566" s="1061"/>
      <c r="L566" s="155" t="str">
        <f t="shared" si="17"/>
        <v/>
      </c>
      <c r="M566" s="166"/>
      <c r="N566" s="4"/>
      <c r="O566" s="174"/>
      <c r="P566" s="277"/>
      <c r="Q566" s="170"/>
      <c r="R566" s="596"/>
    </row>
    <row r="567" spans="1:18" x14ac:dyDescent="0.2">
      <c r="A567" s="157">
        <v>2</v>
      </c>
      <c r="B567" s="275">
        <v>39913</v>
      </c>
      <c r="C567" s="3" t="s">
        <v>1311</v>
      </c>
      <c r="D567" s="250" t="s">
        <v>649</v>
      </c>
      <c r="E567" s="299" t="s">
        <v>987</v>
      </c>
      <c r="F567" s="298" t="s">
        <v>420</v>
      </c>
      <c r="G567" s="251">
        <v>2211000</v>
      </c>
      <c r="H567" s="264" t="s">
        <v>14</v>
      </c>
      <c r="I567" s="164"/>
      <c r="J567" s="276"/>
      <c r="K567" s="1061"/>
      <c r="L567" s="155" t="str">
        <f t="shared" si="17"/>
        <v/>
      </c>
      <c r="M567" s="166"/>
      <c r="N567" s="4"/>
      <c r="O567" s="174"/>
      <c r="P567" s="277"/>
      <c r="Q567" s="170"/>
      <c r="R567" s="596"/>
    </row>
    <row r="568" spans="1:18" x14ac:dyDescent="0.2">
      <c r="A568" s="157">
        <v>2</v>
      </c>
      <c r="B568" s="275">
        <v>39913</v>
      </c>
      <c r="C568" s="3" t="s">
        <v>1312</v>
      </c>
      <c r="D568" s="250" t="s">
        <v>1313</v>
      </c>
      <c r="E568" s="299" t="s">
        <v>985</v>
      </c>
      <c r="F568" s="298" t="s">
        <v>420</v>
      </c>
      <c r="G568" s="251">
        <v>4000000</v>
      </c>
      <c r="H568" s="264" t="s">
        <v>14</v>
      </c>
      <c r="I568" s="164"/>
      <c r="J568" s="276"/>
      <c r="K568" s="1061"/>
      <c r="L568" s="155" t="str">
        <f t="shared" si="17"/>
        <v/>
      </c>
      <c r="M568" s="166"/>
      <c r="N568" s="4"/>
      <c r="O568" s="174"/>
      <c r="P568" s="277"/>
      <c r="Q568" s="170"/>
      <c r="R568" s="596"/>
    </row>
    <row r="569" spans="1:18" x14ac:dyDescent="0.2">
      <c r="A569" s="157">
        <v>2</v>
      </c>
      <c r="B569" s="275">
        <v>39913</v>
      </c>
      <c r="C569" s="3" t="s">
        <v>1314</v>
      </c>
      <c r="D569" s="250" t="s">
        <v>865</v>
      </c>
      <c r="E569" s="299" t="s">
        <v>1001</v>
      </c>
      <c r="F569" s="298" t="s">
        <v>420</v>
      </c>
      <c r="G569" s="251">
        <v>5100000</v>
      </c>
      <c r="H569" s="264" t="s">
        <v>14</v>
      </c>
      <c r="I569" s="164"/>
      <c r="J569" s="276"/>
      <c r="K569" s="1061"/>
      <c r="L569" s="155" t="str">
        <f t="shared" si="17"/>
        <v/>
      </c>
      <c r="M569" s="166"/>
      <c r="N569" s="4"/>
      <c r="O569" s="174"/>
      <c r="P569" s="277"/>
      <c r="Q569" s="170"/>
      <c r="R569" s="596"/>
    </row>
    <row r="570" spans="1:18" x14ac:dyDescent="0.2">
      <c r="A570" s="157">
        <v>2</v>
      </c>
      <c r="B570" s="275">
        <v>39913</v>
      </c>
      <c r="C570" s="3" t="s">
        <v>1315</v>
      </c>
      <c r="D570" s="250" t="s">
        <v>1316</v>
      </c>
      <c r="E570" s="299" t="s">
        <v>985</v>
      </c>
      <c r="F570" s="298" t="s">
        <v>420</v>
      </c>
      <c r="G570" s="251">
        <v>2040000</v>
      </c>
      <c r="H570" s="264" t="s">
        <v>14</v>
      </c>
      <c r="I570" s="164"/>
      <c r="J570" s="276"/>
      <c r="K570" s="1061"/>
      <c r="L570" s="155" t="str">
        <f t="shared" si="17"/>
        <v/>
      </c>
      <c r="M570" s="166"/>
      <c r="N570" s="4"/>
      <c r="O570" s="174"/>
      <c r="P570" s="277"/>
      <c r="Q570" s="170"/>
      <c r="R570" s="596"/>
    </row>
    <row r="571" spans="1:18" ht="15" customHeight="1" x14ac:dyDescent="0.2">
      <c r="A571" s="157"/>
      <c r="B571" s="275">
        <v>39920</v>
      </c>
      <c r="C571" s="3" t="s">
        <v>1332</v>
      </c>
      <c r="D571" s="250" t="s">
        <v>1337</v>
      </c>
      <c r="E571" s="299" t="s">
        <v>704</v>
      </c>
      <c r="F571" s="298" t="s">
        <v>498</v>
      </c>
      <c r="G571" s="251">
        <v>13179000</v>
      </c>
      <c r="H571" s="264" t="s">
        <v>14</v>
      </c>
      <c r="I571" s="164"/>
      <c r="J571" s="276"/>
      <c r="K571" s="1061"/>
      <c r="L571" s="155" t="str">
        <f t="shared" si="17"/>
        <v/>
      </c>
      <c r="M571" s="166"/>
      <c r="N571" s="4"/>
      <c r="O571" s="174"/>
      <c r="P571" s="277"/>
      <c r="Q571" s="170"/>
      <c r="R571" s="596"/>
    </row>
    <row r="572" spans="1:18" x14ac:dyDescent="0.2">
      <c r="A572" s="157">
        <v>2</v>
      </c>
      <c r="B572" s="275">
        <v>39920</v>
      </c>
      <c r="C572" s="3" t="s">
        <v>1333</v>
      </c>
      <c r="D572" s="250" t="s">
        <v>1338</v>
      </c>
      <c r="E572" s="299" t="s">
        <v>1026</v>
      </c>
      <c r="F572" s="298" t="s">
        <v>420</v>
      </c>
      <c r="G572" s="251">
        <v>9960000</v>
      </c>
      <c r="H572" s="264" t="s">
        <v>14</v>
      </c>
      <c r="I572" s="164"/>
      <c r="J572" s="276"/>
      <c r="K572" s="1061"/>
      <c r="L572" s="155" t="str">
        <f t="shared" si="17"/>
        <v/>
      </c>
      <c r="M572" s="166"/>
      <c r="N572" s="4"/>
      <c r="O572" s="174"/>
      <c r="P572" s="277"/>
      <c r="Q572" s="170"/>
      <c r="R572" s="596"/>
    </row>
    <row r="573" spans="1:18" x14ac:dyDescent="0.2">
      <c r="A573" s="157" t="s">
        <v>2243</v>
      </c>
      <c r="B573" s="275">
        <v>39920</v>
      </c>
      <c r="C573" s="3" t="s">
        <v>1334</v>
      </c>
      <c r="D573" s="250" t="s">
        <v>1339</v>
      </c>
      <c r="E573" s="299" t="s">
        <v>1050</v>
      </c>
      <c r="F573" s="298" t="s">
        <v>420</v>
      </c>
      <c r="G573" s="251">
        <v>3800000</v>
      </c>
      <c r="H573" s="264" t="s">
        <v>14</v>
      </c>
      <c r="I573" s="164"/>
      <c r="J573" s="276"/>
      <c r="K573" s="1061"/>
      <c r="L573" s="155" t="str">
        <f t="shared" si="17"/>
        <v/>
      </c>
      <c r="M573" s="166"/>
      <c r="N573" s="4"/>
      <c r="O573" s="174"/>
      <c r="P573" s="277"/>
      <c r="Q573" s="170"/>
      <c r="R573" s="596"/>
    </row>
    <row r="574" spans="1:18" x14ac:dyDescent="0.2">
      <c r="A574" s="157">
        <v>2</v>
      </c>
      <c r="B574" s="275">
        <v>39920</v>
      </c>
      <c r="C574" s="3" t="s">
        <v>1335</v>
      </c>
      <c r="D574" s="250" t="s">
        <v>1340</v>
      </c>
      <c r="E574" s="299" t="s">
        <v>1127</v>
      </c>
      <c r="F574" s="298" t="s">
        <v>420</v>
      </c>
      <c r="G574" s="251">
        <v>3690000</v>
      </c>
      <c r="H574" s="264" t="s">
        <v>14</v>
      </c>
      <c r="I574" s="164"/>
      <c r="J574" s="276"/>
      <c r="K574" s="1061"/>
      <c r="L574" s="155" t="str">
        <f t="shared" si="17"/>
        <v/>
      </c>
      <c r="M574" s="166"/>
      <c r="N574" s="4"/>
      <c r="O574" s="174"/>
      <c r="P574" s="277"/>
      <c r="Q574" s="170"/>
      <c r="R574" s="596"/>
    </row>
    <row r="575" spans="1:18" x14ac:dyDescent="0.2">
      <c r="A575" s="157">
        <v>2</v>
      </c>
      <c r="B575" s="275">
        <v>39920</v>
      </c>
      <c r="C575" s="3" t="s">
        <v>1336</v>
      </c>
      <c r="D575" s="250" t="s">
        <v>131</v>
      </c>
      <c r="E575" s="299" t="s">
        <v>132</v>
      </c>
      <c r="F575" s="298" t="s">
        <v>420</v>
      </c>
      <c r="G575" s="251">
        <v>7500000</v>
      </c>
      <c r="H575" s="264" t="s">
        <v>14</v>
      </c>
      <c r="I575" s="164"/>
      <c r="J575" s="276"/>
      <c r="K575" s="1061"/>
      <c r="L575" s="155" t="str">
        <f t="shared" si="17"/>
        <v/>
      </c>
      <c r="M575" s="166"/>
      <c r="N575" s="4"/>
      <c r="O575" s="174"/>
      <c r="P575" s="277"/>
      <c r="Q575" s="170"/>
      <c r="R575" s="596"/>
    </row>
    <row r="576" spans="1:18" x14ac:dyDescent="0.2">
      <c r="A576" s="157">
        <v>2</v>
      </c>
      <c r="B576" s="275">
        <v>39920</v>
      </c>
      <c r="C576" s="3" t="s">
        <v>1341</v>
      </c>
      <c r="D576" s="250" t="s">
        <v>1027</v>
      </c>
      <c r="E576" s="299" t="s">
        <v>1012</v>
      </c>
      <c r="F576" s="298" t="s">
        <v>420</v>
      </c>
      <c r="G576" s="251">
        <v>2816000</v>
      </c>
      <c r="H576" s="264" t="s">
        <v>14</v>
      </c>
      <c r="I576" s="300"/>
      <c r="J576" s="276"/>
      <c r="K576" s="1061"/>
      <c r="L576" s="155" t="str">
        <f t="shared" si="17"/>
        <v/>
      </c>
      <c r="M576" s="166"/>
      <c r="N576" s="4"/>
      <c r="O576" s="174"/>
      <c r="P576" s="277"/>
      <c r="Q576" s="170"/>
      <c r="R576" s="596"/>
    </row>
    <row r="577" spans="1:18" x14ac:dyDescent="0.2">
      <c r="A577" s="157"/>
      <c r="B577" s="275">
        <v>39927</v>
      </c>
      <c r="C577" s="3" t="s">
        <v>308</v>
      </c>
      <c r="D577" s="250" t="s">
        <v>1362</v>
      </c>
      <c r="E577" s="299" t="s">
        <v>581</v>
      </c>
      <c r="F577" s="298" t="s">
        <v>498</v>
      </c>
      <c r="G577" s="251">
        <v>11000000</v>
      </c>
      <c r="H577" s="264" t="s">
        <v>14</v>
      </c>
      <c r="I577" s="300"/>
      <c r="J577" s="276"/>
      <c r="K577" s="1061"/>
      <c r="L577" s="155" t="str">
        <f t="shared" si="17"/>
        <v/>
      </c>
      <c r="M577" s="166"/>
      <c r="N577" s="4"/>
      <c r="O577" s="174"/>
      <c r="P577" s="277"/>
      <c r="Q577" s="170"/>
      <c r="R577" s="596"/>
    </row>
    <row r="578" spans="1:18" x14ac:dyDescent="0.2">
      <c r="A578" s="157">
        <v>2</v>
      </c>
      <c r="B578" s="275">
        <v>39927</v>
      </c>
      <c r="C578" s="3" t="s">
        <v>1354</v>
      </c>
      <c r="D578" s="250" t="s">
        <v>1363</v>
      </c>
      <c r="E578" s="299" t="s">
        <v>581</v>
      </c>
      <c r="F578" s="298" t="s">
        <v>420</v>
      </c>
      <c r="G578" s="251">
        <v>1635000</v>
      </c>
      <c r="H578" s="264" t="s">
        <v>14</v>
      </c>
      <c r="I578" s="300"/>
      <c r="J578" s="276"/>
      <c r="K578" s="1061"/>
      <c r="L578" s="155" t="str">
        <f t="shared" si="17"/>
        <v/>
      </c>
      <c r="M578" s="166"/>
      <c r="N578" s="4"/>
      <c r="O578" s="174"/>
      <c r="P578" s="277"/>
      <c r="Q578" s="170"/>
      <c r="R578" s="596"/>
    </row>
    <row r="579" spans="1:18" x14ac:dyDescent="0.2">
      <c r="A579" s="157">
        <v>2</v>
      </c>
      <c r="B579" s="275">
        <v>39927</v>
      </c>
      <c r="C579" s="3" t="s">
        <v>1355</v>
      </c>
      <c r="D579" s="250" t="s">
        <v>1364</v>
      </c>
      <c r="E579" s="299" t="s">
        <v>1069</v>
      </c>
      <c r="F579" s="298" t="s">
        <v>420</v>
      </c>
      <c r="G579" s="251">
        <v>1500000</v>
      </c>
      <c r="H579" s="264" t="s">
        <v>14</v>
      </c>
      <c r="I579" s="300"/>
      <c r="J579" s="276"/>
      <c r="K579" s="1061"/>
      <c r="L579" s="155" t="str">
        <f t="shared" si="17"/>
        <v/>
      </c>
      <c r="M579" s="166"/>
      <c r="N579" s="4"/>
      <c r="O579" s="174"/>
      <c r="P579" s="277"/>
      <c r="Q579" s="170"/>
      <c r="R579" s="596"/>
    </row>
    <row r="580" spans="1:18" x14ac:dyDescent="0.2">
      <c r="A580" s="157">
        <v>2</v>
      </c>
      <c r="B580" s="275">
        <v>39927</v>
      </c>
      <c r="C580" s="3" t="s">
        <v>1374</v>
      </c>
      <c r="D580" s="250" t="s">
        <v>1365</v>
      </c>
      <c r="E580" s="299" t="s">
        <v>995</v>
      </c>
      <c r="F580" s="298" t="s">
        <v>420</v>
      </c>
      <c r="G580" s="251">
        <v>3216000</v>
      </c>
      <c r="H580" s="264" t="s">
        <v>14</v>
      </c>
      <c r="I580" s="300"/>
      <c r="J580" s="276"/>
      <c r="K580" s="1061"/>
      <c r="L580" s="155" t="str">
        <f t="shared" si="17"/>
        <v/>
      </c>
      <c r="M580" s="166"/>
      <c r="N580" s="4"/>
      <c r="O580" s="174"/>
      <c r="P580" s="277"/>
      <c r="Q580" s="170"/>
      <c r="R580" s="596"/>
    </row>
    <row r="581" spans="1:18" x14ac:dyDescent="0.2">
      <c r="A581" s="157">
        <v>2</v>
      </c>
      <c r="B581" s="275">
        <v>39927</v>
      </c>
      <c r="C581" s="3" t="s">
        <v>1356</v>
      </c>
      <c r="D581" s="250" t="s">
        <v>1366</v>
      </c>
      <c r="E581" s="299" t="s">
        <v>1008</v>
      </c>
      <c r="F581" s="298" t="s">
        <v>420</v>
      </c>
      <c r="G581" s="251">
        <v>12660000</v>
      </c>
      <c r="H581" s="264" t="s">
        <v>14</v>
      </c>
      <c r="I581" s="300"/>
      <c r="J581" s="276"/>
      <c r="K581" s="1061"/>
      <c r="L581" s="155" t="str">
        <f t="shared" si="17"/>
        <v/>
      </c>
      <c r="M581" s="166"/>
      <c r="N581" s="4"/>
      <c r="O581" s="174"/>
      <c r="P581" s="277"/>
      <c r="Q581" s="170"/>
      <c r="R581" s="596"/>
    </row>
    <row r="582" spans="1:18" x14ac:dyDescent="0.2">
      <c r="A582" s="157">
        <v>2</v>
      </c>
      <c r="B582" s="275">
        <v>39927</v>
      </c>
      <c r="C582" s="3" t="s">
        <v>1357</v>
      </c>
      <c r="D582" s="250" t="s">
        <v>1367</v>
      </c>
      <c r="E582" s="299" t="s">
        <v>1039</v>
      </c>
      <c r="F582" s="298" t="s">
        <v>420</v>
      </c>
      <c r="G582" s="251">
        <v>1312000</v>
      </c>
      <c r="H582" s="264" t="s">
        <v>14</v>
      </c>
      <c r="I582" s="300"/>
      <c r="J582" s="276"/>
      <c r="K582" s="1061"/>
      <c r="L582" s="155" t="str">
        <f t="shared" si="17"/>
        <v/>
      </c>
      <c r="M582" s="166"/>
      <c r="N582" s="4"/>
      <c r="O582" s="174"/>
      <c r="P582" s="277"/>
      <c r="Q582" s="170"/>
      <c r="R582" s="596"/>
    </row>
    <row r="583" spans="1:18" x14ac:dyDescent="0.2">
      <c r="A583" s="157">
        <v>2</v>
      </c>
      <c r="B583" s="275">
        <v>39927</v>
      </c>
      <c r="C583" s="3" t="s">
        <v>1375</v>
      </c>
      <c r="D583" s="250" t="s">
        <v>1368</v>
      </c>
      <c r="E583" s="299" t="s">
        <v>1005</v>
      </c>
      <c r="F583" s="298" t="s">
        <v>420</v>
      </c>
      <c r="G583" s="251">
        <v>15000000</v>
      </c>
      <c r="H583" s="264" t="s">
        <v>14</v>
      </c>
      <c r="I583" s="300"/>
      <c r="J583" s="276"/>
      <c r="K583" s="1061"/>
      <c r="L583" s="155" t="str">
        <f t="shared" si="17"/>
        <v/>
      </c>
      <c r="M583" s="166"/>
      <c r="N583" s="4"/>
      <c r="O583" s="174"/>
      <c r="P583" s="277"/>
      <c r="Q583" s="170"/>
      <c r="R583" s="596"/>
    </row>
    <row r="584" spans="1:18" x14ac:dyDescent="0.2">
      <c r="A584" s="157">
        <v>2</v>
      </c>
      <c r="B584" s="275">
        <v>39927</v>
      </c>
      <c r="C584" s="3" t="s">
        <v>1358</v>
      </c>
      <c r="D584" s="250" t="s">
        <v>1369</v>
      </c>
      <c r="E584" s="299" t="s">
        <v>985</v>
      </c>
      <c r="F584" s="298" t="s">
        <v>420</v>
      </c>
      <c r="G584" s="251">
        <v>60000000</v>
      </c>
      <c r="H584" s="264" t="s">
        <v>14</v>
      </c>
      <c r="I584" s="300"/>
      <c r="J584" s="276"/>
      <c r="K584" s="1061"/>
      <c r="L584" s="155" t="str">
        <f t="shared" si="17"/>
        <v/>
      </c>
      <c r="M584" s="166"/>
      <c r="N584" s="4"/>
      <c r="O584" s="174"/>
      <c r="P584" s="277"/>
      <c r="Q584" s="170"/>
      <c r="R584" s="596"/>
    </row>
    <row r="585" spans="1:18" x14ac:dyDescent="0.2">
      <c r="A585" s="157">
        <v>2</v>
      </c>
      <c r="B585" s="275">
        <v>39927</v>
      </c>
      <c r="C585" s="3" t="s">
        <v>1359</v>
      </c>
      <c r="D585" s="250" t="s">
        <v>637</v>
      </c>
      <c r="E585" s="299" t="s">
        <v>1026</v>
      </c>
      <c r="F585" s="298" t="s">
        <v>420</v>
      </c>
      <c r="G585" s="251">
        <v>4871000</v>
      </c>
      <c r="H585" s="264" t="s">
        <v>14</v>
      </c>
      <c r="I585" s="300"/>
      <c r="J585" s="276"/>
      <c r="K585" s="1061"/>
      <c r="L585" s="155" t="str">
        <f t="shared" si="17"/>
        <v/>
      </c>
      <c r="M585" s="166"/>
      <c r="N585" s="4"/>
      <c r="O585" s="174"/>
      <c r="P585" s="277"/>
      <c r="Q585" s="170"/>
      <c r="R585" s="596"/>
    </row>
    <row r="586" spans="1:18" x14ac:dyDescent="0.2">
      <c r="A586" s="157">
        <v>2</v>
      </c>
      <c r="B586" s="275">
        <v>39927</v>
      </c>
      <c r="C586" s="3" t="s">
        <v>1360</v>
      </c>
      <c r="D586" s="250" t="s">
        <v>1370</v>
      </c>
      <c r="E586" s="299" t="s">
        <v>1122</v>
      </c>
      <c r="F586" s="298" t="s">
        <v>420</v>
      </c>
      <c r="G586" s="251">
        <v>4000000</v>
      </c>
      <c r="H586" s="264" t="s">
        <v>14</v>
      </c>
      <c r="I586" s="300"/>
      <c r="J586" s="276"/>
      <c r="K586" s="1061"/>
      <c r="L586" s="155" t="str">
        <f t="shared" si="17"/>
        <v/>
      </c>
      <c r="M586" s="166"/>
      <c r="N586" s="4"/>
      <c r="O586" s="174"/>
      <c r="P586" s="277"/>
      <c r="Q586" s="170"/>
      <c r="R586" s="596"/>
    </row>
    <row r="587" spans="1:18" x14ac:dyDescent="0.2">
      <c r="A587" s="157">
        <v>2</v>
      </c>
      <c r="B587" s="275">
        <v>39927</v>
      </c>
      <c r="C587" s="3" t="s">
        <v>1361</v>
      </c>
      <c r="D587" s="250" t="s">
        <v>1371</v>
      </c>
      <c r="E587" s="299" t="s">
        <v>985</v>
      </c>
      <c r="F587" s="298" t="s">
        <v>420</v>
      </c>
      <c r="G587" s="251">
        <v>3652000</v>
      </c>
      <c r="H587" s="264" t="s">
        <v>14</v>
      </c>
      <c r="I587" s="301"/>
      <c r="J587" s="302"/>
      <c r="K587" s="1061"/>
      <c r="L587" s="155" t="str">
        <f t="shared" si="17"/>
        <v/>
      </c>
      <c r="M587" s="166"/>
      <c r="N587" s="4"/>
      <c r="O587" s="174"/>
      <c r="P587" s="303"/>
      <c r="Q587" s="170"/>
      <c r="R587" s="596"/>
    </row>
    <row r="588" spans="1:18" s="297" customFormat="1" ht="30.75" x14ac:dyDescent="0.2">
      <c r="A588" s="1557">
        <v>8</v>
      </c>
      <c r="B588" s="1555">
        <v>39927</v>
      </c>
      <c r="C588" s="1553" t="s">
        <v>1376</v>
      </c>
      <c r="D588" s="1551" t="s">
        <v>751</v>
      </c>
      <c r="E588" s="1549" t="s">
        <v>1069</v>
      </c>
      <c r="F588" s="1547" t="s">
        <v>1405</v>
      </c>
      <c r="G588" s="1545">
        <v>3000000</v>
      </c>
      <c r="H588" s="1543" t="s">
        <v>14</v>
      </c>
      <c r="I588" s="306">
        <v>40141</v>
      </c>
      <c r="J588" s="281">
        <v>4</v>
      </c>
      <c r="K588" s="1062">
        <v>1600000</v>
      </c>
      <c r="L588" s="191">
        <f t="shared" si="17"/>
        <v>1400000</v>
      </c>
      <c r="M588" s="307" t="s">
        <v>1644</v>
      </c>
      <c r="N588" s="1567">
        <v>40457</v>
      </c>
      <c r="O588" s="1565" t="s">
        <v>1644</v>
      </c>
      <c r="P588" s="1563">
        <v>7</v>
      </c>
      <c r="Q588" s="1561" t="s">
        <v>1651</v>
      </c>
      <c r="R588" s="1559">
        <v>150000</v>
      </c>
    </row>
    <row r="589" spans="1:18" s="297" customFormat="1" ht="30.75" x14ac:dyDescent="0.2">
      <c r="A589" s="1558"/>
      <c r="B589" s="1556"/>
      <c r="C589" s="1554"/>
      <c r="D589" s="1552"/>
      <c r="E589" s="1550"/>
      <c r="F589" s="1548"/>
      <c r="G589" s="1546"/>
      <c r="H589" s="1544"/>
      <c r="I589" s="306">
        <v>40457</v>
      </c>
      <c r="J589" s="281">
        <v>4</v>
      </c>
      <c r="K589" s="1062">
        <v>1400000</v>
      </c>
      <c r="L589" s="191">
        <f>L588-K589</f>
        <v>0</v>
      </c>
      <c r="M589" s="307" t="s">
        <v>2233</v>
      </c>
      <c r="N589" s="1568"/>
      <c r="O589" s="1566"/>
      <c r="P589" s="1564"/>
      <c r="Q589" s="1562"/>
      <c r="R589" s="1560"/>
    </row>
    <row r="590" spans="1:18" x14ac:dyDescent="0.2">
      <c r="A590" s="157"/>
      <c r="B590" s="275">
        <v>39934</v>
      </c>
      <c r="C590" s="3" t="s">
        <v>1379</v>
      </c>
      <c r="D590" s="250" t="s">
        <v>1384</v>
      </c>
      <c r="E590" s="299" t="s">
        <v>1211</v>
      </c>
      <c r="F590" s="298" t="s">
        <v>498</v>
      </c>
      <c r="G590" s="251">
        <v>14738000</v>
      </c>
      <c r="H590" s="264" t="s">
        <v>14</v>
      </c>
      <c r="I590" s="300"/>
      <c r="J590" s="276"/>
      <c r="K590" s="1061"/>
      <c r="L590" s="155" t="str">
        <f t="shared" si="17"/>
        <v/>
      </c>
      <c r="M590" s="166"/>
      <c r="N590" s="4"/>
      <c r="O590" s="174"/>
      <c r="P590" s="277"/>
      <c r="Q590" s="170"/>
      <c r="R590" s="596"/>
    </row>
    <row r="591" spans="1:18" x14ac:dyDescent="0.2">
      <c r="A591" s="157">
        <v>2</v>
      </c>
      <c r="B591" s="275">
        <v>39934</v>
      </c>
      <c r="C591" s="3" t="s">
        <v>1380</v>
      </c>
      <c r="D591" s="250" t="s">
        <v>867</v>
      </c>
      <c r="E591" s="299" t="s">
        <v>1190</v>
      </c>
      <c r="F591" s="298" t="s">
        <v>420</v>
      </c>
      <c r="G591" s="251">
        <v>2250000</v>
      </c>
      <c r="H591" s="264" t="s">
        <v>14</v>
      </c>
      <c r="I591" s="300"/>
      <c r="J591" s="276"/>
      <c r="K591" s="1061"/>
      <c r="L591" s="155" t="str">
        <f t="shared" si="17"/>
        <v/>
      </c>
      <c r="M591" s="166"/>
      <c r="N591" s="4"/>
      <c r="O591" s="174"/>
      <c r="P591" s="277"/>
      <c r="Q591" s="170"/>
      <c r="R591" s="596"/>
    </row>
    <row r="592" spans="1:18" x14ac:dyDescent="0.2">
      <c r="A592" s="157">
        <v>2</v>
      </c>
      <c r="B592" s="275">
        <v>39934</v>
      </c>
      <c r="C592" s="3" t="s">
        <v>1381</v>
      </c>
      <c r="D592" s="250" t="s">
        <v>934</v>
      </c>
      <c r="E592" s="299" t="s">
        <v>1050</v>
      </c>
      <c r="F592" s="298" t="s">
        <v>420</v>
      </c>
      <c r="G592" s="251">
        <v>4500000</v>
      </c>
      <c r="H592" s="264" t="s">
        <v>14</v>
      </c>
      <c r="I592" s="300"/>
      <c r="J592" s="276"/>
      <c r="K592" s="1061"/>
      <c r="L592" s="155" t="str">
        <f t="shared" si="17"/>
        <v/>
      </c>
      <c r="M592" s="166"/>
      <c r="N592" s="4"/>
      <c r="O592" s="174"/>
      <c r="P592" s="277"/>
      <c r="Q592" s="170"/>
      <c r="R592" s="596"/>
    </row>
    <row r="593" spans="1:18" x14ac:dyDescent="0.2">
      <c r="A593" s="157">
        <v>2</v>
      </c>
      <c r="B593" s="275">
        <v>39934</v>
      </c>
      <c r="C593" s="3" t="s">
        <v>1382</v>
      </c>
      <c r="D593" s="250" t="s">
        <v>1048</v>
      </c>
      <c r="E593" s="299" t="s">
        <v>704</v>
      </c>
      <c r="F593" s="298" t="s">
        <v>420</v>
      </c>
      <c r="G593" s="251">
        <v>3194000</v>
      </c>
      <c r="H593" s="264" t="s">
        <v>14</v>
      </c>
      <c r="I593" s="300"/>
      <c r="J593" s="276"/>
      <c r="K593" s="1061"/>
      <c r="L593" s="155" t="str">
        <f t="shared" si="17"/>
        <v/>
      </c>
      <c r="M593" s="166"/>
      <c r="N593" s="4"/>
      <c r="O593" s="174"/>
      <c r="P593" s="277"/>
      <c r="Q593" s="170"/>
      <c r="R593" s="596"/>
    </row>
    <row r="594" spans="1:18" x14ac:dyDescent="0.2">
      <c r="A594" s="157">
        <v>2</v>
      </c>
      <c r="B594" s="275">
        <v>39934</v>
      </c>
      <c r="C594" s="3" t="s">
        <v>1387</v>
      </c>
      <c r="D594" s="250" t="s">
        <v>922</v>
      </c>
      <c r="E594" s="299" t="s">
        <v>985</v>
      </c>
      <c r="F594" s="298" t="s">
        <v>420</v>
      </c>
      <c r="G594" s="251">
        <v>4000000</v>
      </c>
      <c r="H594" s="264" t="s">
        <v>14</v>
      </c>
      <c r="I594" s="300"/>
      <c r="J594" s="276"/>
      <c r="K594" s="1061"/>
      <c r="L594" s="155" t="str">
        <f t="shared" si="17"/>
        <v/>
      </c>
      <c r="M594" s="166"/>
      <c r="N594" s="4"/>
      <c r="O594" s="174"/>
      <c r="P594" s="277"/>
      <c r="Q594" s="170"/>
      <c r="R594" s="596"/>
    </row>
    <row r="595" spans="1:18" s="297" customFormat="1" ht="28.5" x14ac:dyDescent="0.2">
      <c r="A595" s="189">
        <v>8</v>
      </c>
      <c r="B595" s="1521">
        <v>39934</v>
      </c>
      <c r="C595" s="1525" t="s">
        <v>1383</v>
      </c>
      <c r="D595" s="1524" t="s">
        <v>1385</v>
      </c>
      <c r="E595" s="304" t="s">
        <v>1069</v>
      </c>
      <c r="F595" s="305" t="s">
        <v>1405</v>
      </c>
      <c r="G595" s="255">
        <v>6100000</v>
      </c>
      <c r="H595" s="280" t="s">
        <v>14</v>
      </c>
      <c r="I595" s="306"/>
      <c r="J595" s="281"/>
      <c r="K595" s="1062"/>
      <c r="L595" s="155" t="str">
        <f t="shared" si="17"/>
        <v/>
      </c>
      <c r="M595" s="234"/>
      <c r="N595" s="139"/>
      <c r="O595" s="1520"/>
      <c r="P595" s="282"/>
      <c r="Q595" s="237"/>
      <c r="R595" s="725"/>
    </row>
    <row r="596" spans="1:18" s="297" customFormat="1" ht="28.5" x14ac:dyDescent="0.2">
      <c r="A596" s="189">
        <v>8</v>
      </c>
      <c r="B596" s="1521">
        <v>39934</v>
      </c>
      <c r="C596" s="1525" t="s">
        <v>1388</v>
      </c>
      <c r="D596" s="1525" t="s">
        <v>1386</v>
      </c>
      <c r="E596" s="1526" t="s">
        <v>747</v>
      </c>
      <c r="F596" s="305" t="s">
        <v>1405</v>
      </c>
      <c r="G596" s="255">
        <v>10750000</v>
      </c>
      <c r="H596" s="280" t="s">
        <v>14</v>
      </c>
      <c r="I596" s="306"/>
      <c r="J596" s="281"/>
      <c r="K596" s="1062"/>
      <c r="L596" s="155" t="str">
        <f t="shared" si="17"/>
        <v/>
      </c>
      <c r="M596" s="234"/>
      <c r="N596" s="139"/>
      <c r="O596" s="1520"/>
      <c r="P596" s="282"/>
      <c r="Q596" s="237"/>
      <c r="R596" s="725"/>
    </row>
    <row r="597" spans="1:18" s="297" customFormat="1" ht="28.5" x14ac:dyDescent="0.2">
      <c r="A597" s="737" t="s">
        <v>1998</v>
      </c>
      <c r="B597" s="1521">
        <v>39941</v>
      </c>
      <c r="C597" s="1524" t="s">
        <v>1999</v>
      </c>
      <c r="D597" s="1525" t="s">
        <v>1394</v>
      </c>
      <c r="E597" s="1526" t="s">
        <v>1310</v>
      </c>
      <c r="F597" s="876" t="s">
        <v>420</v>
      </c>
      <c r="G597" s="255">
        <v>3091000</v>
      </c>
      <c r="H597" s="280" t="s">
        <v>14</v>
      </c>
      <c r="I597" s="306"/>
      <c r="J597" s="281"/>
      <c r="K597" s="1062"/>
      <c r="L597" s="191" t="str">
        <f t="shared" si="17"/>
        <v/>
      </c>
      <c r="M597" s="234"/>
      <c r="N597" s="139"/>
      <c r="O597" s="1520"/>
      <c r="P597" s="282"/>
      <c r="Q597" s="237"/>
      <c r="R597" s="725"/>
    </row>
    <row r="598" spans="1:18" x14ac:dyDescent="0.2">
      <c r="A598" s="157">
        <v>2</v>
      </c>
      <c r="B598" s="275">
        <v>39941</v>
      </c>
      <c r="C598" s="3" t="s">
        <v>1391</v>
      </c>
      <c r="D598" s="3" t="s">
        <v>934</v>
      </c>
      <c r="E598" s="2" t="s">
        <v>1050</v>
      </c>
      <c r="F598" s="298" t="s">
        <v>420</v>
      </c>
      <c r="G598" s="251">
        <v>5500000</v>
      </c>
      <c r="H598" s="264" t="s">
        <v>14</v>
      </c>
      <c r="I598" s="300"/>
      <c r="J598" s="276"/>
      <c r="K598" s="1061"/>
      <c r="L598" s="155" t="str">
        <f t="shared" si="17"/>
        <v/>
      </c>
      <c r="M598" s="166"/>
      <c r="N598" s="4"/>
      <c r="O598" s="174"/>
      <c r="P598" s="277"/>
      <c r="Q598" s="170"/>
      <c r="R598" s="596"/>
    </row>
    <row r="599" spans="1:18" x14ac:dyDescent="0.2">
      <c r="A599" s="157">
        <v>2</v>
      </c>
      <c r="B599" s="275">
        <v>39941</v>
      </c>
      <c r="C599" s="3" t="s">
        <v>1392</v>
      </c>
      <c r="D599" s="3" t="s">
        <v>1395</v>
      </c>
      <c r="E599" s="2" t="s">
        <v>1050</v>
      </c>
      <c r="F599" s="298" t="s">
        <v>420</v>
      </c>
      <c r="G599" s="251">
        <v>6000000</v>
      </c>
      <c r="H599" s="264" t="s">
        <v>14</v>
      </c>
      <c r="I599" s="300"/>
      <c r="J599" s="276"/>
      <c r="K599" s="1061"/>
      <c r="L599" s="155" t="str">
        <f t="shared" si="17"/>
        <v/>
      </c>
      <c r="M599" s="166"/>
      <c r="N599" s="4"/>
      <c r="O599" s="174"/>
      <c r="P599" s="277"/>
      <c r="Q599" s="170"/>
      <c r="R599" s="596"/>
    </row>
    <row r="600" spans="1:18" s="297" customFormat="1" ht="28.5" x14ac:dyDescent="0.2">
      <c r="A600" s="189">
        <v>8</v>
      </c>
      <c r="B600" s="1521">
        <v>39941</v>
      </c>
      <c r="C600" s="1525" t="s">
        <v>1402</v>
      </c>
      <c r="D600" s="1525" t="s">
        <v>1396</v>
      </c>
      <c r="E600" s="1526" t="s">
        <v>985</v>
      </c>
      <c r="F600" s="305" t="s">
        <v>1405</v>
      </c>
      <c r="G600" s="255">
        <v>3000000</v>
      </c>
      <c r="H600" s="280" t="s">
        <v>14</v>
      </c>
      <c r="I600" s="306"/>
      <c r="J600" s="281"/>
      <c r="K600" s="1062"/>
      <c r="L600" s="155" t="str">
        <f t="shared" si="17"/>
        <v/>
      </c>
      <c r="M600" s="234"/>
      <c r="N600" s="139"/>
      <c r="O600" s="1520"/>
      <c r="P600" s="282"/>
      <c r="Q600" s="237"/>
      <c r="R600" s="725"/>
    </row>
    <row r="601" spans="1:18" s="297" customFormat="1" ht="28.5" x14ac:dyDescent="0.2">
      <c r="A601" s="189">
        <v>8</v>
      </c>
      <c r="B601" s="1521">
        <v>39941</v>
      </c>
      <c r="C601" s="1525" t="s">
        <v>1401</v>
      </c>
      <c r="D601" s="1525" t="s">
        <v>1397</v>
      </c>
      <c r="E601" s="1526" t="s">
        <v>1005</v>
      </c>
      <c r="F601" s="305" t="s">
        <v>1405</v>
      </c>
      <c r="G601" s="255">
        <v>4000000</v>
      </c>
      <c r="H601" s="280" t="s">
        <v>14</v>
      </c>
      <c r="I601" s="306"/>
      <c r="J601" s="281"/>
      <c r="K601" s="1062"/>
      <c r="L601" s="155" t="str">
        <f t="shared" si="17"/>
        <v/>
      </c>
      <c r="M601" s="234"/>
      <c r="N601" s="139"/>
      <c r="O601" s="1520"/>
      <c r="P601" s="282"/>
      <c r="Q601" s="237"/>
      <c r="R601" s="725"/>
    </row>
    <row r="602" spans="1:18" s="297" customFormat="1" ht="28.5" x14ac:dyDescent="0.2">
      <c r="A602" s="189">
        <v>8</v>
      </c>
      <c r="B602" s="1521">
        <v>39941</v>
      </c>
      <c r="C602" s="1525" t="s">
        <v>1400</v>
      </c>
      <c r="D602" s="1525" t="s">
        <v>1398</v>
      </c>
      <c r="E602" s="1526" t="s">
        <v>1001</v>
      </c>
      <c r="F602" s="305" t="s">
        <v>1405</v>
      </c>
      <c r="G602" s="255">
        <v>13644000</v>
      </c>
      <c r="H602" s="280" t="s">
        <v>14</v>
      </c>
      <c r="I602" s="306"/>
      <c r="J602" s="281"/>
      <c r="K602" s="1528"/>
      <c r="L602" s="155" t="str">
        <f t="shared" si="17"/>
        <v/>
      </c>
      <c r="M602" s="234"/>
      <c r="N602" s="139"/>
      <c r="O602" s="1520"/>
      <c r="P602" s="282"/>
      <c r="Q602" s="237"/>
      <c r="R602" s="725"/>
    </row>
    <row r="603" spans="1:18" s="297" customFormat="1" ht="28.5" x14ac:dyDescent="0.2">
      <c r="A603" s="737" t="s">
        <v>1977</v>
      </c>
      <c r="B603" s="1521">
        <v>39941</v>
      </c>
      <c r="C603" s="1525" t="s">
        <v>1393</v>
      </c>
      <c r="D603" s="1525" t="s">
        <v>1399</v>
      </c>
      <c r="E603" s="1526" t="s">
        <v>985</v>
      </c>
      <c r="F603" s="863" t="s">
        <v>1403</v>
      </c>
      <c r="G603" s="255">
        <v>6784000</v>
      </c>
      <c r="H603" s="280" t="s">
        <v>14</v>
      </c>
      <c r="I603" s="183">
        <v>40403</v>
      </c>
      <c r="J603" s="281">
        <v>4</v>
      </c>
      <c r="K603" s="1062">
        <v>6784000</v>
      </c>
      <c r="L603" s="191">
        <f t="shared" si="17"/>
        <v>0</v>
      </c>
      <c r="M603" s="842" t="s">
        <v>591</v>
      </c>
      <c r="N603" s="843" t="s">
        <v>591</v>
      </c>
      <c r="O603" s="1520" t="s">
        <v>591</v>
      </c>
      <c r="P603" s="844"/>
      <c r="Q603" s="845" t="s">
        <v>1580</v>
      </c>
      <c r="R603" s="725" t="s">
        <v>591</v>
      </c>
    </row>
    <row r="604" spans="1:18" x14ac:dyDescent="0.2">
      <c r="A604" s="157"/>
      <c r="B604" s="275">
        <v>39948</v>
      </c>
      <c r="C604" s="3" t="s">
        <v>1406</v>
      </c>
      <c r="D604" s="3" t="s">
        <v>1416</v>
      </c>
      <c r="E604" s="2" t="s">
        <v>581</v>
      </c>
      <c r="F604" s="308" t="s">
        <v>498</v>
      </c>
      <c r="G604" s="251">
        <v>21000000</v>
      </c>
      <c r="H604" s="264" t="s">
        <v>14</v>
      </c>
      <c r="I604" s="300"/>
      <c r="J604" s="276"/>
      <c r="K604" s="1066"/>
      <c r="L604" s="155" t="str">
        <f t="shared" si="17"/>
        <v/>
      </c>
      <c r="M604" s="166"/>
      <c r="N604" s="4"/>
      <c r="O604" s="174"/>
      <c r="P604" s="277"/>
      <c r="Q604" s="170"/>
      <c r="R604" s="596"/>
    </row>
    <row r="605" spans="1:18" x14ac:dyDescent="0.2">
      <c r="A605" s="157">
        <v>2</v>
      </c>
      <c r="B605" s="275">
        <v>39948</v>
      </c>
      <c r="C605" s="3" t="s">
        <v>1407</v>
      </c>
      <c r="D605" s="3" t="s">
        <v>1417</v>
      </c>
      <c r="E605" s="2" t="s">
        <v>1310</v>
      </c>
      <c r="F605" s="298" t="s">
        <v>420</v>
      </c>
      <c r="G605" s="251">
        <v>1341000</v>
      </c>
      <c r="H605" s="264" t="s">
        <v>14</v>
      </c>
      <c r="I605" s="300"/>
      <c r="J605" s="276"/>
      <c r="K605" s="1066"/>
      <c r="L605" s="155" t="str">
        <f t="shared" si="17"/>
        <v/>
      </c>
      <c r="M605" s="166"/>
      <c r="N605" s="4"/>
      <c r="O605" s="174"/>
      <c r="P605" s="277"/>
      <c r="Q605" s="170"/>
      <c r="R605" s="596"/>
    </row>
    <row r="606" spans="1:18" x14ac:dyDescent="0.2">
      <c r="A606" s="157">
        <v>2</v>
      </c>
      <c r="B606" s="275">
        <v>39948</v>
      </c>
      <c r="C606" s="3" t="s">
        <v>1408</v>
      </c>
      <c r="D606" s="3" t="s">
        <v>1418</v>
      </c>
      <c r="E606" s="2" t="s">
        <v>1190</v>
      </c>
      <c r="F606" s="298" t="s">
        <v>420</v>
      </c>
      <c r="G606" s="251">
        <v>4700000</v>
      </c>
      <c r="H606" s="264" t="s">
        <v>14</v>
      </c>
      <c r="I606" s="300"/>
      <c r="J606" s="276"/>
      <c r="K606" s="1066"/>
      <c r="L606" s="155" t="str">
        <f t="shared" ref="L606:L621" si="18">IF($K606&lt;&gt;0,$G606-$K606,"")</f>
        <v/>
      </c>
      <c r="M606" s="166"/>
      <c r="N606" s="4"/>
      <c r="O606" s="174"/>
      <c r="P606" s="277"/>
      <c r="Q606" s="170"/>
      <c r="R606" s="596"/>
    </row>
    <row r="607" spans="1:18" x14ac:dyDescent="0.2">
      <c r="A607" s="157">
        <v>2</v>
      </c>
      <c r="B607" s="275">
        <v>39948</v>
      </c>
      <c r="C607" s="3" t="s">
        <v>1411</v>
      </c>
      <c r="D607" s="3" t="s">
        <v>1419</v>
      </c>
      <c r="E607" s="2" t="s">
        <v>985</v>
      </c>
      <c r="F607" s="298" t="s">
        <v>420</v>
      </c>
      <c r="G607" s="251">
        <v>6970000</v>
      </c>
      <c r="H607" s="264" t="s">
        <v>14</v>
      </c>
      <c r="I607" s="300"/>
      <c r="J607" s="276"/>
      <c r="K607" s="1066"/>
      <c r="L607" s="155" t="str">
        <f t="shared" si="18"/>
        <v/>
      </c>
      <c r="M607" s="166"/>
      <c r="N607" s="4"/>
      <c r="O607" s="174"/>
      <c r="P607" s="277"/>
      <c r="Q607" s="170"/>
      <c r="R607" s="596"/>
    </row>
    <row r="608" spans="1:18" x14ac:dyDescent="0.2">
      <c r="A608" s="157">
        <v>2</v>
      </c>
      <c r="B608" s="275">
        <v>39948</v>
      </c>
      <c r="C608" s="3" t="s">
        <v>1409</v>
      </c>
      <c r="D608" s="3" t="s">
        <v>1420</v>
      </c>
      <c r="E608" s="2" t="s">
        <v>1064</v>
      </c>
      <c r="F608" s="298" t="s">
        <v>420</v>
      </c>
      <c r="G608" s="251">
        <v>2720000</v>
      </c>
      <c r="H608" s="264" t="s">
        <v>14</v>
      </c>
      <c r="I608" s="300"/>
      <c r="J608" s="276"/>
      <c r="K608" s="1066"/>
      <c r="L608" s="155" t="str">
        <f t="shared" si="18"/>
        <v/>
      </c>
      <c r="M608" s="166"/>
      <c r="N608" s="4"/>
      <c r="O608" s="174"/>
      <c r="P608" s="277"/>
      <c r="Q608" s="170"/>
      <c r="R608" s="596"/>
    </row>
    <row r="609" spans="1:18" x14ac:dyDescent="0.2">
      <c r="A609" s="157">
        <v>2</v>
      </c>
      <c r="B609" s="275">
        <v>39948</v>
      </c>
      <c r="C609" s="3" t="s">
        <v>1413</v>
      </c>
      <c r="D609" s="3" t="s">
        <v>1421</v>
      </c>
      <c r="E609" s="2" t="s">
        <v>1021</v>
      </c>
      <c r="F609" s="298" t="s">
        <v>420</v>
      </c>
      <c r="G609" s="251">
        <v>14800000</v>
      </c>
      <c r="H609" s="264" t="s">
        <v>14</v>
      </c>
      <c r="I609" s="300"/>
      <c r="J609" s="276"/>
      <c r="K609" s="1066"/>
      <c r="L609" s="155" t="str">
        <f t="shared" si="18"/>
        <v/>
      </c>
      <c r="M609" s="166"/>
      <c r="N609" s="4"/>
      <c r="O609" s="174"/>
      <c r="P609" s="277"/>
      <c r="Q609" s="170"/>
      <c r="R609" s="596"/>
    </row>
    <row r="610" spans="1:18" x14ac:dyDescent="0.2">
      <c r="A610" s="157">
        <v>2</v>
      </c>
      <c r="B610" s="275">
        <v>39948</v>
      </c>
      <c r="C610" s="3" t="s">
        <v>1410</v>
      </c>
      <c r="D610" s="3" t="s">
        <v>1422</v>
      </c>
      <c r="E610" s="2" t="s">
        <v>1024</v>
      </c>
      <c r="F610" s="298" t="s">
        <v>420</v>
      </c>
      <c r="G610" s="251">
        <v>4862000</v>
      </c>
      <c r="H610" s="264" t="s">
        <v>14</v>
      </c>
      <c r="I610" s="300"/>
      <c r="J610" s="276"/>
      <c r="K610" s="1066"/>
      <c r="L610" s="155" t="str">
        <f t="shared" si="18"/>
        <v/>
      </c>
      <c r="M610" s="166"/>
      <c r="N610" s="4"/>
      <c r="O610" s="174"/>
      <c r="P610" s="277"/>
      <c r="Q610" s="170"/>
      <c r="R610" s="596"/>
    </row>
    <row r="611" spans="1:18" x14ac:dyDescent="0.2">
      <c r="A611" s="157">
        <v>2</v>
      </c>
      <c r="B611" s="275">
        <v>39948</v>
      </c>
      <c r="C611" s="3" t="s">
        <v>1412</v>
      </c>
      <c r="D611" s="3" t="s">
        <v>1423</v>
      </c>
      <c r="E611" s="295" t="s">
        <v>985</v>
      </c>
      <c r="F611" s="309" t="s">
        <v>420</v>
      </c>
      <c r="G611" s="251">
        <v>15000000</v>
      </c>
      <c r="H611" s="264" t="s">
        <v>14</v>
      </c>
      <c r="I611" s="300"/>
      <c r="J611" s="276"/>
      <c r="K611" s="1066"/>
      <c r="L611" s="155" t="str">
        <f t="shared" si="18"/>
        <v/>
      </c>
      <c r="M611" s="166"/>
      <c r="N611" s="4"/>
      <c r="O611" s="174"/>
      <c r="P611" s="277"/>
      <c r="Q611" s="170"/>
      <c r="R611" s="596"/>
    </row>
    <row r="612" spans="1:18" s="867" customFormat="1" ht="28.5" x14ac:dyDescent="0.2">
      <c r="A612" s="737" t="s">
        <v>2015</v>
      </c>
      <c r="B612" s="865">
        <v>39948</v>
      </c>
      <c r="C612" s="1524" t="s">
        <v>1428</v>
      </c>
      <c r="D612" s="1524" t="s">
        <v>922</v>
      </c>
      <c r="E612" s="304" t="s">
        <v>985</v>
      </c>
      <c r="F612" s="915" t="s">
        <v>1403</v>
      </c>
      <c r="G612" s="838">
        <v>4205000</v>
      </c>
      <c r="H612" s="839" t="s">
        <v>14</v>
      </c>
      <c r="I612" s="871">
        <v>40431</v>
      </c>
      <c r="J612" s="872">
        <v>4</v>
      </c>
      <c r="K612" s="1067">
        <v>4205000</v>
      </c>
      <c r="L612" s="592">
        <f t="shared" si="18"/>
        <v>0</v>
      </c>
      <c r="M612" s="234" t="s">
        <v>591</v>
      </c>
      <c r="N612" s="916" t="s">
        <v>591</v>
      </c>
      <c r="O612" s="1520" t="s">
        <v>591</v>
      </c>
      <c r="P612" s="873"/>
      <c r="Q612" s="601" t="s">
        <v>1580</v>
      </c>
      <c r="R612" s="725" t="s">
        <v>591</v>
      </c>
    </row>
    <row r="613" spans="1:18" s="297" customFormat="1" ht="28.5" x14ac:dyDescent="0.2">
      <c r="A613" s="189">
        <v>8</v>
      </c>
      <c r="B613" s="1521">
        <v>39948</v>
      </c>
      <c r="C613" s="1525" t="s">
        <v>1414</v>
      </c>
      <c r="D613" s="1525" t="s">
        <v>1424</v>
      </c>
      <c r="E613" s="1526" t="s">
        <v>1001</v>
      </c>
      <c r="F613" s="305" t="s">
        <v>1405</v>
      </c>
      <c r="G613" s="255">
        <v>5586000</v>
      </c>
      <c r="H613" s="280" t="s">
        <v>14</v>
      </c>
      <c r="I613" s="306"/>
      <c r="J613" s="281"/>
      <c r="K613" s="1528"/>
      <c r="L613" s="155" t="str">
        <f t="shared" si="18"/>
        <v/>
      </c>
      <c r="M613" s="234"/>
      <c r="N613" s="139"/>
      <c r="O613" s="1520"/>
      <c r="P613" s="282"/>
      <c r="Q613" s="237"/>
      <c r="R613" s="725"/>
    </row>
    <row r="614" spans="1:18" s="297" customFormat="1" ht="28.5" x14ac:dyDescent="0.2">
      <c r="A614" s="189">
        <v>8</v>
      </c>
      <c r="B614" s="1521">
        <v>39948</v>
      </c>
      <c r="C614" s="1525" t="s">
        <v>1431</v>
      </c>
      <c r="D614" s="1525" t="s">
        <v>1425</v>
      </c>
      <c r="E614" s="1526" t="s">
        <v>1001</v>
      </c>
      <c r="F614" s="305" t="s">
        <v>1405</v>
      </c>
      <c r="G614" s="255">
        <v>2400000</v>
      </c>
      <c r="H614" s="280" t="s">
        <v>14</v>
      </c>
      <c r="I614" s="306"/>
      <c r="J614" s="281"/>
      <c r="K614" s="1528"/>
      <c r="L614" s="155" t="str">
        <f t="shared" si="18"/>
        <v/>
      </c>
      <c r="M614" s="234"/>
      <c r="N614" s="139"/>
      <c r="O614" s="1520"/>
      <c r="P614" s="282"/>
      <c r="Q614" s="237"/>
      <c r="R614" s="725"/>
    </row>
    <row r="615" spans="1:18" s="297" customFormat="1" ht="28.5" x14ac:dyDescent="0.2">
      <c r="A615" s="189">
        <v>8</v>
      </c>
      <c r="B615" s="1521">
        <v>39948</v>
      </c>
      <c r="C615" s="1525" t="s">
        <v>1415</v>
      </c>
      <c r="D615" s="1525" t="s">
        <v>869</v>
      </c>
      <c r="E615" s="1526" t="s">
        <v>992</v>
      </c>
      <c r="F615" s="305" t="s">
        <v>1405</v>
      </c>
      <c r="G615" s="255">
        <v>1100000</v>
      </c>
      <c r="H615" s="280" t="s">
        <v>14</v>
      </c>
      <c r="I615" s="306"/>
      <c r="J615" s="281"/>
      <c r="K615" s="1528"/>
      <c r="L615" s="155" t="str">
        <f t="shared" si="18"/>
        <v/>
      </c>
      <c r="M615" s="234"/>
      <c r="N615" s="139"/>
      <c r="O615" s="1520"/>
      <c r="P615" s="282"/>
      <c r="Q615" s="237"/>
      <c r="R615" s="725"/>
    </row>
    <row r="616" spans="1:18" s="297" customFormat="1" ht="28.5" x14ac:dyDescent="0.2">
      <c r="A616" s="189">
        <v>8</v>
      </c>
      <c r="B616" s="1521">
        <v>39948</v>
      </c>
      <c r="C616" s="1525" t="s">
        <v>1429</v>
      </c>
      <c r="D616" s="1525" t="s">
        <v>1426</v>
      </c>
      <c r="E616" s="1526" t="s">
        <v>1001</v>
      </c>
      <c r="F616" s="305" t="s">
        <v>1405</v>
      </c>
      <c r="G616" s="255">
        <v>2639000</v>
      </c>
      <c r="H616" s="280" t="s">
        <v>14</v>
      </c>
      <c r="I616" s="306"/>
      <c r="J616" s="281"/>
      <c r="K616" s="1528"/>
      <c r="L616" s="155" t="str">
        <f t="shared" si="18"/>
        <v/>
      </c>
      <c r="M616" s="234"/>
      <c r="N616" s="139"/>
      <c r="O616" s="1520"/>
      <c r="P616" s="282"/>
      <c r="Q616" s="237"/>
      <c r="R616" s="725"/>
    </row>
    <row r="617" spans="1:18" s="297" customFormat="1" ht="28.5" x14ac:dyDescent="0.2">
      <c r="A617" s="189">
        <v>8</v>
      </c>
      <c r="B617" s="1521">
        <v>39948</v>
      </c>
      <c r="C617" s="1525" t="s">
        <v>1430</v>
      </c>
      <c r="D617" s="1525" t="s">
        <v>1427</v>
      </c>
      <c r="E617" s="1526" t="s">
        <v>985</v>
      </c>
      <c r="F617" s="305" t="s">
        <v>1405</v>
      </c>
      <c r="G617" s="255">
        <v>20300000</v>
      </c>
      <c r="H617" s="280" t="s">
        <v>14</v>
      </c>
      <c r="I617" s="306"/>
      <c r="J617" s="281"/>
      <c r="K617" s="1528"/>
      <c r="L617" s="155" t="str">
        <f t="shared" si="18"/>
        <v/>
      </c>
      <c r="M617" s="234"/>
      <c r="N617" s="139"/>
      <c r="O617" s="1520"/>
      <c r="P617" s="282"/>
      <c r="Q617" s="237"/>
      <c r="R617" s="725"/>
    </row>
    <row r="618" spans="1:18" x14ac:dyDescent="0.2">
      <c r="A618" s="157">
        <v>2</v>
      </c>
      <c r="B618" s="275">
        <v>39955</v>
      </c>
      <c r="C618" s="3" t="s">
        <v>948</v>
      </c>
      <c r="D618" s="3" t="s">
        <v>701</v>
      </c>
      <c r="E618" s="295" t="s">
        <v>1005</v>
      </c>
      <c r="F618" s="309" t="s">
        <v>420</v>
      </c>
      <c r="G618" s="251">
        <v>15000000</v>
      </c>
      <c r="H618" s="264" t="s">
        <v>14</v>
      </c>
      <c r="I618" s="300"/>
      <c r="J618" s="276"/>
      <c r="K618" s="1066"/>
      <c r="L618" s="155" t="str">
        <f t="shared" si="18"/>
        <v/>
      </c>
      <c r="M618" s="166"/>
      <c r="N618" s="4"/>
      <c r="O618" s="174"/>
      <c r="P618" s="277"/>
      <c r="Q618" s="170"/>
      <c r="R618" s="596"/>
    </row>
    <row r="619" spans="1:18" x14ac:dyDescent="0.2">
      <c r="A619" s="157">
        <v>2</v>
      </c>
      <c r="B619" s="275">
        <v>39955</v>
      </c>
      <c r="C619" s="3" t="s">
        <v>949</v>
      </c>
      <c r="D619" s="3" t="s">
        <v>956</v>
      </c>
      <c r="E619" s="295" t="s">
        <v>1061</v>
      </c>
      <c r="F619" s="309" t="s">
        <v>420</v>
      </c>
      <c r="G619" s="251">
        <v>1177000</v>
      </c>
      <c r="H619" s="264" t="s">
        <v>14</v>
      </c>
      <c r="I619" s="300"/>
      <c r="J619" s="276"/>
      <c r="K619" s="1066"/>
      <c r="L619" s="155" t="str">
        <f t="shared" si="18"/>
        <v/>
      </c>
      <c r="M619" s="166"/>
      <c r="N619" s="4"/>
      <c r="O619" s="174"/>
      <c r="P619" s="277"/>
      <c r="Q619" s="170"/>
      <c r="R619" s="596"/>
    </row>
    <row r="620" spans="1:18" x14ac:dyDescent="0.2">
      <c r="A620" s="157">
        <v>2</v>
      </c>
      <c r="B620" s="275">
        <v>39955</v>
      </c>
      <c r="C620" s="3" t="s">
        <v>950</v>
      </c>
      <c r="D620" s="3" t="s">
        <v>957</v>
      </c>
      <c r="E620" s="295" t="s">
        <v>1310</v>
      </c>
      <c r="F620" s="309" t="s">
        <v>420</v>
      </c>
      <c r="G620" s="251">
        <v>1300000</v>
      </c>
      <c r="H620" s="264" t="s">
        <v>14</v>
      </c>
      <c r="I620" s="300"/>
      <c r="J620" s="276"/>
      <c r="K620" s="1066"/>
      <c r="L620" s="155" t="str">
        <f t="shared" si="18"/>
        <v/>
      </c>
      <c r="M620" s="166"/>
      <c r="N620" s="4"/>
      <c r="O620" s="174"/>
      <c r="P620" s="277"/>
      <c r="Q620" s="170"/>
      <c r="R620" s="596"/>
    </row>
    <row r="621" spans="1:18" x14ac:dyDescent="0.2">
      <c r="A621" s="157">
        <v>2</v>
      </c>
      <c r="B621" s="275">
        <v>39955</v>
      </c>
      <c r="C621" s="3" t="s">
        <v>963</v>
      </c>
      <c r="D621" s="3" t="s">
        <v>746</v>
      </c>
      <c r="E621" s="295" t="s">
        <v>747</v>
      </c>
      <c r="F621" s="309" t="s">
        <v>420</v>
      </c>
      <c r="G621" s="251">
        <v>5000000</v>
      </c>
      <c r="H621" s="264" t="s">
        <v>14</v>
      </c>
      <c r="I621" s="300"/>
      <c r="J621" s="276"/>
      <c r="K621" s="1066"/>
      <c r="L621" s="155" t="str">
        <f t="shared" si="18"/>
        <v/>
      </c>
      <c r="M621" s="166"/>
      <c r="N621" s="4"/>
      <c r="O621" s="174"/>
      <c r="P621" s="277"/>
      <c r="Q621" s="170"/>
      <c r="R621" s="596"/>
    </row>
    <row r="622" spans="1:18" x14ac:dyDescent="0.2">
      <c r="A622" s="157">
        <v>2</v>
      </c>
      <c r="B622" s="275">
        <v>39955</v>
      </c>
      <c r="C622" s="3" t="s">
        <v>966</v>
      </c>
      <c r="D622" s="3" t="s">
        <v>922</v>
      </c>
      <c r="E622" s="295" t="s">
        <v>985</v>
      </c>
      <c r="F622" s="309" t="s">
        <v>420</v>
      </c>
      <c r="G622" s="251">
        <v>6272000</v>
      </c>
      <c r="H622" s="264" t="s">
        <v>14</v>
      </c>
      <c r="I622" s="300"/>
      <c r="J622" s="276"/>
      <c r="K622" s="1066"/>
      <c r="L622" s="4"/>
      <c r="M622" s="166"/>
      <c r="N622" s="4"/>
      <c r="O622" s="174"/>
      <c r="P622" s="277"/>
      <c r="Q622" s="170"/>
      <c r="R622" s="596"/>
    </row>
    <row r="623" spans="1:18" x14ac:dyDescent="0.2">
      <c r="A623" s="157">
        <v>2</v>
      </c>
      <c r="B623" s="275">
        <v>39955</v>
      </c>
      <c r="C623" s="3" t="s">
        <v>964</v>
      </c>
      <c r="D623" s="3" t="s">
        <v>958</v>
      </c>
      <c r="E623" s="295" t="s">
        <v>1039</v>
      </c>
      <c r="F623" s="309" t="s">
        <v>420</v>
      </c>
      <c r="G623" s="251">
        <v>9900000</v>
      </c>
      <c r="H623" s="264" t="s">
        <v>14</v>
      </c>
      <c r="I623" s="300"/>
      <c r="J623" s="276"/>
      <c r="K623" s="1066"/>
      <c r="L623" s="4"/>
      <c r="M623" s="166"/>
      <c r="N623" s="4"/>
      <c r="O623" s="174"/>
      <c r="P623" s="277"/>
      <c r="Q623" s="170"/>
      <c r="R623" s="596"/>
    </row>
    <row r="624" spans="1:18" x14ac:dyDescent="0.2">
      <c r="A624" s="157">
        <v>2</v>
      </c>
      <c r="B624" s="275">
        <v>39955</v>
      </c>
      <c r="C624" s="3" t="s">
        <v>951</v>
      </c>
      <c r="D624" s="3" t="s">
        <v>1214</v>
      </c>
      <c r="E624" s="295" t="s">
        <v>1005</v>
      </c>
      <c r="F624" s="309" t="s">
        <v>420</v>
      </c>
      <c r="G624" s="251">
        <v>5097000</v>
      </c>
      <c r="H624" s="264" t="s">
        <v>14</v>
      </c>
      <c r="I624" s="300"/>
      <c r="J624" s="276"/>
      <c r="K624" s="1066"/>
      <c r="L624" s="4"/>
      <c r="M624" s="166"/>
      <c r="N624" s="4"/>
      <c r="O624" s="174"/>
      <c r="P624" s="277"/>
      <c r="Q624" s="170"/>
      <c r="R624" s="596"/>
    </row>
    <row r="625" spans="1:18" s="297" customFormat="1" ht="28.5" x14ac:dyDescent="0.2">
      <c r="A625" s="189">
        <v>8</v>
      </c>
      <c r="B625" s="1521">
        <v>39955</v>
      </c>
      <c r="C625" s="1525" t="s">
        <v>952</v>
      </c>
      <c r="D625" s="1525" t="s">
        <v>959</v>
      </c>
      <c r="E625" s="1526" t="s">
        <v>989</v>
      </c>
      <c r="F625" s="305" t="s">
        <v>1405</v>
      </c>
      <c r="G625" s="255">
        <v>20400000</v>
      </c>
      <c r="H625" s="280" t="s">
        <v>14</v>
      </c>
      <c r="I625" s="306"/>
      <c r="J625" s="281"/>
      <c r="K625" s="1528"/>
      <c r="L625" s="139"/>
      <c r="M625" s="234"/>
      <c r="N625" s="139"/>
      <c r="O625" s="1520"/>
      <c r="P625" s="282"/>
      <c r="Q625" s="237"/>
      <c r="R625" s="725"/>
    </row>
    <row r="626" spans="1:18" s="297" customFormat="1" ht="28.5" x14ac:dyDescent="0.2">
      <c r="A626" s="189">
        <v>8</v>
      </c>
      <c r="B626" s="1521">
        <v>39955</v>
      </c>
      <c r="C626" s="1525" t="s">
        <v>953</v>
      </c>
      <c r="D626" s="1525" t="s">
        <v>960</v>
      </c>
      <c r="E626" s="1526" t="s">
        <v>1110</v>
      </c>
      <c r="F626" s="305" t="s">
        <v>1405</v>
      </c>
      <c r="G626" s="255">
        <v>6349000</v>
      </c>
      <c r="H626" s="280" t="s">
        <v>14</v>
      </c>
      <c r="I626" s="306"/>
      <c r="J626" s="281"/>
      <c r="K626" s="1528"/>
      <c r="L626" s="139"/>
      <c r="M626" s="234"/>
      <c r="N626" s="139"/>
      <c r="O626" s="1520"/>
      <c r="P626" s="282"/>
      <c r="Q626" s="237"/>
      <c r="R626" s="725"/>
    </row>
    <row r="627" spans="1:18" s="297" customFormat="1" ht="28.5" x14ac:dyDescent="0.2">
      <c r="A627" s="189">
        <v>8</v>
      </c>
      <c r="B627" s="1521">
        <v>39955</v>
      </c>
      <c r="C627" s="1525" t="s">
        <v>954</v>
      </c>
      <c r="D627" s="1525" t="s">
        <v>961</v>
      </c>
      <c r="E627" s="1526" t="s">
        <v>1005</v>
      </c>
      <c r="F627" s="305" t="s">
        <v>1405</v>
      </c>
      <c r="G627" s="255">
        <v>2993000</v>
      </c>
      <c r="H627" s="280" t="s">
        <v>14</v>
      </c>
      <c r="I627" s="306"/>
      <c r="J627" s="281"/>
      <c r="K627" s="1528"/>
      <c r="L627" s="139"/>
      <c r="M627" s="234"/>
      <c r="N627" s="139"/>
      <c r="O627" s="1520"/>
      <c r="P627" s="282"/>
      <c r="Q627" s="237"/>
      <c r="R627" s="725"/>
    </row>
    <row r="628" spans="1:18" s="297" customFormat="1" ht="28.5" x14ac:dyDescent="0.2">
      <c r="A628" s="189">
        <v>8</v>
      </c>
      <c r="B628" s="1521">
        <v>39955</v>
      </c>
      <c r="C628" s="1525" t="s">
        <v>965</v>
      </c>
      <c r="D628" s="1525" t="s">
        <v>1214</v>
      </c>
      <c r="E628" s="1526" t="s">
        <v>1005</v>
      </c>
      <c r="F628" s="305" t="s">
        <v>1405</v>
      </c>
      <c r="G628" s="255">
        <v>20445000</v>
      </c>
      <c r="H628" s="280" t="s">
        <v>14</v>
      </c>
      <c r="I628" s="306"/>
      <c r="J628" s="281"/>
      <c r="K628" s="1528"/>
      <c r="L628" s="1504"/>
      <c r="M628" s="310"/>
      <c r="N628" s="311"/>
      <c r="O628" s="1503"/>
      <c r="P628" s="282"/>
      <c r="Q628" s="237"/>
      <c r="R628" s="727"/>
    </row>
    <row r="629" spans="1:18" s="297" customFormat="1" ht="28.5" x14ac:dyDescent="0.2">
      <c r="A629" s="189">
        <v>8</v>
      </c>
      <c r="B629" s="1521">
        <v>39955</v>
      </c>
      <c r="C629" s="1525" t="s">
        <v>955</v>
      </c>
      <c r="D629" s="1525" t="s">
        <v>962</v>
      </c>
      <c r="E629" s="1526" t="s">
        <v>1050</v>
      </c>
      <c r="F629" s="305" t="s">
        <v>1405</v>
      </c>
      <c r="G629" s="255">
        <v>14400000</v>
      </c>
      <c r="H629" s="280" t="s">
        <v>14</v>
      </c>
      <c r="I629" s="306"/>
      <c r="J629" s="281"/>
      <c r="K629" s="1528"/>
      <c r="L629" s="139"/>
      <c r="M629" s="234"/>
      <c r="N629" s="306"/>
      <c r="O629" s="1520"/>
      <c r="P629" s="282"/>
      <c r="Q629" s="237"/>
      <c r="R629" s="725"/>
    </row>
    <row r="630" spans="1:18" x14ac:dyDescent="0.2">
      <c r="A630" s="157"/>
      <c r="B630" s="275">
        <v>39962</v>
      </c>
      <c r="C630" s="3" t="s">
        <v>835</v>
      </c>
      <c r="D630" s="3" t="s">
        <v>836</v>
      </c>
      <c r="E630" s="2" t="s">
        <v>1039</v>
      </c>
      <c r="F630" s="312" t="s">
        <v>498</v>
      </c>
      <c r="G630" s="251">
        <v>19468000</v>
      </c>
      <c r="H630" s="313" t="s">
        <v>14</v>
      </c>
      <c r="I630" s="300"/>
      <c r="J630" s="276"/>
      <c r="K630" s="1066"/>
      <c r="L630" s="4"/>
      <c r="M630" s="166"/>
      <c r="N630" s="300"/>
      <c r="O630" s="174"/>
      <c r="P630" s="277"/>
      <c r="Q630" s="170"/>
      <c r="R630" s="596"/>
    </row>
    <row r="631" spans="1:18" x14ac:dyDescent="0.2">
      <c r="A631" s="157">
        <v>2</v>
      </c>
      <c r="B631" s="275">
        <v>39962</v>
      </c>
      <c r="C631" s="3" t="s">
        <v>829</v>
      </c>
      <c r="D631" s="3" t="s">
        <v>837</v>
      </c>
      <c r="E631" s="2" t="s">
        <v>987</v>
      </c>
      <c r="F631" s="312" t="s">
        <v>420</v>
      </c>
      <c r="G631" s="251">
        <v>1800000</v>
      </c>
      <c r="H631" s="313" t="s">
        <v>14</v>
      </c>
      <c r="I631" s="300"/>
      <c r="J631" s="276"/>
      <c r="K631" s="1066"/>
      <c r="L631" s="4"/>
      <c r="M631" s="166"/>
      <c r="N631" s="300"/>
      <c r="O631" s="174"/>
      <c r="P631" s="277"/>
      <c r="Q631" s="170"/>
      <c r="R631" s="596"/>
    </row>
    <row r="632" spans="1:18" x14ac:dyDescent="0.2">
      <c r="A632" s="157">
        <v>2</v>
      </c>
      <c r="B632" s="275">
        <v>39962</v>
      </c>
      <c r="C632" s="3" t="s">
        <v>846</v>
      </c>
      <c r="D632" s="3" t="s">
        <v>838</v>
      </c>
      <c r="E632" s="2" t="s">
        <v>985</v>
      </c>
      <c r="F632" s="312" t="s">
        <v>420</v>
      </c>
      <c r="G632" s="251">
        <v>4114000</v>
      </c>
      <c r="H632" s="313" t="s">
        <v>14</v>
      </c>
      <c r="I632" s="300"/>
      <c r="J632" s="276"/>
      <c r="K632" s="1066"/>
      <c r="L632" s="4"/>
      <c r="M632" s="166"/>
      <c r="N632" s="300"/>
      <c r="O632" s="174"/>
      <c r="P632" s="277"/>
      <c r="Q632" s="170"/>
      <c r="R632" s="596"/>
    </row>
    <row r="633" spans="1:18" x14ac:dyDescent="0.2">
      <c r="A633" s="157">
        <v>2</v>
      </c>
      <c r="B633" s="275">
        <v>39962</v>
      </c>
      <c r="C633" s="3" t="s">
        <v>830</v>
      </c>
      <c r="D633" s="3" t="s">
        <v>839</v>
      </c>
      <c r="E633" s="2" t="s">
        <v>1005</v>
      </c>
      <c r="F633" s="312" t="s">
        <v>420</v>
      </c>
      <c r="G633" s="251">
        <v>24990000</v>
      </c>
      <c r="H633" s="314" t="s">
        <v>14</v>
      </c>
      <c r="I633" s="300"/>
      <c r="J633" s="276"/>
      <c r="K633" s="1066"/>
      <c r="L633" s="4"/>
      <c r="M633" s="166"/>
      <c r="N633" s="300"/>
      <c r="O633" s="174"/>
      <c r="P633" s="277"/>
      <c r="Q633" s="170"/>
      <c r="R633" s="596"/>
    </row>
    <row r="634" spans="1:18" x14ac:dyDescent="0.2">
      <c r="A634" s="157">
        <v>2</v>
      </c>
      <c r="B634" s="275">
        <v>39962</v>
      </c>
      <c r="C634" s="3" t="s">
        <v>831</v>
      </c>
      <c r="D634" s="3" t="s">
        <v>840</v>
      </c>
      <c r="E634" s="2" t="s">
        <v>1012</v>
      </c>
      <c r="F634" s="312" t="s">
        <v>420</v>
      </c>
      <c r="G634" s="251">
        <v>3076000</v>
      </c>
      <c r="H634" s="264" t="s">
        <v>14</v>
      </c>
      <c r="I634" s="300"/>
      <c r="J634" s="276"/>
      <c r="K634" s="1066"/>
      <c r="L634" s="4"/>
      <c r="M634" s="166"/>
      <c r="N634" s="300"/>
      <c r="O634" s="174"/>
      <c r="P634" s="277"/>
      <c r="Q634" s="170"/>
      <c r="R634" s="596"/>
    </row>
    <row r="635" spans="1:18" x14ac:dyDescent="0.2">
      <c r="A635" s="157">
        <v>2</v>
      </c>
      <c r="B635" s="275">
        <v>39962</v>
      </c>
      <c r="C635" s="3" t="s">
        <v>832</v>
      </c>
      <c r="D635" s="3" t="s">
        <v>841</v>
      </c>
      <c r="E635" s="2" t="s">
        <v>1110</v>
      </c>
      <c r="F635" s="312" t="s">
        <v>420</v>
      </c>
      <c r="G635" s="251">
        <v>12000000</v>
      </c>
      <c r="H635" s="264" t="s">
        <v>14</v>
      </c>
      <c r="I635" s="300"/>
      <c r="J635" s="276"/>
      <c r="K635" s="1066"/>
      <c r="L635" s="4"/>
      <c r="M635" s="166"/>
      <c r="N635" s="300"/>
      <c r="O635" s="174"/>
      <c r="P635" s="277"/>
      <c r="Q635" s="170"/>
      <c r="R635" s="596"/>
    </row>
    <row r="636" spans="1:18" s="297" customFormat="1" ht="28.5" x14ac:dyDescent="0.2">
      <c r="A636" s="189">
        <v>8</v>
      </c>
      <c r="B636" s="1521">
        <v>39962</v>
      </c>
      <c r="C636" s="1495" t="s">
        <v>833</v>
      </c>
      <c r="D636" s="1525" t="s">
        <v>842</v>
      </c>
      <c r="E636" s="1526" t="s">
        <v>1127</v>
      </c>
      <c r="F636" s="305" t="s">
        <v>1405</v>
      </c>
      <c r="G636" s="255">
        <v>3942000</v>
      </c>
      <c r="H636" s="280" t="s">
        <v>14</v>
      </c>
      <c r="I636" s="306"/>
      <c r="J636" s="281"/>
      <c r="K636" s="1528"/>
      <c r="L636" s="315"/>
      <c r="M636" s="316"/>
      <c r="N636" s="306"/>
      <c r="O636" s="1520"/>
      <c r="P636" s="282"/>
      <c r="Q636" s="237"/>
      <c r="R636" s="725"/>
    </row>
    <row r="637" spans="1:18" s="297" customFormat="1" ht="28.5" x14ac:dyDescent="0.2">
      <c r="A637" s="189">
        <v>8</v>
      </c>
      <c r="B637" s="317">
        <v>39962</v>
      </c>
      <c r="C637" s="1495" t="s">
        <v>834</v>
      </c>
      <c r="D637" s="1525" t="s">
        <v>843</v>
      </c>
      <c r="E637" s="1526" t="s">
        <v>992</v>
      </c>
      <c r="F637" s="305" t="s">
        <v>1405</v>
      </c>
      <c r="G637" s="255">
        <v>19817000</v>
      </c>
      <c r="H637" s="280" t="s">
        <v>14</v>
      </c>
      <c r="I637" s="306"/>
      <c r="J637" s="281"/>
      <c r="K637" s="1528"/>
      <c r="L637" s="315"/>
      <c r="M637" s="316"/>
      <c r="N637" s="306"/>
      <c r="O637" s="1520"/>
      <c r="P637" s="282"/>
      <c r="Q637" s="237"/>
      <c r="R637" s="725"/>
    </row>
    <row r="638" spans="1:18" x14ac:dyDescent="0.2">
      <c r="A638" s="157">
        <v>2</v>
      </c>
      <c r="B638" s="5">
        <v>39969</v>
      </c>
      <c r="C638" s="6" t="s">
        <v>670</v>
      </c>
      <c r="D638" s="3" t="s">
        <v>673</v>
      </c>
      <c r="E638" s="2" t="s">
        <v>1003</v>
      </c>
      <c r="F638" s="312" t="s">
        <v>420</v>
      </c>
      <c r="G638" s="251">
        <v>5000000</v>
      </c>
      <c r="H638" s="264" t="s">
        <v>14</v>
      </c>
      <c r="I638" s="300"/>
      <c r="J638" s="276"/>
      <c r="K638" s="1066"/>
      <c r="L638" s="318"/>
      <c r="M638" s="319"/>
      <c r="N638" s="300"/>
      <c r="O638" s="174"/>
      <c r="P638" s="277"/>
      <c r="Q638" s="170"/>
      <c r="R638" s="596"/>
    </row>
    <row r="639" spans="1:18" s="297" customFormat="1" ht="28.5" x14ac:dyDescent="0.2">
      <c r="A639" s="1499">
        <v>8</v>
      </c>
      <c r="B639" s="320">
        <v>39969</v>
      </c>
      <c r="C639" s="1495" t="s">
        <v>671</v>
      </c>
      <c r="D639" s="1525" t="s">
        <v>929</v>
      </c>
      <c r="E639" s="1526" t="s">
        <v>1127</v>
      </c>
      <c r="F639" s="305" t="s">
        <v>1405</v>
      </c>
      <c r="G639" s="255">
        <v>17969000</v>
      </c>
      <c r="H639" s="280" t="s">
        <v>14</v>
      </c>
      <c r="I639" s="306"/>
      <c r="J639" s="281"/>
      <c r="K639" s="1528"/>
      <c r="L639" s="315"/>
      <c r="M639" s="316"/>
      <c r="N639" s="306"/>
      <c r="O639" s="1520"/>
      <c r="P639" s="282"/>
      <c r="Q639" s="237"/>
      <c r="R639" s="725"/>
    </row>
    <row r="640" spans="1:18" s="297" customFormat="1" ht="28.5" x14ac:dyDescent="0.2">
      <c r="A640" s="1499" t="s">
        <v>674</v>
      </c>
      <c r="B640" s="320">
        <v>39969</v>
      </c>
      <c r="C640" s="1525" t="s">
        <v>672</v>
      </c>
      <c r="D640" s="1525" t="s">
        <v>869</v>
      </c>
      <c r="E640" s="1526" t="s">
        <v>992</v>
      </c>
      <c r="F640" s="305" t="s">
        <v>1405</v>
      </c>
      <c r="G640" s="255">
        <v>17300000</v>
      </c>
      <c r="H640" s="280" t="s">
        <v>14</v>
      </c>
      <c r="I640" s="306"/>
      <c r="J640" s="281"/>
      <c r="K640" s="1528"/>
      <c r="L640" s="315"/>
      <c r="M640" s="316"/>
      <c r="N640" s="306"/>
      <c r="O640" s="1520"/>
      <c r="P640" s="282"/>
      <c r="Q640" s="237"/>
      <c r="R640" s="725"/>
    </row>
    <row r="641" spans="1:18" x14ac:dyDescent="0.2">
      <c r="A641" s="321">
        <v>2</v>
      </c>
      <c r="B641" s="322">
        <v>39976</v>
      </c>
      <c r="C641" s="3" t="s">
        <v>429</v>
      </c>
      <c r="D641" s="3" t="s">
        <v>435</v>
      </c>
      <c r="E641" s="2" t="s">
        <v>1026</v>
      </c>
      <c r="F641" s="312" t="s">
        <v>420</v>
      </c>
      <c r="G641" s="251">
        <v>2892000</v>
      </c>
      <c r="H641" s="264" t="s">
        <v>14</v>
      </c>
      <c r="I641" s="300"/>
      <c r="J641" s="276"/>
      <c r="K641" s="1066"/>
      <c r="L641" s="318"/>
      <c r="M641" s="319"/>
      <c r="N641" s="300"/>
      <c r="O641" s="174"/>
      <c r="P641" s="277"/>
      <c r="Q641" s="170"/>
      <c r="R641" s="596"/>
    </row>
    <row r="642" spans="1:18" s="867" customFormat="1" ht="33" x14ac:dyDescent="0.2">
      <c r="A642" s="835" t="s">
        <v>2103</v>
      </c>
      <c r="B642" s="836">
        <v>39976</v>
      </c>
      <c r="C642" s="1524" t="s">
        <v>430</v>
      </c>
      <c r="D642" s="1524" t="s">
        <v>1394</v>
      </c>
      <c r="E642" s="1522" t="s">
        <v>1064</v>
      </c>
      <c r="F642" s="305" t="s">
        <v>420</v>
      </c>
      <c r="G642" s="838">
        <v>6000000</v>
      </c>
      <c r="H642" s="839" t="s">
        <v>14</v>
      </c>
      <c r="I642" s="871">
        <v>40450</v>
      </c>
      <c r="J642" s="872">
        <v>4</v>
      </c>
      <c r="K642" s="1067">
        <v>6000000</v>
      </c>
      <c r="L642" s="191">
        <f t="shared" ref="L642" si="19">IF($K642&lt;&gt;0,$G642-$K642,"")</f>
        <v>0</v>
      </c>
      <c r="M642" s="1164" t="s">
        <v>309</v>
      </c>
      <c r="N642" s="916">
        <v>40450</v>
      </c>
      <c r="O642" s="1520" t="s">
        <v>654</v>
      </c>
      <c r="P642" s="873" t="s">
        <v>2154</v>
      </c>
      <c r="Q642" s="601" t="s">
        <v>1651</v>
      </c>
      <c r="R642" s="725">
        <v>245000</v>
      </c>
    </row>
    <row r="643" spans="1:18" x14ac:dyDescent="0.2">
      <c r="A643" s="321">
        <v>2</v>
      </c>
      <c r="B643" s="322">
        <v>39976</v>
      </c>
      <c r="C643" s="3" t="s">
        <v>431</v>
      </c>
      <c r="D643" s="3" t="s">
        <v>436</v>
      </c>
      <c r="E643" s="2" t="s">
        <v>1064</v>
      </c>
      <c r="F643" s="312" t="s">
        <v>420</v>
      </c>
      <c r="G643" s="251">
        <v>2760000</v>
      </c>
      <c r="H643" s="264" t="s">
        <v>14</v>
      </c>
      <c r="I643" s="300"/>
      <c r="J643" s="276"/>
      <c r="K643" s="1066"/>
      <c r="L643" s="318"/>
      <c r="M643" s="319"/>
      <c r="N643" s="300"/>
      <c r="O643" s="174"/>
      <c r="P643" s="277"/>
      <c r="Q643" s="170"/>
      <c r="R643" s="596"/>
    </row>
    <row r="644" spans="1:18" x14ac:dyDescent="0.2">
      <c r="A644" s="321" t="s">
        <v>450</v>
      </c>
      <c r="B644" s="322">
        <v>39976</v>
      </c>
      <c r="C644" s="3" t="s">
        <v>432</v>
      </c>
      <c r="D644" s="3" t="s">
        <v>437</v>
      </c>
      <c r="E644" s="2" t="s">
        <v>1211</v>
      </c>
      <c r="F644" s="312" t="s">
        <v>420</v>
      </c>
      <c r="G644" s="251">
        <v>4700000</v>
      </c>
      <c r="H644" s="264" t="s">
        <v>14</v>
      </c>
      <c r="I644" s="300"/>
      <c r="J644" s="276"/>
      <c r="K644" s="1066"/>
      <c r="L644" s="318"/>
      <c r="M644" s="319"/>
      <c r="N644" s="300"/>
      <c r="O644" s="174"/>
      <c r="P644" s="277"/>
      <c r="Q644" s="170"/>
      <c r="R644" s="596"/>
    </row>
    <row r="645" spans="1:18" x14ac:dyDescent="0.2">
      <c r="A645" s="321">
        <v>2</v>
      </c>
      <c r="B645" s="322">
        <v>39976</v>
      </c>
      <c r="C645" s="3" t="s">
        <v>433</v>
      </c>
      <c r="D645" s="3" t="s">
        <v>438</v>
      </c>
      <c r="E645" s="2" t="s">
        <v>1026</v>
      </c>
      <c r="F645" s="312" t="s">
        <v>420</v>
      </c>
      <c r="G645" s="251">
        <v>4000000</v>
      </c>
      <c r="H645" s="264" t="s">
        <v>14</v>
      </c>
      <c r="I645" s="300"/>
      <c r="J645" s="276"/>
      <c r="K645" s="1066"/>
      <c r="L645" s="318"/>
      <c r="M645" s="319"/>
      <c r="N645" s="300"/>
      <c r="O645" s="174"/>
      <c r="P645" s="277"/>
      <c r="Q645" s="170"/>
      <c r="R645" s="596"/>
    </row>
    <row r="646" spans="1:18" s="297" customFormat="1" ht="28.5" x14ac:dyDescent="0.2">
      <c r="A646" s="1499" t="s">
        <v>674</v>
      </c>
      <c r="B646" s="320">
        <v>39976</v>
      </c>
      <c r="C646" s="1525" t="s">
        <v>442</v>
      </c>
      <c r="D646" s="1525" t="s">
        <v>439</v>
      </c>
      <c r="E646" s="1526" t="s">
        <v>1021</v>
      </c>
      <c r="F646" s="305" t="s">
        <v>1405</v>
      </c>
      <c r="G646" s="255">
        <v>3756000</v>
      </c>
      <c r="H646" s="280" t="s">
        <v>14</v>
      </c>
      <c r="I646" s="306"/>
      <c r="J646" s="281"/>
      <c r="K646" s="1528"/>
      <c r="L646" s="315"/>
      <c r="M646" s="316"/>
      <c r="N646" s="306"/>
      <c r="O646" s="1520"/>
      <c r="P646" s="282"/>
      <c r="Q646" s="237"/>
      <c r="R646" s="725"/>
    </row>
    <row r="647" spans="1:18" s="297" customFormat="1" ht="28.5" x14ac:dyDescent="0.2">
      <c r="A647" s="1499">
        <v>8</v>
      </c>
      <c r="B647" s="320">
        <v>39976</v>
      </c>
      <c r="C647" s="1525" t="s">
        <v>434</v>
      </c>
      <c r="D647" s="1525" t="s">
        <v>440</v>
      </c>
      <c r="E647" s="1526" t="s">
        <v>1001</v>
      </c>
      <c r="F647" s="305" t="s">
        <v>1405</v>
      </c>
      <c r="G647" s="255">
        <v>15000000</v>
      </c>
      <c r="H647" s="280" t="s">
        <v>14</v>
      </c>
      <c r="I647" s="306"/>
      <c r="J647" s="281"/>
      <c r="K647" s="1528"/>
      <c r="L647" s="315"/>
      <c r="M647" s="316"/>
      <c r="N647" s="306"/>
      <c r="O647" s="1520"/>
      <c r="P647" s="282"/>
      <c r="Q647" s="237"/>
      <c r="R647" s="725"/>
    </row>
    <row r="648" spans="1:18" x14ac:dyDescent="0.2">
      <c r="A648" s="321">
        <v>2</v>
      </c>
      <c r="B648" s="322">
        <v>39983</v>
      </c>
      <c r="C648" s="3" t="s">
        <v>459</v>
      </c>
      <c r="D648" s="3" t="s">
        <v>467</v>
      </c>
      <c r="E648" s="2" t="s">
        <v>985</v>
      </c>
      <c r="F648" s="312" t="s">
        <v>420</v>
      </c>
      <c r="G648" s="251">
        <v>3510000</v>
      </c>
      <c r="H648" s="264" t="s">
        <v>14</v>
      </c>
      <c r="I648" s="300"/>
      <c r="J648" s="276"/>
      <c r="K648" s="1066"/>
      <c r="L648" s="318"/>
      <c r="M648" s="319"/>
      <c r="N648" s="300"/>
      <c r="O648" s="174"/>
      <c r="P648" s="277"/>
      <c r="Q648" s="170"/>
      <c r="R648" s="596"/>
    </row>
    <row r="649" spans="1:18" x14ac:dyDescent="0.2">
      <c r="A649" s="321" t="s">
        <v>450</v>
      </c>
      <c r="B649" s="322">
        <v>39983</v>
      </c>
      <c r="C649" s="3" t="s">
        <v>466</v>
      </c>
      <c r="D649" s="3" t="s">
        <v>468</v>
      </c>
      <c r="E649" s="2" t="s">
        <v>1050</v>
      </c>
      <c r="F649" s="312" t="s">
        <v>420</v>
      </c>
      <c r="G649" s="251">
        <v>8900000</v>
      </c>
      <c r="H649" s="264" t="s">
        <v>14</v>
      </c>
      <c r="I649" s="300"/>
      <c r="J649" s="276"/>
      <c r="K649" s="1066"/>
      <c r="L649" s="318"/>
      <c r="M649" s="319"/>
      <c r="N649" s="300"/>
      <c r="O649" s="174"/>
      <c r="P649" s="277"/>
      <c r="Q649" s="170"/>
      <c r="R649" s="596"/>
    </row>
    <row r="650" spans="1:18" s="297" customFormat="1" ht="28.5" x14ac:dyDescent="0.2">
      <c r="A650" s="1499">
        <v>8</v>
      </c>
      <c r="B650" s="320">
        <v>39983</v>
      </c>
      <c r="C650" s="1525" t="s">
        <v>460</v>
      </c>
      <c r="D650" s="1525" t="s">
        <v>469</v>
      </c>
      <c r="E650" s="1526" t="s">
        <v>985</v>
      </c>
      <c r="F650" s="305" t="s">
        <v>1405</v>
      </c>
      <c r="G650" s="255">
        <v>2639000</v>
      </c>
      <c r="H650" s="280" t="s">
        <v>14</v>
      </c>
      <c r="I650" s="306"/>
      <c r="J650" s="281"/>
      <c r="K650" s="1528"/>
      <c r="L650" s="315"/>
      <c r="M650" s="316"/>
      <c r="N650" s="306"/>
      <c r="O650" s="1520"/>
      <c r="P650" s="282"/>
      <c r="Q650" s="237"/>
      <c r="R650" s="725"/>
    </row>
    <row r="651" spans="1:18" s="297" customFormat="1" ht="28.5" x14ac:dyDescent="0.2">
      <c r="A651" s="1499" t="s">
        <v>674</v>
      </c>
      <c r="B651" s="320">
        <v>39983</v>
      </c>
      <c r="C651" s="1525" t="s">
        <v>464</v>
      </c>
      <c r="D651" s="1525" t="s">
        <v>470</v>
      </c>
      <c r="E651" s="1526" t="s">
        <v>1074</v>
      </c>
      <c r="F651" s="305" t="s">
        <v>1405</v>
      </c>
      <c r="G651" s="255">
        <v>6400000</v>
      </c>
      <c r="H651" s="280" t="s">
        <v>14</v>
      </c>
      <c r="I651" s="306"/>
      <c r="J651" s="281"/>
      <c r="K651" s="1528"/>
      <c r="L651" s="315"/>
      <c r="M651" s="316"/>
      <c r="N651" s="306"/>
      <c r="O651" s="1520"/>
      <c r="P651" s="282"/>
      <c r="Q651" s="237"/>
      <c r="R651" s="725"/>
    </row>
    <row r="652" spans="1:18" s="297" customFormat="1" ht="28.5" x14ac:dyDescent="0.2">
      <c r="A652" s="1499">
        <v>8</v>
      </c>
      <c r="B652" s="320">
        <v>39983</v>
      </c>
      <c r="C652" s="1525" t="s">
        <v>465</v>
      </c>
      <c r="D652" s="1525" t="s">
        <v>1120</v>
      </c>
      <c r="E652" s="1526" t="s">
        <v>1061</v>
      </c>
      <c r="F652" s="305" t="s">
        <v>1405</v>
      </c>
      <c r="G652" s="255">
        <v>12000000</v>
      </c>
      <c r="H652" s="280" t="s">
        <v>14</v>
      </c>
      <c r="I652" s="306"/>
      <c r="J652" s="281"/>
      <c r="K652" s="1528"/>
      <c r="L652" s="315"/>
      <c r="M652" s="316"/>
      <c r="N652" s="306"/>
      <c r="O652" s="1520"/>
      <c r="P652" s="282"/>
      <c r="Q652" s="237"/>
      <c r="R652" s="725"/>
    </row>
    <row r="653" spans="1:18" s="297" customFormat="1" ht="28.5" x14ac:dyDescent="0.2">
      <c r="A653" s="1499">
        <v>8</v>
      </c>
      <c r="B653" s="320">
        <v>39983</v>
      </c>
      <c r="C653" s="1525" t="s">
        <v>461</v>
      </c>
      <c r="D653" s="1525" t="s">
        <v>644</v>
      </c>
      <c r="E653" s="1526" t="s">
        <v>1021</v>
      </c>
      <c r="F653" s="305" t="s">
        <v>1405</v>
      </c>
      <c r="G653" s="255">
        <v>12000000</v>
      </c>
      <c r="H653" s="280" t="s">
        <v>14</v>
      </c>
      <c r="I653" s="306"/>
      <c r="J653" s="281"/>
      <c r="K653" s="1528"/>
      <c r="L653" s="315"/>
      <c r="M653" s="316"/>
      <c r="N653" s="306"/>
      <c r="O653" s="1520"/>
      <c r="P653" s="282"/>
      <c r="Q653" s="237"/>
      <c r="R653" s="725"/>
    </row>
    <row r="654" spans="1:18" s="297" customFormat="1" ht="28.5" x14ac:dyDescent="0.2">
      <c r="A654" s="1499">
        <v>8</v>
      </c>
      <c r="B654" s="320">
        <v>39983</v>
      </c>
      <c r="C654" s="1525" t="s">
        <v>462</v>
      </c>
      <c r="D654" s="1525" t="s">
        <v>471</v>
      </c>
      <c r="E654" s="1526" t="s">
        <v>1261</v>
      </c>
      <c r="F654" s="305" t="s">
        <v>1405</v>
      </c>
      <c r="G654" s="255">
        <v>10000000</v>
      </c>
      <c r="H654" s="280" t="s">
        <v>14</v>
      </c>
      <c r="I654" s="306"/>
      <c r="J654" s="281"/>
      <c r="K654" s="1528"/>
      <c r="L654" s="315"/>
      <c r="M654" s="316"/>
      <c r="N654" s="306"/>
      <c r="O654" s="1520"/>
      <c r="P654" s="282"/>
      <c r="Q654" s="237"/>
      <c r="R654" s="725"/>
    </row>
    <row r="655" spans="1:18" s="297" customFormat="1" ht="28.5" x14ac:dyDescent="0.2">
      <c r="A655" s="1499">
        <v>8</v>
      </c>
      <c r="B655" s="320">
        <v>39983</v>
      </c>
      <c r="C655" s="1525" t="s">
        <v>478</v>
      </c>
      <c r="D655" s="1525" t="s">
        <v>814</v>
      </c>
      <c r="E655" s="1526" t="s">
        <v>1005</v>
      </c>
      <c r="F655" s="305" t="s">
        <v>1405</v>
      </c>
      <c r="G655" s="255">
        <v>2330000</v>
      </c>
      <c r="H655" s="280" t="s">
        <v>14</v>
      </c>
      <c r="I655" s="306"/>
      <c r="J655" s="281"/>
      <c r="K655" s="1528"/>
      <c r="L655" s="315"/>
      <c r="M655" s="316"/>
      <c r="N655" s="317"/>
      <c r="O655" s="1520"/>
      <c r="P655" s="282"/>
      <c r="Q655" s="237"/>
      <c r="R655" s="725"/>
    </row>
    <row r="656" spans="1:18" ht="28.5" x14ac:dyDescent="0.2">
      <c r="A656" s="835" t="s">
        <v>1962</v>
      </c>
      <c r="B656" s="836">
        <v>39983</v>
      </c>
      <c r="C656" s="1524" t="s">
        <v>479</v>
      </c>
      <c r="D656" s="1524" t="s">
        <v>472</v>
      </c>
      <c r="E656" s="1522" t="s">
        <v>1061</v>
      </c>
      <c r="F656" s="837" t="s">
        <v>481</v>
      </c>
      <c r="G656" s="838">
        <v>11926000</v>
      </c>
      <c r="H656" s="839" t="s">
        <v>14</v>
      </c>
      <c r="I656" s="840">
        <v>40389</v>
      </c>
      <c r="J656" s="841">
        <v>4</v>
      </c>
      <c r="K656" s="1060">
        <v>11926000</v>
      </c>
      <c r="L656" s="191">
        <f t="shared" ref="L656" si="20">IF($K656&lt;&gt;0,$G656-$K656,"")</f>
        <v>0</v>
      </c>
      <c r="M656" s="842" t="s">
        <v>591</v>
      </c>
      <c r="N656" s="843" t="s">
        <v>591</v>
      </c>
      <c r="O656" s="1520" t="s">
        <v>591</v>
      </c>
      <c r="P656" s="844"/>
      <c r="Q656" s="845" t="s">
        <v>1580</v>
      </c>
      <c r="R656" s="725" t="s">
        <v>591</v>
      </c>
    </row>
    <row r="657" spans="1:257" s="297" customFormat="1" ht="28.5" x14ac:dyDescent="0.2">
      <c r="A657" s="1499">
        <v>8</v>
      </c>
      <c r="B657" s="320">
        <v>39983</v>
      </c>
      <c r="C657" s="1525" t="s">
        <v>463</v>
      </c>
      <c r="D657" s="1525" t="s">
        <v>473</v>
      </c>
      <c r="E657" s="1526" t="s">
        <v>985</v>
      </c>
      <c r="F657" s="305" t="s">
        <v>1405</v>
      </c>
      <c r="G657" s="255">
        <v>15000000</v>
      </c>
      <c r="H657" s="280" t="s">
        <v>14</v>
      </c>
      <c r="I657" s="306"/>
      <c r="J657" s="281"/>
      <c r="K657" s="1528"/>
      <c r="L657" s="315"/>
      <c r="M657" s="316"/>
      <c r="N657" s="317"/>
      <c r="O657" s="1520"/>
      <c r="P657" s="282"/>
      <c r="Q657" s="237"/>
      <c r="R657" s="725"/>
    </row>
    <row r="658" spans="1:257" x14ac:dyDescent="0.2">
      <c r="A658" s="321"/>
      <c r="B658" s="322">
        <v>39990</v>
      </c>
      <c r="C658" s="3" t="s">
        <v>268</v>
      </c>
      <c r="D658" s="3" t="s">
        <v>283</v>
      </c>
      <c r="E658" s="2" t="s">
        <v>1106</v>
      </c>
      <c r="F658" s="312" t="s">
        <v>498</v>
      </c>
      <c r="G658" s="251">
        <v>3400000000</v>
      </c>
      <c r="H658" s="264" t="s">
        <v>14</v>
      </c>
      <c r="I658" s="300">
        <v>40268</v>
      </c>
      <c r="J658" s="276">
        <v>4</v>
      </c>
      <c r="K658" s="1066">
        <v>3400000000</v>
      </c>
      <c r="L658" s="191">
        <f>IF($K658&lt;&gt;0,$G658-$K658,"")</f>
        <v>0</v>
      </c>
      <c r="M658" s="319" t="s">
        <v>1282</v>
      </c>
      <c r="N658" s="5">
        <v>40442</v>
      </c>
      <c r="O658" s="174" t="s">
        <v>1282</v>
      </c>
      <c r="P658" s="277"/>
      <c r="Q658" s="170" t="s">
        <v>1652</v>
      </c>
      <c r="R658" s="596">
        <v>713687430.10000002</v>
      </c>
    </row>
    <row r="659" spans="1:257" x14ac:dyDescent="0.2">
      <c r="A659" s="321">
        <v>2</v>
      </c>
      <c r="B659" s="322">
        <v>39990</v>
      </c>
      <c r="C659" s="3" t="s">
        <v>269</v>
      </c>
      <c r="D659" s="3" t="s">
        <v>284</v>
      </c>
      <c r="E659" s="2" t="s">
        <v>1069</v>
      </c>
      <c r="F659" s="312" t="s">
        <v>420</v>
      </c>
      <c r="G659" s="251">
        <v>3000000</v>
      </c>
      <c r="H659" s="264" t="s">
        <v>14</v>
      </c>
      <c r="I659" s="300"/>
      <c r="J659" s="276"/>
      <c r="K659" s="1066"/>
      <c r="L659" s="191" t="str">
        <f t="shared" ref="L659:L674" si="21">IF($K659&lt;&gt;0,$G659-$K659,"")</f>
        <v/>
      </c>
      <c r="M659" s="319"/>
      <c r="N659" s="5"/>
      <c r="O659" s="174"/>
      <c r="P659" s="277"/>
      <c r="Q659" s="170"/>
      <c r="R659" s="596"/>
    </row>
    <row r="660" spans="1:257" x14ac:dyDescent="0.2">
      <c r="A660" s="321" t="s">
        <v>450</v>
      </c>
      <c r="B660" s="322">
        <v>39990</v>
      </c>
      <c r="C660" s="3" t="s">
        <v>275</v>
      </c>
      <c r="D660" s="3" t="s">
        <v>285</v>
      </c>
      <c r="E660" s="2" t="s">
        <v>1001</v>
      </c>
      <c r="F660" s="312" t="s">
        <v>420</v>
      </c>
      <c r="G660" s="251">
        <v>5625000</v>
      </c>
      <c r="H660" s="264" t="s">
        <v>14</v>
      </c>
      <c r="I660" s="300"/>
      <c r="J660" s="276"/>
      <c r="K660" s="1066"/>
      <c r="L660" s="191" t="str">
        <f t="shared" si="21"/>
        <v/>
      </c>
      <c r="M660" s="319"/>
      <c r="N660" s="5"/>
      <c r="O660" s="174"/>
      <c r="P660" s="277"/>
      <c r="Q660" s="170"/>
      <c r="R660" s="596"/>
    </row>
    <row r="661" spans="1:257" x14ac:dyDescent="0.2">
      <c r="A661" s="321">
        <v>2</v>
      </c>
      <c r="B661" s="322">
        <v>39990</v>
      </c>
      <c r="C661" s="3" t="s">
        <v>274</v>
      </c>
      <c r="D661" s="3" t="s">
        <v>709</v>
      </c>
      <c r="E661" s="2" t="s">
        <v>1069</v>
      </c>
      <c r="F661" s="312" t="s">
        <v>420</v>
      </c>
      <c r="G661" s="251">
        <v>21042000</v>
      </c>
      <c r="H661" s="264" t="s">
        <v>14</v>
      </c>
      <c r="I661" s="300"/>
      <c r="J661" s="276"/>
      <c r="K661" s="1066"/>
      <c r="L661" s="191" t="str">
        <f t="shared" si="21"/>
        <v/>
      </c>
      <c r="M661" s="319"/>
      <c r="N661" s="5"/>
      <c r="O661" s="174"/>
      <c r="P661" s="277"/>
      <c r="Q661" s="170"/>
      <c r="R661" s="596"/>
    </row>
    <row r="662" spans="1:257" s="867" customFormat="1" ht="33" x14ac:dyDescent="0.2">
      <c r="A662" s="835" t="s">
        <v>2103</v>
      </c>
      <c r="B662" s="836">
        <v>39990</v>
      </c>
      <c r="C662" s="1524" t="s">
        <v>270</v>
      </c>
      <c r="D662" s="1524" t="s">
        <v>286</v>
      </c>
      <c r="E662" s="1522" t="s">
        <v>1003</v>
      </c>
      <c r="F662" s="305" t="s">
        <v>420</v>
      </c>
      <c r="G662" s="838">
        <v>17388000</v>
      </c>
      <c r="H662" s="839" t="s">
        <v>14</v>
      </c>
      <c r="I662" s="871">
        <v>40450</v>
      </c>
      <c r="J662" s="872">
        <v>4</v>
      </c>
      <c r="K662" s="1067">
        <v>17388000</v>
      </c>
      <c r="L662" s="592">
        <f t="shared" si="21"/>
        <v>0</v>
      </c>
      <c r="M662" s="1164" t="s">
        <v>309</v>
      </c>
      <c r="N662" s="916">
        <v>40450</v>
      </c>
      <c r="O662" s="1520" t="s">
        <v>654</v>
      </c>
      <c r="P662" s="873" t="s">
        <v>2154</v>
      </c>
      <c r="Q662" s="601" t="s">
        <v>1651</v>
      </c>
      <c r="R662" s="725">
        <v>522000</v>
      </c>
    </row>
    <row r="663" spans="1:257" x14ac:dyDescent="0.2">
      <c r="A663" s="321">
        <v>2</v>
      </c>
      <c r="B663" s="322">
        <v>39990</v>
      </c>
      <c r="C663" s="3" t="s">
        <v>271</v>
      </c>
      <c r="D663" s="3" t="s">
        <v>287</v>
      </c>
      <c r="E663" s="2" t="s">
        <v>1024</v>
      </c>
      <c r="F663" s="312" t="s">
        <v>420</v>
      </c>
      <c r="G663" s="251">
        <v>3422000</v>
      </c>
      <c r="H663" s="264" t="s">
        <v>14</v>
      </c>
      <c r="I663" s="300"/>
      <c r="J663" s="276"/>
      <c r="K663" s="1066"/>
      <c r="L663" s="191" t="str">
        <f t="shared" si="21"/>
        <v/>
      </c>
      <c r="M663" s="319"/>
      <c r="N663" s="5"/>
      <c r="O663" s="174"/>
      <c r="P663" s="277"/>
      <c r="Q663" s="170"/>
      <c r="R663" s="596"/>
    </row>
    <row r="664" spans="1:257" x14ac:dyDescent="0.2">
      <c r="A664" s="321">
        <v>2</v>
      </c>
      <c r="B664" s="322">
        <v>39990</v>
      </c>
      <c r="C664" s="3" t="s">
        <v>276</v>
      </c>
      <c r="D664" s="3" t="s">
        <v>288</v>
      </c>
      <c r="E664" s="2" t="s">
        <v>1074</v>
      </c>
      <c r="F664" s="312" t="s">
        <v>420</v>
      </c>
      <c r="G664" s="251">
        <v>7500000</v>
      </c>
      <c r="H664" s="264" t="s">
        <v>14</v>
      </c>
      <c r="I664" s="300"/>
      <c r="J664" s="276"/>
      <c r="K664" s="1066"/>
      <c r="L664" s="191" t="str">
        <f t="shared" si="21"/>
        <v/>
      </c>
      <c r="M664" s="319"/>
      <c r="N664" s="5"/>
      <c r="O664" s="174"/>
      <c r="P664" s="277"/>
      <c r="Q664" s="170"/>
      <c r="R664" s="596"/>
    </row>
    <row r="665" spans="1:257" x14ac:dyDescent="0.2">
      <c r="A665" s="321" t="s">
        <v>450</v>
      </c>
      <c r="B665" s="322">
        <v>39990</v>
      </c>
      <c r="C665" s="3" t="s">
        <v>272</v>
      </c>
      <c r="D665" s="3" t="s">
        <v>289</v>
      </c>
      <c r="E665" s="2" t="s">
        <v>875</v>
      </c>
      <c r="F665" s="312" t="s">
        <v>420</v>
      </c>
      <c r="G665" s="251">
        <v>1607000</v>
      </c>
      <c r="H665" s="264" t="s">
        <v>14</v>
      </c>
      <c r="I665" s="300"/>
      <c r="J665" s="276"/>
      <c r="K665" s="1066"/>
      <c r="L665" s="191" t="str">
        <f t="shared" si="21"/>
        <v/>
      </c>
      <c r="M665" s="319"/>
      <c r="N665" s="5"/>
      <c r="O665" s="174"/>
      <c r="P665" s="277"/>
      <c r="Q665" s="170"/>
      <c r="R665" s="596"/>
    </row>
    <row r="666" spans="1:257" s="867" customFormat="1" ht="28.5" x14ac:dyDescent="0.2">
      <c r="A666" s="835" t="s">
        <v>1984</v>
      </c>
      <c r="B666" s="836">
        <v>39990</v>
      </c>
      <c r="C666" s="1524" t="s">
        <v>279</v>
      </c>
      <c r="D666" s="1524" t="s">
        <v>290</v>
      </c>
      <c r="E666" s="1522" t="s">
        <v>704</v>
      </c>
      <c r="F666" s="305" t="s">
        <v>425</v>
      </c>
      <c r="G666" s="838">
        <v>11735000</v>
      </c>
      <c r="H666" s="839" t="s">
        <v>14</v>
      </c>
      <c r="I666" s="871">
        <v>40410</v>
      </c>
      <c r="J666" s="872">
        <v>4</v>
      </c>
      <c r="K666" s="1067">
        <v>11735000</v>
      </c>
      <c r="L666" s="592">
        <f t="shared" si="21"/>
        <v>0</v>
      </c>
      <c r="M666" s="316" t="s">
        <v>591</v>
      </c>
      <c r="N666" s="307" t="s">
        <v>591</v>
      </c>
      <c r="O666" s="1520" t="s">
        <v>591</v>
      </c>
      <c r="P666" s="873"/>
      <c r="Q666" s="601" t="s">
        <v>1580</v>
      </c>
      <c r="R666" s="725" t="s">
        <v>591</v>
      </c>
    </row>
    <row r="667" spans="1:257" x14ac:dyDescent="0.2">
      <c r="A667" s="321">
        <v>2</v>
      </c>
      <c r="B667" s="322">
        <v>39990</v>
      </c>
      <c r="C667" s="3" t="s">
        <v>278</v>
      </c>
      <c r="D667" s="3" t="s">
        <v>922</v>
      </c>
      <c r="E667" s="2" t="s">
        <v>985</v>
      </c>
      <c r="F667" s="312" t="s">
        <v>420</v>
      </c>
      <c r="G667" s="251">
        <v>71526000</v>
      </c>
      <c r="H667" s="264" t="s">
        <v>14</v>
      </c>
      <c r="I667" s="300"/>
      <c r="J667" s="276"/>
      <c r="K667" s="1066"/>
      <c r="L667" s="191" t="str">
        <f t="shared" si="21"/>
        <v/>
      </c>
      <c r="M667" s="319"/>
      <c r="N667" s="5"/>
      <c r="O667" s="174"/>
      <c r="P667" s="277"/>
      <c r="Q667" s="170"/>
      <c r="R667" s="596"/>
    </row>
    <row r="668" spans="1:257" s="7" customFormat="1" ht="16.5" customHeight="1" x14ac:dyDescent="0.2">
      <c r="A668" s="321">
        <v>2</v>
      </c>
      <c r="B668" s="322">
        <v>39990</v>
      </c>
      <c r="C668" s="3" t="s">
        <v>277</v>
      </c>
      <c r="D668" s="3" t="s">
        <v>922</v>
      </c>
      <c r="E668" s="2" t="s">
        <v>985</v>
      </c>
      <c r="F668" s="312" t="s">
        <v>420</v>
      </c>
      <c r="G668" s="251">
        <v>6880000</v>
      </c>
      <c r="H668" s="264" t="s">
        <v>14</v>
      </c>
      <c r="I668" s="300"/>
      <c r="J668" s="276"/>
      <c r="K668" s="1066"/>
      <c r="L668" s="191" t="str">
        <f t="shared" si="21"/>
        <v/>
      </c>
      <c r="M668" s="319"/>
      <c r="N668" s="5"/>
      <c r="O668" s="174"/>
      <c r="P668" s="277"/>
      <c r="Q668" s="323"/>
      <c r="R668" s="596"/>
      <c r="S668" s="1517"/>
      <c r="T668" s="1517"/>
      <c r="U668" s="1517"/>
      <c r="V668" s="1517"/>
      <c r="W668" s="1517"/>
      <c r="X668" s="1517"/>
      <c r="Y668" s="1517"/>
      <c r="Z668" s="1517"/>
      <c r="AA668" s="1517"/>
      <c r="AB668" s="1517"/>
      <c r="AC668" s="1517"/>
      <c r="AD668" s="1517"/>
      <c r="AE668" s="1517"/>
      <c r="AF668" s="1517"/>
      <c r="AG668" s="1517"/>
      <c r="AH668" s="1517"/>
      <c r="AI668" s="1517"/>
      <c r="AJ668" s="1517"/>
      <c r="AK668" s="1517"/>
      <c r="AL668" s="1517"/>
      <c r="AM668" s="1517"/>
      <c r="AN668" s="1517"/>
      <c r="AO668" s="1517"/>
      <c r="AP668" s="1517"/>
      <c r="AQ668" s="1517"/>
      <c r="AR668" s="1517"/>
      <c r="AS668" s="1517"/>
      <c r="AT668" s="1517"/>
      <c r="AU668" s="1517"/>
      <c r="AV668" s="1517"/>
      <c r="AW668" s="1517"/>
      <c r="AX668" s="1517"/>
      <c r="AY668" s="1517"/>
      <c r="AZ668" s="1517"/>
      <c r="BA668" s="1517"/>
      <c r="BB668" s="1517"/>
      <c r="BC668" s="1517"/>
      <c r="BD668" s="1517"/>
      <c r="BE668" s="1517"/>
      <c r="BF668" s="1517"/>
      <c r="BG668" s="1517"/>
      <c r="BH668" s="1517"/>
      <c r="BI668" s="1517"/>
      <c r="BJ668" s="1517"/>
      <c r="BK668" s="1517"/>
      <c r="BL668" s="1517"/>
      <c r="BM668" s="1517"/>
      <c r="BN668" s="1517"/>
      <c r="BO668" s="1517"/>
      <c r="BP668" s="1517"/>
      <c r="BQ668" s="1517"/>
      <c r="BR668" s="1517"/>
      <c r="BS668" s="1517"/>
      <c r="BT668" s="1517"/>
      <c r="BU668" s="1517"/>
      <c r="BV668" s="1517"/>
      <c r="BW668" s="1517"/>
      <c r="BX668" s="1517"/>
      <c r="BY668" s="1517"/>
      <c r="BZ668" s="1517"/>
      <c r="CA668" s="1517"/>
      <c r="CB668" s="1517"/>
      <c r="CC668" s="1517"/>
      <c r="CD668" s="1517"/>
      <c r="CE668" s="1517"/>
      <c r="CF668" s="1517"/>
      <c r="CG668" s="1517"/>
      <c r="CH668" s="1517"/>
      <c r="CI668" s="1517"/>
      <c r="CJ668" s="1517"/>
      <c r="CK668" s="1517"/>
      <c r="CL668" s="1517"/>
      <c r="CM668" s="1517"/>
      <c r="CN668" s="1517"/>
      <c r="CO668" s="1517"/>
      <c r="CP668" s="1517"/>
      <c r="CQ668" s="1517"/>
      <c r="CR668" s="1517"/>
      <c r="CS668" s="1517"/>
      <c r="CT668" s="1517"/>
      <c r="CU668" s="1517"/>
      <c r="CV668" s="1517"/>
      <c r="CW668" s="1517"/>
      <c r="CX668" s="1517"/>
      <c r="CY668" s="1517"/>
      <c r="CZ668" s="1517"/>
      <c r="DA668" s="1517"/>
      <c r="DB668" s="1517"/>
      <c r="DC668" s="1517"/>
      <c r="DD668" s="1517"/>
      <c r="DE668" s="1517"/>
      <c r="DF668" s="1517"/>
      <c r="DG668" s="1517"/>
      <c r="DH668" s="1517"/>
      <c r="DI668" s="1517"/>
      <c r="DJ668" s="1517"/>
      <c r="DK668" s="1517"/>
      <c r="DL668" s="1517"/>
      <c r="DM668" s="1517"/>
      <c r="DN668" s="1517"/>
      <c r="DO668" s="1517"/>
      <c r="DP668" s="1517"/>
      <c r="DQ668" s="1517"/>
      <c r="DR668" s="1517"/>
      <c r="DS668" s="1517"/>
      <c r="DT668" s="1517"/>
      <c r="DU668" s="1517"/>
      <c r="DV668" s="1517"/>
      <c r="DW668" s="1517"/>
      <c r="DX668" s="1517"/>
      <c r="DY668" s="1517"/>
      <c r="DZ668" s="1517"/>
      <c r="EA668" s="1517"/>
      <c r="EB668" s="1517"/>
      <c r="EC668" s="1517"/>
      <c r="ED668" s="1517"/>
      <c r="EE668" s="1517"/>
      <c r="EF668" s="1517"/>
      <c r="EG668" s="1517"/>
      <c r="EH668" s="1517"/>
      <c r="EI668" s="1517"/>
      <c r="EJ668" s="1517"/>
      <c r="EK668" s="1517"/>
      <c r="EL668" s="1517"/>
      <c r="EM668" s="1517"/>
      <c r="EN668" s="1517"/>
      <c r="EO668" s="1517"/>
      <c r="EP668" s="1517"/>
      <c r="EQ668" s="1517"/>
      <c r="ER668" s="1517"/>
      <c r="ES668" s="1517"/>
      <c r="ET668" s="1517"/>
      <c r="EU668" s="1517"/>
      <c r="EV668" s="1517"/>
      <c r="EW668" s="1517"/>
      <c r="EX668" s="1517"/>
      <c r="EY668" s="1517"/>
      <c r="EZ668" s="1517"/>
      <c r="FA668" s="1517"/>
      <c r="FB668" s="1517"/>
      <c r="FC668" s="1517"/>
      <c r="FD668" s="1517"/>
      <c r="FE668" s="1517"/>
      <c r="FF668" s="1517"/>
      <c r="FG668" s="1517"/>
      <c r="FH668" s="1517"/>
      <c r="FI668" s="1517"/>
      <c r="FJ668" s="1517"/>
      <c r="FK668" s="1517"/>
      <c r="FL668" s="1517"/>
      <c r="FM668" s="1517"/>
      <c r="FN668" s="1517"/>
      <c r="FO668" s="1517"/>
      <c r="FP668" s="1517"/>
      <c r="FQ668" s="1517"/>
      <c r="FR668" s="1517"/>
      <c r="FS668" s="1517"/>
      <c r="FT668" s="1517"/>
      <c r="FU668" s="1517"/>
      <c r="FV668" s="1517"/>
      <c r="FW668" s="1517"/>
      <c r="FX668" s="1517"/>
      <c r="FY668" s="1517"/>
      <c r="FZ668" s="1517"/>
      <c r="GA668" s="1517"/>
      <c r="GB668" s="1517"/>
      <c r="GC668" s="1517"/>
      <c r="GD668" s="1517"/>
      <c r="GE668" s="1517"/>
      <c r="GF668" s="1517"/>
      <c r="GG668" s="1517"/>
      <c r="GH668" s="1517"/>
      <c r="GI668" s="1517"/>
      <c r="GJ668" s="1517"/>
      <c r="GK668" s="1517"/>
      <c r="GL668" s="1517"/>
      <c r="GM668" s="1517"/>
      <c r="GN668" s="1517"/>
      <c r="GO668" s="1517"/>
      <c r="GP668" s="1517"/>
      <c r="GQ668" s="1517"/>
      <c r="GR668" s="1517"/>
      <c r="GS668" s="1517"/>
      <c r="GT668" s="1517"/>
      <c r="GU668" s="1517"/>
      <c r="GV668" s="1517"/>
      <c r="GW668" s="1517"/>
      <c r="GX668" s="1517"/>
      <c r="GY668" s="1517"/>
      <c r="GZ668" s="1517"/>
      <c r="HA668" s="1517"/>
      <c r="HB668" s="1517"/>
      <c r="HC668" s="1517"/>
      <c r="HD668" s="1517"/>
      <c r="HE668" s="1517"/>
      <c r="HF668" s="1517"/>
      <c r="HG668" s="1517"/>
      <c r="HH668" s="1517"/>
      <c r="HI668" s="1517"/>
      <c r="HJ668" s="1517"/>
      <c r="HK668" s="1517"/>
      <c r="HL668" s="1517"/>
      <c r="HM668" s="1517"/>
      <c r="HN668" s="1517"/>
      <c r="HO668" s="1517"/>
      <c r="HP668" s="1517"/>
      <c r="HQ668" s="1517"/>
      <c r="HR668" s="1517"/>
      <c r="HS668" s="1517"/>
      <c r="HT668" s="1517"/>
      <c r="HU668" s="1517"/>
      <c r="HV668" s="1517"/>
      <c r="HW668" s="1517"/>
      <c r="HX668" s="1517"/>
      <c r="HY668" s="1517"/>
      <c r="HZ668" s="1517"/>
      <c r="IA668" s="1517"/>
      <c r="IB668" s="1517"/>
      <c r="IC668" s="1517"/>
      <c r="ID668" s="1517"/>
      <c r="IE668" s="1517"/>
      <c r="IF668" s="1517"/>
      <c r="IG668" s="1517"/>
      <c r="IH668" s="1517"/>
      <c r="II668" s="1517"/>
      <c r="IJ668" s="1517"/>
      <c r="IK668" s="1517"/>
      <c r="IL668" s="1517"/>
      <c r="IM668" s="1517"/>
      <c r="IN668" s="1517"/>
      <c r="IO668" s="1517"/>
      <c r="IP668" s="1517"/>
      <c r="IQ668" s="1517"/>
      <c r="IR668" s="1517"/>
      <c r="IS668" s="1517"/>
      <c r="IT668" s="1517"/>
      <c r="IU668" s="1517"/>
      <c r="IV668" s="1517"/>
      <c r="IW668" s="1517"/>
    </row>
    <row r="669" spans="1:257" s="1527" customFormat="1" ht="16.5" customHeight="1" x14ac:dyDescent="0.2">
      <c r="A669" s="321">
        <v>2</v>
      </c>
      <c r="B669" s="322">
        <v>39990</v>
      </c>
      <c r="C669" s="3" t="s">
        <v>273</v>
      </c>
      <c r="D669" s="3" t="s">
        <v>291</v>
      </c>
      <c r="E669" s="2" t="s">
        <v>1050</v>
      </c>
      <c r="F669" s="312" t="s">
        <v>420</v>
      </c>
      <c r="G669" s="251">
        <v>2986000</v>
      </c>
      <c r="H669" s="264" t="s">
        <v>14</v>
      </c>
      <c r="I669" s="300"/>
      <c r="J669" s="276"/>
      <c r="K669" s="1066"/>
      <c r="L669" s="191" t="str">
        <f t="shared" si="21"/>
        <v/>
      </c>
      <c r="M669" s="319"/>
      <c r="N669" s="5"/>
      <c r="O669" s="174"/>
      <c r="P669" s="277"/>
      <c r="Q669" s="323"/>
      <c r="R669" s="596"/>
      <c r="S669" s="1517"/>
      <c r="T669" s="1517"/>
      <c r="U669" s="1517"/>
      <c r="V669" s="1517"/>
      <c r="W669" s="1517"/>
      <c r="X669" s="1517"/>
      <c r="Y669" s="1517"/>
      <c r="Z669" s="1517"/>
      <c r="AA669" s="1517"/>
      <c r="AB669" s="1517"/>
      <c r="AC669" s="1517"/>
      <c r="AD669" s="1517"/>
      <c r="AE669" s="1517"/>
      <c r="AF669" s="1517"/>
      <c r="AG669" s="1517"/>
      <c r="AH669" s="1517"/>
      <c r="AI669" s="1517"/>
      <c r="AJ669" s="1517"/>
      <c r="AK669" s="1517"/>
      <c r="AL669" s="1517"/>
      <c r="AM669" s="1517"/>
      <c r="AN669" s="1517"/>
      <c r="AO669" s="1517"/>
      <c r="AP669" s="1517"/>
      <c r="AQ669" s="1517"/>
      <c r="AR669" s="1517"/>
      <c r="AS669" s="1517"/>
      <c r="AT669" s="1517"/>
      <c r="AU669" s="1517"/>
      <c r="AV669" s="1517"/>
      <c r="AW669" s="1517"/>
      <c r="AX669" s="1517"/>
      <c r="AY669" s="1517"/>
      <c r="AZ669" s="1517"/>
      <c r="BA669" s="1517"/>
      <c r="BB669" s="1517"/>
      <c r="BC669" s="1517"/>
      <c r="BD669" s="1517"/>
      <c r="BE669" s="1517"/>
      <c r="BF669" s="1517"/>
      <c r="BG669" s="1517"/>
      <c r="BH669" s="1517"/>
      <c r="BI669" s="1517"/>
      <c r="BJ669" s="1517"/>
      <c r="BK669" s="1517"/>
      <c r="BL669" s="1517"/>
      <c r="BM669" s="1517"/>
      <c r="BN669" s="1517"/>
      <c r="BO669" s="1517"/>
      <c r="BP669" s="1517"/>
      <c r="BQ669" s="1517"/>
      <c r="BR669" s="1517"/>
      <c r="BS669" s="1517"/>
      <c r="BT669" s="1517"/>
      <c r="BU669" s="1517"/>
      <c r="BV669" s="1517"/>
      <c r="BW669" s="1517"/>
      <c r="BX669" s="1517"/>
      <c r="BY669" s="1517"/>
      <c r="BZ669" s="1517"/>
      <c r="CA669" s="1517"/>
      <c r="CB669" s="1517"/>
      <c r="CC669" s="1517"/>
      <c r="CD669" s="1517"/>
      <c r="CE669" s="1517"/>
      <c r="CF669" s="1517"/>
      <c r="CG669" s="1517"/>
      <c r="CH669" s="1517"/>
      <c r="CI669" s="1517"/>
      <c r="CJ669" s="1517"/>
      <c r="CK669" s="1517"/>
      <c r="CL669" s="1517"/>
      <c r="CM669" s="1517"/>
      <c r="CN669" s="1517"/>
      <c r="CO669" s="1517"/>
      <c r="CP669" s="1517"/>
      <c r="CQ669" s="1517"/>
      <c r="CR669" s="1517"/>
      <c r="CS669" s="1517"/>
      <c r="CT669" s="1517"/>
      <c r="CU669" s="1517"/>
      <c r="CV669" s="1517"/>
      <c r="CW669" s="1517"/>
      <c r="CX669" s="1517"/>
      <c r="CY669" s="1517"/>
      <c r="CZ669" s="1517"/>
      <c r="DA669" s="1517"/>
      <c r="DB669" s="1517"/>
      <c r="DC669" s="1517"/>
      <c r="DD669" s="1517"/>
      <c r="DE669" s="1517"/>
      <c r="DF669" s="1517"/>
      <c r="DG669" s="1517"/>
      <c r="DH669" s="1517"/>
      <c r="DI669" s="1517"/>
      <c r="DJ669" s="1517"/>
      <c r="DK669" s="1517"/>
      <c r="DL669" s="1517"/>
      <c r="DM669" s="1517"/>
      <c r="DN669" s="1517"/>
      <c r="DO669" s="1517"/>
      <c r="DP669" s="1517"/>
      <c r="DQ669" s="1517"/>
      <c r="DR669" s="1517"/>
      <c r="DS669" s="1517"/>
      <c r="DT669" s="1517"/>
      <c r="DU669" s="1517"/>
      <c r="DV669" s="1517"/>
      <c r="DW669" s="1517"/>
      <c r="DX669" s="1517"/>
      <c r="DY669" s="1517"/>
      <c r="DZ669" s="1517"/>
      <c r="EA669" s="1517"/>
      <c r="EB669" s="1517"/>
      <c r="EC669" s="1517"/>
      <c r="ED669" s="1517"/>
      <c r="EE669" s="1517"/>
      <c r="EF669" s="1517"/>
      <c r="EG669" s="1517"/>
      <c r="EH669" s="1517"/>
      <c r="EI669" s="1517"/>
      <c r="EJ669" s="1517"/>
      <c r="EK669" s="1517"/>
      <c r="EL669" s="1517"/>
      <c r="EM669" s="1517"/>
      <c r="EN669" s="1517"/>
      <c r="EO669" s="1517"/>
      <c r="EP669" s="1517"/>
      <c r="EQ669" s="1517"/>
      <c r="ER669" s="1517"/>
      <c r="ES669" s="1517"/>
      <c r="ET669" s="1517"/>
      <c r="EU669" s="1517"/>
      <c r="EV669" s="1517"/>
      <c r="EW669" s="1517"/>
      <c r="EX669" s="1517"/>
      <c r="EY669" s="1517"/>
      <c r="EZ669" s="1517"/>
      <c r="FA669" s="1517"/>
      <c r="FB669" s="1517"/>
      <c r="FC669" s="1517"/>
      <c r="FD669" s="1517"/>
      <c r="FE669" s="1517"/>
      <c r="FF669" s="1517"/>
      <c r="FG669" s="1517"/>
      <c r="FH669" s="1517"/>
      <c r="FI669" s="1517"/>
      <c r="FJ669" s="1517"/>
      <c r="FK669" s="1517"/>
      <c r="FL669" s="1517"/>
      <c r="FM669" s="1517"/>
      <c r="FN669" s="1517"/>
      <c r="FO669" s="1517"/>
      <c r="FP669" s="1517"/>
      <c r="FQ669" s="1517"/>
      <c r="FR669" s="1517"/>
      <c r="FS669" s="1517"/>
      <c r="FT669" s="1517"/>
      <c r="FU669" s="1517"/>
      <c r="FV669" s="1517"/>
      <c r="FW669" s="1517"/>
      <c r="FX669" s="1517"/>
      <c r="FY669" s="1517"/>
      <c r="FZ669" s="1517"/>
      <c r="GA669" s="1517"/>
      <c r="GB669" s="1517"/>
      <c r="GC669" s="1517"/>
      <c r="GD669" s="1517"/>
      <c r="GE669" s="1517"/>
      <c r="GF669" s="1517"/>
      <c r="GG669" s="1517"/>
      <c r="GH669" s="1517"/>
      <c r="GI669" s="1517"/>
      <c r="GJ669" s="1517"/>
      <c r="GK669" s="1517"/>
      <c r="GL669" s="1517"/>
      <c r="GM669" s="1517"/>
      <c r="GN669" s="1517"/>
      <c r="GO669" s="1517"/>
      <c r="GP669" s="1517"/>
      <c r="GQ669" s="1517"/>
      <c r="GR669" s="1517"/>
      <c r="GS669" s="1517"/>
      <c r="GT669" s="1517"/>
      <c r="GU669" s="1517"/>
      <c r="GV669" s="1517"/>
      <c r="GW669" s="1517"/>
      <c r="GX669" s="1517"/>
      <c r="GY669" s="1517"/>
      <c r="GZ669" s="1517"/>
      <c r="HA669" s="1517"/>
      <c r="HB669" s="1517"/>
      <c r="HC669" s="1517"/>
      <c r="HD669" s="1517"/>
      <c r="HE669" s="1517"/>
      <c r="HF669" s="1517"/>
      <c r="HG669" s="1517"/>
      <c r="HH669" s="1517"/>
      <c r="HI669" s="1517"/>
      <c r="HJ669" s="1517"/>
      <c r="HK669" s="1517"/>
      <c r="HL669" s="1517"/>
      <c r="HM669" s="1517"/>
      <c r="HN669" s="1517"/>
      <c r="HO669" s="1517"/>
      <c r="HP669" s="1517"/>
      <c r="HQ669" s="1517"/>
      <c r="HR669" s="1517"/>
      <c r="HS669" s="1517"/>
      <c r="HT669" s="1517"/>
      <c r="HU669" s="1517"/>
      <c r="HV669" s="1517"/>
      <c r="HW669" s="1517"/>
      <c r="HX669" s="1517"/>
      <c r="HY669" s="1517"/>
      <c r="HZ669" s="1517"/>
      <c r="IA669" s="1517"/>
      <c r="IB669" s="1517"/>
      <c r="IC669" s="1517"/>
      <c r="ID669" s="1517"/>
      <c r="IE669" s="1517"/>
      <c r="IF669" s="1517"/>
      <c r="IG669" s="1517"/>
      <c r="IH669" s="1517"/>
      <c r="II669" s="1517"/>
      <c r="IJ669" s="1517"/>
      <c r="IK669" s="1517"/>
      <c r="IL669" s="1517"/>
      <c r="IM669" s="1517"/>
      <c r="IN669" s="1517"/>
      <c r="IO669" s="1517"/>
      <c r="IP669" s="1517"/>
      <c r="IQ669" s="1517"/>
      <c r="IR669" s="1517"/>
      <c r="IS669" s="1517"/>
      <c r="IT669" s="1517"/>
      <c r="IU669" s="1517"/>
      <c r="IV669" s="1517"/>
      <c r="IW669" s="1517"/>
    </row>
    <row r="670" spans="1:257" s="297" customFormat="1" ht="25.5" customHeight="1" x14ac:dyDescent="0.2">
      <c r="A670" s="1499">
        <v>8</v>
      </c>
      <c r="B670" s="320">
        <v>39990</v>
      </c>
      <c r="C670" s="1525" t="s">
        <v>280</v>
      </c>
      <c r="D670" s="1525" t="s">
        <v>293</v>
      </c>
      <c r="E670" s="1526" t="s">
        <v>1061</v>
      </c>
      <c r="F670" s="305" t="s">
        <v>1405</v>
      </c>
      <c r="G670" s="255">
        <v>24900000</v>
      </c>
      <c r="H670" s="280" t="s">
        <v>14</v>
      </c>
      <c r="I670" s="306"/>
      <c r="J670" s="281"/>
      <c r="K670" s="1528"/>
      <c r="L670" s="191" t="str">
        <f t="shared" si="21"/>
        <v/>
      </c>
      <c r="M670" s="316"/>
      <c r="N670" s="317"/>
      <c r="O670" s="1520"/>
      <c r="P670" s="282"/>
      <c r="Q670" s="324"/>
      <c r="R670" s="725"/>
      <c r="S670" s="1530"/>
      <c r="T670" s="1530"/>
      <c r="U670" s="1530"/>
      <c r="V670" s="1530"/>
      <c r="W670" s="1530"/>
      <c r="X670" s="1530"/>
      <c r="Y670" s="1530"/>
      <c r="Z670" s="1530"/>
      <c r="AA670" s="1530"/>
      <c r="AB670" s="1530"/>
      <c r="AC670" s="1530"/>
      <c r="AD670" s="1530"/>
      <c r="AE670" s="1530"/>
      <c r="AF670" s="1530"/>
      <c r="AG670" s="1530"/>
      <c r="AH670" s="1530"/>
      <c r="AI670" s="1530"/>
      <c r="AJ670" s="1530"/>
      <c r="AK670" s="1530"/>
      <c r="AL670" s="1530"/>
      <c r="AM670" s="1530"/>
      <c r="AN670" s="1530"/>
      <c r="AO670" s="1530"/>
      <c r="AP670" s="1530"/>
      <c r="AQ670" s="1530"/>
      <c r="AR670" s="1530"/>
      <c r="AS670" s="1530"/>
      <c r="AT670" s="1530"/>
      <c r="AU670" s="1530"/>
      <c r="AV670" s="1530"/>
      <c r="AW670" s="1530"/>
      <c r="AX670" s="1530"/>
      <c r="AY670" s="1530"/>
      <c r="AZ670" s="1530"/>
      <c r="BA670" s="1530"/>
      <c r="BB670" s="1530"/>
      <c r="BC670" s="1530"/>
      <c r="BD670" s="1530"/>
      <c r="BE670" s="1530"/>
      <c r="BF670" s="1530"/>
      <c r="BG670" s="1530"/>
      <c r="BH670" s="1530"/>
      <c r="BI670" s="1530"/>
      <c r="BJ670" s="1530"/>
      <c r="BK670" s="1530"/>
      <c r="BL670" s="1530"/>
      <c r="BM670" s="1530"/>
      <c r="BN670" s="1530"/>
      <c r="BO670" s="1530"/>
      <c r="BP670" s="1530"/>
      <c r="BQ670" s="1530"/>
      <c r="BR670" s="1530"/>
      <c r="BS670" s="1530"/>
      <c r="BT670" s="1530"/>
      <c r="BU670" s="1530"/>
      <c r="BV670" s="1530"/>
      <c r="BW670" s="1530"/>
      <c r="BX670" s="1530"/>
      <c r="BY670" s="1530"/>
      <c r="BZ670" s="1530"/>
      <c r="CA670" s="1530"/>
      <c r="CB670" s="1530"/>
      <c r="CC670" s="1530"/>
      <c r="CD670" s="1530"/>
      <c r="CE670" s="1530"/>
      <c r="CF670" s="1530"/>
      <c r="CG670" s="1530"/>
      <c r="CH670" s="1530"/>
      <c r="CI670" s="1530"/>
      <c r="CJ670" s="1530"/>
      <c r="CK670" s="1530"/>
      <c r="CL670" s="1530"/>
      <c r="CM670" s="1530"/>
      <c r="CN670" s="1530"/>
      <c r="CO670" s="1530"/>
      <c r="CP670" s="1530"/>
      <c r="CQ670" s="1530"/>
      <c r="CR670" s="1530"/>
      <c r="CS670" s="1530"/>
      <c r="CT670" s="1530"/>
      <c r="CU670" s="1530"/>
      <c r="CV670" s="1530"/>
      <c r="CW670" s="1530"/>
      <c r="CX670" s="1530"/>
      <c r="CY670" s="1530"/>
      <c r="CZ670" s="1530"/>
      <c r="DA670" s="1530"/>
      <c r="DB670" s="1530"/>
      <c r="DC670" s="1530"/>
      <c r="DD670" s="1530"/>
      <c r="DE670" s="1530"/>
      <c r="DF670" s="1530"/>
      <c r="DG670" s="1530"/>
      <c r="DH670" s="1530"/>
      <c r="DI670" s="1530"/>
      <c r="DJ670" s="1530"/>
      <c r="DK670" s="1530"/>
      <c r="DL670" s="1530"/>
      <c r="DM670" s="1530"/>
      <c r="DN670" s="1530"/>
      <c r="DO670" s="1530"/>
      <c r="DP670" s="1530"/>
      <c r="DQ670" s="1530"/>
      <c r="DR670" s="1530"/>
      <c r="DS670" s="1530"/>
      <c r="DT670" s="1530"/>
      <c r="DU670" s="1530"/>
      <c r="DV670" s="1530"/>
      <c r="DW670" s="1530"/>
      <c r="DX670" s="1530"/>
      <c r="DY670" s="1530"/>
      <c r="DZ670" s="1530"/>
      <c r="EA670" s="1530"/>
      <c r="EB670" s="1530"/>
      <c r="EC670" s="1530"/>
      <c r="ED670" s="1530"/>
      <c r="EE670" s="1530"/>
      <c r="EF670" s="1530"/>
      <c r="EG670" s="1530"/>
      <c r="EH670" s="1530"/>
      <c r="EI670" s="1530"/>
      <c r="EJ670" s="1530"/>
      <c r="EK670" s="1530"/>
      <c r="EL670" s="1530"/>
      <c r="EM670" s="1530"/>
      <c r="EN670" s="1530"/>
      <c r="EO670" s="1530"/>
      <c r="EP670" s="1530"/>
      <c r="EQ670" s="1530"/>
      <c r="ER670" s="1530"/>
      <c r="ES670" s="1530"/>
      <c r="ET670" s="1530"/>
      <c r="EU670" s="1530"/>
      <c r="EV670" s="1530"/>
      <c r="EW670" s="1530"/>
      <c r="EX670" s="1530"/>
      <c r="EY670" s="1530"/>
      <c r="EZ670" s="1530"/>
      <c r="FA670" s="1530"/>
      <c r="FB670" s="1530"/>
      <c r="FC670" s="1530"/>
      <c r="FD670" s="1530"/>
      <c r="FE670" s="1530"/>
      <c r="FF670" s="1530"/>
      <c r="FG670" s="1530"/>
      <c r="FH670" s="1530"/>
      <c r="FI670" s="1530"/>
      <c r="FJ670" s="1530"/>
      <c r="FK670" s="1530"/>
      <c r="FL670" s="1530"/>
      <c r="FM670" s="1530"/>
      <c r="FN670" s="1530"/>
      <c r="FO670" s="1530"/>
      <c r="FP670" s="1530"/>
      <c r="FQ670" s="1530"/>
      <c r="FR670" s="1530"/>
      <c r="FS670" s="1530"/>
      <c r="FT670" s="1530"/>
      <c r="FU670" s="1530"/>
      <c r="FV670" s="1530"/>
      <c r="FW670" s="1530"/>
      <c r="FX670" s="1530"/>
      <c r="FY670" s="1530"/>
      <c r="FZ670" s="1530"/>
      <c r="GA670" s="1530"/>
      <c r="GB670" s="1530"/>
      <c r="GC670" s="1530"/>
      <c r="GD670" s="1530"/>
      <c r="GE670" s="1530"/>
      <c r="GF670" s="1530"/>
      <c r="GG670" s="1530"/>
      <c r="GH670" s="1530"/>
      <c r="GI670" s="1530"/>
      <c r="GJ670" s="1530"/>
      <c r="GK670" s="1530"/>
      <c r="GL670" s="1530"/>
      <c r="GM670" s="1530"/>
      <c r="GN670" s="1530"/>
      <c r="GO670" s="1530"/>
      <c r="GP670" s="1530"/>
      <c r="GQ670" s="1530"/>
      <c r="GR670" s="1530"/>
      <c r="GS670" s="1530"/>
      <c r="GT670" s="1530"/>
      <c r="GU670" s="1530"/>
      <c r="GV670" s="1530"/>
      <c r="GW670" s="1530"/>
      <c r="GX670" s="1530"/>
      <c r="GY670" s="1530"/>
      <c r="GZ670" s="1530"/>
      <c r="HA670" s="1530"/>
      <c r="HB670" s="1530"/>
      <c r="HC670" s="1530"/>
      <c r="HD670" s="1530"/>
      <c r="HE670" s="1530"/>
      <c r="HF670" s="1530"/>
      <c r="HG670" s="1530"/>
      <c r="HH670" s="1530"/>
      <c r="HI670" s="1530"/>
      <c r="HJ670" s="1530"/>
      <c r="HK670" s="1530"/>
      <c r="HL670" s="1530"/>
      <c r="HM670" s="1530"/>
      <c r="HN670" s="1530"/>
      <c r="HO670" s="1530"/>
      <c r="HP670" s="1530"/>
      <c r="HQ670" s="1530"/>
      <c r="HR670" s="1530"/>
      <c r="HS670" s="1530"/>
      <c r="HT670" s="1530"/>
      <c r="HU670" s="1530"/>
      <c r="HV670" s="1530"/>
      <c r="HW670" s="1530"/>
      <c r="HX670" s="1530"/>
      <c r="HY670" s="1530"/>
      <c r="HZ670" s="1530"/>
      <c r="IA670" s="1530"/>
      <c r="IB670" s="1530"/>
      <c r="IC670" s="1530"/>
      <c r="ID670" s="1530"/>
      <c r="IE670" s="1530"/>
      <c r="IF670" s="1530"/>
      <c r="IG670" s="1530"/>
      <c r="IH670" s="1530"/>
      <c r="II670" s="1530"/>
      <c r="IJ670" s="1530"/>
      <c r="IK670" s="1530"/>
      <c r="IL670" s="1530"/>
      <c r="IM670" s="1530"/>
      <c r="IN670" s="1530"/>
      <c r="IO670" s="1530"/>
      <c r="IP670" s="1530"/>
      <c r="IQ670" s="1530"/>
      <c r="IR670" s="1530"/>
      <c r="IS670" s="1530"/>
      <c r="IT670" s="1530"/>
      <c r="IU670" s="1530"/>
      <c r="IV670" s="1530"/>
      <c r="IW670" s="1530"/>
    </row>
    <row r="671" spans="1:257" s="297" customFormat="1" ht="26.25" customHeight="1" x14ac:dyDescent="0.2">
      <c r="A671" s="1499">
        <v>8</v>
      </c>
      <c r="B671" s="320">
        <v>39990</v>
      </c>
      <c r="C671" s="1525" t="s">
        <v>281</v>
      </c>
      <c r="D671" s="1525" t="s">
        <v>705</v>
      </c>
      <c r="E671" s="1526" t="s">
        <v>1069</v>
      </c>
      <c r="F671" s="305" t="s">
        <v>1405</v>
      </c>
      <c r="G671" s="255">
        <v>1700000</v>
      </c>
      <c r="H671" s="280" t="s">
        <v>14</v>
      </c>
      <c r="I671" s="306"/>
      <c r="J671" s="281"/>
      <c r="K671" s="1528"/>
      <c r="L671" s="191" t="str">
        <f t="shared" si="21"/>
        <v/>
      </c>
      <c r="M671" s="316"/>
      <c r="N671" s="317"/>
      <c r="O671" s="1520"/>
      <c r="P671" s="282"/>
      <c r="Q671" s="324"/>
      <c r="R671" s="725"/>
      <c r="S671" s="1530"/>
      <c r="T671" s="1530"/>
      <c r="U671" s="1530"/>
      <c r="V671" s="1530"/>
      <c r="W671" s="1530"/>
      <c r="X671" s="1530"/>
      <c r="Y671" s="1530"/>
      <c r="Z671" s="1530"/>
      <c r="AA671" s="1530"/>
      <c r="AB671" s="1530"/>
      <c r="AC671" s="1530"/>
      <c r="AD671" s="1530"/>
      <c r="AE671" s="1530"/>
      <c r="AF671" s="1530"/>
      <c r="AG671" s="1530"/>
      <c r="AH671" s="1530"/>
      <c r="AI671" s="1530"/>
      <c r="AJ671" s="1530"/>
      <c r="AK671" s="1530"/>
      <c r="AL671" s="1530"/>
      <c r="AM671" s="1530"/>
      <c r="AN671" s="1530"/>
      <c r="AO671" s="1530"/>
      <c r="AP671" s="1530"/>
      <c r="AQ671" s="1530"/>
      <c r="AR671" s="1530"/>
      <c r="AS671" s="1530"/>
      <c r="AT671" s="1530"/>
      <c r="AU671" s="1530"/>
      <c r="AV671" s="1530"/>
      <c r="AW671" s="1530"/>
      <c r="AX671" s="1530"/>
      <c r="AY671" s="1530"/>
      <c r="AZ671" s="1530"/>
      <c r="BA671" s="1530"/>
      <c r="BB671" s="1530"/>
      <c r="BC671" s="1530"/>
      <c r="BD671" s="1530"/>
      <c r="BE671" s="1530"/>
      <c r="BF671" s="1530"/>
      <c r="BG671" s="1530"/>
      <c r="BH671" s="1530"/>
      <c r="BI671" s="1530"/>
      <c r="BJ671" s="1530"/>
      <c r="BK671" s="1530"/>
      <c r="BL671" s="1530"/>
      <c r="BM671" s="1530"/>
      <c r="BN671" s="1530"/>
      <c r="BO671" s="1530"/>
      <c r="BP671" s="1530"/>
      <c r="BQ671" s="1530"/>
      <c r="BR671" s="1530"/>
      <c r="BS671" s="1530"/>
      <c r="BT671" s="1530"/>
      <c r="BU671" s="1530"/>
      <c r="BV671" s="1530"/>
      <c r="BW671" s="1530"/>
      <c r="BX671" s="1530"/>
      <c r="BY671" s="1530"/>
      <c r="BZ671" s="1530"/>
      <c r="CA671" s="1530"/>
      <c r="CB671" s="1530"/>
      <c r="CC671" s="1530"/>
      <c r="CD671" s="1530"/>
      <c r="CE671" s="1530"/>
      <c r="CF671" s="1530"/>
      <c r="CG671" s="1530"/>
      <c r="CH671" s="1530"/>
      <c r="CI671" s="1530"/>
      <c r="CJ671" s="1530"/>
      <c r="CK671" s="1530"/>
      <c r="CL671" s="1530"/>
      <c r="CM671" s="1530"/>
      <c r="CN671" s="1530"/>
      <c r="CO671" s="1530"/>
      <c r="CP671" s="1530"/>
      <c r="CQ671" s="1530"/>
      <c r="CR671" s="1530"/>
      <c r="CS671" s="1530"/>
      <c r="CT671" s="1530"/>
      <c r="CU671" s="1530"/>
      <c r="CV671" s="1530"/>
      <c r="CW671" s="1530"/>
      <c r="CX671" s="1530"/>
      <c r="CY671" s="1530"/>
      <c r="CZ671" s="1530"/>
      <c r="DA671" s="1530"/>
      <c r="DB671" s="1530"/>
      <c r="DC671" s="1530"/>
      <c r="DD671" s="1530"/>
      <c r="DE671" s="1530"/>
      <c r="DF671" s="1530"/>
      <c r="DG671" s="1530"/>
      <c r="DH671" s="1530"/>
      <c r="DI671" s="1530"/>
      <c r="DJ671" s="1530"/>
      <c r="DK671" s="1530"/>
      <c r="DL671" s="1530"/>
      <c r="DM671" s="1530"/>
      <c r="DN671" s="1530"/>
      <c r="DO671" s="1530"/>
      <c r="DP671" s="1530"/>
      <c r="DQ671" s="1530"/>
      <c r="DR671" s="1530"/>
      <c r="DS671" s="1530"/>
      <c r="DT671" s="1530"/>
      <c r="DU671" s="1530"/>
      <c r="DV671" s="1530"/>
      <c r="DW671" s="1530"/>
      <c r="DX671" s="1530"/>
      <c r="DY671" s="1530"/>
      <c r="DZ671" s="1530"/>
      <c r="EA671" s="1530"/>
      <c r="EB671" s="1530"/>
      <c r="EC671" s="1530"/>
      <c r="ED671" s="1530"/>
      <c r="EE671" s="1530"/>
      <c r="EF671" s="1530"/>
      <c r="EG671" s="1530"/>
      <c r="EH671" s="1530"/>
      <c r="EI671" s="1530"/>
      <c r="EJ671" s="1530"/>
      <c r="EK671" s="1530"/>
      <c r="EL671" s="1530"/>
      <c r="EM671" s="1530"/>
      <c r="EN671" s="1530"/>
      <c r="EO671" s="1530"/>
      <c r="EP671" s="1530"/>
      <c r="EQ671" s="1530"/>
      <c r="ER671" s="1530"/>
      <c r="ES671" s="1530"/>
      <c r="ET671" s="1530"/>
      <c r="EU671" s="1530"/>
      <c r="EV671" s="1530"/>
      <c r="EW671" s="1530"/>
      <c r="EX671" s="1530"/>
      <c r="EY671" s="1530"/>
      <c r="EZ671" s="1530"/>
      <c r="FA671" s="1530"/>
      <c r="FB671" s="1530"/>
      <c r="FC671" s="1530"/>
      <c r="FD671" s="1530"/>
      <c r="FE671" s="1530"/>
      <c r="FF671" s="1530"/>
      <c r="FG671" s="1530"/>
      <c r="FH671" s="1530"/>
      <c r="FI671" s="1530"/>
      <c r="FJ671" s="1530"/>
      <c r="FK671" s="1530"/>
      <c r="FL671" s="1530"/>
      <c r="FM671" s="1530"/>
      <c r="FN671" s="1530"/>
      <c r="FO671" s="1530"/>
      <c r="FP671" s="1530"/>
      <c r="FQ671" s="1530"/>
      <c r="FR671" s="1530"/>
      <c r="FS671" s="1530"/>
      <c r="FT671" s="1530"/>
      <c r="FU671" s="1530"/>
      <c r="FV671" s="1530"/>
      <c r="FW671" s="1530"/>
      <c r="FX671" s="1530"/>
      <c r="FY671" s="1530"/>
      <c r="FZ671" s="1530"/>
      <c r="GA671" s="1530"/>
      <c r="GB671" s="1530"/>
      <c r="GC671" s="1530"/>
      <c r="GD671" s="1530"/>
      <c r="GE671" s="1530"/>
      <c r="GF671" s="1530"/>
      <c r="GG671" s="1530"/>
      <c r="GH671" s="1530"/>
      <c r="GI671" s="1530"/>
      <c r="GJ671" s="1530"/>
      <c r="GK671" s="1530"/>
      <c r="GL671" s="1530"/>
      <c r="GM671" s="1530"/>
      <c r="GN671" s="1530"/>
      <c r="GO671" s="1530"/>
      <c r="GP671" s="1530"/>
      <c r="GQ671" s="1530"/>
      <c r="GR671" s="1530"/>
      <c r="GS671" s="1530"/>
      <c r="GT671" s="1530"/>
      <c r="GU671" s="1530"/>
      <c r="GV671" s="1530"/>
      <c r="GW671" s="1530"/>
      <c r="GX671" s="1530"/>
      <c r="GY671" s="1530"/>
      <c r="GZ671" s="1530"/>
      <c r="HA671" s="1530"/>
      <c r="HB671" s="1530"/>
      <c r="HC671" s="1530"/>
      <c r="HD671" s="1530"/>
      <c r="HE671" s="1530"/>
      <c r="HF671" s="1530"/>
      <c r="HG671" s="1530"/>
      <c r="HH671" s="1530"/>
      <c r="HI671" s="1530"/>
      <c r="HJ671" s="1530"/>
      <c r="HK671" s="1530"/>
      <c r="HL671" s="1530"/>
      <c r="HM671" s="1530"/>
      <c r="HN671" s="1530"/>
      <c r="HO671" s="1530"/>
      <c r="HP671" s="1530"/>
      <c r="HQ671" s="1530"/>
      <c r="HR671" s="1530"/>
      <c r="HS671" s="1530"/>
      <c r="HT671" s="1530"/>
      <c r="HU671" s="1530"/>
      <c r="HV671" s="1530"/>
      <c r="HW671" s="1530"/>
      <c r="HX671" s="1530"/>
      <c r="HY671" s="1530"/>
      <c r="HZ671" s="1530"/>
      <c r="IA671" s="1530"/>
      <c r="IB671" s="1530"/>
      <c r="IC671" s="1530"/>
      <c r="ID671" s="1530"/>
      <c r="IE671" s="1530"/>
      <c r="IF671" s="1530"/>
      <c r="IG671" s="1530"/>
      <c r="IH671" s="1530"/>
      <c r="II671" s="1530"/>
      <c r="IJ671" s="1530"/>
      <c r="IK671" s="1530"/>
      <c r="IL671" s="1530"/>
      <c r="IM671" s="1530"/>
      <c r="IN671" s="1530"/>
      <c r="IO671" s="1530"/>
      <c r="IP671" s="1530"/>
      <c r="IQ671" s="1530"/>
      <c r="IR671" s="1530"/>
      <c r="IS671" s="1530"/>
      <c r="IT671" s="1530"/>
      <c r="IU671" s="1530"/>
      <c r="IV671" s="1530"/>
      <c r="IW671" s="1530"/>
    </row>
    <row r="672" spans="1:257" s="297" customFormat="1" ht="25.5" customHeight="1" x14ac:dyDescent="0.2">
      <c r="A672" s="1499">
        <v>8</v>
      </c>
      <c r="B672" s="320">
        <v>39990</v>
      </c>
      <c r="C672" s="1525" t="s">
        <v>292</v>
      </c>
      <c r="D672" s="1525" t="s">
        <v>294</v>
      </c>
      <c r="E672" s="1526" t="s">
        <v>987</v>
      </c>
      <c r="F672" s="305" t="s">
        <v>1405</v>
      </c>
      <c r="G672" s="255">
        <v>35000000</v>
      </c>
      <c r="H672" s="280" t="s">
        <v>14</v>
      </c>
      <c r="I672" s="306"/>
      <c r="J672" s="281"/>
      <c r="K672" s="1528"/>
      <c r="L672" s="191" t="str">
        <f t="shared" si="21"/>
        <v/>
      </c>
      <c r="M672" s="316"/>
      <c r="N672" s="317"/>
      <c r="O672" s="1520"/>
      <c r="P672" s="282"/>
      <c r="Q672" s="324"/>
      <c r="R672" s="725"/>
      <c r="S672" s="1530"/>
      <c r="T672" s="1530"/>
      <c r="U672" s="1530"/>
      <c r="V672" s="1530"/>
      <c r="W672" s="1530"/>
      <c r="X672" s="1530"/>
      <c r="Y672" s="1530"/>
      <c r="Z672" s="1530"/>
      <c r="AA672" s="1530"/>
      <c r="AB672" s="1530"/>
      <c r="AC672" s="1530"/>
      <c r="AD672" s="1530"/>
      <c r="AE672" s="1530"/>
      <c r="AF672" s="1530"/>
      <c r="AG672" s="1530"/>
      <c r="AH672" s="1530"/>
      <c r="AI672" s="1530"/>
      <c r="AJ672" s="1530"/>
      <c r="AK672" s="1530"/>
      <c r="AL672" s="1530"/>
      <c r="AM672" s="1530"/>
      <c r="AN672" s="1530"/>
      <c r="AO672" s="1530"/>
      <c r="AP672" s="1530"/>
      <c r="AQ672" s="1530"/>
      <c r="AR672" s="1530"/>
      <c r="AS672" s="1530"/>
      <c r="AT672" s="1530"/>
      <c r="AU672" s="1530"/>
      <c r="AV672" s="1530"/>
      <c r="AW672" s="1530"/>
      <c r="AX672" s="1530"/>
      <c r="AY672" s="1530"/>
      <c r="AZ672" s="1530"/>
      <c r="BA672" s="1530"/>
      <c r="BB672" s="1530"/>
      <c r="BC672" s="1530"/>
      <c r="BD672" s="1530"/>
      <c r="BE672" s="1530"/>
      <c r="BF672" s="1530"/>
      <c r="BG672" s="1530"/>
      <c r="BH672" s="1530"/>
      <c r="BI672" s="1530"/>
      <c r="BJ672" s="1530"/>
      <c r="BK672" s="1530"/>
      <c r="BL672" s="1530"/>
      <c r="BM672" s="1530"/>
      <c r="BN672" s="1530"/>
      <c r="BO672" s="1530"/>
      <c r="BP672" s="1530"/>
      <c r="BQ672" s="1530"/>
      <c r="BR672" s="1530"/>
      <c r="BS672" s="1530"/>
      <c r="BT672" s="1530"/>
      <c r="BU672" s="1530"/>
      <c r="BV672" s="1530"/>
      <c r="BW672" s="1530"/>
      <c r="BX672" s="1530"/>
      <c r="BY672" s="1530"/>
      <c r="BZ672" s="1530"/>
      <c r="CA672" s="1530"/>
      <c r="CB672" s="1530"/>
      <c r="CC672" s="1530"/>
      <c r="CD672" s="1530"/>
      <c r="CE672" s="1530"/>
      <c r="CF672" s="1530"/>
      <c r="CG672" s="1530"/>
      <c r="CH672" s="1530"/>
      <c r="CI672" s="1530"/>
      <c r="CJ672" s="1530"/>
      <c r="CK672" s="1530"/>
      <c r="CL672" s="1530"/>
      <c r="CM672" s="1530"/>
      <c r="CN672" s="1530"/>
      <c r="CO672" s="1530"/>
      <c r="CP672" s="1530"/>
      <c r="CQ672" s="1530"/>
      <c r="CR672" s="1530"/>
      <c r="CS672" s="1530"/>
      <c r="CT672" s="1530"/>
      <c r="CU672" s="1530"/>
      <c r="CV672" s="1530"/>
      <c r="CW672" s="1530"/>
      <c r="CX672" s="1530"/>
      <c r="CY672" s="1530"/>
      <c r="CZ672" s="1530"/>
      <c r="DA672" s="1530"/>
      <c r="DB672" s="1530"/>
      <c r="DC672" s="1530"/>
      <c r="DD672" s="1530"/>
      <c r="DE672" s="1530"/>
      <c r="DF672" s="1530"/>
      <c r="DG672" s="1530"/>
      <c r="DH672" s="1530"/>
      <c r="DI672" s="1530"/>
      <c r="DJ672" s="1530"/>
      <c r="DK672" s="1530"/>
      <c r="DL672" s="1530"/>
      <c r="DM672" s="1530"/>
      <c r="DN672" s="1530"/>
      <c r="DO672" s="1530"/>
      <c r="DP672" s="1530"/>
      <c r="DQ672" s="1530"/>
      <c r="DR672" s="1530"/>
      <c r="DS672" s="1530"/>
      <c r="DT672" s="1530"/>
      <c r="DU672" s="1530"/>
      <c r="DV672" s="1530"/>
      <c r="DW672" s="1530"/>
      <c r="DX672" s="1530"/>
      <c r="DY672" s="1530"/>
      <c r="DZ672" s="1530"/>
      <c r="EA672" s="1530"/>
      <c r="EB672" s="1530"/>
      <c r="EC672" s="1530"/>
      <c r="ED672" s="1530"/>
      <c r="EE672" s="1530"/>
      <c r="EF672" s="1530"/>
      <c r="EG672" s="1530"/>
      <c r="EH672" s="1530"/>
      <c r="EI672" s="1530"/>
      <c r="EJ672" s="1530"/>
      <c r="EK672" s="1530"/>
      <c r="EL672" s="1530"/>
      <c r="EM672" s="1530"/>
      <c r="EN672" s="1530"/>
      <c r="EO672" s="1530"/>
      <c r="EP672" s="1530"/>
      <c r="EQ672" s="1530"/>
      <c r="ER672" s="1530"/>
      <c r="ES672" s="1530"/>
      <c r="ET672" s="1530"/>
      <c r="EU672" s="1530"/>
      <c r="EV672" s="1530"/>
      <c r="EW672" s="1530"/>
      <c r="EX672" s="1530"/>
      <c r="EY672" s="1530"/>
      <c r="EZ672" s="1530"/>
      <c r="FA672" s="1530"/>
      <c r="FB672" s="1530"/>
      <c r="FC672" s="1530"/>
      <c r="FD672" s="1530"/>
      <c r="FE672" s="1530"/>
      <c r="FF672" s="1530"/>
      <c r="FG672" s="1530"/>
      <c r="FH672" s="1530"/>
      <c r="FI672" s="1530"/>
      <c r="FJ672" s="1530"/>
      <c r="FK672" s="1530"/>
      <c r="FL672" s="1530"/>
      <c r="FM672" s="1530"/>
      <c r="FN672" s="1530"/>
      <c r="FO672" s="1530"/>
      <c r="FP672" s="1530"/>
      <c r="FQ672" s="1530"/>
      <c r="FR672" s="1530"/>
      <c r="FS672" s="1530"/>
      <c r="FT672" s="1530"/>
      <c r="FU672" s="1530"/>
      <c r="FV672" s="1530"/>
      <c r="FW672" s="1530"/>
      <c r="FX672" s="1530"/>
      <c r="FY672" s="1530"/>
      <c r="FZ672" s="1530"/>
      <c r="GA672" s="1530"/>
      <c r="GB672" s="1530"/>
      <c r="GC672" s="1530"/>
      <c r="GD672" s="1530"/>
      <c r="GE672" s="1530"/>
      <c r="GF672" s="1530"/>
      <c r="GG672" s="1530"/>
      <c r="GH672" s="1530"/>
      <c r="GI672" s="1530"/>
      <c r="GJ672" s="1530"/>
      <c r="GK672" s="1530"/>
      <c r="GL672" s="1530"/>
      <c r="GM672" s="1530"/>
      <c r="GN672" s="1530"/>
      <c r="GO672" s="1530"/>
      <c r="GP672" s="1530"/>
      <c r="GQ672" s="1530"/>
      <c r="GR672" s="1530"/>
      <c r="GS672" s="1530"/>
      <c r="GT672" s="1530"/>
      <c r="GU672" s="1530"/>
      <c r="GV672" s="1530"/>
      <c r="GW672" s="1530"/>
      <c r="GX672" s="1530"/>
      <c r="GY672" s="1530"/>
      <c r="GZ672" s="1530"/>
      <c r="HA672" s="1530"/>
      <c r="HB672" s="1530"/>
      <c r="HC672" s="1530"/>
      <c r="HD672" s="1530"/>
      <c r="HE672" s="1530"/>
      <c r="HF672" s="1530"/>
      <c r="HG672" s="1530"/>
      <c r="HH672" s="1530"/>
      <c r="HI672" s="1530"/>
      <c r="HJ672" s="1530"/>
      <c r="HK672" s="1530"/>
      <c r="HL672" s="1530"/>
      <c r="HM672" s="1530"/>
      <c r="HN672" s="1530"/>
      <c r="HO672" s="1530"/>
      <c r="HP672" s="1530"/>
      <c r="HQ672" s="1530"/>
      <c r="HR672" s="1530"/>
      <c r="HS672" s="1530"/>
      <c r="HT672" s="1530"/>
      <c r="HU672" s="1530"/>
      <c r="HV672" s="1530"/>
      <c r="HW672" s="1530"/>
      <c r="HX672" s="1530"/>
      <c r="HY672" s="1530"/>
      <c r="HZ672" s="1530"/>
      <c r="IA672" s="1530"/>
      <c r="IB672" s="1530"/>
      <c r="IC672" s="1530"/>
      <c r="ID672" s="1530"/>
      <c r="IE672" s="1530"/>
      <c r="IF672" s="1530"/>
      <c r="IG672" s="1530"/>
      <c r="IH672" s="1530"/>
      <c r="II672" s="1530"/>
      <c r="IJ672" s="1530"/>
      <c r="IK672" s="1530"/>
      <c r="IL672" s="1530"/>
      <c r="IM672" s="1530"/>
      <c r="IN672" s="1530"/>
      <c r="IO672" s="1530"/>
      <c r="IP672" s="1530"/>
      <c r="IQ672" s="1530"/>
      <c r="IR672" s="1530"/>
      <c r="IS672" s="1530"/>
      <c r="IT672" s="1530"/>
      <c r="IU672" s="1530"/>
      <c r="IV672" s="1530"/>
      <c r="IW672" s="1530"/>
    </row>
    <row r="673" spans="1:257" s="297" customFormat="1" ht="28.5" customHeight="1" x14ac:dyDescent="0.2">
      <c r="A673" s="189">
        <v>8</v>
      </c>
      <c r="B673" s="317">
        <v>39990</v>
      </c>
      <c r="C673" s="1525" t="s">
        <v>282</v>
      </c>
      <c r="D673" s="1525" t="s">
        <v>1373</v>
      </c>
      <c r="E673" s="1526" t="s">
        <v>1061</v>
      </c>
      <c r="F673" s="305" t="s">
        <v>1405</v>
      </c>
      <c r="G673" s="255">
        <v>12000000</v>
      </c>
      <c r="H673" s="280" t="s">
        <v>14</v>
      </c>
      <c r="I673" s="306"/>
      <c r="J673" s="281"/>
      <c r="K673" s="1528"/>
      <c r="L673" s="191" t="str">
        <f t="shared" si="21"/>
        <v/>
      </c>
      <c r="M673" s="316"/>
      <c r="N673" s="317"/>
      <c r="O673" s="1520"/>
      <c r="P673" s="282"/>
      <c r="Q673" s="324"/>
      <c r="R673" s="725"/>
      <c r="S673" s="1530"/>
      <c r="T673" s="1530"/>
      <c r="U673" s="1530"/>
      <c r="V673" s="1530"/>
      <c r="W673" s="1530"/>
      <c r="X673" s="1530"/>
      <c r="Y673" s="1530"/>
      <c r="Z673" s="1530"/>
      <c r="AA673" s="1530"/>
      <c r="AB673" s="1530"/>
      <c r="AC673" s="1530"/>
      <c r="AD673" s="1530"/>
      <c r="AE673" s="1530"/>
      <c r="AF673" s="1530"/>
      <c r="AG673" s="1530"/>
      <c r="AH673" s="1530"/>
      <c r="AI673" s="1530"/>
      <c r="AJ673" s="1530"/>
      <c r="AK673" s="1530"/>
      <c r="AL673" s="1530"/>
      <c r="AM673" s="1530"/>
      <c r="AN673" s="1530"/>
      <c r="AO673" s="1530"/>
      <c r="AP673" s="1530"/>
      <c r="AQ673" s="1530"/>
      <c r="AR673" s="1530"/>
      <c r="AS673" s="1530"/>
      <c r="AT673" s="1530"/>
      <c r="AU673" s="1530"/>
      <c r="AV673" s="1530"/>
      <c r="AW673" s="1530"/>
      <c r="AX673" s="1530"/>
      <c r="AY673" s="1530"/>
      <c r="AZ673" s="1530"/>
      <c r="BA673" s="1530"/>
      <c r="BB673" s="1530"/>
      <c r="BC673" s="1530"/>
      <c r="BD673" s="1530"/>
      <c r="BE673" s="1530"/>
      <c r="BF673" s="1530"/>
      <c r="BG673" s="1530"/>
      <c r="BH673" s="1530"/>
      <c r="BI673" s="1530"/>
      <c r="BJ673" s="1530"/>
      <c r="BK673" s="1530"/>
      <c r="BL673" s="1530"/>
      <c r="BM673" s="1530"/>
      <c r="BN673" s="1530"/>
      <c r="BO673" s="1530"/>
      <c r="BP673" s="1530"/>
      <c r="BQ673" s="1530"/>
      <c r="BR673" s="1530"/>
      <c r="BS673" s="1530"/>
      <c r="BT673" s="1530"/>
      <c r="BU673" s="1530"/>
      <c r="BV673" s="1530"/>
      <c r="BW673" s="1530"/>
      <c r="BX673" s="1530"/>
      <c r="BY673" s="1530"/>
      <c r="BZ673" s="1530"/>
      <c r="CA673" s="1530"/>
      <c r="CB673" s="1530"/>
      <c r="CC673" s="1530"/>
      <c r="CD673" s="1530"/>
      <c r="CE673" s="1530"/>
      <c r="CF673" s="1530"/>
      <c r="CG673" s="1530"/>
      <c r="CH673" s="1530"/>
      <c r="CI673" s="1530"/>
      <c r="CJ673" s="1530"/>
      <c r="CK673" s="1530"/>
      <c r="CL673" s="1530"/>
      <c r="CM673" s="1530"/>
      <c r="CN673" s="1530"/>
      <c r="CO673" s="1530"/>
      <c r="CP673" s="1530"/>
      <c r="CQ673" s="1530"/>
      <c r="CR673" s="1530"/>
      <c r="CS673" s="1530"/>
      <c r="CT673" s="1530"/>
      <c r="CU673" s="1530"/>
      <c r="CV673" s="1530"/>
      <c r="CW673" s="1530"/>
      <c r="CX673" s="1530"/>
      <c r="CY673" s="1530"/>
      <c r="CZ673" s="1530"/>
      <c r="DA673" s="1530"/>
      <c r="DB673" s="1530"/>
      <c r="DC673" s="1530"/>
      <c r="DD673" s="1530"/>
      <c r="DE673" s="1530"/>
      <c r="DF673" s="1530"/>
      <c r="DG673" s="1530"/>
      <c r="DH673" s="1530"/>
      <c r="DI673" s="1530"/>
      <c r="DJ673" s="1530"/>
      <c r="DK673" s="1530"/>
      <c r="DL673" s="1530"/>
      <c r="DM673" s="1530"/>
      <c r="DN673" s="1530"/>
      <c r="DO673" s="1530"/>
      <c r="DP673" s="1530"/>
      <c r="DQ673" s="1530"/>
      <c r="DR673" s="1530"/>
      <c r="DS673" s="1530"/>
      <c r="DT673" s="1530"/>
      <c r="DU673" s="1530"/>
      <c r="DV673" s="1530"/>
      <c r="DW673" s="1530"/>
      <c r="DX673" s="1530"/>
      <c r="DY673" s="1530"/>
      <c r="DZ673" s="1530"/>
      <c r="EA673" s="1530"/>
      <c r="EB673" s="1530"/>
      <c r="EC673" s="1530"/>
      <c r="ED673" s="1530"/>
      <c r="EE673" s="1530"/>
      <c r="EF673" s="1530"/>
      <c r="EG673" s="1530"/>
      <c r="EH673" s="1530"/>
      <c r="EI673" s="1530"/>
      <c r="EJ673" s="1530"/>
      <c r="EK673" s="1530"/>
      <c r="EL673" s="1530"/>
      <c r="EM673" s="1530"/>
      <c r="EN673" s="1530"/>
      <c r="EO673" s="1530"/>
      <c r="EP673" s="1530"/>
      <c r="EQ673" s="1530"/>
      <c r="ER673" s="1530"/>
      <c r="ES673" s="1530"/>
      <c r="ET673" s="1530"/>
      <c r="EU673" s="1530"/>
      <c r="EV673" s="1530"/>
      <c r="EW673" s="1530"/>
      <c r="EX673" s="1530"/>
      <c r="EY673" s="1530"/>
      <c r="EZ673" s="1530"/>
      <c r="FA673" s="1530"/>
      <c r="FB673" s="1530"/>
      <c r="FC673" s="1530"/>
      <c r="FD673" s="1530"/>
      <c r="FE673" s="1530"/>
      <c r="FF673" s="1530"/>
      <c r="FG673" s="1530"/>
      <c r="FH673" s="1530"/>
      <c r="FI673" s="1530"/>
      <c r="FJ673" s="1530"/>
      <c r="FK673" s="1530"/>
      <c r="FL673" s="1530"/>
      <c r="FM673" s="1530"/>
      <c r="FN673" s="1530"/>
      <c r="FO673" s="1530"/>
      <c r="FP673" s="1530"/>
      <c r="FQ673" s="1530"/>
      <c r="FR673" s="1530"/>
      <c r="FS673" s="1530"/>
      <c r="FT673" s="1530"/>
      <c r="FU673" s="1530"/>
      <c r="FV673" s="1530"/>
      <c r="FW673" s="1530"/>
      <c r="FX673" s="1530"/>
      <c r="FY673" s="1530"/>
      <c r="FZ673" s="1530"/>
      <c r="GA673" s="1530"/>
      <c r="GB673" s="1530"/>
      <c r="GC673" s="1530"/>
      <c r="GD673" s="1530"/>
      <c r="GE673" s="1530"/>
      <c r="GF673" s="1530"/>
      <c r="GG673" s="1530"/>
      <c r="GH673" s="1530"/>
      <c r="GI673" s="1530"/>
      <c r="GJ673" s="1530"/>
      <c r="GK673" s="1530"/>
      <c r="GL673" s="1530"/>
      <c r="GM673" s="1530"/>
      <c r="GN673" s="1530"/>
      <c r="GO673" s="1530"/>
      <c r="GP673" s="1530"/>
      <c r="GQ673" s="1530"/>
      <c r="GR673" s="1530"/>
      <c r="GS673" s="1530"/>
      <c r="GT673" s="1530"/>
      <c r="GU673" s="1530"/>
      <c r="GV673" s="1530"/>
      <c r="GW673" s="1530"/>
      <c r="GX673" s="1530"/>
      <c r="GY673" s="1530"/>
      <c r="GZ673" s="1530"/>
      <c r="HA673" s="1530"/>
      <c r="HB673" s="1530"/>
      <c r="HC673" s="1530"/>
      <c r="HD673" s="1530"/>
      <c r="HE673" s="1530"/>
      <c r="HF673" s="1530"/>
      <c r="HG673" s="1530"/>
      <c r="HH673" s="1530"/>
      <c r="HI673" s="1530"/>
      <c r="HJ673" s="1530"/>
      <c r="HK673" s="1530"/>
      <c r="HL673" s="1530"/>
      <c r="HM673" s="1530"/>
      <c r="HN673" s="1530"/>
      <c r="HO673" s="1530"/>
      <c r="HP673" s="1530"/>
      <c r="HQ673" s="1530"/>
      <c r="HR673" s="1530"/>
      <c r="HS673" s="1530"/>
      <c r="HT673" s="1530"/>
      <c r="HU673" s="1530"/>
      <c r="HV673" s="1530"/>
      <c r="HW673" s="1530"/>
      <c r="HX673" s="1530"/>
      <c r="HY673" s="1530"/>
      <c r="HZ673" s="1530"/>
      <c r="IA673" s="1530"/>
      <c r="IB673" s="1530"/>
      <c r="IC673" s="1530"/>
      <c r="ID673" s="1530"/>
      <c r="IE673" s="1530"/>
      <c r="IF673" s="1530"/>
      <c r="IG673" s="1530"/>
      <c r="IH673" s="1530"/>
      <c r="II673" s="1530"/>
      <c r="IJ673" s="1530"/>
      <c r="IK673" s="1530"/>
      <c r="IL673" s="1530"/>
      <c r="IM673" s="1530"/>
      <c r="IN673" s="1530"/>
      <c r="IO673" s="1530"/>
      <c r="IP673" s="1530"/>
      <c r="IQ673" s="1530"/>
      <c r="IR673" s="1530"/>
      <c r="IS673" s="1530"/>
      <c r="IT673" s="1530"/>
      <c r="IU673" s="1530"/>
      <c r="IV673" s="1530"/>
      <c r="IW673" s="1530"/>
    </row>
    <row r="674" spans="1:257" s="297" customFormat="1" ht="28.5" customHeight="1" x14ac:dyDescent="0.2">
      <c r="A674" s="1499"/>
      <c r="B674" s="1497">
        <v>40004</v>
      </c>
      <c r="C674" s="912" t="s">
        <v>317</v>
      </c>
      <c r="D674" s="912" t="s">
        <v>318</v>
      </c>
      <c r="E674" s="914" t="s">
        <v>1026</v>
      </c>
      <c r="F674" s="1494" t="s">
        <v>498</v>
      </c>
      <c r="G674" s="1492">
        <v>950000000</v>
      </c>
      <c r="H674" s="325" t="s">
        <v>14</v>
      </c>
      <c r="I674" s="774">
        <v>40359</v>
      </c>
      <c r="J674" s="775">
        <v>4</v>
      </c>
      <c r="K674" s="1068">
        <v>950000000</v>
      </c>
      <c r="L674" s="191">
        <f t="shared" si="21"/>
        <v>0</v>
      </c>
      <c r="M674" s="776" t="s">
        <v>1282</v>
      </c>
      <c r="N674" s="1007">
        <v>40437</v>
      </c>
      <c r="O674" s="1505" t="s">
        <v>1282</v>
      </c>
      <c r="P674" s="1008"/>
      <c r="Q674" s="1009" t="s">
        <v>1652</v>
      </c>
      <c r="R674" s="1010">
        <v>216620886.59999999</v>
      </c>
      <c r="S674" s="1530"/>
      <c r="T674" s="1530"/>
      <c r="U674" s="1530"/>
      <c r="V674" s="1530"/>
      <c r="W674" s="1530"/>
      <c r="X674" s="1530"/>
      <c r="Y674" s="1530"/>
      <c r="Z674" s="1530"/>
      <c r="AA674" s="1530"/>
      <c r="AB674" s="1530"/>
      <c r="AC674" s="1530"/>
      <c r="AD674" s="1530"/>
      <c r="AE674" s="1530"/>
      <c r="AF674" s="1530"/>
      <c r="AG674" s="1530"/>
      <c r="AH674" s="1530"/>
      <c r="AI674" s="1530"/>
      <c r="AJ674" s="1530"/>
      <c r="AK674" s="1530"/>
      <c r="AL674" s="1530"/>
      <c r="AM674" s="1530"/>
      <c r="AN674" s="1530"/>
      <c r="AO674" s="1530"/>
      <c r="AP674" s="1530"/>
      <c r="AQ674" s="1530"/>
      <c r="AR674" s="1530"/>
      <c r="AS674" s="1530"/>
      <c r="AT674" s="1530"/>
      <c r="AU674" s="1530"/>
      <c r="AV674" s="1530"/>
      <c r="AW674" s="1530"/>
      <c r="AX674" s="1530"/>
      <c r="AY674" s="1530"/>
      <c r="AZ674" s="1530"/>
      <c r="BA674" s="1530"/>
      <c r="BB674" s="1530"/>
      <c r="BC674" s="1530"/>
      <c r="BD674" s="1530"/>
      <c r="BE674" s="1530"/>
      <c r="BF674" s="1530"/>
      <c r="BG674" s="1530"/>
      <c r="BH674" s="1530"/>
      <c r="BI674" s="1530"/>
      <c r="BJ674" s="1530"/>
      <c r="BK674" s="1530"/>
      <c r="BL674" s="1530"/>
      <c r="BM674" s="1530"/>
      <c r="BN674" s="1530"/>
      <c r="BO674" s="1530"/>
      <c r="BP674" s="1530"/>
      <c r="BQ674" s="1530"/>
      <c r="BR674" s="1530"/>
      <c r="BS674" s="1530"/>
      <c r="BT674" s="1530"/>
      <c r="BU674" s="1530"/>
      <c r="BV674" s="1530"/>
      <c r="BW674" s="1530"/>
      <c r="BX674" s="1530"/>
      <c r="BY674" s="1530"/>
      <c r="BZ674" s="1530"/>
      <c r="CA674" s="1530"/>
      <c r="CB674" s="1530"/>
      <c r="CC674" s="1530"/>
      <c r="CD674" s="1530"/>
      <c r="CE674" s="1530"/>
      <c r="CF674" s="1530"/>
      <c r="CG674" s="1530"/>
      <c r="CH674" s="1530"/>
      <c r="CI674" s="1530"/>
      <c r="CJ674" s="1530"/>
      <c r="CK674" s="1530"/>
      <c r="CL674" s="1530"/>
      <c r="CM674" s="1530"/>
      <c r="CN674" s="1530"/>
      <c r="CO674" s="1530"/>
      <c r="CP674" s="1530"/>
      <c r="CQ674" s="1530"/>
      <c r="CR674" s="1530"/>
      <c r="CS674" s="1530"/>
      <c r="CT674" s="1530"/>
      <c r="CU674" s="1530"/>
      <c r="CV674" s="1530"/>
      <c r="CW674" s="1530"/>
      <c r="CX674" s="1530"/>
      <c r="CY674" s="1530"/>
      <c r="CZ674" s="1530"/>
      <c r="DA674" s="1530"/>
      <c r="DB674" s="1530"/>
      <c r="DC674" s="1530"/>
      <c r="DD674" s="1530"/>
      <c r="DE674" s="1530"/>
      <c r="DF674" s="1530"/>
      <c r="DG674" s="1530"/>
      <c r="DH674" s="1530"/>
      <c r="DI674" s="1530"/>
      <c r="DJ674" s="1530"/>
      <c r="DK674" s="1530"/>
      <c r="DL674" s="1530"/>
      <c r="DM674" s="1530"/>
      <c r="DN674" s="1530"/>
      <c r="DO674" s="1530"/>
      <c r="DP674" s="1530"/>
      <c r="DQ674" s="1530"/>
      <c r="DR674" s="1530"/>
      <c r="DS674" s="1530"/>
      <c r="DT674" s="1530"/>
      <c r="DU674" s="1530"/>
      <c r="DV674" s="1530"/>
      <c r="DW674" s="1530"/>
      <c r="DX674" s="1530"/>
      <c r="DY674" s="1530"/>
      <c r="DZ674" s="1530"/>
      <c r="EA674" s="1530"/>
      <c r="EB674" s="1530"/>
      <c r="EC674" s="1530"/>
      <c r="ED674" s="1530"/>
      <c r="EE674" s="1530"/>
      <c r="EF674" s="1530"/>
      <c r="EG674" s="1530"/>
      <c r="EH674" s="1530"/>
      <c r="EI674" s="1530"/>
      <c r="EJ674" s="1530"/>
      <c r="EK674" s="1530"/>
      <c r="EL674" s="1530"/>
      <c r="EM674" s="1530"/>
      <c r="EN674" s="1530"/>
      <c r="EO674" s="1530"/>
      <c r="EP674" s="1530"/>
      <c r="EQ674" s="1530"/>
      <c r="ER674" s="1530"/>
      <c r="ES674" s="1530"/>
      <c r="ET674" s="1530"/>
      <c r="EU674" s="1530"/>
      <c r="EV674" s="1530"/>
      <c r="EW674" s="1530"/>
      <c r="EX674" s="1530"/>
      <c r="EY674" s="1530"/>
      <c r="EZ674" s="1530"/>
      <c r="FA674" s="1530"/>
      <c r="FB674" s="1530"/>
      <c r="FC674" s="1530"/>
      <c r="FD674" s="1530"/>
      <c r="FE674" s="1530"/>
      <c r="FF674" s="1530"/>
      <c r="FG674" s="1530"/>
      <c r="FH674" s="1530"/>
      <c r="FI674" s="1530"/>
      <c r="FJ674" s="1530"/>
      <c r="FK674" s="1530"/>
      <c r="FL674" s="1530"/>
      <c r="FM674" s="1530"/>
      <c r="FN674" s="1530"/>
      <c r="FO674" s="1530"/>
      <c r="FP674" s="1530"/>
      <c r="FQ674" s="1530"/>
      <c r="FR674" s="1530"/>
      <c r="FS674" s="1530"/>
      <c r="FT674" s="1530"/>
      <c r="FU674" s="1530"/>
      <c r="FV674" s="1530"/>
      <c r="FW674" s="1530"/>
      <c r="FX674" s="1530"/>
      <c r="FY674" s="1530"/>
      <c r="FZ674" s="1530"/>
      <c r="GA674" s="1530"/>
      <c r="GB674" s="1530"/>
      <c r="GC674" s="1530"/>
      <c r="GD674" s="1530"/>
      <c r="GE674" s="1530"/>
      <c r="GF674" s="1530"/>
      <c r="GG674" s="1530"/>
      <c r="GH674" s="1530"/>
      <c r="GI674" s="1530"/>
      <c r="GJ674" s="1530"/>
      <c r="GK674" s="1530"/>
      <c r="GL674" s="1530"/>
      <c r="GM674" s="1530"/>
      <c r="GN674" s="1530"/>
      <c r="GO674" s="1530"/>
      <c r="GP674" s="1530"/>
      <c r="GQ674" s="1530"/>
      <c r="GR674" s="1530"/>
      <c r="GS674" s="1530"/>
      <c r="GT674" s="1530"/>
      <c r="GU674" s="1530"/>
      <c r="GV674" s="1530"/>
      <c r="GW674" s="1530"/>
      <c r="GX674" s="1530"/>
      <c r="GY674" s="1530"/>
      <c r="GZ674" s="1530"/>
      <c r="HA674" s="1530"/>
      <c r="HB674" s="1530"/>
      <c r="HC674" s="1530"/>
      <c r="HD674" s="1530"/>
      <c r="HE674" s="1530"/>
      <c r="HF674" s="1530"/>
      <c r="HG674" s="1530"/>
      <c r="HH674" s="1530"/>
      <c r="HI674" s="1530"/>
      <c r="HJ674" s="1530"/>
      <c r="HK674" s="1530"/>
      <c r="HL674" s="1530"/>
      <c r="HM674" s="1530"/>
      <c r="HN674" s="1530"/>
      <c r="HO674" s="1530"/>
      <c r="HP674" s="1530"/>
      <c r="HQ674" s="1530"/>
      <c r="HR674" s="1530"/>
      <c r="HS674" s="1530"/>
      <c r="HT674" s="1530"/>
      <c r="HU674" s="1530"/>
      <c r="HV674" s="1530"/>
      <c r="HW674" s="1530"/>
      <c r="HX674" s="1530"/>
      <c r="HY674" s="1530"/>
      <c r="HZ674" s="1530"/>
      <c r="IA674" s="1530"/>
      <c r="IB674" s="1530"/>
      <c r="IC674" s="1530"/>
      <c r="ID674" s="1530"/>
      <c r="IE674" s="1530"/>
      <c r="IF674" s="1530"/>
      <c r="IG674" s="1530"/>
      <c r="IH674" s="1530"/>
      <c r="II674" s="1530"/>
      <c r="IJ674" s="1530"/>
      <c r="IK674" s="1530"/>
      <c r="IL674" s="1530"/>
      <c r="IM674" s="1530"/>
      <c r="IN674" s="1530"/>
      <c r="IO674" s="1530"/>
      <c r="IP674" s="1530"/>
      <c r="IQ674" s="1530"/>
      <c r="IR674" s="1530"/>
      <c r="IS674" s="1530"/>
      <c r="IT674" s="1530"/>
      <c r="IU674" s="1530"/>
      <c r="IV674" s="1530"/>
      <c r="IW674" s="1530"/>
    </row>
    <row r="675" spans="1:257" s="7" customFormat="1" x14ac:dyDescent="0.2">
      <c r="A675" s="157" t="s">
        <v>450</v>
      </c>
      <c r="B675" s="275">
        <v>40004</v>
      </c>
      <c r="C675" s="6" t="s">
        <v>319</v>
      </c>
      <c r="D675" s="6" t="s">
        <v>320</v>
      </c>
      <c r="E675" s="326" t="s">
        <v>985</v>
      </c>
      <c r="F675" s="312" t="s">
        <v>420</v>
      </c>
      <c r="G675" s="251">
        <v>13669000</v>
      </c>
      <c r="H675" s="327" t="s">
        <v>14</v>
      </c>
      <c r="I675" s="328"/>
      <c r="J675" s="329"/>
      <c r="K675" s="1069"/>
      <c r="L675" s="330"/>
      <c r="M675" s="331"/>
      <c r="N675" s="332"/>
      <c r="O675" s="1508"/>
      <c r="P675" s="333"/>
      <c r="Q675" s="323"/>
      <c r="R675" s="728"/>
      <c r="S675" s="1517"/>
      <c r="T675" s="1517"/>
      <c r="U675" s="1517"/>
      <c r="V675" s="1517"/>
      <c r="W675" s="1517"/>
      <c r="X675" s="1517"/>
      <c r="Y675" s="1517"/>
      <c r="Z675" s="1517"/>
      <c r="AA675" s="1517"/>
      <c r="AB675" s="1517"/>
      <c r="AC675" s="1517"/>
      <c r="AD675" s="1517"/>
      <c r="AE675" s="1517"/>
      <c r="AF675" s="1517"/>
      <c r="AG675" s="1517"/>
      <c r="AH675" s="1517"/>
      <c r="AI675" s="1517"/>
      <c r="AJ675" s="1517"/>
      <c r="AK675" s="1517"/>
      <c r="AL675" s="1517"/>
      <c r="AM675" s="1517"/>
      <c r="AN675" s="1517"/>
      <c r="AO675" s="1517"/>
      <c r="AP675" s="1517"/>
      <c r="AQ675" s="1517"/>
      <c r="AR675" s="1517"/>
      <c r="AS675" s="1517"/>
      <c r="AT675" s="1517"/>
      <c r="AU675" s="1517"/>
      <c r="AV675" s="1517"/>
      <c r="AW675" s="1517"/>
      <c r="AX675" s="1517"/>
      <c r="AY675" s="1517"/>
      <c r="AZ675" s="1517"/>
      <c r="BA675" s="1517"/>
      <c r="BB675" s="1517"/>
      <c r="BC675" s="1517"/>
      <c r="BD675" s="1517"/>
      <c r="BE675" s="1517"/>
      <c r="BF675" s="1517"/>
      <c r="BG675" s="1517"/>
      <c r="BH675" s="1517"/>
      <c r="BI675" s="1517"/>
      <c r="BJ675" s="1517"/>
      <c r="BK675" s="1517"/>
      <c r="BL675" s="1517"/>
      <c r="BM675" s="1517"/>
      <c r="BN675" s="1517"/>
      <c r="BO675" s="1517"/>
      <c r="BP675" s="1517"/>
      <c r="BQ675" s="1517"/>
      <c r="BR675" s="1517"/>
      <c r="BS675" s="1517"/>
      <c r="BT675" s="1517"/>
      <c r="BU675" s="1517"/>
      <c r="BV675" s="1517"/>
      <c r="BW675" s="1517"/>
      <c r="BX675" s="1517"/>
      <c r="BY675" s="1517"/>
      <c r="BZ675" s="1517"/>
      <c r="CA675" s="1517"/>
      <c r="CB675" s="1517"/>
      <c r="CC675" s="1517"/>
      <c r="CD675" s="1517"/>
      <c r="CE675" s="1517"/>
      <c r="CF675" s="1517"/>
      <c r="CG675" s="1517"/>
      <c r="CH675" s="1517"/>
      <c r="CI675" s="1517"/>
      <c r="CJ675" s="1517"/>
      <c r="CK675" s="1517"/>
      <c r="CL675" s="1517"/>
      <c r="CM675" s="1517"/>
      <c r="CN675" s="1517"/>
      <c r="CO675" s="1517"/>
      <c r="CP675" s="1517"/>
      <c r="CQ675" s="1517"/>
      <c r="CR675" s="1517"/>
      <c r="CS675" s="1517"/>
      <c r="CT675" s="1517"/>
      <c r="CU675" s="1517"/>
      <c r="CV675" s="1517"/>
      <c r="CW675" s="1517"/>
      <c r="CX675" s="1517"/>
      <c r="CY675" s="1517"/>
      <c r="CZ675" s="1517"/>
      <c r="DA675" s="1517"/>
      <c r="DB675" s="1517"/>
      <c r="DC675" s="1517"/>
      <c r="DD675" s="1517"/>
      <c r="DE675" s="1517"/>
      <c r="DF675" s="1517"/>
      <c r="DG675" s="1517"/>
      <c r="DH675" s="1517"/>
      <c r="DI675" s="1517"/>
      <c r="DJ675" s="1517"/>
      <c r="DK675" s="1517"/>
      <c r="DL675" s="1517"/>
      <c r="DM675" s="1517"/>
      <c r="DN675" s="1517"/>
      <c r="DO675" s="1517"/>
      <c r="DP675" s="1517"/>
      <c r="DQ675" s="1517"/>
      <c r="DR675" s="1517"/>
      <c r="DS675" s="1517"/>
      <c r="DT675" s="1517"/>
      <c r="DU675" s="1517"/>
      <c r="DV675" s="1517"/>
      <c r="DW675" s="1517"/>
      <c r="DX675" s="1517"/>
      <c r="DY675" s="1517"/>
      <c r="DZ675" s="1517"/>
      <c r="EA675" s="1517"/>
      <c r="EB675" s="1517"/>
      <c r="EC675" s="1517"/>
      <c r="ED675" s="1517"/>
      <c r="EE675" s="1517"/>
      <c r="EF675" s="1517"/>
      <c r="EG675" s="1517"/>
      <c r="EH675" s="1517"/>
      <c r="EI675" s="1517"/>
      <c r="EJ675" s="1517"/>
      <c r="EK675" s="1517"/>
      <c r="EL675" s="1517"/>
      <c r="EM675" s="1517"/>
      <c r="EN675" s="1517"/>
      <c r="EO675" s="1517"/>
      <c r="EP675" s="1517"/>
      <c r="EQ675" s="1517"/>
      <c r="ER675" s="1517"/>
      <c r="ES675" s="1517"/>
      <c r="ET675" s="1517"/>
      <c r="EU675" s="1517"/>
      <c r="EV675" s="1517"/>
      <c r="EW675" s="1517"/>
      <c r="EX675" s="1517"/>
      <c r="EY675" s="1517"/>
      <c r="EZ675" s="1517"/>
      <c r="FA675" s="1517"/>
      <c r="FB675" s="1517"/>
      <c r="FC675" s="1517"/>
      <c r="FD675" s="1517"/>
      <c r="FE675" s="1517"/>
      <c r="FF675" s="1517"/>
      <c r="FG675" s="1517"/>
      <c r="FH675" s="1517"/>
      <c r="FI675" s="1517"/>
      <c r="FJ675" s="1517"/>
      <c r="FK675" s="1517"/>
      <c r="FL675" s="1517"/>
      <c r="FM675" s="1517"/>
      <c r="FN675" s="1517"/>
      <c r="FO675" s="1517"/>
      <c r="FP675" s="1517"/>
      <c r="FQ675" s="1517"/>
      <c r="FR675" s="1517"/>
      <c r="FS675" s="1517"/>
      <c r="FT675" s="1517"/>
      <c r="FU675" s="1517"/>
      <c r="FV675" s="1517"/>
      <c r="FW675" s="1517"/>
      <c r="FX675" s="1517"/>
      <c r="FY675" s="1517"/>
      <c r="FZ675" s="1517"/>
      <c r="GA675" s="1517"/>
      <c r="GB675" s="1517"/>
      <c r="GC675" s="1517"/>
      <c r="GD675" s="1517"/>
      <c r="GE675" s="1517"/>
      <c r="GF675" s="1517"/>
      <c r="GG675" s="1517"/>
      <c r="GH675" s="1517"/>
      <c r="GI675" s="1517"/>
      <c r="GJ675" s="1517"/>
      <c r="GK675" s="1517"/>
      <c r="GL675" s="1517"/>
      <c r="GM675" s="1517"/>
      <c r="GN675" s="1517"/>
      <c r="GO675" s="1517"/>
      <c r="GP675" s="1517"/>
      <c r="GQ675" s="1517"/>
      <c r="GR675" s="1517"/>
      <c r="GS675" s="1517"/>
      <c r="GT675" s="1517"/>
      <c r="GU675" s="1517"/>
      <c r="GV675" s="1517"/>
      <c r="GW675" s="1517"/>
      <c r="GX675" s="1517"/>
      <c r="GY675" s="1517"/>
      <c r="GZ675" s="1517"/>
      <c r="HA675" s="1517"/>
      <c r="HB675" s="1517"/>
      <c r="HC675" s="1517"/>
      <c r="HD675" s="1517"/>
      <c r="HE675" s="1517"/>
      <c r="HF675" s="1517"/>
      <c r="HG675" s="1517"/>
      <c r="HH675" s="1517"/>
      <c r="HI675" s="1517"/>
      <c r="HJ675" s="1517"/>
      <c r="HK675" s="1517"/>
      <c r="HL675" s="1517"/>
      <c r="HM675" s="1517"/>
      <c r="HN675" s="1517"/>
      <c r="HO675" s="1517"/>
      <c r="HP675" s="1517"/>
      <c r="HQ675" s="1517"/>
      <c r="HR675" s="1517"/>
      <c r="HS675" s="1517"/>
      <c r="HT675" s="1517"/>
      <c r="HU675" s="1517"/>
      <c r="HV675" s="1517"/>
      <c r="HW675" s="1517"/>
      <c r="HX675" s="1517"/>
      <c r="HY675" s="1517"/>
      <c r="HZ675" s="1517"/>
      <c r="IA675" s="1517"/>
      <c r="IB675" s="1517"/>
      <c r="IC675" s="1517"/>
      <c r="ID675" s="1517"/>
      <c r="IE675" s="1517"/>
      <c r="IF675" s="1517"/>
      <c r="IG675" s="1517"/>
      <c r="IH675" s="1517"/>
      <c r="II675" s="1517"/>
      <c r="IJ675" s="1517"/>
      <c r="IK675" s="1517"/>
      <c r="IL675" s="1517"/>
      <c r="IM675" s="1517"/>
      <c r="IN675" s="1517"/>
      <c r="IO675" s="1517"/>
      <c r="IP675" s="1517"/>
      <c r="IQ675" s="1517"/>
      <c r="IR675" s="1517"/>
      <c r="IS675" s="1517"/>
      <c r="IT675" s="1517"/>
      <c r="IU675" s="1517"/>
      <c r="IV675" s="1517"/>
      <c r="IW675" s="1517"/>
    </row>
    <row r="676" spans="1:257" s="7" customFormat="1" ht="16.5" customHeight="1" x14ac:dyDescent="0.2">
      <c r="A676" s="157">
        <v>2</v>
      </c>
      <c r="B676" s="275">
        <v>40011</v>
      </c>
      <c r="C676" s="6" t="s">
        <v>334</v>
      </c>
      <c r="D676" s="6" t="s">
        <v>338</v>
      </c>
      <c r="E676" s="326" t="s">
        <v>1021</v>
      </c>
      <c r="F676" s="312" t="s">
        <v>420</v>
      </c>
      <c r="G676" s="251">
        <v>11000000</v>
      </c>
      <c r="H676" s="327" t="s">
        <v>14</v>
      </c>
      <c r="I676" s="328"/>
      <c r="J676" s="329"/>
      <c r="K676" s="1069"/>
      <c r="L676" s="330"/>
      <c r="M676" s="331"/>
      <c r="N676" s="332"/>
      <c r="O676" s="1508"/>
      <c r="P676" s="333"/>
      <c r="Q676" s="323"/>
      <c r="R676" s="728"/>
      <c r="S676" s="1517"/>
      <c r="T676" s="1517"/>
      <c r="U676" s="1517"/>
      <c r="V676" s="1517"/>
      <c r="W676" s="1517"/>
      <c r="X676" s="1517"/>
      <c r="Y676" s="1517"/>
      <c r="Z676" s="1517"/>
      <c r="AA676" s="1517"/>
      <c r="AB676" s="1517"/>
      <c r="AC676" s="1517"/>
      <c r="AD676" s="1517"/>
      <c r="AE676" s="1517"/>
      <c r="AF676" s="1517"/>
      <c r="AG676" s="1517"/>
      <c r="AH676" s="1517"/>
      <c r="AI676" s="1517"/>
      <c r="AJ676" s="1517"/>
      <c r="AK676" s="1517"/>
      <c r="AL676" s="1517"/>
      <c r="AM676" s="1517"/>
      <c r="AN676" s="1517"/>
      <c r="AO676" s="1517"/>
      <c r="AP676" s="1517"/>
      <c r="AQ676" s="1517"/>
      <c r="AR676" s="1517"/>
      <c r="AS676" s="1517"/>
      <c r="AT676" s="1517"/>
      <c r="AU676" s="1517"/>
      <c r="AV676" s="1517"/>
      <c r="AW676" s="1517"/>
      <c r="AX676" s="1517"/>
      <c r="AY676" s="1517"/>
      <c r="AZ676" s="1517"/>
      <c r="BA676" s="1517"/>
      <c r="BB676" s="1517"/>
      <c r="BC676" s="1517"/>
      <c r="BD676" s="1517"/>
      <c r="BE676" s="1517"/>
      <c r="BF676" s="1517"/>
      <c r="BG676" s="1517"/>
      <c r="BH676" s="1517"/>
      <c r="BI676" s="1517"/>
      <c r="BJ676" s="1517"/>
      <c r="BK676" s="1517"/>
      <c r="BL676" s="1517"/>
      <c r="BM676" s="1517"/>
      <c r="BN676" s="1517"/>
      <c r="BO676" s="1517"/>
      <c r="BP676" s="1517"/>
      <c r="BQ676" s="1517"/>
      <c r="BR676" s="1517"/>
      <c r="BS676" s="1517"/>
      <c r="BT676" s="1517"/>
      <c r="BU676" s="1517"/>
      <c r="BV676" s="1517"/>
      <c r="BW676" s="1517"/>
      <c r="BX676" s="1517"/>
      <c r="BY676" s="1517"/>
      <c r="BZ676" s="1517"/>
      <c r="CA676" s="1517"/>
      <c r="CB676" s="1517"/>
      <c r="CC676" s="1517"/>
      <c r="CD676" s="1517"/>
      <c r="CE676" s="1517"/>
      <c r="CF676" s="1517"/>
      <c r="CG676" s="1517"/>
      <c r="CH676" s="1517"/>
      <c r="CI676" s="1517"/>
      <c r="CJ676" s="1517"/>
      <c r="CK676" s="1517"/>
      <c r="CL676" s="1517"/>
      <c r="CM676" s="1517"/>
      <c r="CN676" s="1517"/>
      <c r="CO676" s="1517"/>
      <c r="CP676" s="1517"/>
      <c r="CQ676" s="1517"/>
      <c r="CR676" s="1517"/>
      <c r="CS676" s="1517"/>
      <c r="CT676" s="1517"/>
      <c r="CU676" s="1517"/>
      <c r="CV676" s="1517"/>
      <c r="CW676" s="1517"/>
      <c r="CX676" s="1517"/>
      <c r="CY676" s="1517"/>
      <c r="CZ676" s="1517"/>
      <c r="DA676" s="1517"/>
      <c r="DB676" s="1517"/>
      <c r="DC676" s="1517"/>
      <c r="DD676" s="1517"/>
      <c r="DE676" s="1517"/>
      <c r="DF676" s="1517"/>
      <c r="DG676" s="1517"/>
      <c r="DH676" s="1517"/>
      <c r="DI676" s="1517"/>
      <c r="DJ676" s="1517"/>
      <c r="DK676" s="1517"/>
      <c r="DL676" s="1517"/>
      <c r="DM676" s="1517"/>
      <c r="DN676" s="1517"/>
      <c r="DO676" s="1517"/>
      <c r="DP676" s="1517"/>
      <c r="DQ676" s="1517"/>
      <c r="DR676" s="1517"/>
      <c r="DS676" s="1517"/>
      <c r="DT676" s="1517"/>
      <c r="DU676" s="1517"/>
      <c r="DV676" s="1517"/>
      <c r="DW676" s="1517"/>
      <c r="DX676" s="1517"/>
      <c r="DY676" s="1517"/>
      <c r="DZ676" s="1517"/>
      <c r="EA676" s="1517"/>
      <c r="EB676" s="1517"/>
      <c r="EC676" s="1517"/>
      <c r="ED676" s="1517"/>
      <c r="EE676" s="1517"/>
      <c r="EF676" s="1517"/>
      <c r="EG676" s="1517"/>
      <c r="EH676" s="1517"/>
      <c r="EI676" s="1517"/>
      <c r="EJ676" s="1517"/>
      <c r="EK676" s="1517"/>
      <c r="EL676" s="1517"/>
      <c r="EM676" s="1517"/>
      <c r="EN676" s="1517"/>
      <c r="EO676" s="1517"/>
      <c r="EP676" s="1517"/>
      <c r="EQ676" s="1517"/>
      <c r="ER676" s="1517"/>
      <c r="ES676" s="1517"/>
      <c r="ET676" s="1517"/>
      <c r="EU676" s="1517"/>
      <c r="EV676" s="1517"/>
      <c r="EW676" s="1517"/>
      <c r="EX676" s="1517"/>
      <c r="EY676" s="1517"/>
      <c r="EZ676" s="1517"/>
      <c r="FA676" s="1517"/>
      <c r="FB676" s="1517"/>
      <c r="FC676" s="1517"/>
      <c r="FD676" s="1517"/>
      <c r="FE676" s="1517"/>
      <c r="FF676" s="1517"/>
      <c r="FG676" s="1517"/>
      <c r="FH676" s="1517"/>
      <c r="FI676" s="1517"/>
      <c r="FJ676" s="1517"/>
      <c r="FK676" s="1517"/>
      <c r="FL676" s="1517"/>
      <c r="FM676" s="1517"/>
      <c r="FN676" s="1517"/>
      <c r="FO676" s="1517"/>
      <c r="FP676" s="1517"/>
      <c r="FQ676" s="1517"/>
      <c r="FR676" s="1517"/>
      <c r="FS676" s="1517"/>
      <c r="FT676" s="1517"/>
      <c r="FU676" s="1517"/>
      <c r="FV676" s="1517"/>
      <c r="FW676" s="1517"/>
      <c r="FX676" s="1517"/>
      <c r="FY676" s="1517"/>
      <c r="FZ676" s="1517"/>
      <c r="GA676" s="1517"/>
      <c r="GB676" s="1517"/>
      <c r="GC676" s="1517"/>
      <c r="GD676" s="1517"/>
      <c r="GE676" s="1517"/>
      <c r="GF676" s="1517"/>
      <c r="GG676" s="1517"/>
      <c r="GH676" s="1517"/>
      <c r="GI676" s="1517"/>
      <c r="GJ676" s="1517"/>
      <c r="GK676" s="1517"/>
      <c r="GL676" s="1517"/>
      <c r="GM676" s="1517"/>
      <c r="GN676" s="1517"/>
      <c r="GO676" s="1517"/>
      <c r="GP676" s="1517"/>
      <c r="GQ676" s="1517"/>
      <c r="GR676" s="1517"/>
      <c r="GS676" s="1517"/>
      <c r="GT676" s="1517"/>
      <c r="GU676" s="1517"/>
      <c r="GV676" s="1517"/>
      <c r="GW676" s="1517"/>
      <c r="GX676" s="1517"/>
      <c r="GY676" s="1517"/>
      <c r="GZ676" s="1517"/>
      <c r="HA676" s="1517"/>
      <c r="HB676" s="1517"/>
      <c r="HC676" s="1517"/>
      <c r="HD676" s="1517"/>
      <c r="HE676" s="1517"/>
      <c r="HF676" s="1517"/>
      <c r="HG676" s="1517"/>
      <c r="HH676" s="1517"/>
      <c r="HI676" s="1517"/>
      <c r="HJ676" s="1517"/>
      <c r="HK676" s="1517"/>
      <c r="HL676" s="1517"/>
      <c r="HM676" s="1517"/>
      <c r="HN676" s="1517"/>
      <c r="HO676" s="1517"/>
      <c r="HP676" s="1517"/>
      <c r="HQ676" s="1517"/>
      <c r="HR676" s="1517"/>
      <c r="HS676" s="1517"/>
      <c r="HT676" s="1517"/>
      <c r="HU676" s="1517"/>
      <c r="HV676" s="1517"/>
      <c r="HW676" s="1517"/>
      <c r="HX676" s="1517"/>
      <c r="HY676" s="1517"/>
      <c r="HZ676" s="1517"/>
      <c r="IA676" s="1517"/>
      <c r="IB676" s="1517"/>
      <c r="IC676" s="1517"/>
      <c r="ID676" s="1517"/>
      <c r="IE676" s="1517"/>
      <c r="IF676" s="1517"/>
      <c r="IG676" s="1517"/>
      <c r="IH676" s="1517"/>
      <c r="II676" s="1517"/>
      <c r="IJ676" s="1517"/>
      <c r="IK676" s="1517"/>
      <c r="IL676" s="1517"/>
      <c r="IM676" s="1517"/>
      <c r="IN676" s="1517"/>
      <c r="IO676" s="1517"/>
      <c r="IP676" s="1517"/>
      <c r="IQ676" s="1517"/>
      <c r="IR676" s="1517"/>
      <c r="IS676" s="1517"/>
      <c r="IT676" s="1517"/>
      <c r="IU676" s="1517"/>
      <c r="IV676" s="1517"/>
      <c r="IW676" s="1517"/>
    </row>
    <row r="677" spans="1:257" s="7" customFormat="1" ht="16.5" customHeight="1" x14ac:dyDescent="0.2">
      <c r="A677" s="157">
        <v>2</v>
      </c>
      <c r="B677" s="275">
        <v>40011</v>
      </c>
      <c r="C677" s="6" t="s">
        <v>342</v>
      </c>
      <c r="D677" s="6" t="s">
        <v>1051</v>
      </c>
      <c r="E677" s="326" t="s">
        <v>1050</v>
      </c>
      <c r="F677" s="312" t="s">
        <v>420</v>
      </c>
      <c r="G677" s="251">
        <v>12900000</v>
      </c>
      <c r="H677" s="327" t="s">
        <v>14</v>
      </c>
      <c r="I677" s="328"/>
      <c r="J677" s="329"/>
      <c r="K677" s="1069"/>
      <c r="L677" s="330"/>
      <c r="M677" s="331"/>
      <c r="N677" s="332"/>
      <c r="O677" s="1508"/>
      <c r="P677" s="333"/>
      <c r="Q677" s="323"/>
      <c r="R677" s="728"/>
      <c r="S677" s="1517"/>
      <c r="T677" s="1517"/>
      <c r="U677" s="1517"/>
      <c r="V677" s="1517"/>
      <c r="W677" s="1517"/>
      <c r="X677" s="1517"/>
      <c r="Y677" s="1517"/>
      <c r="Z677" s="1517"/>
      <c r="AA677" s="1517"/>
      <c r="AB677" s="1517"/>
      <c r="AC677" s="1517"/>
      <c r="AD677" s="1517"/>
      <c r="AE677" s="1517"/>
      <c r="AF677" s="1517"/>
      <c r="AG677" s="1517"/>
      <c r="AH677" s="1517"/>
      <c r="AI677" s="1517"/>
      <c r="AJ677" s="1517"/>
      <c r="AK677" s="1517"/>
      <c r="AL677" s="1517"/>
      <c r="AM677" s="1517"/>
      <c r="AN677" s="1517"/>
      <c r="AO677" s="1517"/>
      <c r="AP677" s="1517"/>
      <c r="AQ677" s="1517"/>
      <c r="AR677" s="1517"/>
      <c r="AS677" s="1517"/>
      <c r="AT677" s="1517"/>
      <c r="AU677" s="1517"/>
      <c r="AV677" s="1517"/>
      <c r="AW677" s="1517"/>
      <c r="AX677" s="1517"/>
      <c r="AY677" s="1517"/>
      <c r="AZ677" s="1517"/>
      <c r="BA677" s="1517"/>
      <c r="BB677" s="1517"/>
      <c r="BC677" s="1517"/>
      <c r="BD677" s="1517"/>
      <c r="BE677" s="1517"/>
      <c r="BF677" s="1517"/>
      <c r="BG677" s="1517"/>
      <c r="BH677" s="1517"/>
      <c r="BI677" s="1517"/>
      <c r="BJ677" s="1517"/>
      <c r="BK677" s="1517"/>
      <c r="BL677" s="1517"/>
      <c r="BM677" s="1517"/>
      <c r="BN677" s="1517"/>
      <c r="BO677" s="1517"/>
      <c r="BP677" s="1517"/>
      <c r="BQ677" s="1517"/>
      <c r="BR677" s="1517"/>
      <c r="BS677" s="1517"/>
      <c r="BT677" s="1517"/>
      <c r="BU677" s="1517"/>
      <c r="BV677" s="1517"/>
      <c r="BW677" s="1517"/>
      <c r="BX677" s="1517"/>
      <c r="BY677" s="1517"/>
      <c r="BZ677" s="1517"/>
      <c r="CA677" s="1517"/>
      <c r="CB677" s="1517"/>
      <c r="CC677" s="1517"/>
      <c r="CD677" s="1517"/>
      <c r="CE677" s="1517"/>
      <c r="CF677" s="1517"/>
      <c r="CG677" s="1517"/>
      <c r="CH677" s="1517"/>
      <c r="CI677" s="1517"/>
      <c r="CJ677" s="1517"/>
      <c r="CK677" s="1517"/>
      <c r="CL677" s="1517"/>
      <c r="CM677" s="1517"/>
      <c r="CN677" s="1517"/>
      <c r="CO677" s="1517"/>
      <c r="CP677" s="1517"/>
      <c r="CQ677" s="1517"/>
      <c r="CR677" s="1517"/>
      <c r="CS677" s="1517"/>
      <c r="CT677" s="1517"/>
      <c r="CU677" s="1517"/>
      <c r="CV677" s="1517"/>
      <c r="CW677" s="1517"/>
      <c r="CX677" s="1517"/>
      <c r="CY677" s="1517"/>
      <c r="CZ677" s="1517"/>
      <c r="DA677" s="1517"/>
      <c r="DB677" s="1517"/>
      <c r="DC677" s="1517"/>
      <c r="DD677" s="1517"/>
      <c r="DE677" s="1517"/>
      <c r="DF677" s="1517"/>
      <c r="DG677" s="1517"/>
      <c r="DH677" s="1517"/>
      <c r="DI677" s="1517"/>
      <c r="DJ677" s="1517"/>
      <c r="DK677" s="1517"/>
      <c r="DL677" s="1517"/>
      <c r="DM677" s="1517"/>
      <c r="DN677" s="1517"/>
      <c r="DO677" s="1517"/>
      <c r="DP677" s="1517"/>
      <c r="DQ677" s="1517"/>
      <c r="DR677" s="1517"/>
      <c r="DS677" s="1517"/>
      <c r="DT677" s="1517"/>
      <c r="DU677" s="1517"/>
      <c r="DV677" s="1517"/>
      <c r="DW677" s="1517"/>
      <c r="DX677" s="1517"/>
      <c r="DY677" s="1517"/>
      <c r="DZ677" s="1517"/>
      <c r="EA677" s="1517"/>
      <c r="EB677" s="1517"/>
      <c r="EC677" s="1517"/>
      <c r="ED677" s="1517"/>
      <c r="EE677" s="1517"/>
      <c r="EF677" s="1517"/>
      <c r="EG677" s="1517"/>
      <c r="EH677" s="1517"/>
      <c r="EI677" s="1517"/>
      <c r="EJ677" s="1517"/>
      <c r="EK677" s="1517"/>
      <c r="EL677" s="1517"/>
      <c r="EM677" s="1517"/>
      <c r="EN677" s="1517"/>
      <c r="EO677" s="1517"/>
      <c r="EP677" s="1517"/>
      <c r="EQ677" s="1517"/>
      <c r="ER677" s="1517"/>
      <c r="ES677" s="1517"/>
      <c r="ET677" s="1517"/>
      <c r="EU677" s="1517"/>
      <c r="EV677" s="1517"/>
      <c r="EW677" s="1517"/>
      <c r="EX677" s="1517"/>
      <c r="EY677" s="1517"/>
      <c r="EZ677" s="1517"/>
      <c r="FA677" s="1517"/>
      <c r="FB677" s="1517"/>
      <c r="FC677" s="1517"/>
      <c r="FD677" s="1517"/>
      <c r="FE677" s="1517"/>
      <c r="FF677" s="1517"/>
      <c r="FG677" s="1517"/>
      <c r="FH677" s="1517"/>
      <c r="FI677" s="1517"/>
      <c r="FJ677" s="1517"/>
      <c r="FK677" s="1517"/>
      <c r="FL677" s="1517"/>
      <c r="FM677" s="1517"/>
      <c r="FN677" s="1517"/>
      <c r="FO677" s="1517"/>
      <c r="FP677" s="1517"/>
      <c r="FQ677" s="1517"/>
      <c r="FR677" s="1517"/>
      <c r="FS677" s="1517"/>
      <c r="FT677" s="1517"/>
      <c r="FU677" s="1517"/>
      <c r="FV677" s="1517"/>
      <c r="FW677" s="1517"/>
      <c r="FX677" s="1517"/>
      <c r="FY677" s="1517"/>
      <c r="FZ677" s="1517"/>
      <c r="GA677" s="1517"/>
      <c r="GB677" s="1517"/>
      <c r="GC677" s="1517"/>
      <c r="GD677" s="1517"/>
      <c r="GE677" s="1517"/>
      <c r="GF677" s="1517"/>
      <c r="GG677" s="1517"/>
      <c r="GH677" s="1517"/>
      <c r="GI677" s="1517"/>
      <c r="GJ677" s="1517"/>
      <c r="GK677" s="1517"/>
      <c r="GL677" s="1517"/>
      <c r="GM677" s="1517"/>
      <c r="GN677" s="1517"/>
      <c r="GO677" s="1517"/>
      <c r="GP677" s="1517"/>
      <c r="GQ677" s="1517"/>
      <c r="GR677" s="1517"/>
      <c r="GS677" s="1517"/>
      <c r="GT677" s="1517"/>
      <c r="GU677" s="1517"/>
      <c r="GV677" s="1517"/>
      <c r="GW677" s="1517"/>
      <c r="GX677" s="1517"/>
      <c r="GY677" s="1517"/>
      <c r="GZ677" s="1517"/>
      <c r="HA677" s="1517"/>
      <c r="HB677" s="1517"/>
      <c r="HC677" s="1517"/>
      <c r="HD677" s="1517"/>
      <c r="HE677" s="1517"/>
      <c r="HF677" s="1517"/>
      <c r="HG677" s="1517"/>
      <c r="HH677" s="1517"/>
      <c r="HI677" s="1517"/>
      <c r="HJ677" s="1517"/>
      <c r="HK677" s="1517"/>
      <c r="HL677" s="1517"/>
      <c r="HM677" s="1517"/>
      <c r="HN677" s="1517"/>
      <c r="HO677" s="1517"/>
      <c r="HP677" s="1517"/>
      <c r="HQ677" s="1517"/>
      <c r="HR677" s="1517"/>
      <c r="HS677" s="1517"/>
      <c r="HT677" s="1517"/>
      <c r="HU677" s="1517"/>
      <c r="HV677" s="1517"/>
      <c r="HW677" s="1517"/>
      <c r="HX677" s="1517"/>
      <c r="HY677" s="1517"/>
      <c r="HZ677" s="1517"/>
      <c r="IA677" s="1517"/>
      <c r="IB677" s="1517"/>
      <c r="IC677" s="1517"/>
      <c r="ID677" s="1517"/>
      <c r="IE677" s="1517"/>
      <c r="IF677" s="1517"/>
      <c r="IG677" s="1517"/>
      <c r="IH677" s="1517"/>
      <c r="II677" s="1517"/>
      <c r="IJ677" s="1517"/>
      <c r="IK677" s="1517"/>
      <c r="IL677" s="1517"/>
      <c r="IM677" s="1517"/>
      <c r="IN677" s="1517"/>
      <c r="IO677" s="1517"/>
      <c r="IP677" s="1517"/>
      <c r="IQ677" s="1517"/>
      <c r="IR677" s="1517"/>
      <c r="IS677" s="1517"/>
      <c r="IT677" s="1517"/>
      <c r="IU677" s="1517"/>
      <c r="IV677" s="1517"/>
      <c r="IW677" s="1517"/>
    </row>
    <row r="678" spans="1:257" s="7" customFormat="1" x14ac:dyDescent="0.2">
      <c r="A678" s="157" t="s">
        <v>484</v>
      </c>
      <c r="B678" s="275">
        <v>40011</v>
      </c>
      <c r="C678" s="6" t="s">
        <v>335</v>
      </c>
      <c r="D678" s="6" t="s">
        <v>996</v>
      </c>
      <c r="E678" s="326" t="s">
        <v>997</v>
      </c>
      <c r="F678" s="312" t="s">
        <v>425</v>
      </c>
      <c r="G678" s="251">
        <v>6800000</v>
      </c>
      <c r="H678" s="327" t="s">
        <v>14</v>
      </c>
      <c r="I678" s="328"/>
      <c r="J678" s="329"/>
      <c r="K678" s="1069"/>
      <c r="L678" s="330"/>
      <c r="M678" s="331"/>
      <c r="N678" s="332"/>
      <c r="O678" s="1508"/>
      <c r="P678" s="333"/>
      <c r="Q678" s="323"/>
      <c r="R678" s="728"/>
      <c r="S678" s="1517"/>
      <c r="T678" s="1517"/>
      <c r="U678" s="1517"/>
      <c r="V678" s="1517"/>
      <c r="W678" s="1517"/>
      <c r="X678" s="1517"/>
      <c r="Y678" s="1517"/>
      <c r="Z678" s="1517"/>
      <c r="AA678" s="1517"/>
      <c r="AB678" s="1517"/>
      <c r="AC678" s="1517"/>
      <c r="AD678" s="1517"/>
      <c r="AE678" s="1517"/>
      <c r="AF678" s="1517"/>
      <c r="AG678" s="1517"/>
      <c r="AH678" s="1517"/>
      <c r="AI678" s="1517"/>
      <c r="AJ678" s="1517"/>
      <c r="AK678" s="1517"/>
      <c r="AL678" s="1517"/>
      <c r="AM678" s="1517"/>
      <c r="AN678" s="1517"/>
      <c r="AO678" s="1517"/>
      <c r="AP678" s="1517"/>
      <c r="AQ678" s="1517"/>
      <c r="AR678" s="1517"/>
      <c r="AS678" s="1517"/>
      <c r="AT678" s="1517"/>
      <c r="AU678" s="1517"/>
      <c r="AV678" s="1517"/>
      <c r="AW678" s="1517"/>
      <c r="AX678" s="1517"/>
      <c r="AY678" s="1517"/>
      <c r="AZ678" s="1517"/>
      <c r="BA678" s="1517"/>
      <c r="BB678" s="1517"/>
      <c r="BC678" s="1517"/>
      <c r="BD678" s="1517"/>
      <c r="BE678" s="1517"/>
      <c r="BF678" s="1517"/>
      <c r="BG678" s="1517"/>
      <c r="BH678" s="1517"/>
      <c r="BI678" s="1517"/>
      <c r="BJ678" s="1517"/>
      <c r="BK678" s="1517"/>
      <c r="BL678" s="1517"/>
      <c r="BM678" s="1517"/>
      <c r="BN678" s="1517"/>
      <c r="BO678" s="1517"/>
      <c r="BP678" s="1517"/>
      <c r="BQ678" s="1517"/>
      <c r="BR678" s="1517"/>
      <c r="BS678" s="1517"/>
      <c r="BT678" s="1517"/>
      <c r="BU678" s="1517"/>
      <c r="BV678" s="1517"/>
      <c r="BW678" s="1517"/>
      <c r="BX678" s="1517"/>
      <c r="BY678" s="1517"/>
      <c r="BZ678" s="1517"/>
      <c r="CA678" s="1517"/>
      <c r="CB678" s="1517"/>
      <c r="CC678" s="1517"/>
      <c r="CD678" s="1517"/>
      <c r="CE678" s="1517"/>
      <c r="CF678" s="1517"/>
      <c r="CG678" s="1517"/>
      <c r="CH678" s="1517"/>
      <c r="CI678" s="1517"/>
      <c r="CJ678" s="1517"/>
      <c r="CK678" s="1517"/>
      <c r="CL678" s="1517"/>
      <c r="CM678" s="1517"/>
      <c r="CN678" s="1517"/>
      <c r="CO678" s="1517"/>
      <c r="CP678" s="1517"/>
      <c r="CQ678" s="1517"/>
      <c r="CR678" s="1517"/>
      <c r="CS678" s="1517"/>
      <c r="CT678" s="1517"/>
      <c r="CU678" s="1517"/>
      <c r="CV678" s="1517"/>
      <c r="CW678" s="1517"/>
      <c r="CX678" s="1517"/>
      <c r="CY678" s="1517"/>
      <c r="CZ678" s="1517"/>
      <c r="DA678" s="1517"/>
      <c r="DB678" s="1517"/>
      <c r="DC678" s="1517"/>
      <c r="DD678" s="1517"/>
      <c r="DE678" s="1517"/>
      <c r="DF678" s="1517"/>
      <c r="DG678" s="1517"/>
      <c r="DH678" s="1517"/>
      <c r="DI678" s="1517"/>
      <c r="DJ678" s="1517"/>
      <c r="DK678" s="1517"/>
      <c r="DL678" s="1517"/>
      <c r="DM678" s="1517"/>
      <c r="DN678" s="1517"/>
      <c r="DO678" s="1517"/>
      <c r="DP678" s="1517"/>
      <c r="DQ678" s="1517"/>
      <c r="DR678" s="1517"/>
      <c r="DS678" s="1517"/>
      <c r="DT678" s="1517"/>
      <c r="DU678" s="1517"/>
      <c r="DV678" s="1517"/>
      <c r="DW678" s="1517"/>
      <c r="DX678" s="1517"/>
      <c r="DY678" s="1517"/>
      <c r="DZ678" s="1517"/>
      <c r="EA678" s="1517"/>
      <c r="EB678" s="1517"/>
      <c r="EC678" s="1517"/>
      <c r="ED678" s="1517"/>
      <c r="EE678" s="1517"/>
      <c r="EF678" s="1517"/>
      <c r="EG678" s="1517"/>
      <c r="EH678" s="1517"/>
      <c r="EI678" s="1517"/>
      <c r="EJ678" s="1517"/>
      <c r="EK678" s="1517"/>
      <c r="EL678" s="1517"/>
      <c r="EM678" s="1517"/>
      <c r="EN678" s="1517"/>
      <c r="EO678" s="1517"/>
      <c r="EP678" s="1517"/>
      <c r="EQ678" s="1517"/>
      <c r="ER678" s="1517"/>
      <c r="ES678" s="1517"/>
      <c r="ET678" s="1517"/>
      <c r="EU678" s="1517"/>
      <c r="EV678" s="1517"/>
      <c r="EW678" s="1517"/>
      <c r="EX678" s="1517"/>
      <c r="EY678" s="1517"/>
      <c r="EZ678" s="1517"/>
      <c r="FA678" s="1517"/>
      <c r="FB678" s="1517"/>
      <c r="FC678" s="1517"/>
      <c r="FD678" s="1517"/>
      <c r="FE678" s="1517"/>
      <c r="FF678" s="1517"/>
      <c r="FG678" s="1517"/>
      <c r="FH678" s="1517"/>
      <c r="FI678" s="1517"/>
      <c r="FJ678" s="1517"/>
      <c r="FK678" s="1517"/>
      <c r="FL678" s="1517"/>
      <c r="FM678" s="1517"/>
      <c r="FN678" s="1517"/>
      <c r="FO678" s="1517"/>
      <c r="FP678" s="1517"/>
      <c r="FQ678" s="1517"/>
      <c r="FR678" s="1517"/>
      <c r="FS678" s="1517"/>
      <c r="FT678" s="1517"/>
      <c r="FU678" s="1517"/>
      <c r="FV678" s="1517"/>
      <c r="FW678" s="1517"/>
      <c r="FX678" s="1517"/>
      <c r="FY678" s="1517"/>
      <c r="FZ678" s="1517"/>
      <c r="GA678" s="1517"/>
      <c r="GB678" s="1517"/>
      <c r="GC678" s="1517"/>
      <c r="GD678" s="1517"/>
      <c r="GE678" s="1517"/>
      <c r="GF678" s="1517"/>
      <c r="GG678" s="1517"/>
      <c r="GH678" s="1517"/>
      <c r="GI678" s="1517"/>
      <c r="GJ678" s="1517"/>
      <c r="GK678" s="1517"/>
      <c r="GL678" s="1517"/>
      <c r="GM678" s="1517"/>
      <c r="GN678" s="1517"/>
      <c r="GO678" s="1517"/>
      <c r="GP678" s="1517"/>
      <c r="GQ678" s="1517"/>
      <c r="GR678" s="1517"/>
      <c r="GS678" s="1517"/>
      <c r="GT678" s="1517"/>
      <c r="GU678" s="1517"/>
      <c r="GV678" s="1517"/>
      <c r="GW678" s="1517"/>
      <c r="GX678" s="1517"/>
      <c r="GY678" s="1517"/>
      <c r="GZ678" s="1517"/>
      <c r="HA678" s="1517"/>
      <c r="HB678" s="1517"/>
      <c r="HC678" s="1517"/>
      <c r="HD678" s="1517"/>
      <c r="HE678" s="1517"/>
      <c r="HF678" s="1517"/>
      <c r="HG678" s="1517"/>
      <c r="HH678" s="1517"/>
      <c r="HI678" s="1517"/>
      <c r="HJ678" s="1517"/>
      <c r="HK678" s="1517"/>
      <c r="HL678" s="1517"/>
      <c r="HM678" s="1517"/>
      <c r="HN678" s="1517"/>
      <c r="HO678" s="1517"/>
      <c r="HP678" s="1517"/>
      <c r="HQ678" s="1517"/>
      <c r="HR678" s="1517"/>
      <c r="HS678" s="1517"/>
      <c r="HT678" s="1517"/>
      <c r="HU678" s="1517"/>
      <c r="HV678" s="1517"/>
      <c r="HW678" s="1517"/>
      <c r="HX678" s="1517"/>
      <c r="HY678" s="1517"/>
      <c r="HZ678" s="1517"/>
      <c r="IA678" s="1517"/>
      <c r="IB678" s="1517"/>
      <c r="IC678" s="1517"/>
      <c r="ID678" s="1517"/>
      <c r="IE678" s="1517"/>
      <c r="IF678" s="1517"/>
      <c r="IG678" s="1517"/>
      <c r="IH678" s="1517"/>
      <c r="II678" s="1517"/>
      <c r="IJ678" s="1517"/>
      <c r="IK678" s="1517"/>
      <c r="IL678" s="1517"/>
      <c r="IM678" s="1517"/>
      <c r="IN678" s="1517"/>
      <c r="IO678" s="1517"/>
      <c r="IP678" s="1517"/>
      <c r="IQ678" s="1517"/>
      <c r="IR678" s="1517"/>
      <c r="IS678" s="1517"/>
      <c r="IT678" s="1517"/>
      <c r="IU678" s="1517"/>
      <c r="IV678" s="1517"/>
      <c r="IW678" s="1517"/>
    </row>
    <row r="679" spans="1:257" s="297" customFormat="1" ht="28.5" x14ac:dyDescent="0.2">
      <c r="A679" s="189">
        <v>8</v>
      </c>
      <c r="B679" s="1521">
        <v>40011</v>
      </c>
      <c r="C679" s="1495" t="s">
        <v>336</v>
      </c>
      <c r="D679" s="1495" t="s">
        <v>339</v>
      </c>
      <c r="E679" s="913" t="s">
        <v>1024</v>
      </c>
      <c r="F679" s="305" t="s">
        <v>1405</v>
      </c>
      <c r="G679" s="255">
        <v>50000000</v>
      </c>
      <c r="H679" s="1490" t="s">
        <v>14</v>
      </c>
      <c r="I679" s="334"/>
      <c r="J679" s="335"/>
      <c r="K679" s="1070"/>
      <c r="L679" s="336"/>
      <c r="M679" s="337"/>
      <c r="N679" s="338"/>
      <c r="O679" s="1502"/>
      <c r="P679" s="1501"/>
      <c r="Q679" s="237"/>
      <c r="R679" s="729"/>
    </row>
    <row r="680" spans="1:257" s="297" customFormat="1" ht="28.5" x14ac:dyDescent="0.2">
      <c r="A680" s="189">
        <v>8</v>
      </c>
      <c r="B680" s="1521">
        <v>40011</v>
      </c>
      <c r="C680" s="1495" t="s">
        <v>337</v>
      </c>
      <c r="D680" s="1495" t="s">
        <v>340</v>
      </c>
      <c r="E680" s="913" t="s">
        <v>1061</v>
      </c>
      <c r="F680" s="305" t="s">
        <v>1405</v>
      </c>
      <c r="G680" s="255">
        <v>8400000</v>
      </c>
      <c r="H680" s="1490" t="s">
        <v>14</v>
      </c>
      <c r="I680" s="334"/>
      <c r="J680" s="335"/>
      <c r="K680" s="1070"/>
      <c r="L680" s="336"/>
      <c r="M680" s="337"/>
      <c r="N680" s="338"/>
      <c r="O680" s="1502"/>
      <c r="P680" s="1501"/>
      <c r="Q680" s="237"/>
      <c r="R680" s="729"/>
    </row>
    <row r="681" spans="1:257" s="297" customFormat="1" ht="28.5" x14ac:dyDescent="0.2">
      <c r="A681" s="189" t="s">
        <v>674</v>
      </c>
      <c r="B681" s="1521">
        <v>40011</v>
      </c>
      <c r="C681" s="1495" t="s">
        <v>341</v>
      </c>
      <c r="D681" s="1495" t="s">
        <v>1373</v>
      </c>
      <c r="E681" s="913" t="s">
        <v>1061</v>
      </c>
      <c r="F681" s="305" t="s">
        <v>1405</v>
      </c>
      <c r="G681" s="255">
        <v>2500000</v>
      </c>
      <c r="H681" s="1490" t="s">
        <v>14</v>
      </c>
      <c r="I681" s="334"/>
      <c r="J681" s="335"/>
      <c r="K681" s="1070"/>
      <c r="L681" s="336"/>
      <c r="M681" s="337"/>
      <c r="N681" s="338"/>
      <c r="O681" s="1502"/>
      <c r="P681" s="1501"/>
      <c r="Q681" s="237"/>
      <c r="R681" s="729"/>
    </row>
    <row r="682" spans="1:257" x14ac:dyDescent="0.2">
      <c r="A682" s="157"/>
      <c r="B682" s="275">
        <v>40018</v>
      </c>
      <c r="C682" s="6" t="s">
        <v>688</v>
      </c>
      <c r="D682" s="6" t="s">
        <v>706</v>
      </c>
      <c r="E682" s="326" t="s">
        <v>704</v>
      </c>
      <c r="F682" s="312" t="s">
        <v>498</v>
      </c>
      <c r="G682" s="251">
        <v>13312000</v>
      </c>
      <c r="H682" s="327" t="s">
        <v>14</v>
      </c>
      <c r="I682" s="328"/>
      <c r="J682" s="329"/>
      <c r="K682" s="1069"/>
      <c r="L682" s="330"/>
      <c r="M682" s="331"/>
      <c r="N682" s="332"/>
      <c r="O682" s="1508"/>
      <c r="P682" s="333"/>
      <c r="Q682" s="170"/>
      <c r="R682" s="728"/>
    </row>
    <row r="683" spans="1:257" x14ac:dyDescent="0.2">
      <c r="A683" s="157" t="s">
        <v>450</v>
      </c>
      <c r="B683" s="275">
        <v>40018</v>
      </c>
      <c r="C683" s="6" t="s">
        <v>354</v>
      </c>
      <c r="D683" s="6" t="s">
        <v>352</v>
      </c>
      <c r="E683" s="326" t="s">
        <v>875</v>
      </c>
      <c r="F683" s="312" t="s">
        <v>420</v>
      </c>
      <c r="G683" s="251">
        <v>3872000</v>
      </c>
      <c r="H683" s="327" t="s">
        <v>14</v>
      </c>
      <c r="I683" s="328"/>
      <c r="J683" s="329"/>
      <c r="K683" s="1069"/>
      <c r="L683" s="330"/>
      <c r="M683" s="331"/>
      <c r="N683" s="332"/>
      <c r="O683" s="1508"/>
      <c r="P683" s="333"/>
      <c r="Q683" s="170"/>
      <c r="R683" s="728"/>
    </row>
    <row r="684" spans="1:257" x14ac:dyDescent="0.2">
      <c r="A684" s="157">
        <v>2</v>
      </c>
      <c r="B684" s="275">
        <v>40018</v>
      </c>
      <c r="C684" s="6" t="s">
        <v>350</v>
      </c>
      <c r="D684" s="6" t="s">
        <v>1073</v>
      </c>
      <c r="E684" s="326" t="s">
        <v>1074</v>
      </c>
      <c r="F684" s="312" t="s">
        <v>420</v>
      </c>
      <c r="G684" s="251">
        <v>20471000</v>
      </c>
      <c r="H684" s="327" t="s">
        <v>14</v>
      </c>
      <c r="I684" s="328"/>
      <c r="J684" s="329"/>
      <c r="K684" s="1069"/>
      <c r="L684" s="330"/>
      <c r="M684" s="331"/>
      <c r="N684" s="332"/>
      <c r="O684" s="1508"/>
      <c r="P684" s="333"/>
      <c r="Q684" s="170"/>
      <c r="R684" s="728"/>
    </row>
    <row r="685" spans="1:257" s="297" customFormat="1" ht="28.5" x14ac:dyDescent="0.2">
      <c r="A685" s="1498">
        <v>8</v>
      </c>
      <c r="B685" s="1496">
        <v>40018</v>
      </c>
      <c r="C685" s="1495" t="s">
        <v>351</v>
      </c>
      <c r="D685" s="1495" t="s">
        <v>353</v>
      </c>
      <c r="E685" s="913" t="s">
        <v>985</v>
      </c>
      <c r="F685" s="1493" t="s">
        <v>1405</v>
      </c>
      <c r="G685" s="1491">
        <v>50000000</v>
      </c>
      <c r="H685" s="1490" t="s">
        <v>14</v>
      </c>
      <c r="I685" s="334"/>
      <c r="J685" s="335"/>
      <c r="K685" s="1070"/>
      <c r="L685" s="336"/>
      <c r="M685" s="337"/>
      <c r="N685" s="338"/>
      <c r="O685" s="1502"/>
      <c r="P685" s="1501"/>
      <c r="Q685" s="237"/>
      <c r="R685" s="729"/>
    </row>
    <row r="686" spans="1:257" x14ac:dyDescent="0.2">
      <c r="A686" s="157">
        <v>2</v>
      </c>
      <c r="B686" s="275">
        <v>40025</v>
      </c>
      <c r="C686" s="6" t="s">
        <v>1435</v>
      </c>
      <c r="D686" s="6" t="s">
        <v>922</v>
      </c>
      <c r="E686" s="1506" t="s">
        <v>985</v>
      </c>
      <c r="F686" s="339" t="s">
        <v>420</v>
      </c>
      <c r="G686" s="340">
        <v>7000000</v>
      </c>
      <c r="H686" s="327" t="s">
        <v>14</v>
      </c>
      <c r="I686" s="328"/>
      <c r="J686" s="329"/>
      <c r="K686" s="1069"/>
      <c r="L686" s="330"/>
      <c r="M686" s="331"/>
      <c r="N686" s="332"/>
      <c r="O686" s="1508"/>
      <c r="P686" s="333"/>
      <c r="Q686" s="170"/>
      <c r="R686" s="728"/>
    </row>
    <row r="687" spans="1:257" s="297" customFormat="1" ht="28.5" x14ac:dyDescent="0.2">
      <c r="A687" s="189" t="s">
        <v>674</v>
      </c>
      <c r="B687" s="1521">
        <v>40025</v>
      </c>
      <c r="C687" s="1495" t="s">
        <v>1436</v>
      </c>
      <c r="D687" s="1495" t="s">
        <v>1437</v>
      </c>
      <c r="E687" s="1500" t="s">
        <v>1061</v>
      </c>
      <c r="F687" s="341" t="s">
        <v>1405</v>
      </c>
      <c r="G687" s="1491">
        <v>3742000</v>
      </c>
      <c r="H687" s="1490" t="s">
        <v>14</v>
      </c>
      <c r="I687" s="334"/>
      <c r="J687" s="335"/>
      <c r="K687" s="1070"/>
      <c r="L687" s="336"/>
      <c r="M687" s="337"/>
      <c r="N687" s="338"/>
      <c r="O687" s="1502"/>
      <c r="P687" s="1501"/>
      <c r="Q687" s="237"/>
      <c r="R687" s="729"/>
    </row>
    <row r="688" spans="1:257" x14ac:dyDescent="0.2">
      <c r="A688" s="157">
        <v>2</v>
      </c>
      <c r="B688" s="275">
        <v>40032</v>
      </c>
      <c r="C688" s="6" t="s">
        <v>1448</v>
      </c>
      <c r="D688" s="6" t="s">
        <v>1446</v>
      </c>
      <c r="E688" s="1506" t="s">
        <v>1069</v>
      </c>
      <c r="F688" s="339" t="s">
        <v>420</v>
      </c>
      <c r="G688" s="340">
        <v>20000000</v>
      </c>
      <c r="H688" s="327" t="s">
        <v>14</v>
      </c>
      <c r="I688" s="328"/>
      <c r="J688" s="329"/>
      <c r="K688" s="1069"/>
      <c r="L688" s="330"/>
      <c r="M688" s="331"/>
      <c r="N688" s="332"/>
      <c r="O688" s="1508"/>
      <c r="P688" s="333"/>
      <c r="Q688" s="170"/>
      <c r="R688" s="728"/>
    </row>
    <row r="689" spans="1:18" x14ac:dyDescent="0.2">
      <c r="A689" s="157">
        <v>2</v>
      </c>
      <c r="B689" s="275">
        <v>40032</v>
      </c>
      <c r="C689" s="6" t="s">
        <v>1445</v>
      </c>
      <c r="D689" s="6" t="s">
        <v>1447</v>
      </c>
      <c r="E689" s="1506" t="s">
        <v>1074</v>
      </c>
      <c r="F689" s="339" t="s">
        <v>420</v>
      </c>
      <c r="G689" s="340">
        <v>50236000</v>
      </c>
      <c r="H689" s="327" t="s">
        <v>14</v>
      </c>
      <c r="I689" s="328"/>
      <c r="J689" s="329"/>
      <c r="K689" s="1069"/>
      <c r="L689" s="330"/>
      <c r="M689" s="331"/>
      <c r="N689" s="332"/>
      <c r="O689" s="1508"/>
      <c r="P689" s="333"/>
      <c r="Q689" s="170"/>
      <c r="R689" s="728"/>
    </row>
    <row r="690" spans="1:18" x14ac:dyDescent="0.2">
      <c r="A690" s="157">
        <v>2</v>
      </c>
      <c r="B690" s="275">
        <v>40039</v>
      </c>
      <c r="C690" s="6" t="s">
        <v>1454</v>
      </c>
      <c r="D690" s="6" t="s">
        <v>1455</v>
      </c>
      <c r="E690" s="1506" t="s">
        <v>1061</v>
      </c>
      <c r="F690" s="339" t="s">
        <v>420</v>
      </c>
      <c r="G690" s="340">
        <v>1004000</v>
      </c>
      <c r="H690" s="327" t="s">
        <v>14</v>
      </c>
      <c r="I690" s="328"/>
      <c r="J690" s="329"/>
      <c r="K690" s="1069"/>
      <c r="L690" s="330"/>
      <c r="M690" s="331"/>
      <c r="N690" s="332"/>
      <c r="O690" s="1508"/>
      <c r="P690" s="333"/>
      <c r="Q690" s="170"/>
      <c r="R690" s="728"/>
    </row>
    <row r="691" spans="1:18" x14ac:dyDescent="0.2">
      <c r="A691" s="157">
        <v>2</v>
      </c>
      <c r="B691" s="275">
        <v>40046</v>
      </c>
      <c r="C691" s="6" t="s">
        <v>1458</v>
      </c>
      <c r="D691" s="6" t="s">
        <v>1456</v>
      </c>
      <c r="E691" s="295" t="s">
        <v>704</v>
      </c>
      <c r="F691" s="339" t="s">
        <v>420</v>
      </c>
      <c r="G691" s="340">
        <v>4000000</v>
      </c>
      <c r="H691" s="327" t="s">
        <v>14</v>
      </c>
      <c r="I691" s="328"/>
      <c r="J691" s="329"/>
      <c r="K691" s="1069"/>
      <c r="L691" s="330"/>
      <c r="M691" s="331"/>
      <c r="N691" s="332"/>
      <c r="O691" s="1508"/>
      <c r="P691" s="333"/>
      <c r="Q691" s="170"/>
      <c r="R691" s="728"/>
    </row>
    <row r="692" spans="1:18" s="297" customFormat="1" ht="28.5" x14ac:dyDescent="0.2">
      <c r="A692" s="189">
        <v>8</v>
      </c>
      <c r="B692" s="1521">
        <v>40046</v>
      </c>
      <c r="C692" s="1525" t="s">
        <v>1459</v>
      </c>
      <c r="D692" s="1525" t="s">
        <v>1457</v>
      </c>
      <c r="E692" s="1526" t="s">
        <v>863</v>
      </c>
      <c r="F692" s="305" t="s">
        <v>1405</v>
      </c>
      <c r="G692" s="255">
        <v>5000000</v>
      </c>
      <c r="H692" s="280" t="s">
        <v>14</v>
      </c>
      <c r="I692" s="306"/>
      <c r="J692" s="281"/>
      <c r="K692" s="1528"/>
      <c r="L692" s="315"/>
      <c r="M692" s="316"/>
      <c r="N692" s="317"/>
      <c r="O692" s="1520"/>
      <c r="P692" s="282"/>
      <c r="Q692" s="237"/>
      <c r="R692" s="725"/>
    </row>
    <row r="693" spans="1:18" x14ac:dyDescent="0.2">
      <c r="A693" s="321" t="s">
        <v>484</v>
      </c>
      <c r="B693" s="442">
        <v>40053</v>
      </c>
      <c r="C693" s="342" t="s">
        <v>1466</v>
      </c>
      <c r="D693" s="342" t="s">
        <v>580</v>
      </c>
      <c r="E693" s="1507" t="s">
        <v>581</v>
      </c>
      <c r="F693" s="343" t="s">
        <v>654</v>
      </c>
      <c r="G693" s="251">
        <v>3223000</v>
      </c>
      <c r="H693" s="264" t="s">
        <v>14</v>
      </c>
      <c r="I693" s="344"/>
      <c r="J693" s="302"/>
      <c r="K693" s="1071"/>
      <c r="L693" s="345"/>
      <c r="M693" s="346"/>
      <c r="N693" s="347"/>
      <c r="O693" s="348"/>
      <c r="P693" s="303"/>
      <c r="Q693" s="170"/>
      <c r="R693" s="730"/>
    </row>
    <row r="694" spans="1:18" x14ac:dyDescent="0.2">
      <c r="A694" s="157">
        <v>2</v>
      </c>
      <c r="B694" s="442">
        <v>40053</v>
      </c>
      <c r="C694" s="6" t="s">
        <v>1467</v>
      </c>
      <c r="D694" s="6" t="s">
        <v>1469</v>
      </c>
      <c r="E694" s="295" t="s">
        <v>1127</v>
      </c>
      <c r="F694" s="343" t="s">
        <v>420</v>
      </c>
      <c r="G694" s="251">
        <v>20699000</v>
      </c>
      <c r="H694" s="264" t="s">
        <v>14</v>
      </c>
      <c r="I694" s="328"/>
      <c r="J694" s="329"/>
      <c r="K694" s="1069"/>
      <c r="L694" s="330"/>
      <c r="M694" s="331"/>
      <c r="N694" s="332"/>
      <c r="O694" s="1508"/>
      <c r="P694" s="333"/>
      <c r="Q694" s="170"/>
      <c r="R694" s="728"/>
    </row>
    <row r="695" spans="1:18" x14ac:dyDescent="0.2">
      <c r="A695" s="171" t="s">
        <v>450</v>
      </c>
      <c r="B695" s="349">
        <v>40053</v>
      </c>
      <c r="C695" s="6" t="s">
        <v>1468</v>
      </c>
      <c r="D695" s="6" t="s">
        <v>1470</v>
      </c>
      <c r="E695" s="1506" t="s">
        <v>1008</v>
      </c>
      <c r="F695" s="343" t="s">
        <v>420</v>
      </c>
      <c r="G695" s="251">
        <v>16015000</v>
      </c>
      <c r="H695" s="264" t="s">
        <v>14</v>
      </c>
      <c r="I695" s="328"/>
      <c r="J695" s="329"/>
      <c r="K695" s="1069"/>
      <c r="L695" s="330"/>
      <c r="M695" s="331"/>
      <c r="N695" s="332"/>
      <c r="O695" s="1508"/>
      <c r="P695" s="333"/>
      <c r="Q695" s="170"/>
      <c r="R695" s="728"/>
    </row>
    <row r="696" spans="1:18" s="297" customFormat="1" ht="28.5" x14ac:dyDescent="0.2">
      <c r="A696" s="350" t="s">
        <v>674</v>
      </c>
      <c r="B696" s="1521">
        <v>40053</v>
      </c>
      <c r="C696" s="351" t="s">
        <v>1472</v>
      </c>
      <c r="D696" s="1525" t="s">
        <v>1471</v>
      </c>
      <c r="E696" s="237" t="s">
        <v>1008</v>
      </c>
      <c r="F696" s="352" t="s">
        <v>1405</v>
      </c>
      <c r="G696" s="353">
        <v>9720000</v>
      </c>
      <c r="H696" s="280" t="s">
        <v>14</v>
      </c>
      <c r="I696" s="306"/>
      <c r="J696" s="281"/>
      <c r="K696" s="1528"/>
      <c r="L696" s="315"/>
      <c r="M696" s="316"/>
      <c r="N696" s="317"/>
      <c r="O696" s="1520"/>
      <c r="P696" s="282"/>
      <c r="Q696" s="237"/>
      <c r="R696" s="725"/>
    </row>
    <row r="697" spans="1:18" s="297" customFormat="1" ht="28.5" x14ac:dyDescent="0.2">
      <c r="A697" s="350" t="s">
        <v>674</v>
      </c>
      <c r="B697" s="1521">
        <v>40060</v>
      </c>
      <c r="C697" s="351" t="s">
        <v>1474</v>
      </c>
      <c r="D697" s="1525" t="s">
        <v>1475</v>
      </c>
      <c r="E697" s="237" t="s">
        <v>863</v>
      </c>
      <c r="F697" s="352" t="s">
        <v>1405</v>
      </c>
      <c r="G697" s="353">
        <v>1697000</v>
      </c>
      <c r="H697" s="280" t="s">
        <v>14</v>
      </c>
      <c r="I697" s="306"/>
      <c r="J697" s="281"/>
      <c r="K697" s="1528"/>
      <c r="L697" s="315"/>
      <c r="M697" s="316"/>
      <c r="N697" s="317"/>
      <c r="O697" s="1520"/>
      <c r="P697" s="282"/>
      <c r="Q697" s="237"/>
      <c r="R697" s="725"/>
    </row>
    <row r="698" spans="1:18" x14ac:dyDescent="0.2">
      <c r="A698" s="354"/>
      <c r="B698" s="275">
        <v>40067</v>
      </c>
      <c r="C698" s="65" t="s">
        <v>1494</v>
      </c>
      <c r="D698" s="3" t="s">
        <v>1371</v>
      </c>
      <c r="E698" s="170" t="s">
        <v>132</v>
      </c>
      <c r="F698" s="343" t="s">
        <v>498</v>
      </c>
      <c r="G698" s="355">
        <v>6771000</v>
      </c>
      <c r="H698" s="264" t="s">
        <v>14</v>
      </c>
      <c r="I698" s="300"/>
      <c r="J698" s="276"/>
      <c r="K698" s="1066"/>
      <c r="L698" s="318"/>
      <c r="M698" s="319"/>
      <c r="N698" s="5"/>
      <c r="O698" s="174"/>
      <c r="P698" s="277"/>
      <c r="Q698" s="170"/>
      <c r="R698" s="596"/>
    </row>
    <row r="699" spans="1:18" s="867" customFormat="1" ht="33" x14ac:dyDescent="0.2">
      <c r="A699" s="1165" t="s">
        <v>2100</v>
      </c>
      <c r="B699" s="865">
        <v>40067</v>
      </c>
      <c r="C699" s="1166" t="s">
        <v>1484</v>
      </c>
      <c r="D699" s="1524" t="s">
        <v>1485</v>
      </c>
      <c r="E699" s="601" t="s">
        <v>1003</v>
      </c>
      <c r="F699" s="352" t="s">
        <v>420</v>
      </c>
      <c r="G699" s="1016">
        <v>52000000</v>
      </c>
      <c r="H699" s="839" t="s">
        <v>14</v>
      </c>
      <c r="I699" s="871">
        <v>40450</v>
      </c>
      <c r="J699" s="872">
        <v>4</v>
      </c>
      <c r="K699" s="1067">
        <v>52000000</v>
      </c>
      <c r="L699" s="191">
        <f t="shared" ref="L699:L701" si="22">IF($K699&lt;&gt;0,$G699-$K699,"")</f>
        <v>0</v>
      </c>
      <c r="M699" s="1164" t="s">
        <v>309</v>
      </c>
      <c r="N699" s="916">
        <v>40450</v>
      </c>
      <c r="O699" s="1520" t="s">
        <v>654</v>
      </c>
      <c r="P699" s="873" t="s">
        <v>2154</v>
      </c>
      <c r="Q699" s="601" t="s">
        <v>1651</v>
      </c>
      <c r="R699" s="725">
        <v>2600000</v>
      </c>
    </row>
    <row r="700" spans="1:18" x14ac:dyDescent="0.2">
      <c r="A700" s="354" t="s">
        <v>450</v>
      </c>
      <c r="B700" s="275">
        <v>40067</v>
      </c>
      <c r="C700" s="65" t="s">
        <v>1482</v>
      </c>
      <c r="D700" s="3" t="s">
        <v>1486</v>
      </c>
      <c r="E700" s="170" t="s">
        <v>1039</v>
      </c>
      <c r="F700" s="343" t="s">
        <v>420</v>
      </c>
      <c r="G700" s="355">
        <v>7000000</v>
      </c>
      <c r="H700" s="264" t="s">
        <v>14</v>
      </c>
      <c r="I700" s="300"/>
      <c r="J700" s="276"/>
      <c r="K700" s="1066"/>
      <c r="L700" s="191" t="str">
        <f t="shared" si="22"/>
        <v/>
      </c>
      <c r="M700" s="319"/>
      <c r="N700" s="5"/>
      <c r="O700" s="174"/>
      <c r="P700" s="277"/>
      <c r="Q700" s="170"/>
      <c r="R700" s="596"/>
    </row>
    <row r="701" spans="1:18" x14ac:dyDescent="0.2">
      <c r="A701" s="354" t="s">
        <v>450</v>
      </c>
      <c r="B701" s="275">
        <v>40067</v>
      </c>
      <c r="C701" s="65" t="s">
        <v>1495</v>
      </c>
      <c r="D701" s="3" t="s">
        <v>1487</v>
      </c>
      <c r="E701" s="170" t="s">
        <v>1001</v>
      </c>
      <c r="F701" s="343" t="s">
        <v>420</v>
      </c>
      <c r="G701" s="355">
        <v>1500000</v>
      </c>
      <c r="H701" s="264" t="s">
        <v>14</v>
      </c>
      <c r="I701" s="328"/>
      <c r="J701" s="329"/>
      <c r="K701" s="1066"/>
      <c r="L701" s="191" t="str">
        <f t="shared" si="22"/>
        <v/>
      </c>
      <c r="M701" s="319"/>
      <c r="N701" s="5"/>
      <c r="O701" s="174"/>
      <c r="P701" s="277"/>
      <c r="Q701" s="170"/>
      <c r="R701" s="596"/>
    </row>
    <row r="702" spans="1:18" s="867" customFormat="1" ht="30.75" x14ac:dyDescent="0.2">
      <c r="A702" s="737" t="s">
        <v>2025</v>
      </c>
      <c r="B702" s="865">
        <v>40067</v>
      </c>
      <c r="C702" s="1524" t="s">
        <v>1483</v>
      </c>
      <c r="D702" s="1524" t="s">
        <v>1488</v>
      </c>
      <c r="E702" s="304" t="s">
        <v>985</v>
      </c>
      <c r="F702" s="341" t="s">
        <v>1405</v>
      </c>
      <c r="G702" s="1016">
        <v>7500000</v>
      </c>
      <c r="H702" s="1017" t="s">
        <v>14</v>
      </c>
      <c r="I702" s="871">
        <v>40438</v>
      </c>
      <c r="J702" s="872">
        <v>4</v>
      </c>
      <c r="K702" s="1067">
        <v>7500000</v>
      </c>
      <c r="L702" s="191">
        <f t="shared" ref="L702" si="23">IF($K702&lt;&gt;0,$G702-$K702,"")</f>
        <v>0</v>
      </c>
      <c r="M702" s="1018" t="s">
        <v>1644</v>
      </c>
      <c r="N702" s="307">
        <v>40438</v>
      </c>
      <c r="O702" s="1520" t="s">
        <v>1644</v>
      </c>
      <c r="P702" s="873" t="s">
        <v>2155</v>
      </c>
      <c r="Q702" s="601" t="s">
        <v>1651</v>
      </c>
      <c r="R702" s="1019">
        <v>375000</v>
      </c>
    </row>
    <row r="703" spans="1:18" x14ac:dyDescent="0.2">
      <c r="A703" s="157" t="s">
        <v>450</v>
      </c>
      <c r="B703" s="275">
        <v>40074</v>
      </c>
      <c r="C703" s="250" t="s">
        <v>1499</v>
      </c>
      <c r="D703" s="250" t="s">
        <v>1327</v>
      </c>
      <c r="E703" s="295" t="s">
        <v>1310</v>
      </c>
      <c r="F703" s="136" t="s">
        <v>420</v>
      </c>
      <c r="G703" s="355">
        <v>5976000</v>
      </c>
      <c r="H703" s="295" t="s">
        <v>14</v>
      </c>
      <c r="I703" s="356"/>
      <c r="J703" s="357"/>
      <c r="K703" s="1072"/>
      <c r="L703" s="358"/>
      <c r="M703" s="295"/>
      <c r="N703" s="358"/>
      <c r="O703" s="359"/>
      <c r="P703" s="360"/>
      <c r="Q703" s="170"/>
      <c r="R703" s="731"/>
    </row>
    <row r="704" spans="1:18" x14ac:dyDescent="0.2">
      <c r="A704" s="157" t="s">
        <v>450</v>
      </c>
      <c r="B704" s="275">
        <v>40074</v>
      </c>
      <c r="C704" s="250" t="s">
        <v>1498</v>
      </c>
      <c r="D704" s="250" t="s">
        <v>238</v>
      </c>
      <c r="E704" s="295" t="s">
        <v>1211</v>
      </c>
      <c r="F704" s="136" t="s">
        <v>420</v>
      </c>
      <c r="G704" s="355">
        <v>10000000</v>
      </c>
      <c r="H704" s="295" t="s">
        <v>14</v>
      </c>
      <c r="I704" s="356"/>
      <c r="J704" s="357"/>
      <c r="K704" s="1072"/>
      <c r="L704" s="358"/>
      <c r="M704" s="295"/>
      <c r="N704" s="358"/>
      <c r="O704" s="359"/>
      <c r="P704" s="360"/>
      <c r="Q704" s="170"/>
      <c r="R704" s="731"/>
    </row>
    <row r="705" spans="1:18" x14ac:dyDescent="0.2">
      <c r="A705" s="157" t="s">
        <v>450</v>
      </c>
      <c r="B705" s="275">
        <v>40081</v>
      </c>
      <c r="C705" s="361" t="s">
        <v>1508</v>
      </c>
      <c r="D705" s="250" t="s">
        <v>573</v>
      </c>
      <c r="E705" s="295" t="s">
        <v>1211</v>
      </c>
      <c r="F705" s="136" t="s">
        <v>420</v>
      </c>
      <c r="G705" s="68">
        <v>10103000</v>
      </c>
      <c r="H705" s="295" t="s">
        <v>14</v>
      </c>
      <c r="I705" s="362"/>
      <c r="J705" s="276"/>
      <c r="K705" s="1072"/>
      <c r="L705" s="363"/>
      <c r="M705" s="299"/>
      <c r="N705" s="364"/>
      <c r="O705" s="174"/>
      <c r="P705" s="277"/>
      <c r="Q705" s="170"/>
      <c r="R705" s="731"/>
    </row>
    <row r="706" spans="1:18" x14ac:dyDescent="0.2">
      <c r="A706" s="157">
        <v>2</v>
      </c>
      <c r="B706" s="275">
        <v>40081</v>
      </c>
      <c r="C706" s="361" t="s">
        <v>1509</v>
      </c>
      <c r="D706" s="250" t="s">
        <v>1422</v>
      </c>
      <c r="E706" s="295" t="s">
        <v>1050</v>
      </c>
      <c r="F706" s="136" t="s">
        <v>420</v>
      </c>
      <c r="G706" s="355">
        <v>3300000</v>
      </c>
      <c r="H706" s="295" t="s">
        <v>14</v>
      </c>
      <c r="I706" s="362"/>
      <c r="J706" s="276"/>
      <c r="K706" s="1072"/>
      <c r="L706" s="363"/>
      <c r="M706" s="299"/>
      <c r="N706" s="364"/>
      <c r="O706" s="174"/>
      <c r="P706" s="277"/>
      <c r="Q706" s="170"/>
      <c r="R706" s="731"/>
    </row>
    <row r="707" spans="1:18" ht="28.5" x14ac:dyDescent="0.2">
      <c r="A707" s="189">
        <v>8</v>
      </c>
      <c r="B707" s="1521">
        <v>40081</v>
      </c>
      <c r="C707" s="365" t="s">
        <v>1510</v>
      </c>
      <c r="D707" s="1524" t="s">
        <v>918</v>
      </c>
      <c r="E707" s="296" t="s">
        <v>1003</v>
      </c>
      <c r="F707" s="341" t="s">
        <v>1405</v>
      </c>
      <c r="G707" s="353">
        <v>2443320</v>
      </c>
      <c r="H707" s="296" t="s">
        <v>14</v>
      </c>
      <c r="I707" s="362"/>
      <c r="J707" s="276"/>
      <c r="K707" s="1072"/>
      <c r="L707" s="363"/>
      <c r="M707" s="299"/>
      <c r="N707" s="364"/>
      <c r="O707" s="174"/>
      <c r="P707" s="277"/>
      <c r="Q707" s="170"/>
      <c r="R707" s="731"/>
    </row>
    <row r="708" spans="1:18" ht="28.5" x14ac:dyDescent="0.2">
      <c r="A708" s="737" t="s">
        <v>1962</v>
      </c>
      <c r="B708" s="1521">
        <v>40081</v>
      </c>
      <c r="C708" s="365" t="s">
        <v>1516</v>
      </c>
      <c r="D708" s="1524" t="s">
        <v>1513</v>
      </c>
      <c r="E708" s="296" t="s">
        <v>1003</v>
      </c>
      <c r="F708" s="846" t="s">
        <v>1403</v>
      </c>
      <c r="G708" s="353">
        <v>14000000</v>
      </c>
      <c r="H708" s="296" t="s">
        <v>14</v>
      </c>
      <c r="I708" s="847">
        <v>40389</v>
      </c>
      <c r="J708" s="281">
        <v>4</v>
      </c>
      <c r="K708" s="848">
        <v>14000000</v>
      </c>
      <c r="L708" s="191">
        <f t="shared" ref="L708" si="24">IF($K708&lt;&gt;0,$G708-$K708,"")</f>
        <v>0</v>
      </c>
      <c r="M708" s="842" t="s">
        <v>591</v>
      </c>
      <c r="N708" s="843" t="s">
        <v>591</v>
      </c>
      <c r="O708" s="1520" t="s">
        <v>591</v>
      </c>
      <c r="P708" s="844"/>
      <c r="Q708" s="845" t="s">
        <v>1580</v>
      </c>
      <c r="R708" s="725" t="s">
        <v>591</v>
      </c>
    </row>
    <row r="709" spans="1:18" x14ac:dyDescent="0.2">
      <c r="A709" s="189" t="s">
        <v>1837</v>
      </c>
      <c r="B709" s="1521">
        <v>40081</v>
      </c>
      <c r="C709" s="365" t="s">
        <v>1511</v>
      </c>
      <c r="D709" s="1524" t="s">
        <v>1514</v>
      </c>
      <c r="E709" s="296" t="s">
        <v>1074</v>
      </c>
      <c r="F709" s="341" t="s">
        <v>420</v>
      </c>
      <c r="G709" s="353">
        <v>7500000</v>
      </c>
      <c r="H709" s="296" t="s">
        <v>14</v>
      </c>
      <c r="I709" s="362"/>
      <c r="J709" s="276"/>
      <c r="K709" s="1072"/>
      <c r="L709" s="363"/>
      <c r="M709" s="299"/>
      <c r="N709" s="364"/>
      <c r="O709" s="174"/>
      <c r="P709" s="277"/>
      <c r="Q709" s="170"/>
      <c r="R709" s="731"/>
    </row>
    <row r="710" spans="1:18" ht="28.5" x14ac:dyDescent="0.2">
      <c r="A710" s="189" t="s">
        <v>674</v>
      </c>
      <c r="B710" s="1521">
        <v>40081</v>
      </c>
      <c r="C710" s="365" t="s">
        <v>1512</v>
      </c>
      <c r="D710" s="1524" t="s">
        <v>871</v>
      </c>
      <c r="E710" s="296" t="s">
        <v>1012</v>
      </c>
      <c r="F710" s="305" t="s">
        <v>1405</v>
      </c>
      <c r="G710" s="353">
        <v>11019000</v>
      </c>
      <c r="H710" s="296" t="s">
        <v>14</v>
      </c>
      <c r="I710" s="362"/>
      <c r="J710" s="276"/>
      <c r="K710" s="1072"/>
      <c r="L710" s="363"/>
      <c r="M710" s="299"/>
      <c r="N710" s="364"/>
      <c r="O710" s="174"/>
      <c r="P710" s="277"/>
      <c r="Q710" s="170"/>
      <c r="R710" s="731"/>
    </row>
    <row r="711" spans="1:18" x14ac:dyDescent="0.2">
      <c r="A711" s="321"/>
      <c r="B711" s="442">
        <v>40088</v>
      </c>
      <c r="C711" s="366" t="s">
        <v>1535</v>
      </c>
      <c r="D711" s="366" t="s">
        <v>1529</v>
      </c>
      <c r="E711" s="367" t="s">
        <v>1530</v>
      </c>
      <c r="F711" s="368" t="s">
        <v>1531</v>
      </c>
      <c r="G711" s="369">
        <v>22252000</v>
      </c>
      <c r="H711" s="1507" t="s">
        <v>14</v>
      </c>
      <c r="I711" s="370"/>
      <c r="J711" s="371"/>
      <c r="K711" s="1073"/>
      <c r="L711" s="373"/>
      <c r="M711" s="374"/>
      <c r="N711" s="375"/>
      <c r="O711" s="1509"/>
      <c r="P711" s="376"/>
      <c r="Q711" s="170"/>
      <c r="R711" s="732"/>
    </row>
    <row r="712" spans="1:18" x14ac:dyDescent="0.2">
      <c r="A712" s="171" t="s">
        <v>450</v>
      </c>
      <c r="B712" s="349">
        <v>40088</v>
      </c>
      <c r="C712" s="377" t="s">
        <v>1532</v>
      </c>
      <c r="D712" s="377" t="s">
        <v>1533</v>
      </c>
      <c r="E712" s="378" t="s">
        <v>704</v>
      </c>
      <c r="F712" s="379" t="s">
        <v>420</v>
      </c>
      <c r="G712" s="380">
        <v>4000000</v>
      </c>
      <c r="H712" s="1506" t="s">
        <v>14</v>
      </c>
      <c r="I712" s="381"/>
      <c r="J712" s="329"/>
      <c r="K712" s="1074"/>
      <c r="L712" s="383"/>
      <c r="M712" s="384"/>
      <c r="N712" s="385"/>
      <c r="O712" s="1508"/>
      <c r="P712" s="333"/>
      <c r="Q712" s="170"/>
      <c r="R712" s="733"/>
    </row>
    <row r="713" spans="1:18" x14ac:dyDescent="0.2">
      <c r="A713" s="157" t="s">
        <v>450</v>
      </c>
      <c r="B713" s="275">
        <v>40109</v>
      </c>
      <c r="C713" s="386" t="s">
        <v>1544</v>
      </c>
      <c r="D713" s="386" t="s">
        <v>1545</v>
      </c>
      <c r="E713" s="387" t="s">
        <v>999</v>
      </c>
      <c r="F713" s="388" t="s">
        <v>420</v>
      </c>
      <c r="G713" s="355">
        <v>12700000</v>
      </c>
      <c r="H713" s="389" t="s">
        <v>14</v>
      </c>
      <c r="I713" s="390"/>
      <c r="J713" s="276"/>
      <c r="K713" s="1072"/>
      <c r="L713" s="363"/>
      <c r="M713" s="299"/>
      <c r="N713" s="364"/>
      <c r="O713" s="174"/>
      <c r="P713" s="277"/>
      <c r="Q713" s="170"/>
      <c r="R713" s="731"/>
    </row>
    <row r="714" spans="1:18" s="297" customFormat="1" ht="28.5" x14ac:dyDescent="0.2">
      <c r="A714" s="189">
        <v>8</v>
      </c>
      <c r="B714" s="1521">
        <v>40109</v>
      </c>
      <c r="C714" s="365" t="s">
        <v>1551</v>
      </c>
      <c r="D714" s="816" t="s">
        <v>1214</v>
      </c>
      <c r="E714" s="817" t="s">
        <v>1005</v>
      </c>
      <c r="F714" s="341" t="s">
        <v>1405</v>
      </c>
      <c r="G714" s="353">
        <v>6251000</v>
      </c>
      <c r="H714" s="401" t="s">
        <v>14</v>
      </c>
      <c r="I714" s="818"/>
      <c r="J714" s="281"/>
      <c r="K714" s="1075"/>
      <c r="L714" s="819"/>
      <c r="M714" s="304"/>
      <c r="N714" s="820"/>
      <c r="O714" s="1520"/>
      <c r="P714" s="282"/>
      <c r="Q714" s="237"/>
      <c r="R714" s="821"/>
    </row>
    <row r="715" spans="1:18" x14ac:dyDescent="0.2">
      <c r="A715" s="157">
        <v>2</v>
      </c>
      <c r="B715" s="275">
        <v>40116</v>
      </c>
      <c r="C715" s="361" t="s">
        <v>1616</v>
      </c>
      <c r="D715" s="386" t="s">
        <v>998</v>
      </c>
      <c r="E715" s="391" t="s">
        <v>704</v>
      </c>
      <c r="F715" s="341" t="s">
        <v>420</v>
      </c>
      <c r="G715" s="355">
        <v>6229000</v>
      </c>
      <c r="H715" s="389" t="s">
        <v>14</v>
      </c>
      <c r="I715" s="390"/>
      <c r="J715" s="276"/>
      <c r="K715" s="1076"/>
      <c r="L715" s="363"/>
      <c r="M715" s="299"/>
      <c r="N715" s="364"/>
      <c r="O715" s="174"/>
      <c r="P715" s="277"/>
      <c r="Q715" s="170"/>
      <c r="R715" s="731"/>
    </row>
    <row r="716" spans="1:18" x14ac:dyDescent="0.2">
      <c r="A716" s="157" t="s">
        <v>1626</v>
      </c>
      <c r="B716" s="275">
        <v>40116</v>
      </c>
      <c r="C716" s="361" t="s">
        <v>1617</v>
      </c>
      <c r="D716" s="386" t="s">
        <v>877</v>
      </c>
      <c r="E716" s="391" t="s">
        <v>1211</v>
      </c>
      <c r="F716" s="341" t="s">
        <v>654</v>
      </c>
      <c r="G716" s="355">
        <v>6842000</v>
      </c>
      <c r="H716" s="389" t="s">
        <v>14</v>
      </c>
      <c r="I716" s="390"/>
      <c r="J716" s="276"/>
      <c r="K716" s="1077"/>
      <c r="L716" s="363"/>
      <c r="M716" s="299"/>
      <c r="N716" s="364"/>
      <c r="O716" s="174"/>
      <c r="P716" s="277"/>
      <c r="Q716" s="170"/>
      <c r="R716" s="731"/>
    </row>
    <row r="717" spans="1:18" x14ac:dyDescent="0.2">
      <c r="A717" s="157" t="s">
        <v>1626</v>
      </c>
      <c r="B717" s="275">
        <v>40123</v>
      </c>
      <c r="C717" s="361" t="s">
        <v>857</v>
      </c>
      <c r="D717" s="386" t="s">
        <v>882</v>
      </c>
      <c r="E717" s="391" t="s">
        <v>1024</v>
      </c>
      <c r="F717" s="341" t="s">
        <v>654</v>
      </c>
      <c r="G717" s="355">
        <v>3535000</v>
      </c>
      <c r="H717" s="389" t="s">
        <v>14</v>
      </c>
      <c r="I717" s="390"/>
      <c r="J717" s="276"/>
      <c r="K717" s="1077"/>
      <c r="L717" s="363"/>
      <c r="M717" s="299"/>
      <c r="N717" s="364"/>
      <c r="O717" s="174"/>
      <c r="P717" s="277"/>
      <c r="Q717" s="170"/>
      <c r="R717" s="731"/>
    </row>
    <row r="718" spans="1:18" x14ac:dyDescent="0.2">
      <c r="A718" s="157" t="s">
        <v>450</v>
      </c>
      <c r="B718" s="275">
        <v>40130</v>
      </c>
      <c r="C718" s="361" t="s">
        <v>1630</v>
      </c>
      <c r="D718" s="386" t="s">
        <v>1091</v>
      </c>
      <c r="E718" s="391" t="s">
        <v>1039</v>
      </c>
      <c r="F718" s="341" t="s">
        <v>420</v>
      </c>
      <c r="G718" s="355">
        <v>6657000</v>
      </c>
      <c r="H718" s="389" t="s">
        <v>14</v>
      </c>
      <c r="I718" s="390"/>
      <c r="J718" s="276"/>
      <c r="K718" s="1077"/>
      <c r="L718" s="363"/>
      <c r="M718" s="299"/>
      <c r="N718" s="364"/>
      <c r="O718" s="174"/>
      <c r="P718" s="277"/>
      <c r="Q718" s="170"/>
      <c r="R718" s="731"/>
    </row>
    <row r="719" spans="1:18" s="297" customFormat="1" ht="28.5" x14ac:dyDescent="0.2">
      <c r="A719" s="189" t="s">
        <v>674</v>
      </c>
      <c r="B719" s="1521">
        <v>40130</v>
      </c>
      <c r="C719" s="365" t="s">
        <v>1631</v>
      </c>
      <c r="D719" s="816" t="s">
        <v>1632</v>
      </c>
      <c r="E719" s="817" t="s">
        <v>1061</v>
      </c>
      <c r="F719" s="341" t="s">
        <v>1405</v>
      </c>
      <c r="G719" s="353">
        <v>4400000</v>
      </c>
      <c r="H719" s="401" t="s">
        <v>14</v>
      </c>
      <c r="I719" s="818"/>
      <c r="J719" s="281"/>
      <c r="K719" s="1078"/>
      <c r="L719" s="819"/>
      <c r="M719" s="304"/>
      <c r="N719" s="820"/>
      <c r="O719" s="1520"/>
      <c r="P719" s="282"/>
      <c r="Q719" s="237"/>
      <c r="R719" s="821"/>
    </row>
    <row r="720" spans="1:18" x14ac:dyDescent="0.2">
      <c r="A720" s="157" t="s">
        <v>1626</v>
      </c>
      <c r="B720" s="275">
        <v>40130</v>
      </c>
      <c r="C720" s="361" t="s">
        <v>1633</v>
      </c>
      <c r="D720" s="386" t="s">
        <v>922</v>
      </c>
      <c r="E720" s="391" t="s">
        <v>985</v>
      </c>
      <c r="F720" s="341" t="s">
        <v>420</v>
      </c>
      <c r="G720" s="251">
        <v>5000000</v>
      </c>
      <c r="H720" s="389" t="s">
        <v>14</v>
      </c>
      <c r="I720" s="390"/>
      <c r="J720" s="276"/>
      <c r="K720" s="1076"/>
      <c r="L720" s="363"/>
      <c r="M720" s="299"/>
      <c r="N720" s="364"/>
      <c r="O720" s="174"/>
      <c r="P720" s="277"/>
      <c r="Q720" s="170"/>
      <c r="R720" s="734"/>
    </row>
    <row r="721" spans="1:18" x14ac:dyDescent="0.2">
      <c r="A721" s="157" t="s">
        <v>450</v>
      </c>
      <c r="B721" s="275">
        <v>40137</v>
      </c>
      <c r="C721" s="361" t="s">
        <v>1640</v>
      </c>
      <c r="D721" s="386" t="s">
        <v>24</v>
      </c>
      <c r="E721" s="391" t="s">
        <v>987</v>
      </c>
      <c r="F721" s="341" t="s">
        <v>420</v>
      </c>
      <c r="G721" s="251">
        <v>10800000</v>
      </c>
      <c r="H721" s="389" t="s">
        <v>14</v>
      </c>
      <c r="I721" s="390"/>
      <c r="J721" s="276"/>
      <c r="K721" s="1076"/>
      <c r="L721" s="363"/>
      <c r="M721" s="299"/>
      <c r="N721" s="364"/>
      <c r="O721" s="174"/>
      <c r="P721" s="277"/>
      <c r="Q721" s="170"/>
      <c r="R721" s="734"/>
    </row>
    <row r="722" spans="1:18" x14ac:dyDescent="0.2">
      <c r="A722" s="157">
        <v>2</v>
      </c>
      <c r="B722" s="275">
        <v>40137</v>
      </c>
      <c r="C722" s="361" t="s">
        <v>1642</v>
      </c>
      <c r="D722" s="386" t="s">
        <v>1641</v>
      </c>
      <c r="E722" s="391" t="s">
        <v>1061</v>
      </c>
      <c r="F722" s="341" t="s">
        <v>420</v>
      </c>
      <c r="G722" s="251">
        <v>6000000</v>
      </c>
      <c r="H722" s="389" t="s">
        <v>14</v>
      </c>
      <c r="I722" s="390"/>
      <c r="J722" s="276"/>
      <c r="K722" s="1076"/>
      <c r="L722" s="363"/>
      <c r="M722" s="299"/>
      <c r="N722" s="364"/>
      <c r="O722" s="174"/>
      <c r="P722" s="277"/>
      <c r="Q722" s="170"/>
      <c r="R722" s="734"/>
    </row>
    <row r="723" spans="1:18" ht="16.5" customHeight="1" x14ac:dyDescent="0.2">
      <c r="A723" s="157" t="s">
        <v>1626</v>
      </c>
      <c r="B723" s="275">
        <v>40137</v>
      </c>
      <c r="C723" s="361" t="s">
        <v>1315</v>
      </c>
      <c r="D723" s="386" t="s">
        <v>922</v>
      </c>
      <c r="E723" s="391" t="s">
        <v>985</v>
      </c>
      <c r="F723" s="341" t="s">
        <v>654</v>
      </c>
      <c r="G723" s="251">
        <v>2348000</v>
      </c>
      <c r="H723" s="389" t="s">
        <v>14</v>
      </c>
      <c r="I723" s="390"/>
      <c r="J723" s="276"/>
      <c r="K723" s="1076"/>
      <c r="L723" s="363"/>
      <c r="M723" s="299"/>
      <c r="N723" s="364"/>
      <c r="O723" s="174"/>
      <c r="P723" s="277"/>
      <c r="Q723" s="295"/>
      <c r="R723" s="731"/>
    </row>
    <row r="724" spans="1:18" ht="16.5" customHeight="1" x14ac:dyDescent="0.2">
      <c r="A724" s="157" t="s">
        <v>1666</v>
      </c>
      <c r="B724" s="275">
        <v>40151</v>
      </c>
      <c r="C724" s="361" t="s">
        <v>1659</v>
      </c>
      <c r="D724" s="361" t="s">
        <v>990</v>
      </c>
      <c r="E724" s="394" t="s">
        <v>987</v>
      </c>
      <c r="F724" s="341" t="s">
        <v>654</v>
      </c>
      <c r="G724" s="251">
        <v>6000000</v>
      </c>
      <c r="H724" s="389" t="s">
        <v>14</v>
      </c>
      <c r="I724" s="390"/>
      <c r="J724" s="276"/>
      <c r="K724" s="1076"/>
      <c r="L724" s="363"/>
      <c r="M724" s="299"/>
      <c r="N724" s="364"/>
      <c r="O724" s="174"/>
      <c r="P724" s="277"/>
      <c r="Q724" s="295"/>
      <c r="R724" s="731"/>
    </row>
    <row r="725" spans="1:18" ht="16.5" customHeight="1" x14ac:dyDescent="0.2">
      <c r="A725" s="157">
        <v>2</v>
      </c>
      <c r="B725" s="275">
        <v>40151</v>
      </c>
      <c r="C725" s="361" t="s">
        <v>1660</v>
      </c>
      <c r="D725" s="361" t="s">
        <v>1661</v>
      </c>
      <c r="E725" s="394" t="s">
        <v>997</v>
      </c>
      <c r="F725" s="341" t="s">
        <v>420</v>
      </c>
      <c r="G725" s="251">
        <v>9000000</v>
      </c>
      <c r="H725" s="389" t="s">
        <v>14</v>
      </c>
      <c r="I725" s="390"/>
      <c r="J725" s="276"/>
      <c r="K725" s="1076"/>
      <c r="L725" s="363"/>
      <c r="M725" s="299"/>
      <c r="N725" s="364"/>
      <c r="O725" s="174"/>
      <c r="P725" s="277"/>
      <c r="Q725" s="295"/>
      <c r="R725" s="731"/>
    </row>
    <row r="726" spans="1:18" ht="16.5" customHeight="1" x14ac:dyDescent="0.2">
      <c r="A726" s="157" t="s">
        <v>450</v>
      </c>
      <c r="B726" s="275">
        <v>40151</v>
      </c>
      <c r="C726" s="361" t="s">
        <v>778</v>
      </c>
      <c r="D726" s="361" t="s">
        <v>1662</v>
      </c>
      <c r="E726" s="394" t="s">
        <v>1069</v>
      </c>
      <c r="F726" s="341" t="s">
        <v>420</v>
      </c>
      <c r="G726" s="251">
        <v>6500000</v>
      </c>
      <c r="H726" s="389" t="s">
        <v>14</v>
      </c>
      <c r="I726" s="390"/>
      <c r="J726" s="276"/>
      <c r="K726" s="1076"/>
      <c r="L726" s="363"/>
      <c r="M726" s="299"/>
      <c r="N726" s="364"/>
      <c r="O726" s="174"/>
      <c r="P726" s="277"/>
      <c r="Q726" s="295"/>
      <c r="R726" s="731"/>
    </row>
    <row r="727" spans="1:18" ht="16.5" customHeight="1" x14ac:dyDescent="0.2">
      <c r="A727" s="321">
        <v>2</v>
      </c>
      <c r="B727" s="442">
        <v>40158</v>
      </c>
      <c r="C727" s="366" t="s">
        <v>1685</v>
      </c>
      <c r="D727" s="366" t="s">
        <v>467</v>
      </c>
      <c r="E727" s="367" t="s">
        <v>985</v>
      </c>
      <c r="F727" s="352" t="s">
        <v>420</v>
      </c>
      <c r="G727" s="395">
        <v>22000000</v>
      </c>
      <c r="H727" s="396" t="s">
        <v>14</v>
      </c>
      <c r="I727" s="397"/>
      <c r="J727" s="371"/>
      <c r="K727" s="1079"/>
      <c r="L727" s="373"/>
      <c r="M727" s="374"/>
      <c r="N727" s="375"/>
      <c r="O727" s="1509"/>
      <c r="P727" s="376"/>
      <c r="Q727" s="1507"/>
      <c r="R727" s="732"/>
    </row>
    <row r="728" spans="1:18" ht="16.5" customHeight="1" x14ac:dyDescent="0.2">
      <c r="A728" s="157" t="s">
        <v>450</v>
      </c>
      <c r="B728" s="275">
        <v>40158</v>
      </c>
      <c r="C728" s="361" t="s">
        <v>1686</v>
      </c>
      <c r="D728" s="361" t="s">
        <v>1687</v>
      </c>
      <c r="E728" s="394" t="s">
        <v>1550</v>
      </c>
      <c r="F728" s="341" t="s">
        <v>420</v>
      </c>
      <c r="G728" s="251">
        <v>12000000</v>
      </c>
      <c r="H728" s="389" t="s">
        <v>14</v>
      </c>
      <c r="I728" s="390"/>
      <c r="J728" s="276"/>
      <c r="K728" s="1076"/>
      <c r="L728" s="363"/>
      <c r="M728" s="299"/>
      <c r="N728" s="364"/>
      <c r="O728" s="174"/>
      <c r="P728" s="277"/>
      <c r="Q728" s="295"/>
      <c r="R728" s="731"/>
    </row>
    <row r="729" spans="1:18" ht="28.5" x14ac:dyDescent="0.2">
      <c r="A729" s="399">
        <v>8</v>
      </c>
      <c r="B729" s="1521">
        <v>40158</v>
      </c>
      <c r="C729" s="365" t="s">
        <v>1688</v>
      </c>
      <c r="D729" s="365" t="s">
        <v>628</v>
      </c>
      <c r="E729" s="400" t="s">
        <v>863</v>
      </c>
      <c r="F729" s="341" t="s">
        <v>1405</v>
      </c>
      <c r="G729" s="255">
        <v>2000000</v>
      </c>
      <c r="H729" s="401" t="s">
        <v>14</v>
      </c>
      <c r="I729" s="390"/>
      <c r="J729" s="276"/>
      <c r="K729" s="1076"/>
      <c r="L729" s="363"/>
      <c r="M729" s="299"/>
      <c r="N729" s="364"/>
      <c r="O729" s="174"/>
      <c r="P729" s="277"/>
      <c r="Q729" s="295"/>
      <c r="R729" s="731"/>
    </row>
    <row r="730" spans="1:18" ht="16.5" customHeight="1" x14ac:dyDescent="0.2">
      <c r="A730" s="157" t="s">
        <v>1626</v>
      </c>
      <c r="B730" s="275">
        <v>40158</v>
      </c>
      <c r="C730" s="361" t="s">
        <v>667</v>
      </c>
      <c r="D730" s="361" t="s">
        <v>1007</v>
      </c>
      <c r="E730" s="394" t="s">
        <v>1008</v>
      </c>
      <c r="F730" s="341" t="s">
        <v>654</v>
      </c>
      <c r="G730" s="251">
        <v>6319000</v>
      </c>
      <c r="H730" s="389" t="s">
        <v>14</v>
      </c>
      <c r="I730" s="390"/>
      <c r="J730" s="276"/>
      <c r="K730" s="1076"/>
      <c r="L730" s="363"/>
      <c r="M730" s="299"/>
      <c r="N730" s="364"/>
      <c r="O730" s="174"/>
      <c r="P730" s="277"/>
      <c r="Q730" s="295"/>
      <c r="R730" s="731"/>
    </row>
    <row r="731" spans="1:18" ht="16.5" customHeight="1" x14ac:dyDescent="0.2">
      <c r="A731" s="157" t="s">
        <v>1626</v>
      </c>
      <c r="B731" s="275">
        <v>40158</v>
      </c>
      <c r="C731" s="361" t="s">
        <v>970</v>
      </c>
      <c r="D731" s="361" t="s">
        <v>990</v>
      </c>
      <c r="E731" s="394" t="s">
        <v>987</v>
      </c>
      <c r="F731" s="341" t="s">
        <v>654</v>
      </c>
      <c r="G731" s="251">
        <v>6000000</v>
      </c>
      <c r="H731" s="389" t="s">
        <v>14</v>
      </c>
      <c r="I731" s="390"/>
      <c r="J731" s="276"/>
      <c r="K731" s="1076"/>
      <c r="L731" s="363"/>
      <c r="M731" s="299"/>
      <c r="N731" s="364"/>
      <c r="O731" s="174"/>
      <c r="P731" s="277"/>
      <c r="Q731" s="295"/>
      <c r="R731" s="731"/>
    </row>
    <row r="732" spans="1:18" ht="16.5" customHeight="1" x14ac:dyDescent="0.2">
      <c r="A732" s="157" t="s">
        <v>1626</v>
      </c>
      <c r="B732" s="275">
        <v>40158</v>
      </c>
      <c r="C732" s="361" t="s">
        <v>858</v>
      </c>
      <c r="D732" s="361" t="s">
        <v>883</v>
      </c>
      <c r="E732" s="394" t="s">
        <v>1026</v>
      </c>
      <c r="F732" s="341" t="s">
        <v>654</v>
      </c>
      <c r="G732" s="251">
        <v>2417000</v>
      </c>
      <c r="H732" s="389" t="s">
        <v>14</v>
      </c>
      <c r="I732" s="390"/>
      <c r="J732" s="276"/>
      <c r="K732" s="1076"/>
      <c r="L732" s="363"/>
      <c r="M732" s="299"/>
      <c r="N732" s="364"/>
      <c r="O732" s="174"/>
      <c r="P732" s="277"/>
      <c r="Q732" s="295"/>
      <c r="R732" s="731"/>
    </row>
    <row r="733" spans="1:18" ht="16.5" customHeight="1" x14ac:dyDescent="0.2">
      <c r="A733" s="157" t="s">
        <v>1626</v>
      </c>
      <c r="B733" s="275">
        <v>40158</v>
      </c>
      <c r="C733" s="361" t="s">
        <v>914</v>
      </c>
      <c r="D733" s="361" t="s">
        <v>871</v>
      </c>
      <c r="E733" s="394" t="s">
        <v>1012</v>
      </c>
      <c r="F733" s="341" t="s">
        <v>654</v>
      </c>
      <c r="G733" s="251">
        <v>11881000</v>
      </c>
      <c r="H733" s="389" t="s">
        <v>14</v>
      </c>
      <c r="I733" s="390"/>
      <c r="J733" s="276"/>
      <c r="K733" s="1076"/>
      <c r="L733" s="363"/>
      <c r="M733" s="299"/>
      <c r="N733" s="364"/>
      <c r="O733" s="174"/>
      <c r="P733" s="277"/>
      <c r="Q733" s="295"/>
      <c r="R733" s="731"/>
    </row>
    <row r="734" spans="1:18" ht="16.5" customHeight="1" x14ac:dyDescent="0.2">
      <c r="A734" s="157" t="s">
        <v>1626</v>
      </c>
      <c r="B734" s="275">
        <v>40158</v>
      </c>
      <c r="C734" s="361" t="s">
        <v>982</v>
      </c>
      <c r="D734" s="361" t="s">
        <v>1025</v>
      </c>
      <c r="E734" s="394" t="s">
        <v>1026</v>
      </c>
      <c r="F734" s="341" t="s">
        <v>654</v>
      </c>
      <c r="G734" s="251">
        <v>6335000</v>
      </c>
      <c r="H734" s="389" t="s">
        <v>14</v>
      </c>
      <c r="I734" s="390"/>
      <c r="J734" s="276"/>
      <c r="K734" s="1076"/>
      <c r="L734" s="363"/>
      <c r="M734" s="299"/>
      <c r="N734" s="364"/>
      <c r="O734" s="174"/>
      <c r="P734" s="277"/>
      <c r="Q734" s="295"/>
      <c r="R734" s="731"/>
    </row>
    <row r="735" spans="1:18" x14ac:dyDescent="0.2">
      <c r="A735" s="157" t="s">
        <v>1626</v>
      </c>
      <c r="B735" s="275">
        <v>40158</v>
      </c>
      <c r="C735" s="402" t="s">
        <v>1700</v>
      </c>
      <c r="D735" s="361" t="s">
        <v>1131</v>
      </c>
      <c r="E735" s="394" t="s">
        <v>1026</v>
      </c>
      <c r="F735" s="339" t="s">
        <v>420</v>
      </c>
      <c r="G735" s="403">
        <v>1505000</v>
      </c>
      <c r="H735" s="389" t="s">
        <v>14</v>
      </c>
      <c r="I735" s="390"/>
      <c r="J735" s="276"/>
      <c r="K735" s="1077"/>
      <c r="L735" s="363"/>
      <c r="M735" s="299"/>
      <c r="N735" s="364"/>
      <c r="O735" s="174"/>
      <c r="P735" s="277"/>
      <c r="Q735" s="295"/>
      <c r="R735" s="731"/>
    </row>
    <row r="736" spans="1:18" ht="16.5" customHeight="1" x14ac:dyDescent="0.2">
      <c r="A736" s="157" t="s">
        <v>1626</v>
      </c>
      <c r="B736" s="275">
        <v>40158</v>
      </c>
      <c r="C736" s="361" t="s">
        <v>1311</v>
      </c>
      <c r="D736" s="361" t="s">
        <v>649</v>
      </c>
      <c r="E736" s="394" t="s">
        <v>987</v>
      </c>
      <c r="F736" s="341" t="s">
        <v>654</v>
      </c>
      <c r="G736" s="251">
        <v>2032000</v>
      </c>
      <c r="H736" s="389" t="s">
        <v>14</v>
      </c>
      <c r="I736" s="390"/>
      <c r="J736" s="276"/>
      <c r="K736" s="1077"/>
      <c r="L736" s="363"/>
      <c r="M736" s="299"/>
      <c r="N736" s="364"/>
      <c r="O736" s="174"/>
      <c r="P736" s="277"/>
      <c r="Q736" s="295"/>
      <c r="R736" s="731"/>
    </row>
    <row r="737" spans="1:18" ht="16.5" customHeight="1" x14ac:dyDescent="0.2">
      <c r="A737" s="157">
        <v>2</v>
      </c>
      <c r="B737" s="275">
        <v>40165</v>
      </c>
      <c r="C737" s="361" t="s">
        <v>1711</v>
      </c>
      <c r="D737" s="361" t="s">
        <v>865</v>
      </c>
      <c r="E737" s="394" t="s">
        <v>1001</v>
      </c>
      <c r="F737" s="341" t="s">
        <v>420</v>
      </c>
      <c r="G737" s="251">
        <v>3000000</v>
      </c>
      <c r="H737" s="389" t="s">
        <v>14</v>
      </c>
      <c r="I737" s="390"/>
      <c r="J737" s="276"/>
      <c r="K737" s="1077"/>
      <c r="L737" s="363"/>
      <c r="M737" s="299"/>
      <c r="N737" s="364"/>
      <c r="O737" s="174"/>
      <c r="P737" s="277"/>
      <c r="Q737" s="295"/>
      <c r="R737" s="731"/>
    </row>
    <row r="738" spans="1:18" ht="16.5" customHeight="1" x14ac:dyDescent="0.2">
      <c r="A738" s="157" t="s">
        <v>450</v>
      </c>
      <c r="B738" s="275">
        <v>40165</v>
      </c>
      <c r="C738" s="361" t="s">
        <v>1712</v>
      </c>
      <c r="D738" s="361" t="s">
        <v>931</v>
      </c>
      <c r="E738" s="394" t="s">
        <v>1026</v>
      </c>
      <c r="F738" s="341" t="s">
        <v>420</v>
      </c>
      <c r="G738" s="251">
        <v>6056000</v>
      </c>
      <c r="H738" s="389" t="s">
        <v>14</v>
      </c>
      <c r="I738" s="390"/>
      <c r="J738" s="276"/>
      <c r="K738" s="1077"/>
      <c r="L738" s="363"/>
      <c r="M738" s="299"/>
      <c r="N738" s="364"/>
      <c r="O738" s="174"/>
      <c r="P738" s="277"/>
      <c r="Q738" s="295"/>
      <c r="R738" s="731"/>
    </row>
    <row r="739" spans="1:18" ht="16.5" customHeight="1" x14ac:dyDescent="0.2">
      <c r="A739" s="157">
        <v>2</v>
      </c>
      <c r="B739" s="275">
        <v>40165</v>
      </c>
      <c r="C739" s="361" t="s">
        <v>1716</v>
      </c>
      <c r="D739" s="361" t="s">
        <v>1713</v>
      </c>
      <c r="E739" s="394" t="s">
        <v>581</v>
      </c>
      <c r="F739" s="341" t="s">
        <v>420</v>
      </c>
      <c r="G739" s="251">
        <v>1300000</v>
      </c>
      <c r="H739" s="389" t="s">
        <v>14</v>
      </c>
      <c r="I739" s="390"/>
      <c r="J739" s="276"/>
      <c r="K739" s="1077"/>
      <c r="L739" s="363"/>
      <c r="M739" s="299"/>
      <c r="N739" s="364"/>
      <c r="O739" s="174"/>
      <c r="P739" s="277"/>
      <c r="Q739" s="295"/>
      <c r="R739" s="731"/>
    </row>
    <row r="740" spans="1:18" ht="16.5" customHeight="1" x14ac:dyDescent="0.2">
      <c r="A740" s="157" t="s">
        <v>1626</v>
      </c>
      <c r="B740" s="275">
        <v>40165</v>
      </c>
      <c r="C740" s="361" t="s">
        <v>564</v>
      </c>
      <c r="D740" s="361" t="s">
        <v>1714</v>
      </c>
      <c r="E740" s="394" t="s">
        <v>1125</v>
      </c>
      <c r="F740" s="341" t="s">
        <v>654</v>
      </c>
      <c r="G740" s="251">
        <v>4640000</v>
      </c>
      <c r="H740" s="389" t="s">
        <v>14</v>
      </c>
      <c r="I740" s="390"/>
      <c r="J740" s="276"/>
      <c r="K740" s="1077"/>
      <c r="L740" s="363"/>
      <c r="M740" s="299"/>
      <c r="N740" s="364"/>
      <c r="O740" s="174"/>
      <c r="P740" s="277"/>
      <c r="Q740" s="295"/>
      <c r="R740" s="731"/>
    </row>
    <row r="741" spans="1:18" ht="16.5" customHeight="1" x14ac:dyDescent="0.2">
      <c r="A741" s="157" t="s">
        <v>1626</v>
      </c>
      <c r="B741" s="275">
        <v>40165</v>
      </c>
      <c r="C741" s="361" t="s">
        <v>1354</v>
      </c>
      <c r="D741" s="361" t="s">
        <v>1363</v>
      </c>
      <c r="E741" s="394" t="s">
        <v>581</v>
      </c>
      <c r="F741" s="341" t="s">
        <v>654</v>
      </c>
      <c r="G741" s="251">
        <v>1744000</v>
      </c>
      <c r="H741" s="389" t="s">
        <v>14</v>
      </c>
      <c r="I741" s="390"/>
      <c r="J741" s="276"/>
      <c r="K741" s="1077"/>
      <c r="L741" s="363"/>
      <c r="M741" s="299"/>
      <c r="N741" s="364"/>
      <c r="O741" s="174"/>
      <c r="P741" s="277"/>
      <c r="Q741" s="295"/>
      <c r="R741" s="731"/>
    </row>
    <row r="742" spans="1:18" ht="16.5" customHeight="1" x14ac:dyDescent="0.2">
      <c r="A742" s="157" t="s">
        <v>1626</v>
      </c>
      <c r="B742" s="275">
        <v>40165</v>
      </c>
      <c r="C742" s="361" t="s">
        <v>1056</v>
      </c>
      <c r="D742" s="361" t="s">
        <v>1057</v>
      </c>
      <c r="E742" s="394" t="s">
        <v>1026</v>
      </c>
      <c r="F742" s="341" t="s">
        <v>654</v>
      </c>
      <c r="G742" s="251">
        <v>4596000</v>
      </c>
      <c r="H742" s="389" t="s">
        <v>14</v>
      </c>
      <c r="I742" s="390"/>
      <c r="J742" s="276"/>
      <c r="K742" s="1077"/>
      <c r="L742" s="363"/>
      <c r="M742" s="299"/>
      <c r="N742" s="364"/>
      <c r="O742" s="174"/>
      <c r="P742" s="277"/>
      <c r="Q742" s="295"/>
      <c r="R742" s="731"/>
    </row>
    <row r="743" spans="1:18" ht="16.5" customHeight="1" x14ac:dyDescent="0.2">
      <c r="A743" s="157" t="s">
        <v>1626</v>
      </c>
      <c r="B743" s="275">
        <v>40165</v>
      </c>
      <c r="C743" s="361" t="s">
        <v>1407</v>
      </c>
      <c r="D743" s="361" t="s">
        <v>1417</v>
      </c>
      <c r="E743" s="394" t="s">
        <v>1310</v>
      </c>
      <c r="F743" s="341" t="s">
        <v>654</v>
      </c>
      <c r="G743" s="251">
        <v>1230000</v>
      </c>
      <c r="H743" s="389" t="s">
        <v>14</v>
      </c>
      <c r="I743" s="390"/>
      <c r="J743" s="276"/>
      <c r="K743" s="1077"/>
      <c r="L743" s="363"/>
      <c r="M743" s="299"/>
      <c r="N743" s="364"/>
      <c r="O743" s="174"/>
      <c r="P743" s="277"/>
      <c r="Q743" s="295"/>
      <c r="R743" s="731"/>
    </row>
    <row r="744" spans="1:18" x14ac:dyDescent="0.2">
      <c r="A744" s="157" t="s">
        <v>1626</v>
      </c>
      <c r="B744" s="275">
        <v>40165</v>
      </c>
      <c r="C744" s="361" t="s">
        <v>1382</v>
      </c>
      <c r="D744" s="250" t="s">
        <v>1048</v>
      </c>
      <c r="E744" s="295" t="s">
        <v>704</v>
      </c>
      <c r="F744" s="341" t="s">
        <v>654</v>
      </c>
      <c r="G744" s="251">
        <v>2997000</v>
      </c>
      <c r="H744" s="389" t="s">
        <v>14</v>
      </c>
      <c r="I744" s="390"/>
      <c r="J744" s="276"/>
      <c r="K744" s="1076"/>
      <c r="L744" s="363"/>
      <c r="M744" s="299"/>
      <c r="N744" s="364"/>
      <c r="O744" s="174"/>
      <c r="P744" s="277"/>
      <c r="Q744" s="404"/>
      <c r="R744" s="731"/>
    </row>
    <row r="745" spans="1:18" x14ac:dyDescent="0.2">
      <c r="A745" s="157" t="s">
        <v>450</v>
      </c>
      <c r="B745" s="275">
        <v>40169</v>
      </c>
      <c r="C745" s="361" t="s">
        <v>1717</v>
      </c>
      <c r="D745" s="250" t="s">
        <v>622</v>
      </c>
      <c r="E745" s="295" t="s">
        <v>1024</v>
      </c>
      <c r="F745" s="341" t="s">
        <v>420</v>
      </c>
      <c r="G745" s="251">
        <v>8700000</v>
      </c>
      <c r="H745" s="389" t="s">
        <v>14</v>
      </c>
      <c r="I745" s="390"/>
      <c r="J745" s="276"/>
      <c r="K745" s="1076"/>
      <c r="L745" s="363"/>
      <c r="M745" s="299"/>
      <c r="N745" s="364"/>
      <c r="O745" s="174"/>
      <c r="P745" s="277"/>
      <c r="Q745" s="404"/>
      <c r="R745" s="731"/>
    </row>
    <row r="746" spans="1:18" s="867" customFormat="1" ht="28.5" x14ac:dyDescent="0.2">
      <c r="A746" s="737" t="s">
        <v>2046</v>
      </c>
      <c r="B746" s="865">
        <v>40169</v>
      </c>
      <c r="C746" s="1039" t="s">
        <v>978</v>
      </c>
      <c r="D746" s="1524" t="s">
        <v>1016</v>
      </c>
      <c r="E746" s="304" t="s">
        <v>987</v>
      </c>
      <c r="F746" s="341" t="s">
        <v>654</v>
      </c>
      <c r="G746" s="838">
        <v>2836000</v>
      </c>
      <c r="H746" s="1040" t="s">
        <v>14</v>
      </c>
      <c r="I746" s="1041">
        <v>40445</v>
      </c>
      <c r="J746" s="872">
        <v>4</v>
      </c>
      <c r="K746" s="1080">
        <v>2836000</v>
      </c>
      <c r="L746" s="191">
        <f t="shared" ref="L746:L757" si="25">IF($K746&lt;&gt;0,$G746-$K746,"")</f>
        <v>0</v>
      </c>
      <c r="M746" s="304" t="s">
        <v>591</v>
      </c>
      <c r="N746" s="307" t="s">
        <v>591</v>
      </c>
      <c r="O746" s="1520" t="s">
        <v>591</v>
      </c>
      <c r="P746" s="873"/>
      <c r="Q746" s="1042" t="s">
        <v>1580</v>
      </c>
      <c r="R746" s="1043" t="s">
        <v>591</v>
      </c>
    </row>
    <row r="747" spans="1:18" s="297" customFormat="1" ht="28.5" x14ac:dyDescent="0.2">
      <c r="A747" s="737" t="s">
        <v>2000</v>
      </c>
      <c r="B747" s="1521">
        <v>40169</v>
      </c>
      <c r="C747" s="1524" t="s">
        <v>1999</v>
      </c>
      <c r="D747" s="1524" t="s">
        <v>1394</v>
      </c>
      <c r="E747" s="296" t="s">
        <v>1310</v>
      </c>
      <c r="F747" s="341" t="s">
        <v>654</v>
      </c>
      <c r="G747" s="255">
        <v>2359000</v>
      </c>
      <c r="H747" s="401" t="s">
        <v>14</v>
      </c>
      <c r="I747" s="818"/>
      <c r="J747" s="281"/>
      <c r="K747" s="1075"/>
      <c r="L747" s="191" t="str">
        <f t="shared" si="25"/>
        <v/>
      </c>
      <c r="M747" s="304"/>
      <c r="N747" s="820"/>
      <c r="O747" s="1520"/>
      <c r="P747" s="282"/>
      <c r="Q747" s="877"/>
      <c r="R747" s="821"/>
    </row>
    <row r="748" spans="1:18" x14ac:dyDescent="0.2">
      <c r="A748" s="157" t="s">
        <v>1626</v>
      </c>
      <c r="B748" s="275">
        <v>40169</v>
      </c>
      <c r="C748" s="361" t="s">
        <v>1100</v>
      </c>
      <c r="D748" s="250" t="s">
        <v>1124</v>
      </c>
      <c r="E748" s="295" t="s">
        <v>1125</v>
      </c>
      <c r="F748" s="341" t="s">
        <v>420</v>
      </c>
      <c r="G748" s="251">
        <v>9698000</v>
      </c>
      <c r="H748" s="389" t="s">
        <v>14</v>
      </c>
      <c r="I748" s="390"/>
      <c r="J748" s="276"/>
      <c r="K748" s="1076"/>
      <c r="L748" s="191" t="str">
        <f t="shared" si="25"/>
        <v/>
      </c>
      <c r="M748" s="299"/>
      <c r="N748" s="364"/>
      <c r="O748" s="174"/>
      <c r="P748" s="277"/>
      <c r="Q748" s="404"/>
      <c r="R748" s="731"/>
    </row>
    <row r="749" spans="1:18" x14ac:dyDescent="0.2">
      <c r="A749" s="157" t="s">
        <v>1626</v>
      </c>
      <c r="B749" s="275">
        <v>40169</v>
      </c>
      <c r="C749" s="361" t="s">
        <v>1103</v>
      </c>
      <c r="D749" s="250" t="s">
        <v>1194</v>
      </c>
      <c r="E749" s="295" t="s">
        <v>132</v>
      </c>
      <c r="F749" s="341" t="s">
        <v>420</v>
      </c>
      <c r="G749" s="251">
        <v>3500000</v>
      </c>
      <c r="H749" s="389" t="s">
        <v>14</v>
      </c>
      <c r="I749" s="390"/>
      <c r="J749" s="276"/>
      <c r="K749" s="1077"/>
      <c r="L749" s="191" t="str">
        <f t="shared" si="25"/>
        <v/>
      </c>
      <c r="M749" s="299"/>
      <c r="N749" s="364"/>
      <c r="O749" s="174"/>
      <c r="P749" s="277"/>
      <c r="Q749" s="404"/>
      <c r="R749" s="731"/>
    </row>
    <row r="750" spans="1:18" x14ac:dyDescent="0.2">
      <c r="A750" s="157" t="s">
        <v>1626</v>
      </c>
      <c r="B750" s="275">
        <v>40169</v>
      </c>
      <c r="C750" s="361" t="s">
        <v>1291</v>
      </c>
      <c r="D750" s="250" t="s">
        <v>1297</v>
      </c>
      <c r="E750" s="295" t="s">
        <v>1024</v>
      </c>
      <c r="F750" s="341" t="s">
        <v>654</v>
      </c>
      <c r="G750" s="251">
        <v>4237000</v>
      </c>
      <c r="H750" s="389" t="s">
        <v>14</v>
      </c>
      <c r="I750" s="390"/>
      <c r="J750" s="276"/>
      <c r="K750" s="1077"/>
      <c r="L750" s="191" t="str">
        <f t="shared" si="25"/>
        <v/>
      </c>
      <c r="M750" s="299"/>
      <c r="N750" s="364"/>
      <c r="O750" s="174"/>
      <c r="P750" s="277"/>
      <c r="Q750" s="404"/>
      <c r="R750" s="731"/>
    </row>
    <row r="751" spans="1:18" x14ac:dyDescent="0.2">
      <c r="A751" s="157" t="s">
        <v>450</v>
      </c>
      <c r="B751" s="275">
        <v>40176</v>
      </c>
      <c r="C751" s="361" t="s">
        <v>1745</v>
      </c>
      <c r="D751" s="250" t="s">
        <v>1756</v>
      </c>
      <c r="E751" s="295" t="s">
        <v>1008</v>
      </c>
      <c r="F751" s="341" t="s">
        <v>420</v>
      </c>
      <c r="G751" s="251">
        <v>2000000</v>
      </c>
      <c r="H751" s="389" t="s">
        <v>14</v>
      </c>
      <c r="I751" s="390"/>
      <c r="J751" s="276"/>
      <c r="K751" s="1077"/>
      <c r="L751" s="191" t="str">
        <f t="shared" si="25"/>
        <v/>
      </c>
      <c r="M751" s="299"/>
      <c r="N751" s="364"/>
      <c r="O751" s="174"/>
      <c r="P751" s="277"/>
      <c r="Q751" s="404"/>
      <c r="R751" s="731"/>
    </row>
    <row r="752" spans="1:18" x14ac:dyDescent="0.2">
      <c r="A752" s="157" t="s">
        <v>450</v>
      </c>
      <c r="B752" s="275">
        <v>40176</v>
      </c>
      <c r="C752" s="361" t="s">
        <v>1746</v>
      </c>
      <c r="D752" s="250" t="s">
        <v>1748</v>
      </c>
      <c r="E752" s="295" t="s">
        <v>1261</v>
      </c>
      <c r="F752" s="341" t="s">
        <v>420</v>
      </c>
      <c r="G752" s="251">
        <v>2179000</v>
      </c>
      <c r="H752" s="389" t="s">
        <v>14</v>
      </c>
      <c r="I752" s="390"/>
      <c r="J752" s="276"/>
      <c r="K752" s="1077"/>
      <c r="L752" s="191" t="str">
        <f t="shared" si="25"/>
        <v/>
      </c>
      <c r="M752" s="299"/>
      <c r="N752" s="364"/>
      <c r="O752" s="174"/>
      <c r="P752" s="277"/>
      <c r="Q752" s="404"/>
      <c r="R752" s="731"/>
    </row>
    <row r="753" spans="1:18" x14ac:dyDescent="0.2">
      <c r="A753" s="157">
        <v>2</v>
      </c>
      <c r="B753" s="275">
        <v>40176</v>
      </c>
      <c r="C753" s="361" t="s">
        <v>1747</v>
      </c>
      <c r="D753" s="250" t="s">
        <v>1749</v>
      </c>
      <c r="E753" s="295" t="s">
        <v>1026</v>
      </c>
      <c r="F753" s="341" t="s">
        <v>420</v>
      </c>
      <c r="G753" s="251">
        <v>4500000</v>
      </c>
      <c r="H753" s="389" t="s">
        <v>14</v>
      </c>
      <c r="I753" s="390"/>
      <c r="J753" s="276"/>
      <c r="K753" s="1077"/>
      <c r="L753" s="191" t="str">
        <f t="shared" si="25"/>
        <v/>
      </c>
      <c r="M753" s="299"/>
      <c r="N753" s="364"/>
      <c r="O753" s="174"/>
      <c r="P753" s="277"/>
      <c r="Q753" s="404"/>
      <c r="R753" s="731"/>
    </row>
    <row r="754" spans="1:18" ht="28.5" x14ac:dyDescent="0.2">
      <c r="A754" s="189" t="s">
        <v>674</v>
      </c>
      <c r="B754" s="1521">
        <v>40176</v>
      </c>
      <c r="C754" s="365" t="s">
        <v>1750</v>
      </c>
      <c r="D754" s="1524" t="s">
        <v>1751</v>
      </c>
      <c r="E754" s="296" t="s">
        <v>1012</v>
      </c>
      <c r="F754" s="341" t="s">
        <v>1405</v>
      </c>
      <c r="G754" s="255">
        <v>3035000</v>
      </c>
      <c r="H754" s="401" t="s">
        <v>14</v>
      </c>
      <c r="I754" s="390"/>
      <c r="J754" s="276"/>
      <c r="K754" s="1077"/>
      <c r="L754" s="191" t="str">
        <f t="shared" si="25"/>
        <v/>
      </c>
      <c r="M754" s="299"/>
      <c r="N754" s="364"/>
      <c r="O754" s="174"/>
      <c r="P754" s="277"/>
      <c r="Q754" s="404"/>
      <c r="R754" s="731"/>
    </row>
    <row r="755" spans="1:18" x14ac:dyDescent="0.2">
      <c r="A755" s="157" t="s">
        <v>1626</v>
      </c>
      <c r="B755" s="275">
        <v>40176</v>
      </c>
      <c r="C755" s="361" t="s">
        <v>538</v>
      </c>
      <c r="D755" s="250" t="s">
        <v>539</v>
      </c>
      <c r="E755" s="295" t="s">
        <v>985</v>
      </c>
      <c r="F755" s="341" t="s">
        <v>654</v>
      </c>
      <c r="G755" s="251">
        <v>4567000</v>
      </c>
      <c r="H755" s="389" t="s">
        <v>14</v>
      </c>
      <c r="I755" s="390"/>
      <c r="J755" s="276"/>
      <c r="K755" s="1077"/>
      <c r="L755" s="191" t="str">
        <f t="shared" si="25"/>
        <v/>
      </c>
      <c r="M755" s="299"/>
      <c r="N755" s="364"/>
      <c r="O755" s="174"/>
      <c r="P755" s="277"/>
      <c r="Q755" s="404"/>
      <c r="R755" s="731"/>
    </row>
    <row r="756" spans="1:18" x14ac:dyDescent="0.2">
      <c r="A756" s="157" t="s">
        <v>1626</v>
      </c>
      <c r="B756" s="275">
        <v>40176</v>
      </c>
      <c r="C756" s="361" t="s">
        <v>971</v>
      </c>
      <c r="D756" s="250" t="s">
        <v>1002</v>
      </c>
      <c r="E756" s="295" t="s">
        <v>1003</v>
      </c>
      <c r="F756" s="341" t="s">
        <v>654</v>
      </c>
      <c r="G756" s="251">
        <v>1508000</v>
      </c>
      <c r="H756" s="389" t="s">
        <v>14</v>
      </c>
      <c r="I756" s="390"/>
      <c r="J756" s="276"/>
      <c r="K756" s="1077"/>
      <c r="L756" s="191" t="str">
        <f t="shared" si="25"/>
        <v/>
      </c>
      <c r="M756" s="299"/>
      <c r="N756" s="364"/>
      <c r="O756" s="174"/>
      <c r="P756" s="277"/>
      <c r="Q756" s="404"/>
      <c r="R756" s="731"/>
    </row>
    <row r="757" spans="1:18" s="867" customFormat="1" ht="28.5" x14ac:dyDescent="0.2">
      <c r="A757" s="737" t="s">
        <v>2101</v>
      </c>
      <c r="B757" s="865">
        <v>40176</v>
      </c>
      <c r="C757" s="1039" t="s">
        <v>1047</v>
      </c>
      <c r="D757" s="1524" t="s">
        <v>1048</v>
      </c>
      <c r="E757" s="304" t="s">
        <v>1003</v>
      </c>
      <c r="F757" s="341" t="s">
        <v>654</v>
      </c>
      <c r="G757" s="838">
        <v>2453000</v>
      </c>
      <c r="H757" s="1040" t="s">
        <v>14</v>
      </c>
      <c r="I757" s="1041">
        <v>40450</v>
      </c>
      <c r="J757" s="872">
        <v>4</v>
      </c>
      <c r="K757" s="1167">
        <v>2453000</v>
      </c>
      <c r="L757" s="191">
        <f t="shared" si="25"/>
        <v>0</v>
      </c>
      <c r="M757" s="304" t="s">
        <v>591</v>
      </c>
      <c r="N757" s="1168" t="s">
        <v>591</v>
      </c>
      <c r="O757" s="1520" t="s">
        <v>591</v>
      </c>
      <c r="P757" s="873"/>
      <c r="Q757" s="1169" t="s">
        <v>1580</v>
      </c>
      <c r="R757" s="1043" t="s">
        <v>591</v>
      </c>
    </row>
    <row r="758" spans="1:18" x14ac:dyDescent="0.2">
      <c r="A758" s="157" t="s">
        <v>1626</v>
      </c>
      <c r="B758" s="275">
        <v>40176</v>
      </c>
      <c r="C758" s="361" t="s">
        <v>1137</v>
      </c>
      <c r="D758" s="250" t="s">
        <v>1120</v>
      </c>
      <c r="E758" s="295" t="s">
        <v>1061</v>
      </c>
      <c r="F758" s="341" t="s">
        <v>654</v>
      </c>
      <c r="G758" s="251">
        <v>3262000</v>
      </c>
      <c r="H758" s="389" t="s">
        <v>14</v>
      </c>
      <c r="I758" s="390"/>
      <c r="J758" s="276"/>
      <c r="K758" s="1077"/>
      <c r="L758" s="363"/>
      <c r="M758" s="299"/>
      <c r="N758" s="364"/>
      <c r="O758" s="174"/>
      <c r="P758" s="277"/>
      <c r="Q758" s="404"/>
      <c r="R758" s="731"/>
    </row>
    <row r="759" spans="1:18" x14ac:dyDescent="0.2">
      <c r="A759" s="157" t="s">
        <v>1626</v>
      </c>
      <c r="B759" s="275">
        <v>40176</v>
      </c>
      <c r="C759" s="361" t="s">
        <v>1082</v>
      </c>
      <c r="D759" s="250" t="s">
        <v>1065</v>
      </c>
      <c r="E759" s="295" t="s">
        <v>1050</v>
      </c>
      <c r="F759" s="341" t="s">
        <v>654</v>
      </c>
      <c r="G759" s="251">
        <v>1753000</v>
      </c>
      <c r="H759" s="389" t="s">
        <v>14</v>
      </c>
      <c r="I759" s="390"/>
      <c r="J759" s="276"/>
      <c r="K759" s="1077"/>
      <c r="L759" s="363"/>
      <c r="M759" s="299"/>
      <c r="N759" s="364"/>
      <c r="O759" s="174"/>
      <c r="P759" s="277"/>
      <c r="Q759" s="404"/>
      <c r="R759" s="731"/>
    </row>
    <row r="760" spans="1:18" ht="17.25" thickBot="1" x14ac:dyDescent="0.25">
      <c r="A760" s="8" t="s">
        <v>1626</v>
      </c>
      <c r="B760" s="11">
        <v>40176</v>
      </c>
      <c r="C760" s="405" t="s">
        <v>966</v>
      </c>
      <c r="D760" s="406" t="s">
        <v>922</v>
      </c>
      <c r="E760" s="407" t="s">
        <v>985</v>
      </c>
      <c r="F760" s="408" t="s">
        <v>420</v>
      </c>
      <c r="G760" s="409">
        <v>4000000</v>
      </c>
      <c r="H760" s="410" t="s">
        <v>14</v>
      </c>
      <c r="I760" s="411"/>
      <c r="J760" s="412"/>
      <c r="K760" s="1081"/>
      <c r="L760" s="413"/>
      <c r="M760" s="414"/>
      <c r="N760" s="415"/>
      <c r="O760" s="416"/>
      <c r="P760" s="417"/>
      <c r="Q760" s="418"/>
      <c r="R760" s="735"/>
    </row>
    <row r="761" spans="1:18" x14ac:dyDescent="0.2">
      <c r="C761" s="420"/>
    </row>
    <row r="762" spans="1:18" ht="18" customHeight="1" thickBot="1" x14ac:dyDescent="0.3">
      <c r="F762" s="1515" t="s">
        <v>1870</v>
      </c>
      <c r="G762" s="803">
        <f>SUM(G13:G760)</f>
        <v>204940341320</v>
      </c>
      <c r="H762" s="425"/>
      <c r="I762" s="1678" t="s">
        <v>2161</v>
      </c>
      <c r="J762" s="1678"/>
      <c r="K762" s="1170">
        <f>SUM(K13:K760)</f>
        <v>164574756706.12</v>
      </c>
      <c r="L762" s="440"/>
      <c r="N762" s="1666" t="s">
        <v>2160</v>
      </c>
      <c r="O762" s="1666"/>
      <c r="P762" s="1666"/>
      <c r="Q762" s="1529"/>
      <c r="R762" s="1020">
        <f>SUM(R13:R760)</f>
        <v>6904835724.9099979</v>
      </c>
    </row>
    <row r="763" spans="1:18" ht="18" customHeight="1" thickTop="1" x14ac:dyDescent="0.25">
      <c r="C763" s="586"/>
      <c r="G763" s="1523"/>
      <c r="H763" s="829"/>
      <c r="I763" s="1679" t="s">
        <v>2162</v>
      </c>
      <c r="J763" s="1679"/>
      <c r="K763" s="833">
        <f>-(G82-K82)-(G100-K100)-G230-G299</f>
        <v>-2575821143.8800001</v>
      </c>
      <c r="L763" s="440"/>
      <c r="M763" s="440"/>
      <c r="N763" s="1529"/>
      <c r="O763" s="1529"/>
      <c r="P763" s="1529"/>
      <c r="Q763" s="1529"/>
      <c r="R763" s="736"/>
    </row>
    <row r="764" spans="1:18" x14ac:dyDescent="0.2">
      <c r="I764" s="1675"/>
      <c r="J764" s="1675"/>
      <c r="K764" s="1675"/>
      <c r="L764" s="1675"/>
      <c r="M764" s="1519"/>
    </row>
    <row r="765" spans="1:18" ht="18" thickBot="1" x14ac:dyDescent="0.3">
      <c r="E765" s="1666" t="s">
        <v>1914</v>
      </c>
      <c r="F765" s="1666"/>
      <c r="G765" s="1666"/>
      <c r="H765" s="1666"/>
      <c r="I765" s="1666"/>
      <c r="J765" s="523"/>
      <c r="K765" s="1083">
        <f>G762+K763-K762</f>
        <v>37789763470</v>
      </c>
    </row>
    <row r="766" spans="1:18" ht="18" thickTop="1" x14ac:dyDescent="0.25">
      <c r="E766" s="1515"/>
      <c r="F766" s="1515"/>
      <c r="G766" s="1515"/>
      <c r="H766" s="1515"/>
      <c r="I766" s="1515"/>
      <c r="J766" s="523"/>
      <c r="K766" s="1084"/>
    </row>
    <row r="767" spans="1:18" ht="18" customHeight="1" x14ac:dyDescent="0.25">
      <c r="A767" s="1667" t="s">
        <v>2242</v>
      </c>
      <c r="B767" s="1667"/>
      <c r="C767" s="1667"/>
      <c r="D767" s="1667"/>
      <c r="E767" s="1667"/>
      <c r="F767" s="1667"/>
      <c r="G767" s="1667"/>
      <c r="H767" s="1667"/>
      <c r="I767" s="1667"/>
      <c r="J767" s="1667"/>
      <c r="K767" s="1667"/>
      <c r="L767" s="1667"/>
      <c r="M767" s="1667"/>
      <c r="N767" s="1667"/>
      <c r="O767" s="1667"/>
      <c r="P767" s="1667"/>
      <c r="Q767" s="1667"/>
      <c r="R767" s="1667"/>
    </row>
    <row r="768" spans="1:18" ht="15" customHeight="1" x14ac:dyDescent="0.2">
      <c r="A768" s="1569" t="s">
        <v>2265</v>
      </c>
      <c r="B768" s="1569"/>
      <c r="C768" s="1569"/>
      <c r="D768" s="1569"/>
      <c r="E768" s="1569"/>
      <c r="F768" s="1569"/>
      <c r="G768" s="1569"/>
      <c r="H768" s="1569"/>
      <c r="I768" s="1569"/>
      <c r="J768" s="1569"/>
      <c r="K768" s="1569"/>
      <c r="L768" s="1569"/>
      <c r="M768" s="1569"/>
      <c r="N768" s="1569"/>
      <c r="O768" s="1569"/>
      <c r="P768" s="1569"/>
      <c r="Q768" s="1569"/>
      <c r="R768" s="1569"/>
    </row>
    <row r="769" spans="1:18" ht="15" customHeight="1" x14ac:dyDescent="0.2">
      <c r="A769" s="1569"/>
      <c r="B769" s="1569"/>
      <c r="C769" s="1569"/>
      <c r="D769" s="1569"/>
      <c r="E769" s="1569"/>
      <c r="F769" s="1569"/>
      <c r="G769" s="1569"/>
      <c r="H769" s="1569"/>
      <c r="I769" s="1569"/>
      <c r="J769" s="1569"/>
      <c r="K769" s="1569"/>
      <c r="L769" s="1569"/>
      <c r="M769" s="1569"/>
      <c r="N769" s="1569"/>
      <c r="O769" s="1569"/>
      <c r="P769" s="1569"/>
      <c r="Q769" s="1569"/>
      <c r="R769" s="1569"/>
    </row>
    <row r="770" spans="1:18" ht="15" customHeight="1" x14ac:dyDescent="0.2">
      <c r="A770" s="1569" t="s">
        <v>2163</v>
      </c>
      <c r="B770" s="1569"/>
      <c r="C770" s="1569"/>
      <c r="D770" s="1569"/>
      <c r="E770" s="1569"/>
      <c r="F770" s="1569"/>
      <c r="G770" s="1569"/>
      <c r="H770" s="1569"/>
      <c r="I770" s="1569"/>
      <c r="J770" s="1569"/>
      <c r="K770" s="1569"/>
      <c r="L770" s="1569"/>
      <c r="M770" s="1569"/>
      <c r="N770" s="1569"/>
      <c r="O770" s="1569"/>
      <c r="P770" s="1569"/>
      <c r="Q770" s="1569"/>
      <c r="R770" s="1569"/>
    </row>
    <row r="771" spans="1:18" ht="15" customHeight="1" x14ac:dyDescent="0.2">
      <c r="A771" s="1569"/>
      <c r="B771" s="1569"/>
      <c r="C771" s="1569"/>
      <c r="D771" s="1569"/>
      <c r="E771" s="1569"/>
      <c r="F771" s="1569"/>
      <c r="G771" s="1569"/>
      <c r="H771" s="1569"/>
      <c r="I771" s="1569"/>
      <c r="J771" s="1569"/>
      <c r="K771" s="1569"/>
      <c r="L771" s="1569"/>
      <c r="M771" s="1569"/>
      <c r="N771" s="1569"/>
      <c r="O771" s="1569"/>
      <c r="P771" s="1569"/>
      <c r="Q771" s="1569"/>
      <c r="R771" s="1569"/>
    </row>
    <row r="772" spans="1:18" ht="15" customHeight="1" x14ac:dyDescent="0.2">
      <c r="A772" s="1569" t="s">
        <v>2164</v>
      </c>
      <c r="B772" s="1569"/>
      <c r="C772" s="1569"/>
      <c r="D772" s="1569"/>
      <c r="E772" s="1569"/>
      <c r="F772" s="1569"/>
      <c r="G772" s="1569"/>
      <c r="H772" s="1569"/>
      <c r="I772" s="1569"/>
      <c r="J772" s="1569"/>
      <c r="K772" s="1569"/>
      <c r="L772" s="1569"/>
      <c r="M772" s="1569"/>
      <c r="N772" s="1569"/>
      <c r="O772" s="1569"/>
      <c r="P772" s="1569"/>
      <c r="Q772" s="1569"/>
      <c r="R772" s="1569"/>
    </row>
    <row r="773" spans="1:18" x14ac:dyDescent="0.2">
      <c r="A773" s="1517" t="s">
        <v>1868</v>
      </c>
    </row>
    <row r="809" ht="14.25" customHeight="1" x14ac:dyDescent="0.2"/>
  </sheetData>
  <protectedRanges>
    <protectedRange sqref="Q13:Q16 Q18:Q19 Q338:Q386 Q709:Q712 Q313:Q336 Q495:Q517 Q519:Q525 Q558:Q602 Q527:Q556 Q388:Q493 Q604:Q655 Q657:Q707 Q21:Q204 Q206:Q311" name="Range1_1"/>
    <protectedRange sqref="N762:N763 P762:R763" name="Range1_2"/>
    <protectedRange sqref="A727:A728 B727:E738 G743 I743:P743 B739 D739:E739 B740:E743 R727:R743 H743:H760 B744:B761 A730:A760 G727:P742" name="Range1_4"/>
    <protectedRange sqref="C739" name="Range1_4_1"/>
    <protectedRange sqref="R20 N20:P20" name="Range1_3"/>
    <protectedRange sqref="Q20" name="Range1_1_1"/>
    <protectedRange sqref="R656 I656:K656 M656:P656 R312 M312:P312 R387 M387:P387 R494 M494:P494 R518 M518:P518 R557 M557:P557 R603 M603:P603 R526 M526:P526" name="Range1_5"/>
    <protectedRange sqref="Q656 Q312 Q387 Q494 Q518 Q557 Q603 Q526" name="Range1_1_2"/>
    <protectedRange sqref="R708 I708:P708 L656 L746:L757" name="Range1_6"/>
    <protectedRange sqref="Q708" name="Range1_1_3"/>
    <protectedRange sqref="H768:R772 A768:F772" name="Range1_9"/>
    <protectedRange sqref="Q205" name="Range1_1_4"/>
  </protectedRanges>
  <autoFilter ref="A12:IW760">
    <filterColumn colId="8" showButton="0"/>
  </autoFilter>
  <mergeCells count="122">
    <mergeCell ref="F86:F87"/>
    <mergeCell ref="I764:L764"/>
    <mergeCell ref="E440:E441"/>
    <mergeCell ref="D440:D441"/>
    <mergeCell ref="I762:J762"/>
    <mergeCell ref="I763:J763"/>
    <mergeCell ref="H336:H337"/>
    <mergeCell ref="A1:R1"/>
    <mergeCell ref="A3:R3"/>
    <mergeCell ref="A4:R4"/>
    <mergeCell ref="A5:R5"/>
    <mergeCell ref="A2:R2"/>
    <mergeCell ref="A6:R6"/>
    <mergeCell ref="A7:R7"/>
    <mergeCell ref="A8:R8"/>
    <mergeCell ref="A768:R769"/>
    <mergeCell ref="Q336:Q337"/>
    <mergeCell ref="P336:P337"/>
    <mergeCell ref="O336:O337"/>
    <mergeCell ref="N336:N337"/>
    <mergeCell ref="E765:I765"/>
    <mergeCell ref="C440:C441"/>
    <mergeCell ref="A767:R767"/>
    <mergeCell ref="R86:R87"/>
    <mergeCell ref="A86:A87"/>
    <mergeCell ref="G86:G87"/>
    <mergeCell ref="Q86:Q87"/>
    <mergeCell ref="N86:N87"/>
    <mergeCell ref="O86:O87"/>
    <mergeCell ref="C86:C87"/>
    <mergeCell ref="N762:P762"/>
    <mergeCell ref="I12:J12"/>
    <mergeCell ref="O12:P12"/>
    <mergeCell ref="N11:R11"/>
    <mergeCell ref="A9:R9"/>
    <mergeCell ref="A10:R10"/>
    <mergeCell ref="A11:A12"/>
    <mergeCell ref="L11:M11"/>
    <mergeCell ref="B11:B12"/>
    <mergeCell ref="C11:E11"/>
    <mergeCell ref="F11:H11"/>
    <mergeCell ref="I11:K11"/>
    <mergeCell ref="C37:C39"/>
    <mergeCell ref="B37:B39"/>
    <mergeCell ref="A37:A39"/>
    <mergeCell ref="C410:C411"/>
    <mergeCell ref="B410:B411"/>
    <mergeCell ref="A410:A411"/>
    <mergeCell ref="B86:B87"/>
    <mergeCell ref="A47:A48"/>
    <mergeCell ref="B47:B48"/>
    <mergeCell ref="C47:C48"/>
    <mergeCell ref="C63:C64"/>
    <mergeCell ref="B63:B64"/>
    <mergeCell ref="A63:A64"/>
    <mergeCell ref="A336:A337"/>
    <mergeCell ref="B336:B337"/>
    <mergeCell ref="C336:C337"/>
    <mergeCell ref="C51:C52"/>
    <mergeCell ref="B51:B52"/>
    <mergeCell ref="A51:A52"/>
    <mergeCell ref="R336:R337"/>
    <mergeCell ref="D47:D48"/>
    <mergeCell ref="E47:E48"/>
    <mergeCell ref="D410:D411"/>
    <mergeCell ref="H37:H39"/>
    <mergeCell ref="G37:G39"/>
    <mergeCell ref="D86:D87"/>
    <mergeCell ref="F37:F39"/>
    <mergeCell ref="E37:E39"/>
    <mergeCell ref="D37:D39"/>
    <mergeCell ref="F47:F48"/>
    <mergeCell ref="G47:G48"/>
    <mergeCell ref="H47:H48"/>
    <mergeCell ref="G410:G411"/>
    <mergeCell ref="F410:F411"/>
    <mergeCell ref="E410:E411"/>
    <mergeCell ref="H86:H87"/>
    <mergeCell ref="H410:H411"/>
    <mergeCell ref="H51:H52"/>
    <mergeCell ref="G51:G52"/>
    <mergeCell ref="F51:F52"/>
    <mergeCell ref="E51:E52"/>
    <mergeCell ref="D51:D52"/>
    <mergeCell ref="E86:E87"/>
    <mergeCell ref="A770:R771"/>
    <mergeCell ref="A772:R772"/>
    <mergeCell ref="R37:R39"/>
    <mergeCell ref="Q37:Q39"/>
    <mergeCell ref="O37:O39"/>
    <mergeCell ref="N37:N39"/>
    <mergeCell ref="P37:P39"/>
    <mergeCell ref="B440:B441"/>
    <mergeCell ref="A440:A441"/>
    <mergeCell ref="R63:R64"/>
    <mergeCell ref="Q63:Q64"/>
    <mergeCell ref="P63:P64"/>
    <mergeCell ref="O63:O64"/>
    <mergeCell ref="N63:N64"/>
    <mergeCell ref="H63:H64"/>
    <mergeCell ref="G63:G64"/>
    <mergeCell ref="F63:F64"/>
    <mergeCell ref="E63:E64"/>
    <mergeCell ref="D63:D64"/>
    <mergeCell ref="P86:P87"/>
    <mergeCell ref="D336:D337"/>
    <mergeCell ref="E336:E337"/>
    <mergeCell ref="F336:F337"/>
    <mergeCell ref="G336:G337"/>
    <mergeCell ref="H588:H589"/>
    <mergeCell ref="G588:G589"/>
    <mergeCell ref="F588:F589"/>
    <mergeCell ref="E588:E589"/>
    <mergeCell ref="D588:D589"/>
    <mergeCell ref="C588:C589"/>
    <mergeCell ref="B588:B589"/>
    <mergeCell ref="A588:A589"/>
    <mergeCell ref="R588:R589"/>
    <mergeCell ref="Q588:Q589"/>
    <mergeCell ref="P588:P589"/>
    <mergeCell ref="O588:O589"/>
    <mergeCell ref="N588:N589"/>
  </mergeCells>
  <phoneticPr fontId="75" type="noConversion"/>
  <printOptions horizontalCentered="1"/>
  <pageMargins left="0.2" right="0.2" top="0.35" bottom="0.5" header="0.3" footer="0.3"/>
  <pageSetup paperSize="5" scale="47" fitToHeight="0" orientation="landscape" horizontalDpi="300" verticalDpi="300" r:id="rId1"/>
  <headerFooter>
    <oddFooter>&amp;RPage &amp;P of &amp;N</oddFooter>
  </headerFooter>
  <rowBreaks count="1" manualBreakCount="1">
    <brk id="60" max="17" man="1"/>
  </rowBreaks>
  <ignoredErrors>
    <ignoredError sqref="L411" formula="1"/>
  </ignoredError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S59"/>
  <sheetViews>
    <sheetView view="pageBreakPreview" topLeftCell="A19" zoomScaleNormal="100" zoomScaleSheetLayoutView="100" workbookViewId="0">
      <selection activeCell="A31" sqref="A31:R37"/>
    </sheetView>
  </sheetViews>
  <sheetFormatPr defaultColWidth="17.28515625" defaultRowHeight="12.75" x14ac:dyDescent="0.2"/>
  <cols>
    <col min="1" max="16384" width="17.28515625" style="1031"/>
  </cols>
  <sheetData>
    <row r="1" spans="1:19" ht="14.25" customHeight="1" x14ac:dyDescent="0.2">
      <c r="A1" s="1569" t="s">
        <v>1810</v>
      </c>
      <c r="B1" s="1569"/>
      <c r="C1" s="1569"/>
      <c r="D1" s="1569"/>
      <c r="E1" s="1569"/>
      <c r="F1" s="1569"/>
      <c r="G1" s="1569"/>
      <c r="H1" s="1569"/>
      <c r="I1" s="1569"/>
      <c r="J1" s="1569"/>
      <c r="K1" s="1569"/>
      <c r="L1" s="1569"/>
      <c r="M1" s="1569"/>
      <c r="N1" s="1569"/>
      <c r="O1" s="1569"/>
      <c r="P1" s="1569"/>
      <c r="Q1" s="1569"/>
      <c r="R1" s="1569"/>
      <c r="S1" s="1146"/>
    </row>
    <row r="2" spans="1:19" ht="14.25" x14ac:dyDescent="0.2">
      <c r="A2" s="1569" t="s">
        <v>1811</v>
      </c>
      <c r="B2" s="1569"/>
      <c r="C2" s="1569"/>
      <c r="D2" s="1569"/>
      <c r="E2" s="1569"/>
      <c r="F2" s="1569"/>
      <c r="G2" s="1569"/>
      <c r="H2" s="1569"/>
      <c r="I2" s="1569"/>
      <c r="J2" s="1569"/>
      <c r="K2" s="1569"/>
      <c r="L2" s="1569"/>
      <c r="M2" s="1569"/>
      <c r="N2" s="1569"/>
      <c r="O2" s="1569"/>
      <c r="P2" s="1569"/>
      <c r="Q2" s="1569"/>
      <c r="R2" s="1569"/>
      <c r="S2" s="1146"/>
    </row>
    <row r="3" spans="1:19" ht="14.25" x14ac:dyDescent="0.2">
      <c r="A3" s="1569"/>
      <c r="B3" s="1569"/>
      <c r="C3" s="1569"/>
      <c r="D3" s="1569"/>
      <c r="E3" s="1569"/>
      <c r="F3" s="1569"/>
      <c r="G3" s="1569"/>
      <c r="H3" s="1569"/>
      <c r="I3" s="1569"/>
      <c r="J3" s="1569"/>
      <c r="K3" s="1569"/>
      <c r="L3" s="1569"/>
      <c r="M3" s="1569"/>
      <c r="N3" s="1569"/>
      <c r="O3" s="1569"/>
      <c r="P3" s="1569"/>
      <c r="Q3" s="1569"/>
      <c r="R3" s="1569"/>
      <c r="S3" s="1146"/>
    </row>
    <row r="4" spans="1:19" ht="14.25" x14ac:dyDescent="0.2">
      <c r="A4" s="1569" t="s">
        <v>483</v>
      </c>
      <c r="B4" s="1569"/>
      <c r="C4" s="1569"/>
      <c r="D4" s="1569"/>
      <c r="E4" s="1569"/>
      <c r="F4" s="1569"/>
      <c r="G4" s="1569"/>
      <c r="H4" s="1569"/>
      <c r="I4" s="1569"/>
      <c r="J4" s="1569"/>
      <c r="K4" s="1569"/>
      <c r="L4" s="1569"/>
      <c r="M4" s="1569"/>
      <c r="N4" s="1569"/>
      <c r="O4" s="1569"/>
      <c r="P4" s="1569"/>
      <c r="Q4" s="1569"/>
      <c r="R4" s="1569"/>
      <c r="S4" s="1146"/>
    </row>
    <row r="5" spans="1:19" ht="14.25" x14ac:dyDescent="0.2">
      <c r="A5" s="1569" t="s">
        <v>797</v>
      </c>
      <c r="B5" s="1569"/>
      <c r="C5" s="1569"/>
      <c r="D5" s="1569"/>
      <c r="E5" s="1569"/>
      <c r="F5" s="1569"/>
      <c r="G5" s="1569"/>
      <c r="H5" s="1569"/>
      <c r="I5" s="1569"/>
      <c r="J5" s="1569"/>
      <c r="K5" s="1569"/>
      <c r="L5" s="1569"/>
      <c r="M5" s="1569"/>
      <c r="N5" s="1569"/>
      <c r="O5" s="1569"/>
      <c r="P5" s="1569"/>
      <c r="Q5" s="1569"/>
      <c r="R5" s="1569"/>
      <c r="S5" s="1146"/>
    </row>
    <row r="6" spans="1:19" ht="14.25" customHeight="1" x14ac:dyDescent="0.2">
      <c r="A6" s="1569" t="s">
        <v>1634</v>
      </c>
      <c r="B6" s="1569"/>
      <c r="C6" s="1569"/>
      <c r="D6" s="1569"/>
      <c r="E6" s="1569"/>
      <c r="F6" s="1569"/>
      <c r="G6" s="1569"/>
      <c r="H6" s="1569"/>
      <c r="I6" s="1569"/>
      <c r="J6" s="1569"/>
      <c r="K6" s="1569"/>
      <c r="L6" s="1569"/>
      <c r="M6" s="1569"/>
      <c r="N6" s="1569"/>
      <c r="O6" s="1569"/>
      <c r="P6" s="1569"/>
      <c r="Q6" s="1569"/>
      <c r="R6" s="1569"/>
      <c r="S6" s="1140"/>
    </row>
    <row r="7" spans="1:19" ht="14.25" x14ac:dyDescent="0.2">
      <c r="A7" s="1569" t="s">
        <v>1284</v>
      </c>
      <c r="B7" s="1569"/>
      <c r="C7" s="1569"/>
      <c r="D7" s="1569"/>
      <c r="E7" s="1569"/>
      <c r="F7" s="1569"/>
      <c r="G7" s="1569"/>
      <c r="H7" s="1569"/>
      <c r="I7" s="1569"/>
      <c r="J7" s="1569"/>
      <c r="K7" s="1569"/>
      <c r="L7" s="1569"/>
      <c r="M7" s="1569"/>
      <c r="N7" s="1569"/>
      <c r="O7" s="1569"/>
      <c r="P7" s="1569"/>
      <c r="Q7" s="1569"/>
      <c r="R7" s="1569"/>
      <c r="S7" s="1146"/>
    </row>
    <row r="8" spans="1:19" ht="14.25" x14ac:dyDescent="0.2">
      <c r="A8" s="1569" t="s">
        <v>1286</v>
      </c>
      <c r="B8" s="1569"/>
      <c r="C8" s="1569"/>
      <c r="D8" s="1569"/>
      <c r="E8" s="1569"/>
      <c r="F8" s="1569"/>
      <c r="G8" s="1569"/>
      <c r="H8" s="1569"/>
      <c r="I8" s="1569"/>
      <c r="J8" s="1569"/>
      <c r="K8" s="1569"/>
      <c r="L8" s="1569"/>
      <c r="M8" s="1569"/>
      <c r="N8" s="1569"/>
      <c r="O8" s="1569"/>
      <c r="P8" s="1569"/>
      <c r="Q8" s="1569"/>
      <c r="R8" s="1569"/>
      <c r="S8" s="1146"/>
    </row>
    <row r="9" spans="1:19" ht="14.25" x14ac:dyDescent="0.2">
      <c r="A9" s="1569" t="s">
        <v>1285</v>
      </c>
      <c r="B9" s="1569"/>
      <c r="C9" s="1569"/>
      <c r="D9" s="1569"/>
      <c r="E9" s="1569"/>
      <c r="F9" s="1569"/>
      <c r="G9" s="1569"/>
      <c r="H9" s="1569"/>
      <c r="I9" s="1569"/>
      <c r="J9" s="1569"/>
      <c r="K9" s="1569"/>
      <c r="L9" s="1569"/>
      <c r="M9" s="1569"/>
      <c r="N9" s="1569"/>
      <c r="O9" s="1569"/>
      <c r="P9" s="1569"/>
      <c r="Q9" s="1569"/>
      <c r="R9" s="1569"/>
      <c r="S9" s="1146"/>
    </row>
    <row r="10" spans="1:19" ht="14.25" x14ac:dyDescent="0.2">
      <c r="A10" s="1686" t="s">
        <v>1329</v>
      </c>
      <c r="B10" s="1686"/>
      <c r="C10" s="1686"/>
      <c r="D10" s="1686"/>
      <c r="E10" s="1686"/>
      <c r="F10" s="1686"/>
      <c r="G10" s="1686"/>
      <c r="H10" s="1686"/>
      <c r="I10" s="1686"/>
      <c r="J10" s="1686"/>
      <c r="K10" s="1686"/>
      <c r="L10" s="1686"/>
      <c r="M10" s="1686"/>
      <c r="N10" s="1686"/>
      <c r="O10" s="1686"/>
      <c r="P10" s="1686"/>
      <c r="Q10" s="1686"/>
      <c r="R10" s="1686"/>
      <c r="S10" s="1146"/>
    </row>
    <row r="11" spans="1:19" ht="14.25" x14ac:dyDescent="0.2">
      <c r="A11" s="1688" t="s">
        <v>482</v>
      </c>
      <c r="B11" s="1688"/>
      <c r="C11" s="1688"/>
      <c r="D11" s="1688"/>
      <c r="E11" s="1688"/>
      <c r="F11" s="1688"/>
      <c r="G11" s="1688"/>
      <c r="H11" s="1688"/>
      <c r="I11" s="1688"/>
      <c r="J11" s="1688"/>
      <c r="K11" s="1688"/>
      <c r="L11" s="1688"/>
      <c r="M11" s="1688"/>
      <c r="N11" s="1688"/>
      <c r="O11" s="1688"/>
      <c r="P11" s="1688"/>
      <c r="Q11" s="1688"/>
      <c r="R11" s="1688"/>
      <c r="S11" s="1146"/>
    </row>
    <row r="12" spans="1:19" ht="14.25" x14ac:dyDescent="0.2">
      <c r="A12" s="1569" t="s">
        <v>0</v>
      </c>
      <c r="B12" s="1569"/>
      <c r="C12" s="1569"/>
      <c r="D12" s="1569"/>
      <c r="E12" s="1569"/>
      <c r="F12" s="1569"/>
      <c r="G12" s="1569"/>
      <c r="H12" s="1569"/>
      <c r="I12" s="1569"/>
      <c r="J12" s="1569"/>
      <c r="K12" s="1569"/>
      <c r="L12" s="1569"/>
      <c r="M12" s="1569"/>
      <c r="N12" s="1569"/>
      <c r="O12" s="1569"/>
      <c r="P12" s="1569"/>
      <c r="Q12" s="1569"/>
      <c r="R12" s="1569"/>
      <c r="S12" s="1146"/>
    </row>
    <row r="13" spans="1:19" ht="14.25" x14ac:dyDescent="0.2">
      <c r="A13" s="1569" t="s">
        <v>675</v>
      </c>
      <c r="B13" s="1569"/>
      <c r="C13" s="1569"/>
      <c r="D13" s="1569"/>
      <c r="E13" s="1569"/>
      <c r="F13" s="1569"/>
      <c r="G13" s="1569"/>
      <c r="H13" s="1569"/>
      <c r="I13" s="1569"/>
      <c r="J13" s="1569"/>
      <c r="K13" s="1569"/>
      <c r="L13" s="1569"/>
      <c r="M13" s="1569"/>
      <c r="N13" s="1569"/>
      <c r="O13" s="1569"/>
      <c r="P13" s="1569"/>
      <c r="Q13" s="1569"/>
      <c r="R13" s="1569"/>
      <c r="S13" s="1146"/>
    </row>
    <row r="14" spans="1:19" ht="14.25" x14ac:dyDescent="0.2">
      <c r="A14" s="1569" t="s">
        <v>1625</v>
      </c>
      <c r="B14" s="1569"/>
      <c r="C14" s="1569"/>
      <c r="D14" s="1569"/>
      <c r="E14" s="1569"/>
      <c r="F14" s="1569"/>
      <c r="G14" s="1569"/>
      <c r="H14" s="1569"/>
      <c r="I14" s="1569"/>
      <c r="J14" s="1569"/>
      <c r="K14" s="1569"/>
      <c r="L14" s="1569"/>
      <c r="M14" s="1569"/>
      <c r="N14" s="1569"/>
      <c r="O14" s="1569"/>
      <c r="P14" s="1569"/>
      <c r="Q14" s="1569"/>
      <c r="R14" s="1569"/>
      <c r="S14" s="1146"/>
    </row>
    <row r="15" spans="1:19" ht="14.25" x14ac:dyDescent="0.2">
      <c r="A15" s="1569" t="s">
        <v>1907</v>
      </c>
      <c r="B15" s="1569"/>
      <c r="C15" s="1569"/>
      <c r="D15" s="1569"/>
      <c r="E15" s="1569"/>
      <c r="F15" s="1569"/>
      <c r="G15" s="1569"/>
      <c r="H15" s="1569"/>
      <c r="I15" s="1569"/>
      <c r="J15" s="1569"/>
      <c r="K15" s="1569"/>
      <c r="L15" s="1569"/>
      <c r="M15" s="1569"/>
      <c r="N15" s="1569"/>
      <c r="O15" s="1569"/>
      <c r="P15" s="1569"/>
      <c r="Q15" s="1569"/>
      <c r="R15" s="1569"/>
      <c r="S15" s="1146"/>
    </row>
    <row r="16" spans="1:19" ht="14.25" x14ac:dyDescent="0.2">
      <c r="A16" s="1569"/>
      <c r="B16" s="1569"/>
      <c r="C16" s="1569"/>
      <c r="D16" s="1569"/>
      <c r="E16" s="1569"/>
      <c r="F16" s="1569"/>
      <c r="G16" s="1569"/>
      <c r="H16" s="1569"/>
      <c r="I16" s="1569"/>
      <c r="J16" s="1569"/>
      <c r="K16" s="1569"/>
      <c r="L16" s="1569"/>
      <c r="M16" s="1569"/>
      <c r="N16" s="1569"/>
      <c r="O16" s="1569"/>
      <c r="P16" s="1569"/>
      <c r="Q16" s="1569"/>
      <c r="R16" s="1569"/>
      <c r="S16" s="1146"/>
    </row>
    <row r="17" spans="1:19" ht="14.25" x14ac:dyDescent="0.2">
      <c r="A17" s="1569"/>
      <c r="B17" s="1569"/>
      <c r="C17" s="1569"/>
      <c r="D17" s="1569"/>
      <c r="E17" s="1569"/>
      <c r="F17" s="1569"/>
      <c r="G17" s="1569"/>
      <c r="H17" s="1569"/>
      <c r="I17" s="1569"/>
      <c r="J17" s="1569"/>
      <c r="K17" s="1569"/>
      <c r="L17" s="1569"/>
      <c r="M17" s="1569"/>
      <c r="N17" s="1569"/>
      <c r="O17" s="1569"/>
      <c r="P17" s="1569"/>
      <c r="Q17" s="1569"/>
      <c r="R17" s="1569"/>
      <c r="S17" s="1146"/>
    </row>
    <row r="18" spans="1:19" ht="14.25" x14ac:dyDescent="0.2">
      <c r="A18" s="1569" t="s">
        <v>1460</v>
      </c>
      <c r="B18" s="1569"/>
      <c r="C18" s="1569"/>
      <c r="D18" s="1569"/>
      <c r="E18" s="1569"/>
      <c r="F18" s="1569"/>
      <c r="G18" s="1569"/>
      <c r="H18" s="1569"/>
      <c r="I18" s="1569"/>
      <c r="J18" s="1569"/>
      <c r="K18" s="1569"/>
      <c r="L18" s="1569"/>
      <c r="M18" s="1569"/>
      <c r="N18" s="1569"/>
      <c r="O18" s="1569"/>
      <c r="P18" s="1569"/>
      <c r="Q18" s="1569"/>
      <c r="R18" s="1569"/>
      <c r="S18" s="1146"/>
    </row>
    <row r="19" spans="1:19" ht="14.25" x14ac:dyDescent="0.2">
      <c r="A19" s="1667" t="s">
        <v>1668</v>
      </c>
      <c r="B19" s="1667"/>
      <c r="C19" s="1667"/>
      <c r="D19" s="1667"/>
      <c r="E19" s="1667"/>
      <c r="F19" s="1667"/>
      <c r="G19" s="1667"/>
      <c r="H19" s="1667"/>
      <c r="I19" s="1667"/>
      <c r="J19" s="1667"/>
      <c r="K19" s="1667"/>
      <c r="L19" s="1667"/>
      <c r="M19" s="1667"/>
      <c r="N19" s="1667"/>
      <c r="O19" s="1667"/>
      <c r="P19" s="1667"/>
      <c r="Q19" s="1667"/>
      <c r="R19" s="1667"/>
      <c r="S19" s="1146"/>
    </row>
    <row r="20" spans="1:19" ht="14.25" x14ac:dyDescent="0.2">
      <c r="A20" s="1684" t="s">
        <v>1635</v>
      </c>
      <c r="B20" s="1684"/>
      <c r="C20" s="1684"/>
      <c r="D20" s="1684"/>
      <c r="E20" s="1684"/>
      <c r="F20" s="1684"/>
      <c r="G20" s="1684"/>
      <c r="H20" s="1684"/>
      <c r="I20" s="1684"/>
      <c r="J20" s="1684"/>
      <c r="K20" s="1684"/>
      <c r="L20" s="1684"/>
      <c r="M20" s="1684"/>
      <c r="N20" s="1684"/>
      <c r="O20" s="1684"/>
      <c r="P20" s="1684"/>
      <c r="Q20" s="1684"/>
      <c r="R20" s="1684"/>
      <c r="S20" s="1141"/>
    </row>
    <row r="21" spans="1:19" ht="14.25" x14ac:dyDescent="0.2">
      <c r="A21" s="1684" t="s">
        <v>1658</v>
      </c>
      <c r="B21" s="1684"/>
      <c r="C21" s="1684"/>
      <c r="D21" s="1684"/>
      <c r="E21" s="1684"/>
      <c r="F21" s="1684"/>
      <c r="G21" s="1684"/>
      <c r="H21" s="1684"/>
      <c r="I21" s="1684"/>
      <c r="J21" s="1684"/>
      <c r="K21" s="1684"/>
      <c r="L21" s="1684"/>
      <c r="M21" s="1684"/>
      <c r="N21" s="1684"/>
      <c r="O21" s="1684"/>
      <c r="P21" s="1684"/>
      <c r="Q21" s="1684"/>
      <c r="R21" s="1684"/>
      <c r="S21" s="1141"/>
    </row>
    <row r="22" spans="1:19" ht="14.25" x14ac:dyDescent="0.2">
      <c r="A22" s="1687" t="s">
        <v>1798</v>
      </c>
      <c r="B22" s="1687"/>
      <c r="C22" s="1687"/>
      <c r="D22" s="1687"/>
      <c r="E22" s="1687"/>
      <c r="F22" s="1687"/>
      <c r="G22" s="1687"/>
      <c r="H22" s="1687"/>
      <c r="I22" s="1687"/>
      <c r="J22" s="1687"/>
      <c r="K22" s="1687"/>
      <c r="L22" s="1687"/>
      <c r="M22" s="1687"/>
      <c r="N22" s="1687"/>
      <c r="O22" s="1687"/>
      <c r="P22" s="1687"/>
      <c r="Q22" s="1687"/>
      <c r="R22" s="1687"/>
      <c r="S22" s="1146"/>
    </row>
    <row r="23" spans="1:19" ht="14.25" x14ac:dyDescent="0.2">
      <c r="A23" s="1667" t="s">
        <v>1690</v>
      </c>
      <c r="B23" s="1667"/>
      <c r="C23" s="1667"/>
      <c r="D23" s="1667"/>
      <c r="E23" s="1667"/>
      <c r="F23" s="1667"/>
      <c r="G23" s="1667"/>
      <c r="H23" s="1667"/>
      <c r="I23" s="1667"/>
      <c r="J23" s="1667"/>
      <c r="K23" s="1667"/>
      <c r="L23" s="1667"/>
      <c r="M23" s="1667"/>
      <c r="N23" s="1667"/>
      <c r="O23" s="1667"/>
      <c r="P23" s="1667"/>
      <c r="Q23" s="1667"/>
      <c r="R23" s="1667"/>
      <c r="S23" s="1146"/>
    </row>
    <row r="24" spans="1:19" ht="14.25" customHeight="1" x14ac:dyDescent="0.2">
      <c r="A24" s="1569" t="s">
        <v>1797</v>
      </c>
      <c r="B24" s="1569"/>
      <c r="C24" s="1569"/>
      <c r="D24" s="1569"/>
      <c r="E24" s="1569"/>
      <c r="F24" s="1569"/>
      <c r="G24" s="1569"/>
      <c r="H24" s="1569"/>
      <c r="I24" s="1569"/>
      <c r="J24" s="1569"/>
      <c r="K24" s="1569"/>
      <c r="L24" s="1569"/>
      <c r="M24" s="1569"/>
      <c r="N24" s="1569"/>
      <c r="O24" s="1569"/>
      <c r="P24" s="1569"/>
      <c r="Q24" s="1569"/>
      <c r="R24" s="1569"/>
      <c r="S24" s="1146"/>
    </row>
    <row r="25" spans="1:19" ht="14.25" x14ac:dyDescent="0.2">
      <c r="A25" s="1667" t="s">
        <v>1803</v>
      </c>
      <c r="B25" s="1667"/>
      <c r="C25" s="1667"/>
      <c r="D25" s="1667"/>
      <c r="E25" s="1667"/>
      <c r="F25" s="1667"/>
      <c r="G25" s="1667"/>
      <c r="H25" s="1667"/>
      <c r="I25" s="1667"/>
      <c r="J25" s="1667"/>
      <c r="K25" s="1667"/>
      <c r="L25" s="1667"/>
      <c r="M25" s="1667"/>
      <c r="N25" s="1667"/>
      <c r="O25" s="1667"/>
      <c r="P25" s="1667"/>
      <c r="Q25" s="1667"/>
      <c r="R25" s="1667"/>
      <c r="S25" s="1146"/>
    </row>
    <row r="26" spans="1:19" ht="14.25" x14ac:dyDescent="0.2">
      <c r="A26" s="1569" t="s">
        <v>1860</v>
      </c>
      <c r="B26" s="1569"/>
      <c r="C26" s="1569"/>
      <c r="D26" s="1569"/>
      <c r="E26" s="1569"/>
      <c r="F26" s="1569"/>
      <c r="G26" s="1569"/>
      <c r="H26" s="1569"/>
      <c r="I26" s="1569"/>
      <c r="J26" s="1569"/>
      <c r="K26" s="1569"/>
      <c r="L26" s="1569"/>
      <c r="M26" s="1569"/>
      <c r="N26" s="1569"/>
      <c r="O26" s="1569"/>
      <c r="P26" s="1569"/>
      <c r="Q26" s="1569"/>
      <c r="R26" s="1569"/>
      <c r="S26" s="1146"/>
    </row>
    <row r="27" spans="1:19" ht="14.25" x14ac:dyDescent="0.2">
      <c r="A27" s="1569"/>
      <c r="B27" s="1569"/>
      <c r="C27" s="1569"/>
      <c r="D27" s="1569"/>
      <c r="E27" s="1569"/>
      <c r="F27" s="1569"/>
      <c r="G27" s="1569"/>
      <c r="H27" s="1569"/>
      <c r="I27" s="1569"/>
      <c r="J27" s="1569"/>
      <c r="K27" s="1569"/>
      <c r="L27" s="1569"/>
      <c r="M27" s="1569"/>
      <c r="N27" s="1569"/>
      <c r="O27" s="1569"/>
      <c r="P27" s="1569"/>
      <c r="Q27" s="1569"/>
      <c r="R27" s="1569"/>
      <c r="S27" s="1146"/>
    </row>
    <row r="28" spans="1:19" ht="14.25" x14ac:dyDescent="0.2">
      <c r="A28" s="1667" t="s">
        <v>1839</v>
      </c>
      <c r="B28" s="1667"/>
      <c r="C28" s="1667"/>
      <c r="D28" s="1667"/>
      <c r="E28" s="1667"/>
      <c r="F28" s="1667"/>
      <c r="G28" s="1667"/>
      <c r="H28" s="1667"/>
      <c r="I28" s="1667"/>
      <c r="J28" s="1667"/>
      <c r="K28" s="1667"/>
      <c r="L28" s="1667"/>
      <c r="M28" s="1667"/>
      <c r="N28" s="1667"/>
      <c r="O28" s="1667"/>
      <c r="P28" s="1667"/>
      <c r="Q28" s="1667"/>
      <c r="R28" s="1667"/>
      <c r="S28" s="1146"/>
    </row>
    <row r="29" spans="1:19" ht="14.25" x14ac:dyDescent="0.2">
      <c r="A29" s="1569" t="s">
        <v>1861</v>
      </c>
      <c r="B29" s="1569"/>
      <c r="C29" s="1569"/>
      <c r="D29" s="1569"/>
      <c r="E29" s="1569"/>
      <c r="F29" s="1569"/>
      <c r="G29" s="1569"/>
      <c r="H29" s="1569"/>
      <c r="I29" s="1569"/>
      <c r="J29" s="1569"/>
      <c r="K29" s="1569"/>
      <c r="L29" s="1569"/>
      <c r="M29" s="1569"/>
      <c r="N29" s="1569"/>
      <c r="O29" s="1569"/>
      <c r="P29" s="1569"/>
      <c r="Q29" s="1569"/>
      <c r="R29" s="1569"/>
      <c r="S29" s="1146"/>
    </row>
    <row r="30" spans="1:19" ht="14.25" x14ac:dyDescent="0.2">
      <c r="A30" s="1569"/>
      <c r="B30" s="1569"/>
      <c r="C30" s="1569"/>
      <c r="D30" s="1569"/>
      <c r="E30" s="1569"/>
      <c r="F30" s="1569"/>
      <c r="G30" s="1569"/>
      <c r="H30" s="1569"/>
      <c r="I30" s="1569"/>
      <c r="J30" s="1569"/>
      <c r="K30" s="1569"/>
      <c r="L30" s="1569"/>
      <c r="M30" s="1569"/>
      <c r="N30" s="1569"/>
      <c r="O30" s="1569"/>
      <c r="P30" s="1569"/>
      <c r="Q30" s="1569"/>
      <c r="R30" s="1569"/>
      <c r="S30" s="1146"/>
    </row>
    <row r="31" spans="1:19" ht="14.25" customHeight="1" x14ac:dyDescent="0.2">
      <c r="A31" s="1686" t="s">
        <v>2269</v>
      </c>
      <c r="B31" s="1686"/>
      <c r="C31" s="1686"/>
      <c r="D31" s="1686"/>
      <c r="E31" s="1686"/>
      <c r="F31" s="1686"/>
      <c r="G31" s="1686"/>
      <c r="H31" s="1686"/>
      <c r="I31" s="1686"/>
      <c r="J31" s="1686"/>
      <c r="K31" s="1686"/>
      <c r="L31" s="1686"/>
      <c r="M31" s="1686"/>
      <c r="N31" s="1686"/>
      <c r="O31" s="1686"/>
      <c r="P31" s="1686"/>
      <c r="Q31" s="1686"/>
      <c r="R31" s="1686"/>
      <c r="S31" s="1146"/>
    </row>
    <row r="32" spans="1:19" ht="14.25" x14ac:dyDescent="0.2">
      <c r="A32" s="1686"/>
      <c r="B32" s="1686"/>
      <c r="C32" s="1686"/>
      <c r="D32" s="1686"/>
      <c r="E32" s="1686"/>
      <c r="F32" s="1686"/>
      <c r="G32" s="1686"/>
      <c r="H32" s="1686"/>
      <c r="I32" s="1686"/>
      <c r="J32" s="1686"/>
      <c r="K32" s="1686"/>
      <c r="L32" s="1686"/>
      <c r="M32" s="1686"/>
      <c r="N32" s="1686"/>
      <c r="O32" s="1686"/>
      <c r="P32" s="1686"/>
      <c r="Q32" s="1686"/>
      <c r="R32" s="1686"/>
      <c r="S32" s="1146"/>
    </row>
    <row r="33" spans="1:19" ht="14.25" x14ac:dyDescent="0.2">
      <c r="A33" s="1686"/>
      <c r="B33" s="1686"/>
      <c r="C33" s="1686"/>
      <c r="D33" s="1686"/>
      <c r="E33" s="1686"/>
      <c r="F33" s="1686"/>
      <c r="G33" s="1686"/>
      <c r="H33" s="1686"/>
      <c r="I33" s="1686"/>
      <c r="J33" s="1686"/>
      <c r="K33" s="1686"/>
      <c r="L33" s="1686"/>
      <c r="M33" s="1686"/>
      <c r="N33" s="1686"/>
      <c r="O33" s="1686"/>
      <c r="P33" s="1686"/>
      <c r="Q33" s="1686"/>
      <c r="R33" s="1686"/>
      <c r="S33" s="1146"/>
    </row>
    <row r="34" spans="1:19" ht="14.25" x14ac:dyDescent="0.2">
      <c r="A34" s="1686"/>
      <c r="B34" s="1686"/>
      <c r="C34" s="1686"/>
      <c r="D34" s="1686"/>
      <c r="E34" s="1686"/>
      <c r="F34" s="1686"/>
      <c r="G34" s="1686"/>
      <c r="H34" s="1686"/>
      <c r="I34" s="1686"/>
      <c r="J34" s="1686"/>
      <c r="K34" s="1686"/>
      <c r="L34" s="1686"/>
      <c r="M34" s="1686"/>
      <c r="N34" s="1686"/>
      <c r="O34" s="1686"/>
      <c r="P34" s="1686"/>
      <c r="Q34" s="1686"/>
      <c r="R34" s="1686"/>
      <c r="S34" s="1146"/>
    </row>
    <row r="35" spans="1:19" ht="14.25" x14ac:dyDescent="0.2">
      <c r="A35" s="1686"/>
      <c r="B35" s="1686"/>
      <c r="C35" s="1686"/>
      <c r="D35" s="1686"/>
      <c r="E35" s="1686"/>
      <c r="F35" s="1686"/>
      <c r="G35" s="1686"/>
      <c r="H35" s="1686"/>
      <c r="I35" s="1686"/>
      <c r="J35" s="1686"/>
      <c r="K35" s="1686"/>
      <c r="L35" s="1686"/>
      <c r="M35" s="1686"/>
      <c r="N35" s="1686"/>
      <c r="O35" s="1686"/>
      <c r="P35" s="1686"/>
      <c r="Q35" s="1686"/>
      <c r="R35" s="1686"/>
      <c r="S35" s="1146"/>
    </row>
    <row r="36" spans="1:19" ht="14.25" x14ac:dyDescent="0.2">
      <c r="A36" s="1686"/>
      <c r="B36" s="1686"/>
      <c r="C36" s="1686"/>
      <c r="D36" s="1686"/>
      <c r="E36" s="1686"/>
      <c r="F36" s="1686"/>
      <c r="G36" s="1686"/>
      <c r="H36" s="1686"/>
      <c r="I36" s="1686"/>
      <c r="J36" s="1686"/>
      <c r="K36" s="1686"/>
      <c r="L36" s="1686"/>
      <c r="M36" s="1686"/>
      <c r="N36" s="1686"/>
      <c r="O36" s="1686"/>
      <c r="P36" s="1686"/>
      <c r="Q36" s="1686"/>
      <c r="R36" s="1686"/>
      <c r="S36" s="1283"/>
    </row>
    <row r="37" spans="1:19" ht="14.25" x14ac:dyDescent="0.2">
      <c r="A37" s="1686"/>
      <c r="B37" s="1686"/>
      <c r="C37" s="1686"/>
      <c r="D37" s="1686"/>
      <c r="E37" s="1686"/>
      <c r="F37" s="1686"/>
      <c r="G37" s="1686"/>
      <c r="H37" s="1686"/>
      <c r="I37" s="1686"/>
      <c r="J37" s="1686"/>
      <c r="K37" s="1686"/>
      <c r="L37" s="1686"/>
      <c r="M37" s="1686"/>
      <c r="N37" s="1686"/>
      <c r="O37" s="1686"/>
      <c r="P37" s="1686"/>
      <c r="Q37" s="1686"/>
      <c r="R37" s="1686"/>
      <c r="S37" s="1447"/>
    </row>
    <row r="38" spans="1:19" ht="14.25" x14ac:dyDescent="0.2">
      <c r="A38" s="1569" t="s">
        <v>1992</v>
      </c>
      <c r="B38" s="1569"/>
      <c r="C38" s="1569"/>
      <c r="D38" s="1569"/>
      <c r="E38" s="1569"/>
      <c r="F38" s="1569"/>
      <c r="G38" s="1569"/>
      <c r="H38" s="1569"/>
      <c r="I38" s="1569"/>
      <c r="J38" s="1569"/>
      <c r="K38" s="1569"/>
      <c r="L38" s="1569"/>
      <c r="M38" s="1569"/>
      <c r="N38" s="1569"/>
      <c r="O38" s="1569"/>
      <c r="P38" s="1569"/>
      <c r="Q38" s="1569"/>
      <c r="R38" s="1569"/>
      <c r="S38" s="1146"/>
    </row>
    <row r="39" spans="1:19" ht="14.25" x14ac:dyDescent="0.2">
      <c r="A39" s="1569"/>
      <c r="B39" s="1569"/>
      <c r="C39" s="1569"/>
      <c r="D39" s="1569"/>
      <c r="E39" s="1569"/>
      <c r="F39" s="1569"/>
      <c r="G39" s="1569"/>
      <c r="H39" s="1569"/>
      <c r="I39" s="1569"/>
      <c r="J39" s="1569"/>
      <c r="K39" s="1569"/>
      <c r="L39" s="1569"/>
      <c r="M39" s="1569"/>
      <c r="N39" s="1569"/>
      <c r="O39" s="1569"/>
      <c r="P39" s="1569"/>
      <c r="Q39" s="1569"/>
      <c r="R39" s="1569"/>
      <c r="S39" s="1146"/>
    </row>
    <row r="40" spans="1:19" ht="14.25" x14ac:dyDescent="0.2">
      <c r="A40" s="1685" t="s">
        <v>1896</v>
      </c>
      <c r="B40" s="1685"/>
      <c r="C40" s="1685"/>
      <c r="D40" s="1685"/>
      <c r="E40" s="1685"/>
      <c r="F40" s="1685"/>
      <c r="G40" s="1685"/>
      <c r="H40" s="1685"/>
      <c r="I40" s="1685"/>
      <c r="J40" s="1685"/>
      <c r="K40" s="1685"/>
      <c r="L40" s="1685"/>
      <c r="M40" s="1685"/>
      <c r="N40" s="1685"/>
      <c r="O40" s="1685"/>
      <c r="P40" s="1685"/>
      <c r="Q40" s="1685"/>
      <c r="R40" s="1685"/>
    </row>
    <row r="41" spans="1:19" ht="14.25" x14ac:dyDescent="0.2">
      <c r="A41" s="1685" t="s">
        <v>2244</v>
      </c>
      <c r="B41" s="1685"/>
      <c r="C41" s="1685"/>
      <c r="D41" s="1685"/>
      <c r="E41" s="1685"/>
      <c r="F41" s="1685"/>
      <c r="G41" s="1685"/>
      <c r="H41" s="1685"/>
      <c r="I41" s="1685"/>
      <c r="J41" s="1685"/>
      <c r="K41" s="1685"/>
      <c r="L41" s="1685"/>
      <c r="M41" s="1685"/>
      <c r="N41" s="1685"/>
      <c r="O41" s="1685"/>
      <c r="P41" s="1685"/>
      <c r="Q41" s="1685"/>
      <c r="R41" s="1685"/>
    </row>
    <row r="42" spans="1:19" ht="14.25" customHeight="1" x14ac:dyDescent="0.2">
      <c r="A42" s="1682" t="s">
        <v>2152</v>
      </c>
      <c r="B42" s="1682"/>
      <c r="C42" s="1682"/>
      <c r="D42" s="1682"/>
      <c r="E42" s="1682"/>
      <c r="F42" s="1682"/>
      <c r="G42" s="1682"/>
      <c r="H42" s="1682"/>
      <c r="I42" s="1682"/>
      <c r="J42" s="1682"/>
      <c r="K42" s="1682"/>
      <c r="L42" s="1682"/>
      <c r="M42" s="1682"/>
      <c r="N42" s="1682"/>
      <c r="O42" s="1682"/>
      <c r="P42" s="1682"/>
      <c r="Q42" s="1682"/>
      <c r="R42" s="1682"/>
    </row>
    <row r="43" spans="1:19" ht="14.25" customHeight="1" x14ac:dyDescent="0.2">
      <c r="A43" s="1682"/>
      <c r="B43" s="1682"/>
      <c r="C43" s="1682"/>
      <c r="D43" s="1682"/>
      <c r="E43" s="1682"/>
      <c r="F43" s="1682"/>
      <c r="G43" s="1682"/>
      <c r="H43" s="1682"/>
      <c r="I43" s="1682"/>
      <c r="J43" s="1682"/>
      <c r="K43" s="1682"/>
      <c r="L43" s="1682"/>
      <c r="M43" s="1682"/>
      <c r="N43" s="1682"/>
      <c r="O43" s="1682"/>
      <c r="P43" s="1682"/>
      <c r="Q43" s="1682"/>
      <c r="R43" s="1682"/>
    </row>
    <row r="44" spans="1:19" ht="14.25" x14ac:dyDescent="0.2">
      <c r="A44" s="1685" t="s">
        <v>1929</v>
      </c>
      <c r="B44" s="1685"/>
      <c r="C44" s="1685"/>
      <c r="D44" s="1685"/>
      <c r="E44" s="1685"/>
      <c r="F44" s="1685"/>
      <c r="G44" s="1685"/>
      <c r="H44" s="1685"/>
      <c r="I44" s="1685"/>
      <c r="J44" s="1685"/>
      <c r="K44" s="1685"/>
      <c r="L44" s="1685"/>
      <c r="M44" s="1685"/>
      <c r="N44" s="1685"/>
      <c r="O44" s="1685"/>
      <c r="P44" s="1685"/>
      <c r="Q44" s="1685"/>
      <c r="R44" s="1685"/>
    </row>
    <row r="45" spans="1:19" ht="14.25" customHeight="1" x14ac:dyDescent="0.2">
      <c r="A45" s="1569" t="s">
        <v>2234</v>
      </c>
      <c r="B45" s="1569"/>
      <c r="C45" s="1569"/>
      <c r="D45" s="1569"/>
      <c r="E45" s="1569"/>
      <c r="F45" s="1569"/>
      <c r="G45" s="1569"/>
      <c r="H45" s="1569"/>
      <c r="I45" s="1569"/>
      <c r="J45" s="1569"/>
      <c r="K45" s="1569"/>
      <c r="L45" s="1569"/>
      <c r="M45" s="1569"/>
      <c r="N45" s="1569"/>
      <c r="O45" s="1569"/>
      <c r="P45" s="1569"/>
      <c r="Q45" s="1569"/>
      <c r="R45" s="1569"/>
    </row>
    <row r="46" spans="1:19" ht="14.25" customHeight="1" x14ac:dyDescent="0.2">
      <c r="A46" s="1569"/>
      <c r="B46" s="1569"/>
      <c r="C46" s="1569"/>
      <c r="D46" s="1569"/>
      <c r="E46" s="1569"/>
      <c r="F46" s="1569"/>
      <c r="G46" s="1569"/>
      <c r="H46" s="1569"/>
      <c r="I46" s="1569"/>
      <c r="J46" s="1569"/>
      <c r="K46" s="1569"/>
      <c r="L46" s="1569"/>
      <c r="M46" s="1569"/>
      <c r="N46" s="1569"/>
      <c r="O46" s="1569"/>
      <c r="P46" s="1569"/>
      <c r="Q46" s="1569"/>
      <c r="R46" s="1569"/>
    </row>
    <row r="47" spans="1:19" ht="14.25" customHeight="1" x14ac:dyDescent="0.2">
      <c r="A47" s="1569" t="s">
        <v>2235</v>
      </c>
      <c r="B47" s="1569"/>
      <c r="C47" s="1569"/>
      <c r="D47" s="1569"/>
      <c r="E47" s="1569"/>
      <c r="F47" s="1569"/>
      <c r="G47" s="1569"/>
      <c r="H47" s="1569"/>
      <c r="I47" s="1569"/>
      <c r="J47" s="1569"/>
      <c r="K47" s="1569"/>
      <c r="L47" s="1569"/>
      <c r="M47" s="1569"/>
      <c r="N47" s="1569"/>
      <c r="O47" s="1569"/>
      <c r="P47" s="1569"/>
      <c r="Q47" s="1569"/>
      <c r="R47" s="1569"/>
    </row>
    <row r="48" spans="1:19" ht="14.25" customHeight="1" x14ac:dyDescent="0.2">
      <c r="A48" s="1569"/>
      <c r="B48" s="1569"/>
      <c r="C48" s="1569"/>
      <c r="D48" s="1569"/>
      <c r="E48" s="1569"/>
      <c r="F48" s="1569"/>
      <c r="G48" s="1569"/>
      <c r="H48" s="1569"/>
      <c r="I48" s="1569"/>
      <c r="J48" s="1569"/>
      <c r="K48" s="1569"/>
      <c r="L48" s="1569"/>
      <c r="M48" s="1569"/>
      <c r="N48" s="1569"/>
      <c r="O48" s="1569"/>
      <c r="P48" s="1569"/>
      <c r="Q48" s="1569"/>
      <c r="R48" s="1569"/>
    </row>
    <row r="49" spans="1:19" ht="14.25" customHeight="1" x14ac:dyDescent="0.2">
      <c r="A49" s="1569"/>
      <c r="B49" s="1569"/>
      <c r="C49" s="1569"/>
      <c r="D49" s="1569"/>
      <c r="E49" s="1569"/>
      <c r="F49" s="1569"/>
      <c r="G49" s="1569"/>
      <c r="H49" s="1569"/>
      <c r="I49" s="1569"/>
      <c r="J49" s="1569"/>
      <c r="K49" s="1569"/>
      <c r="L49" s="1569"/>
      <c r="M49" s="1569"/>
      <c r="N49" s="1569"/>
      <c r="O49" s="1569"/>
      <c r="P49" s="1569"/>
      <c r="Q49" s="1569"/>
      <c r="R49" s="1569"/>
    </row>
    <row r="50" spans="1:19" ht="14.25" x14ac:dyDescent="0.2">
      <c r="A50" s="1683" t="s">
        <v>1963</v>
      </c>
      <c r="B50" s="1683"/>
      <c r="C50" s="1683"/>
      <c r="D50" s="1683"/>
      <c r="E50" s="1683"/>
      <c r="F50" s="1683"/>
      <c r="G50" s="1683"/>
      <c r="H50" s="1683"/>
      <c r="I50" s="1683"/>
      <c r="J50" s="1683"/>
      <c r="K50" s="1683"/>
      <c r="L50" s="1683"/>
      <c r="M50" s="1683"/>
      <c r="N50" s="1683"/>
      <c r="O50" s="1683"/>
      <c r="P50" s="1683"/>
      <c r="Q50" s="1683"/>
      <c r="R50" s="1683"/>
    </row>
    <row r="51" spans="1:19" ht="14.25" x14ac:dyDescent="0.2">
      <c r="A51" s="1685" t="s">
        <v>2158</v>
      </c>
      <c r="B51" s="1685"/>
      <c r="C51" s="1685"/>
      <c r="D51" s="1685"/>
      <c r="E51" s="1685"/>
      <c r="F51" s="1685"/>
      <c r="G51" s="1685"/>
      <c r="H51" s="1685"/>
      <c r="I51" s="1685"/>
      <c r="J51" s="1685"/>
      <c r="K51" s="1685"/>
      <c r="L51" s="1685"/>
      <c r="M51" s="1685"/>
      <c r="N51" s="1685"/>
      <c r="O51" s="1685"/>
      <c r="P51" s="1685"/>
      <c r="Q51" s="1685"/>
      <c r="R51" s="1685"/>
    </row>
    <row r="52" spans="1:19" ht="14.25" customHeight="1" x14ac:dyDescent="0.2">
      <c r="A52" s="1569" t="s">
        <v>2151</v>
      </c>
      <c r="B52" s="1569"/>
      <c r="C52" s="1569"/>
      <c r="D52" s="1569"/>
      <c r="E52" s="1569"/>
      <c r="F52" s="1569"/>
      <c r="G52" s="1569"/>
      <c r="H52" s="1569"/>
      <c r="I52" s="1569"/>
      <c r="J52" s="1569"/>
      <c r="K52" s="1569"/>
      <c r="L52" s="1569"/>
      <c r="M52" s="1569"/>
      <c r="N52" s="1569"/>
      <c r="O52" s="1569"/>
      <c r="P52" s="1569"/>
      <c r="Q52" s="1569"/>
      <c r="R52" s="1569"/>
    </row>
    <row r="53" spans="1:19" ht="14.25" customHeight="1" x14ac:dyDescent="0.2">
      <c r="A53" s="1569"/>
      <c r="B53" s="1569"/>
      <c r="C53" s="1569"/>
      <c r="D53" s="1569"/>
      <c r="E53" s="1569"/>
      <c r="F53" s="1569"/>
      <c r="G53" s="1569"/>
      <c r="H53" s="1569"/>
      <c r="I53" s="1569"/>
      <c r="J53" s="1569"/>
      <c r="K53" s="1569"/>
      <c r="L53" s="1569"/>
      <c r="M53" s="1569"/>
      <c r="N53" s="1569"/>
      <c r="O53" s="1569"/>
      <c r="P53" s="1569"/>
      <c r="Q53" s="1569"/>
      <c r="R53" s="1569"/>
    </row>
    <row r="54" spans="1:19" ht="14.25" customHeight="1" x14ac:dyDescent="0.2">
      <c r="A54" s="1682" t="s">
        <v>2166</v>
      </c>
      <c r="B54" s="1682"/>
      <c r="C54" s="1682"/>
      <c r="D54" s="1682"/>
      <c r="E54" s="1682"/>
      <c r="F54" s="1682"/>
      <c r="G54" s="1682"/>
      <c r="H54" s="1682"/>
      <c r="I54" s="1682"/>
      <c r="J54" s="1682"/>
      <c r="K54" s="1682"/>
      <c r="L54" s="1682"/>
      <c r="M54" s="1682"/>
      <c r="N54" s="1682"/>
      <c r="O54" s="1682"/>
      <c r="P54" s="1682"/>
      <c r="Q54" s="1682"/>
      <c r="R54" s="1682"/>
    </row>
    <row r="55" spans="1:19" x14ac:dyDescent="0.2">
      <c r="A55" s="1682"/>
      <c r="B55" s="1682"/>
      <c r="C55" s="1682"/>
      <c r="D55" s="1682"/>
      <c r="E55" s="1682"/>
      <c r="F55" s="1682"/>
      <c r="G55" s="1682"/>
      <c r="H55" s="1682"/>
      <c r="I55" s="1682"/>
      <c r="J55" s="1682"/>
      <c r="K55" s="1682"/>
      <c r="L55" s="1682"/>
      <c r="M55" s="1682"/>
      <c r="N55" s="1682"/>
      <c r="O55" s="1682"/>
      <c r="P55" s="1682"/>
      <c r="Q55" s="1682"/>
      <c r="R55" s="1682"/>
    </row>
    <row r="56" spans="1:19" ht="14.25" customHeight="1" x14ac:dyDescent="0.2">
      <c r="A56" s="1682" t="s">
        <v>2239</v>
      </c>
      <c r="B56" s="1682"/>
      <c r="C56" s="1682"/>
      <c r="D56" s="1682"/>
      <c r="E56" s="1682"/>
      <c r="F56" s="1682"/>
      <c r="G56" s="1682"/>
      <c r="H56" s="1682"/>
      <c r="I56" s="1682"/>
      <c r="J56" s="1682"/>
      <c r="K56" s="1682"/>
      <c r="L56" s="1682"/>
      <c r="M56" s="1682"/>
      <c r="N56" s="1682"/>
      <c r="O56" s="1682"/>
      <c r="P56" s="1682"/>
      <c r="Q56" s="1682"/>
      <c r="R56" s="1682"/>
      <c r="S56" s="1284"/>
    </row>
    <row r="57" spans="1:19" ht="14.25" customHeight="1" x14ac:dyDescent="0.2">
      <c r="A57" s="1682"/>
      <c r="B57" s="1682"/>
      <c r="C57" s="1682"/>
      <c r="D57" s="1682"/>
      <c r="E57" s="1682"/>
      <c r="F57" s="1682"/>
      <c r="G57" s="1682"/>
      <c r="H57" s="1682"/>
      <c r="I57" s="1682"/>
      <c r="J57" s="1682"/>
      <c r="K57" s="1682"/>
      <c r="L57" s="1682"/>
      <c r="M57" s="1682"/>
      <c r="N57" s="1682"/>
      <c r="O57" s="1682"/>
      <c r="P57" s="1682"/>
      <c r="Q57" s="1682"/>
      <c r="R57" s="1682"/>
    </row>
    <row r="58" spans="1:19" ht="14.25" customHeight="1" x14ac:dyDescent="0.2">
      <c r="A58" s="1682" t="s">
        <v>2251</v>
      </c>
      <c r="B58" s="1682"/>
      <c r="C58" s="1682"/>
      <c r="D58" s="1682"/>
      <c r="E58" s="1682"/>
      <c r="F58" s="1682"/>
      <c r="G58" s="1682"/>
      <c r="H58" s="1682"/>
      <c r="I58" s="1682"/>
      <c r="J58" s="1682"/>
      <c r="K58" s="1682"/>
      <c r="L58" s="1682"/>
      <c r="M58" s="1682"/>
      <c r="N58" s="1682"/>
      <c r="O58" s="1682"/>
      <c r="P58" s="1682"/>
      <c r="Q58" s="1682"/>
      <c r="R58" s="1682"/>
    </row>
    <row r="59" spans="1:19" ht="14.25" customHeight="1" x14ac:dyDescent="0.2">
      <c r="A59" s="1682"/>
      <c r="B59" s="1682"/>
      <c r="C59" s="1682"/>
      <c r="D59" s="1682"/>
      <c r="E59" s="1682"/>
      <c r="F59" s="1682"/>
      <c r="G59" s="1682"/>
      <c r="H59" s="1682"/>
      <c r="I59" s="1682"/>
      <c r="J59" s="1682"/>
      <c r="K59" s="1682"/>
      <c r="L59" s="1682"/>
      <c r="M59" s="1682"/>
      <c r="N59" s="1682"/>
      <c r="O59" s="1682"/>
      <c r="P59" s="1682"/>
      <c r="Q59" s="1682"/>
      <c r="R59" s="1682"/>
    </row>
  </sheetData>
  <protectedRanges>
    <protectedRange sqref="A27 I26:P26 R26 C27:R27 A30 I29:P29 R29 C30:R30 A46 I45:P45 R45 C46:R46" name="Range1_3"/>
    <protectedRange sqref="Q26 Q29 Q45" name="Range1_1_1"/>
    <protectedRange sqref="B27 B30 B46" name="Range1_4_2"/>
    <protectedRange sqref="C48:R49 I47:P47 R47 A48:A49" name="Range1_3_1"/>
    <protectedRange sqref="Q47" name="Range1_1_1_1"/>
    <protectedRange sqref="B48:B49" name="Range1_4_2_1"/>
    <protectedRange sqref="A31:A33 C31:R33" name="Range1_3_2"/>
    <protectedRange sqref="B31:B33" name="Range1_4_2_2"/>
  </protectedRanges>
  <mergeCells count="39">
    <mergeCell ref="A22:R22"/>
    <mergeCell ref="A1:R1"/>
    <mergeCell ref="A2:R3"/>
    <mergeCell ref="A4:R4"/>
    <mergeCell ref="A5:R5"/>
    <mergeCell ref="A6:R6"/>
    <mergeCell ref="A7:R7"/>
    <mergeCell ref="A13:R13"/>
    <mergeCell ref="A14:R14"/>
    <mergeCell ref="A15:R17"/>
    <mergeCell ref="A8:R8"/>
    <mergeCell ref="A9:R9"/>
    <mergeCell ref="A10:R10"/>
    <mergeCell ref="A11:R11"/>
    <mergeCell ref="A51:R51"/>
    <mergeCell ref="A23:R23"/>
    <mergeCell ref="A24:R24"/>
    <mergeCell ref="A25:R25"/>
    <mergeCell ref="A26:R27"/>
    <mergeCell ref="A47:R49"/>
    <mergeCell ref="A40:R40"/>
    <mergeCell ref="A41:R41"/>
    <mergeCell ref="A31:R37"/>
    <mergeCell ref="A58:R59"/>
    <mergeCell ref="A56:R57"/>
    <mergeCell ref="A54:R55"/>
    <mergeCell ref="A52:R53"/>
    <mergeCell ref="A12:R12"/>
    <mergeCell ref="A42:R43"/>
    <mergeCell ref="A38:R39"/>
    <mergeCell ref="A50:R50"/>
    <mergeCell ref="A18:R18"/>
    <mergeCell ref="A19:R19"/>
    <mergeCell ref="A20:R20"/>
    <mergeCell ref="A29:R30"/>
    <mergeCell ref="A21:R21"/>
    <mergeCell ref="A45:R46"/>
    <mergeCell ref="A28:R28"/>
    <mergeCell ref="A44:R44"/>
  </mergeCells>
  <pageMargins left="0.7" right="0.7" top="0.75" bottom="0.75" header="0.3" footer="0.3"/>
  <pageSetup paperSize="5" scale="52" orientation="landscape" r:id="rId1"/>
  <headerFooter>
    <oddFooter>&amp;RPage &amp;P of &amp;N</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B1:L30"/>
  <sheetViews>
    <sheetView zoomScaleNormal="100" zoomScaleSheetLayoutView="75" zoomScalePageLayoutView="40" workbookViewId="0">
      <selection activeCell="B1" sqref="B1:F1"/>
    </sheetView>
  </sheetViews>
  <sheetFormatPr defaultRowHeight="14.25" x14ac:dyDescent="0.2"/>
  <cols>
    <col min="1" max="1" width="2.7109375" style="1523" customWidth="1"/>
    <col min="2" max="2" width="12.7109375" style="1514" customWidth="1"/>
    <col min="3" max="3" width="2.7109375" style="1514" customWidth="1"/>
    <col min="4" max="4" width="26.7109375" style="419" customWidth="1"/>
    <col min="5" max="5" width="30.85546875" style="1523" customWidth="1"/>
    <col min="6" max="6" width="28.7109375" style="421" customWidth="1"/>
    <col min="7" max="7" width="30.42578125" style="1516" customWidth="1"/>
    <col min="8" max="8" width="24.42578125" style="1516" customWidth="1"/>
    <col min="9" max="9" width="28.28515625" style="1523" customWidth="1"/>
    <col min="10" max="16384" width="9.140625" style="1523"/>
  </cols>
  <sheetData>
    <row r="1" spans="2:12" ht="15" x14ac:dyDescent="0.25">
      <c r="B1" s="1691" t="s">
        <v>1903</v>
      </c>
      <c r="C1" s="1691"/>
      <c r="D1" s="1691"/>
      <c r="E1" s="1691"/>
      <c r="F1" s="1691"/>
      <c r="G1" s="1448"/>
      <c r="H1" s="1448"/>
      <c r="I1" s="1448"/>
    </row>
    <row r="2" spans="2:12" ht="15" x14ac:dyDescent="0.25">
      <c r="B2" s="1691" t="s">
        <v>1902</v>
      </c>
      <c r="C2" s="1691"/>
      <c r="D2" s="1691"/>
      <c r="E2" s="1691"/>
      <c r="F2" s="1691"/>
      <c r="G2" s="1448"/>
      <c r="H2" s="1448"/>
      <c r="I2" s="1448"/>
    </row>
    <row r="3" spans="2:12" ht="15.75" thickBot="1" x14ac:dyDescent="0.3">
      <c r="B3" s="1448"/>
      <c r="C3" s="1449"/>
      <c r="D3" s="1448"/>
      <c r="E3" s="1448"/>
      <c r="F3" s="1448"/>
      <c r="G3" s="1448"/>
      <c r="H3" s="1448"/>
    </row>
    <row r="4" spans="2:12" s="145" customFormat="1" ht="39.75" customHeight="1" x14ac:dyDescent="0.25">
      <c r="B4" s="1692" t="s">
        <v>2</v>
      </c>
      <c r="C4" s="1693"/>
      <c r="D4" s="1450" t="s">
        <v>2256</v>
      </c>
      <c r="E4" s="765" t="s">
        <v>1901</v>
      </c>
      <c r="F4" s="1451" t="s">
        <v>2257</v>
      </c>
    </row>
    <row r="5" spans="2:12" s="1519" customFormat="1" ht="30" customHeight="1" x14ac:dyDescent="0.2">
      <c r="B5" s="1452" t="s">
        <v>1904</v>
      </c>
      <c r="C5" s="1453">
        <v>1</v>
      </c>
      <c r="D5" s="1454">
        <v>4.1216621052775331</v>
      </c>
      <c r="E5" s="1455">
        <v>1500000000</v>
      </c>
      <c r="F5" s="1456">
        <f>D5*E5</f>
        <v>6182493157.9162998</v>
      </c>
      <c r="G5" s="834"/>
      <c r="H5" s="1457"/>
      <c r="I5" s="1132"/>
    </row>
    <row r="6" spans="2:12" s="1519" customFormat="1" ht="30" customHeight="1" x14ac:dyDescent="0.2">
      <c r="B6" s="1458" t="s">
        <v>1928</v>
      </c>
      <c r="C6" s="1453">
        <v>2</v>
      </c>
      <c r="D6" s="1459">
        <v>3.8980000000000001</v>
      </c>
      <c r="E6" s="1460">
        <v>1108971857</v>
      </c>
      <c r="F6" s="1461">
        <v>4322726824.6037006</v>
      </c>
      <c r="H6" s="1457"/>
      <c r="I6" s="145"/>
    </row>
    <row r="7" spans="2:12" s="1519" customFormat="1" ht="30" customHeight="1" x14ac:dyDescent="0.2">
      <c r="B7" s="1458" t="s">
        <v>1948</v>
      </c>
      <c r="C7" s="1453">
        <v>3</v>
      </c>
      <c r="D7" s="1459">
        <v>3.9089999999999998</v>
      </c>
      <c r="E7" s="1460">
        <v>1500000000</v>
      </c>
      <c r="F7" s="1461">
        <v>5863489586.79</v>
      </c>
      <c r="H7" s="1457"/>
      <c r="I7" s="1462"/>
    </row>
    <row r="8" spans="2:12" s="1519" customFormat="1" ht="30" customHeight="1" x14ac:dyDescent="0.2">
      <c r="B8" s="1531" t="s">
        <v>2253</v>
      </c>
      <c r="C8" s="1532">
        <v>4</v>
      </c>
      <c r="D8" s="1533">
        <v>4.2609000000000004</v>
      </c>
      <c r="E8" s="1534">
        <v>1165928228</v>
      </c>
      <c r="F8" s="1535">
        <v>4967921811.1899996</v>
      </c>
      <c r="H8" s="1469"/>
      <c r="I8" s="145"/>
    </row>
    <row r="9" spans="2:12" s="1519" customFormat="1" ht="30" customHeight="1" thickBot="1" x14ac:dyDescent="0.25">
      <c r="B9" s="1536">
        <v>40518</v>
      </c>
      <c r="C9" s="1537">
        <v>5</v>
      </c>
      <c r="D9" s="1538">
        <v>4.3499999999999996</v>
      </c>
      <c r="E9" s="1539">
        <v>2417407607</v>
      </c>
      <c r="F9" s="1540">
        <f>D9*E9</f>
        <v>10515723090.449999</v>
      </c>
      <c r="H9" s="1133"/>
      <c r="I9" s="145"/>
    </row>
    <row r="10" spans="2:12" s="1519" customFormat="1" ht="30" customHeight="1" thickBot="1" x14ac:dyDescent="0.25">
      <c r="B10" s="764"/>
      <c r="C10" s="764"/>
      <c r="E10" s="1463" t="s">
        <v>1900</v>
      </c>
      <c r="F10" s="1464">
        <f>SUM(F5:F9)</f>
        <v>31852354470.949997</v>
      </c>
      <c r="G10" s="1468"/>
      <c r="H10" s="1465"/>
      <c r="K10" s="145"/>
      <c r="L10" s="145"/>
    </row>
    <row r="11" spans="2:12" s="1519" customFormat="1" ht="15" thickTop="1" x14ac:dyDescent="0.2">
      <c r="C11" s="1518"/>
      <c r="E11" s="763"/>
      <c r="F11" s="145"/>
    </row>
    <row r="12" spans="2:12" s="1519" customFormat="1" x14ac:dyDescent="0.2">
      <c r="C12" s="1518"/>
      <c r="E12" s="763"/>
      <c r="F12" s="145"/>
    </row>
    <row r="13" spans="2:12" s="1519" customFormat="1" x14ac:dyDescent="0.2">
      <c r="B13" s="1689" t="s">
        <v>1930</v>
      </c>
      <c r="C13" s="1689"/>
      <c r="D13" s="1689"/>
      <c r="E13" s="1689"/>
      <c r="F13" s="1689"/>
      <c r="G13" s="1689"/>
      <c r="H13" s="1689"/>
      <c r="I13" s="1689"/>
    </row>
    <row r="14" spans="2:12" s="1519" customFormat="1" x14ac:dyDescent="0.2">
      <c r="B14" s="1689"/>
      <c r="C14" s="1689"/>
      <c r="D14" s="1689"/>
      <c r="E14" s="1689"/>
      <c r="F14" s="1689"/>
      <c r="G14" s="1689"/>
      <c r="H14" s="1689"/>
      <c r="I14" s="1689"/>
    </row>
    <row r="15" spans="2:12" s="1519" customFormat="1" x14ac:dyDescent="0.2">
      <c r="B15" s="1689" t="s">
        <v>1931</v>
      </c>
      <c r="C15" s="1689"/>
      <c r="D15" s="1689"/>
      <c r="E15" s="1689"/>
      <c r="F15" s="1689"/>
      <c r="G15" s="1689"/>
      <c r="H15" s="1689"/>
      <c r="I15" s="1689"/>
    </row>
    <row r="16" spans="2:12" s="1519" customFormat="1" x14ac:dyDescent="0.2">
      <c r="B16" s="1689"/>
      <c r="C16" s="1689"/>
      <c r="D16" s="1689"/>
      <c r="E16" s="1689"/>
      <c r="F16" s="1689"/>
      <c r="G16" s="1689"/>
      <c r="H16" s="1689"/>
      <c r="I16" s="1689"/>
    </row>
    <row r="17" spans="2:9" s="1519" customFormat="1" ht="14.25" customHeight="1" x14ac:dyDescent="0.2">
      <c r="B17" s="1689" t="s">
        <v>2153</v>
      </c>
      <c r="C17" s="1689"/>
      <c r="D17" s="1689"/>
      <c r="E17" s="1689"/>
      <c r="F17" s="1689"/>
      <c r="G17" s="1689"/>
      <c r="H17" s="1689"/>
      <c r="I17" s="1689"/>
    </row>
    <row r="18" spans="2:9" s="1519" customFormat="1" x14ac:dyDescent="0.2">
      <c r="B18" s="1689"/>
      <c r="C18" s="1689"/>
      <c r="D18" s="1689"/>
      <c r="E18" s="1689"/>
      <c r="F18" s="1689"/>
      <c r="G18" s="1689"/>
      <c r="H18" s="1689"/>
      <c r="I18" s="1689"/>
    </row>
    <row r="19" spans="2:9" s="1519" customFormat="1" x14ac:dyDescent="0.2">
      <c r="B19" s="1689" t="s">
        <v>2270</v>
      </c>
      <c r="C19" s="1689"/>
      <c r="D19" s="1689"/>
      <c r="E19" s="1689"/>
      <c r="F19" s="1689"/>
      <c r="G19" s="1689"/>
      <c r="H19" s="1689"/>
      <c r="I19" s="1689"/>
    </row>
    <row r="20" spans="2:9" s="1519" customFormat="1" x14ac:dyDescent="0.2">
      <c r="B20" s="1689"/>
      <c r="C20" s="1689"/>
      <c r="D20" s="1689"/>
      <c r="E20" s="1689"/>
      <c r="F20" s="1689"/>
      <c r="G20" s="1689"/>
      <c r="H20" s="1689"/>
      <c r="I20" s="1689"/>
    </row>
    <row r="21" spans="2:9" s="1519" customFormat="1" x14ac:dyDescent="0.2">
      <c r="B21" s="1690" t="s">
        <v>2271</v>
      </c>
      <c r="C21" s="1690"/>
      <c r="D21" s="1690"/>
      <c r="E21" s="1690"/>
      <c r="F21" s="1690"/>
      <c r="G21" s="1690"/>
      <c r="H21" s="1690"/>
      <c r="I21" s="1690"/>
    </row>
    <row r="22" spans="2:9" ht="14.25" customHeight="1" x14ac:dyDescent="0.2">
      <c r="B22" s="1687" t="s">
        <v>2254</v>
      </c>
      <c r="C22" s="1687"/>
      <c r="D22" s="1687"/>
      <c r="E22" s="1687"/>
      <c r="F22" s="1687"/>
      <c r="G22" s="1687"/>
      <c r="H22" s="1687"/>
      <c r="I22" s="1687"/>
    </row>
    <row r="23" spans="2:9" x14ac:dyDescent="0.2">
      <c r="B23" s="1569" t="s">
        <v>2255</v>
      </c>
      <c r="C23" s="1569"/>
      <c r="D23" s="1569"/>
      <c r="E23" s="1569"/>
      <c r="F23" s="1569"/>
      <c r="G23" s="1569"/>
      <c r="H23" s="1569"/>
      <c r="I23" s="1569"/>
    </row>
    <row r="27" spans="2:9" ht="15" x14ac:dyDescent="0.25">
      <c r="E27" s="1466"/>
    </row>
    <row r="28" spans="2:9" x14ac:dyDescent="0.2">
      <c r="E28" s="770"/>
      <c r="F28" s="771"/>
      <c r="G28" s="773"/>
    </row>
    <row r="29" spans="2:9" x14ac:dyDescent="0.2">
      <c r="G29" s="772"/>
    </row>
    <row r="30" spans="2:9" ht="15" x14ac:dyDescent="0.25">
      <c r="E30" s="1467"/>
      <c r="F30" s="771"/>
    </row>
  </sheetData>
  <protectedRanges>
    <protectedRange sqref="H10" name="Range1"/>
  </protectedRanges>
  <mergeCells count="10">
    <mergeCell ref="B19:I20"/>
    <mergeCell ref="B21:I21"/>
    <mergeCell ref="B22:I22"/>
    <mergeCell ref="B23:I23"/>
    <mergeCell ref="B1:F1"/>
    <mergeCell ref="B2:F2"/>
    <mergeCell ref="B4:C4"/>
    <mergeCell ref="B13:I14"/>
    <mergeCell ref="B15:I16"/>
    <mergeCell ref="B17:I18"/>
  </mergeCells>
  <printOptions horizontalCentered="1"/>
  <pageMargins left="0.2" right="0.2" top="0.35" bottom="0.5" header="0.3" footer="0.3"/>
  <pageSetup paperSize="5" scale="80" fitToHeight="0" orientation="landscape" horizontalDpi="300" verticalDpi="300" r:id="rId1"/>
  <headerFooter>
    <oddFooter>&amp;RPage &amp;P of &amp;N</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IX135"/>
  <sheetViews>
    <sheetView view="pageBreakPreview" zoomScale="85" zoomScaleNormal="85" zoomScaleSheetLayoutView="85" zoomScalePageLayoutView="40" workbookViewId="0">
      <selection activeCell="C32" sqref="C32"/>
    </sheetView>
  </sheetViews>
  <sheetFormatPr defaultRowHeight="16.5" x14ac:dyDescent="0.2"/>
  <cols>
    <col min="1" max="1" width="11.5703125" style="1136" bestFit="1" customWidth="1"/>
    <col min="2" max="2" width="14.85546875" style="419" customWidth="1"/>
    <col min="3" max="3" width="70.28515625" style="1146" bestFit="1" customWidth="1"/>
    <col min="4" max="4" width="19.85546875" style="1142" bestFit="1" customWidth="1"/>
    <col min="5" max="5" width="6.85546875" style="1135" bestFit="1" customWidth="1"/>
    <col min="6" max="6" width="32.7109375" style="1146" bestFit="1" customWidth="1"/>
    <col min="7" max="7" width="22.7109375" style="1146" customWidth="1"/>
    <col min="8" max="8" width="25" style="1146" bestFit="1" customWidth="1"/>
    <col min="9" max="9" width="26.42578125" style="421" bestFit="1" customWidth="1"/>
    <col min="10" max="10" width="13.7109375" style="1135" customWidth="1"/>
    <col min="11" max="11" width="14.140625" style="1135" customWidth="1"/>
    <col min="12" max="12" width="2.42578125" style="422" customWidth="1"/>
    <col min="13" max="13" width="20.140625" style="423" customWidth="1"/>
    <col min="14" max="14" width="25.5703125" style="423" customWidth="1"/>
    <col min="15" max="16384" width="9.140625" style="1146"/>
  </cols>
  <sheetData>
    <row r="1" spans="1:14" ht="15" x14ac:dyDescent="0.25">
      <c r="A1" s="1694" t="s">
        <v>1951</v>
      </c>
      <c r="B1" s="1694"/>
      <c r="C1" s="1694"/>
      <c r="D1" s="1694"/>
      <c r="E1" s="1694"/>
      <c r="F1" s="1694"/>
      <c r="G1" s="1694"/>
      <c r="H1" s="1694"/>
      <c r="I1" s="1694"/>
      <c r="J1" s="1694"/>
      <c r="K1" s="1694"/>
      <c r="L1" s="1694"/>
      <c r="M1" s="1694"/>
      <c r="N1" s="1694"/>
    </row>
    <row r="2" spans="1:14" ht="15.75" thickBot="1" x14ac:dyDescent="0.3">
      <c r="A2" s="1694"/>
      <c r="B2" s="1694"/>
      <c r="C2" s="1694"/>
      <c r="D2" s="1694"/>
      <c r="E2" s="1694"/>
      <c r="F2" s="1694"/>
      <c r="G2" s="1694"/>
      <c r="H2" s="1694"/>
      <c r="I2" s="1694"/>
      <c r="J2" s="1694"/>
      <c r="K2" s="1694"/>
      <c r="L2" s="1694"/>
      <c r="M2" s="1694"/>
      <c r="N2" s="1694"/>
    </row>
    <row r="3" spans="1:14" s="1142" customFormat="1" ht="30.75" customHeight="1" x14ac:dyDescent="0.25">
      <c r="A3" s="1649" t="s">
        <v>943</v>
      </c>
      <c r="B3" s="1695" t="s">
        <v>1270</v>
      </c>
      <c r="C3" s="1697" t="s">
        <v>4</v>
      </c>
      <c r="D3" s="1697"/>
      <c r="E3" s="1698"/>
      <c r="F3" s="1644" t="s">
        <v>1271</v>
      </c>
      <c r="G3" s="1699"/>
      <c r="H3" s="1699"/>
      <c r="I3" s="1645"/>
      <c r="J3" s="1647"/>
      <c r="K3" s="1651" t="s">
        <v>1952</v>
      </c>
      <c r="L3" s="1700"/>
      <c r="M3" s="1700"/>
      <c r="N3" s="1652"/>
    </row>
    <row r="4" spans="1:14" s="145" customFormat="1" ht="48.75" customHeight="1" thickBot="1" x14ac:dyDescent="0.3">
      <c r="A4" s="1650"/>
      <c r="B4" s="1696"/>
      <c r="C4" s="823" t="s">
        <v>6</v>
      </c>
      <c r="D4" s="823" t="s">
        <v>7</v>
      </c>
      <c r="E4" s="824" t="s">
        <v>8</v>
      </c>
      <c r="F4" s="825" t="s">
        <v>1272</v>
      </c>
      <c r="G4" s="826" t="s">
        <v>1953</v>
      </c>
      <c r="H4" s="826" t="s">
        <v>1954</v>
      </c>
      <c r="I4" s="827" t="s">
        <v>1275</v>
      </c>
      <c r="J4" s="824" t="s">
        <v>1273</v>
      </c>
      <c r="K4" s="1701" t="s">
        <v>2</v>
      </c>
      <c r="L4" s="1702"/>
      <c r="M4" s="1143" t="s">
        <v>1608</v>
      </c>
      <c r="N4" s="828" t="s">
        <v>1955</v>
      </c>
    </row>
    <row r="5" spans="1:14" x14ac:dyDescent="0.2">
      <c r="A5" s="157">
        <v>1</v>
      </c>
      <c r="B5" s="275">
        <v>40389</v>
      </c>
      <c r="C5" s="261" t="s">
        <v>1516</v>
      </c>
      <c r="D5" s="262" t="s">
        <v>1513</v>
      </c>
      <c r="E5" s="849" t="s">
        <v>1003</v>
      </c>
      <c r="F5" s="850" t="s">
        <v>1403</v>
      </c>
      <c r="G5" s="851">
        <v>14000000</v>
      </c>
      <c r="H5" s="852">
        <v>0</v>
      </c>
      <c r="I5" s="853">
        <f t="shared" ref="I5:I12" si="0">G5+H5</f>
        <v>14000000</v>
      </c>
      <c r="J5" s="264" t="s">
        <v>14</v>
      </c>
      <c r="K5" s="362"/>
      <c r="L5" s="277"/>
      <c r="M5" s="363"/>
      <c r="N5" s="357"/>
    </row>
    <row r="6" spans="1:14" x14ac:dyDescent="0.2">
      <c r="A6" s="171" t="s">
        <v>1956</v>
      </c>
      <c r="B6" s="349">
        <v>40389</v>
      </c>
      <c r="C6" s="856" t="s">
        <v>1957</v>
      </c>
      <c r="D6" s="857" t="s">
        <v>472</v>
      </c>
      <c r="E6" s="858" t="s">
        <v>1061</v>
      </c>
      <c r="F6" s="859" t="s">
        <v>1403</v>
      </c>
      <c r="G6" s="860">
        <v>11926000</v>
      </c>
      <c r="H6" s="861">
        <v>10189000</v>
      </c>
      <c r="I6" s="251">
        <f t="shared" si="0"/>
        <v>22115000</v>
      </c>
      <c r="J6" s="327" t="s">
        <v>14</v>
      </c>
      <c r="K6" s="381"/>
      <c r="L6" s="333"/>
      <c r="M6" s="383"/>
      <c r="N6" s="382"/>
    </row>
    <row r="7" spans="1:14" x14ac:dyDescent="0.2">
      <c r="A7" s="157" t="s">
        <v>1956</v>
      </c>
      <c r="B7" s="275">
        <v>40396</v>
      </c>
      <c r="C7" s="361" t="s">
        <v>731</v>
      </c>
      <c r="D7" s="250" t="s">
        <v>749</v>
      </c>
      <c r="E7" s="295" t="s">
        <v>992</v>
      </c>
      <c r="F7" s="846" t="s">
        <v>654</v>
      </c>
      <c r="G7" s="852">
        <v>11000000</v>
      </c>
      <c r="H7" s="852">
        <v>22800000</v>
      </c>
      <c r="I7" s="251">
        <f t="shared" si="0"/>
        <v>33800000</v>
      </c>
      <c r="J7" s="389" t="s">
        <v>14</v>
      </c>
      <c r="K7" s="362"/>
      <c r="L7" s="277"/>
      <c r="M7" s="864"/>
      <c r="N7" s="392"/>
    </row>
    <row r="8" spans="1:14" x14ac:dyDescent="0.2">
      <c r="A8" s="157">
        <v>1</v>
      </c>
      <c r="B8" s="275">
        <v>40403</v>
      </c>
      <c r="C8" s="361" t="s">
        <v>1393</v>
      </c>
      <c r="D8" s="250" t="s">
        <v>1399</v>
      </c>
      <c r="E8" s="295" t="s">
        <v>985</v>
      </c>
      <c r="F8" s="846" t="s">
        <v>1403</v>
      </c>
      <c r="G8" s="852">
        <v>6784000</v>
      </c>
      <c r="H8" s="852">
        <v>0</v>
      </c>
      <c r="I8" s="251">
        <f t="shared" si="0"/>
        <v>6784000</v>
      </c>
      <c r="J8" s="389" t="s">
        <v>14</v>
      </c>
      <c r="K8" s="362"/>
      <c r="L8" s="277"/>
      <c r="M8" s="864"/>
      <c r="N8" s="392"/>
    </row>
    <row r="9" spans="1:14" x14ac:dyDescent="0.2">
      <c r="A9" s="157">
        <v>1</v>
      </c>
      <c r="B9" s="275">
        <v>40403</v>
      </c>
      <c r="C9" s="377" t="s">
        <v>1183</v>
      </c>
      <c r="D9" s="1011" t="s">
        <v>934</v>
      </c>
      <c r="E9" s="1137" t="s">
        <v>1050</v>
      </c>
      <c r="F9" s="837" t="s">
        <v>654</v>
      </c>
      <c r="G9" s="852">
        <v>7462000</v>
      </c>
      <c r="H9" s="861">
        <v>0</v>
      </c>
      <c r="I9" s="1015"/>
      <c r="J9" s="1012" t="s">
        <v>14</v>
      </c>
      <c r="K9" s="381"/>
      <c r="L9" s="333"/>
      <c r="M9" s="1013"/>
      <c r="N9" s="1014"/>
    </row>
    <row r="10" spans="1:14" x14ac:dyDescent="0.2">
      <c r="A10" s="321" t="s">
        <v>2019</v>
      </c>
      <c r="B10" s="442">
        <v>40438</v>
      </c>
      <c r="C10" s="366"/>
      <c r="D10" s="890"/>
      <c r="E10" s="1138"/>
      <c r="F10" s="891" t="s">
        <v>654</v>
      </c>
      <c r="G10" s="892">
        <v>0</v>
      </c>
      <c r="H10" s="892">
        <v>4379000</v>
      </c>
      <c r="I10" s="395">
        <f>G9+H10</f>
        <v>11841000</v>
      </c>
      <c r="J10" s="1012" t="s">
        <v>14</v>
      </c>
      <c r="K10" s="370"/>
      <c r="L10" s="376"/>
      <c r="M10" s="885"/>
      <c r="N10" s="398"/>
    </row>
    <row r="11" spans="1:14" x14ac:dyDescent="0.2">
      <c r="A11" s="157">
        <v>1</v>
      </c>
      <c r="B11" s="275">
        <v>40403</v>
      </c>
      <c r="C11" s="361" t="s">
        <v>896</v>
      </c>
      <c r="D11" s="250" t="s">
        <v>922</v>
      </c>
      <c r="E11" s="295" t="s">
        <v>33</v>
      </c>
      <c r="F11" s="846" t="s">
        <v>654</v>
      </c>
      <c r="G11" s="852">
        <v>3000000</v>
      </c>
      <c r="H11" s="852">
        <v>0</v>
      </c>
      <c r="I11" s="251">
        <f>G11+H11</f>
        <v>3000000</v>
      </c>
      <c r="J11" s="389" t="s">
        <v>14</v>
      </c>
      <c r="K11" s="362"/>
      <c r="L11" s="277"/>
      <c r="M11" s="864"/>
      <c r="N11" s="392"/>
    </row>
    <row r="12" spans="1:14" x14ac:dyDescent="0.2">
      <c r="A12" s="157">
        <v>1</v>
      </c>
      <c r="B12" s="275">
        <v>40403</v>
      </c>
      <c r="C12" s="361" t="s">
        <v>1195</v>
      </c>
      <c r="D12" s="250" t="s">
        <v>1207</v>
      </c>
      <c r="E12" s="295" t="s">
        <v>132</v>
      </c>
      <c r="F12" s="846" t="s">
        <v>654</v>
      </c>
      <c r="G12" s="852">
        <v>17000000</v>
      </c>
      <c r="H12" s="852">
        <v>0</v>
      </c>
      <c r="I12" s="251">
        <f t="shared" si="0"/>
        <v>17000000</v>
      </c>
      <c r="J12" s="389" t="s">
        <v>14</v>
      </c>
      <c r="K12" s="362"/>
      <c r="L12" s="277"/>
      <c r="M12" s="864"/>
      <c r="N12" s="392"/>
    </row>
    <row r="13" spans="1:14" x14ac:dyDescent="0.2">
      <c r="A13" s="157">
        <v>1</v>
      </c>
      <c r="B13" s="275">
        <v>40403</v>
      </c>
      <c r="C13" s="361" t="s">
        <v>1287</v>
      </c>
      <c r="D13" s="250" t="s">
        <v>1293</v>
      </c>
      <c r="E13" s="295" t="s">
        <v>1024</v>
      </c>
      <c r="F13" s="846" t="s">
        <v>654</v>
      </c>
      <c r="G13" s="852">
        <v>2795000</v>
      </c>
      <c r="H13" s="852">
        <v>0</v>
      </c>
      <c r="I13" s="251">
        <f>G13+H13</f>
        <v>2795000</v>
      </c>
      <c r="J13" s="389" t="s">
        <v>14</v>
      </c>
      <c r="K13" s="362"/>
      <c r="L13" s="277"/>
      <c r="M13" s="864"/>
      <c r="N13" s="392"/>
    </row>
    <row r="14" spans="1:14" x14ac:dyDescent="0.2">
      <c r="A14" s="157">
        <v>1</v>
      </c>
      <c r="B14" s="275">
        <v>40410</v>
      </c>
      <c r="C14" s="377" t="s">
        <v>1985</v>
      </c>
      <c r="D14" s="1011" t="s">
        <v>1986</v>
      </c>
      <c r="E14" s="1137" t="s">
        <v>987</v>
      </c>
      <c r="F14" s="846" t="s">
        <v>654</v>
      </c>
      <c r="G14" s="852">
        <v>5500000</v>
      </c>
      <c r="H14" s="861">
        <v>0</v>
      </c>
      <c r="I14" s="1033"/>
      <c r="J14" s="389" t="s">
        <v>14</v>
      </c>
      <c r="K14" s="381"/>
      <c r="L14" s="333"/>
      <c r="M14" s="1013"/>
      <c r="N14" s="1014"/>
    </row>
    <row r="15" spans="1:14" x14ac:dyDescent="0.2">
      <c r="A15" s="157" t="s">
        <v>2019</v>
      </c>
      <c r="B15" s="275">
        <v>40445</v>
      </c>
      <c r="C15" s="366"/>
      <c r="D15" s="890"/>
      <c r="E15" s="1138"/>
      <c r="F15" s="846" t="s">
        <v>654</v>
      </c>
      <c r="G15" s="852">
        <v>0</v>
      </c>
      <c r="H15" s="892">
        <v>4836000</v>
      </c>
      <c r="I15" s="395">
        <f>G14+H15</f>
        <v>10336000</v>
      </c>
      <c r="J15" s="389" t="s">
        <v>14</v>
      </c>
      <c r="K15" s="370"/>
      <c r="L15" s="376"/>
      <c r="M15" s="885"/>
      <c r="N15" s="398"/>
    </row>
    <row r="16" spans="1:14" x14ac:dyDescent="0.2">
      <c r="A16" s="157">
        <v>1</v>
      </c>
      <c r="B16" s="275">
        <v>40410</v>
      </c>
      <c r="C16" s="361" t="s">
        <v>279</v>
      </c>
      <c r="D16" s="250" t="s">
        <v>290</v>
      </c>
      <c r="E16" s="295" t="s">
        <v>704</v>
      </c>
      <c r="F16" s="846" t="s">
        <v>654</v>
      </c>
      <c r="G16" s="852">
        <v>11735000</v>
      </c>
      <c r="H16" s="852">
        <v>0</v>
      </c>
      <c r="I16" s="251">
        <f>G16+H16</f>
        <v>11735000</v>
      </c>
      <c r="J16" s="389" t="s">
        <v>14</v>
      </c>
      <c r="K16" s="362"/>
      <c r="L16" s="277"/>
      <c r="M16" s="864"/>
      <c r="N16" s="392"/>
    </row>
    <row r="17" spans="1:14" x14ac:dyDescent="0.2">
      <c r="A17" s="157">
        <v>1</v>
      </c>
      <c r="B17" s="275">
        <v>40417</v>
      </c>
      <c r="C17" s="361" t="s">
        <v>714</v>
      </c>
      <c r="D17" s="250" t="s">
        <v>131</v>
      </c>
      <c r="E17" s="295" t="s">
        <v>16</v>
      </c>
      <c r="F17" s="846" t="s">
        <v>654</v>
      </c>
      <c r="G17" s="852">
        <v>18980000</v>
      </c>
      <c r="H17" s="852">
        <v>0</v>
      </c>
      <c r="I17" s="251">
        <f>G17+H17</f>
        <v>18980000</v>
      </c>
      <c r="J17" s="389" t="s">
        <v>14</v>
      </c>
      <c r="K17" s="362"/>
      <c r="L17" s="277"/>
      <c r="M17" s="864"/>
      <c r="N17" s="392"/>
    </row>
    <row r="18" spans="1:14" x14ac:dyDescent="0.2">
      <c r="A18" s="321"/>
      <c r="B18" s="442">
        <v>40424</v>
      </c>
      <c r="C18" s="366" t="s">
        <v>2003</v>
      </c>
      <c r="D18" s="890" t="s">
        <v>2004</v>
      </c>
      <c r="E18" s="1138" t="s">
        <v>1003</v>
      </c>
      <c r="F18" s="891" t="s">
        <v>1403</v>
      </c>
      <c r="G18" s="892">
        <v>0</v>
      </c>
      <c r="H18" s="892">
        <v>0</v>
      </c>
      <c r="I18" s="395">
        <v>3154000</v>
      </c>
      <c r="J18" s="396" t="s">
        <v>14</v>
      </c>
      <c r="K18" s="370"/>
      <c r="L18" s="376"/>
      <c r="M18" s="885"/>
      <c r="N18" s="398"/>
    </row>
    <row r="19" spans="1:14" x14ac:dyDescent="0.2">
      <c r="A19" s="157">
        <v>1</v>
      </c>
      <c r="B19" s="275">
        <v>40424</v>
      </c>
      <c r="C19" s="361" t="s">
        <v>2005</v>
      </c>
      <c r="D19" s="250" t="s">
        <v>2006</v>
      </c>
      <c r="E19" s="295" t="s">
        <v>1064</v>
      </c>
      <c r="F19" s="846" t="s">
        <v>654</v>
      </c>
      <c r="G19" s="852">
        <v>10300000</v>
      </c>
      <c r="H19" s="852">
        <v>0</v>
      </c>
      <c r="I19" s="251">
        <f>G19+H19</f>
        <v>10300000</v>
      </c>
      <c r="J19" s="389" t="s">
        <v>14</v>
      </c>
      <c r="K19" s="362"/>
      <c r="L19" s="277"/>
      <c r="M19" s="864"/>
      <c r="N19" s="392"/>
    </row>
    <row r="20" spans="1:14" x14ac:dyDescent="0.2">
      <c r="A20" s="157">
        <v>1</v>
      </c>
      <c r="B20" s="275">
        <v>40424</v>
      </c>
      <c r="C20" s="361" t="s">
        <v>2007</v>
      </c>
      <c r="D20" s="250" t="s">
        <v>1214</v>
      </c>
      <c r="E20" s="295" t="s">
        <v>1215</v>
      </c>
      <c r="F20" s="846" t="s">
        <v>654</v>
      </c>
      <c r="G20" s="852">
        <v>6000000</v>
      </c>
      <c r="H20" s="852">
        <v>0</v>
      </c>
      <c r="I20" s="251">
        <f>G20+H20</f>
        <v>6000000</v>
      </c>
      <c r="J20" s="389" t="s">
        <v>14</v>
      </c>
      <c r="K20" s="362"/>
      <c r="L20" s="277"/>
      <c r="M20" s="864"/>
      <c r="N20" s="392"/>
    </row>
    <row r="21" spans="1:14" x14ac:dyDescent="0.2">
      <c r="A21" s="157" t="s">
        <v>1956</v>
      </c>
      <c r="B21" s="275">
        <v>40431</v>
      </c>
      <c r="C21" s="361" t="s">
        <v>2016</v>
      </c>
      <c r="D21" s="250" t="s">
        <v>922</v>
      </c>
      <c r="E21" s="295" t="s">
        <v>985</v>
      </c>
      <c r="F21" s="846" t="s">
        <v>1403</v>
      </c>
      <c r="G21" s="852">
        <v>4205000</v>
      </c>
      <c r="H21" s="852">
        <v>3881000</v>
      </c>
      <c r="I21" s="251">
        <f>G21+H21</f>
        <v>8086000</v>
      </c>
      <c r="J21" s="389" t="s">
        <v>14</v>
      </c>
      <c r="K21" s="362"/>
      <c r="L21" s="277"/>
      <c r="M21" s="864"/>
      <c r="N21" s="392"/>
    </row>
    <row r="22" spans="1:14" x14ac:dyDescent="0.2">
      <c r="A22" s="321"/>
      <c r="B22" s="442">
        <v>40438</v>
      </c>
      <c r="C22" s="366" t="s">
        <v>2021</v>
      </c>
      <c r="D22" s="890" t="s">
        <v>1214</v>
      </c>
      <c r="E22" s="1138" t="s">
        <v>1215</v>
      </c>
      <c r="F22" s="891" t="s">
        <v>654</v>
      </c>
      <c r="G22" s="892">
        <v>0</v>
      </c>
      <c r="H22" s="892">
        <v>0</v>
      </c>
      <c r="I22" s="395">
        <v>5781000</v>
      </c>
      <c r="J22" s="396" t="s">
        <v>14</v>
      </c>
      <c r="K22" s="370"/>
      <c r="L22" s="376"/>
      <c r="M22" s="885"/>
      <c r="N22" s="398"/>
    </row>
    <row r="23" spans="1:14" x14ac:dyDescent="0.2">
      <c r="A23" s="157"/>
      <c r="B23" s="275">
        <v>40438</v>
      </c>
      <c r="C23" s="361" t="s">
        <v>2027</v>
      </c>
      <c r="D23" s="250" t="s">
        <v>320</v>
      </c>
      <c r="E23" s="295" t="s">
        <v>985</v>
      </c>
      <c r="F23" s="846" t="s">
        <v>1403</v>
      </c>
      <c r="G23" s="852">
        <v>0</v>
      </c>
      <c r="H23" s="852">
        <v>0</v>
      </c>
      <c r="I23" s="251">
        <v>5457000</v>
      </c>
      <c r="J23" s="389" t="s">
        <v>14</v>
      </c>
      <c r="K23" s="362"/>
      <c r="L23" s="277"/>
      <c r="M23" s="864"/>
      <c r="N23" s="392"/>
    </row>
    <row r="24" spans="1:14" x14ac:dyDescent="0.2">
      <c r="A24" s="157"/>
      <c r="B24" s="275">
        <v>40438</v>
      </c>
      <c r="C24" s="361" t="s">
        <v>2022</v>
      </c>
      <c r="D24" s="250" t="s">
        <v>2023</v>
      </c>
      <c r="E24" s="295" t="s">
        <v>1003</v>
      </c>
      <c r="F24" s="846" t="s">
        <v>1403</v>
      </c>
      <c r="G24" s="852">
        <v>0</v>
      </c>
      <c r="H24" s="852">
        <v>0</v>
      </c>
      <c r="I24" s="251">
        <v>4520000</v>
      </c>
      <c r="J24" s="389" t="s">
        <v>14</v>
      </c>
      <c r="K24" s="362"/>
      <c r="L24" s="277"/>
      <c r="M24" s="864"/>
      <c r="N24" s="392"/>
    </row>
    <row r="25" spans="1:14" x14ac:dyDescent="0.2">
      <c r="A25" s="157"/>
      <c r="B25" s="275">
        <v>40438</v>
      </c>
      <c r="C25" s="361" t="s">
        <v>2024</v>
      </c>
      <c r="D25" s="250" t="s">
        <v>2026</v>
      </c>
      <c r="E25" s="295" t="s">
        <v>132</v>
      </c>
      <c r="F25" s="846" t="s">
        <v>1403</v>
      </c>
      <c r="G25" s="852">
        <v>0</v>
      </c>
      <c r="H25" s="852">
        <v>0</v>
      </c>
      <c r="I25" s="251">
        <v>300000</v>
      </c>
      <c r="J25" s="389" t="s">
        <v>14</v>
      </c>
      <c r="K25" s="362"/>
      <c r="L25" s="277"/>
      <c r="M25" s="864"/>
      <c r="N25" s="392"/>
    </row>
    <row r="26" spans="1:14" x14ac:dyDescent="0.2">
      <c r="A26" s="157">
        <v>1</v>
      </c>
      <c r="B26" s="275">
        <v>40438</v>
      </c>
      <c r="C26" s="361" t="s">
        <v>1483</v>
      </c>
      <c r="D26" s="250" t="s">
        <v>1488</v>
      </c>
      <c r="E26" s="295" t="s">
        <v>985</v>
      </c>
      <c r="F26" s="846" t="s">
        <v>1403</v>
      </c>
      <c r="G26" s="852">
        <v>7875000</v>
      </c>
      <c r="H26" s="852">
        <v>0</v>
      </c>
      <c r="I26" s="251">
        <f>G26+H26</f>
        <v>7875000</v>
      </c>
      <c r="J26" s="389" t="s">
        <v>14</v>
      </c>
      <c r="K26" s="362"/>
      <c r="L26" s="277"/>
      <c r="M26" s="864"/>
      <c r="N26" s="392"/>
    </row>
    <row r="27" spans="1:14" x14ac:dyDescent="0.2">
      <c r="A27" s="321" t="s">
        <v>1956</v>
      </c>
      <c r="B27" s="442">
        <v>40445</v>
      </c>
      <c r="C27" s="1044" t="s">
        <v>903</v>
      </c>
      <c r="D27" s="1045" t="s">
        <v>929</v>
      </c>
      <c r="E27" s="1046" t="s">
        <v>1127</v>
      </c>
      <c r="F27" s="1047" t="s">
        <v>654</v>
      </c>
      <c r="G27" s="1048">
        <v>5645000</v>
      </c>
      <c r="H27" s="892">
        <v>5689000</v>
      </c>
      <c r="I27" s="1049">
        <f t="shared" ref="I27:I28" si="1">G27+H27</f>
        <v>11334000</v>
      </c>
      <c r="J27" s="313" t="s">
        <v>14</v>
      </c>
      <c r="K27" s="370"/>
      <c r="L27" s="376"/>
      <c r="M27" s="373"/>
      <c r="N27" s="372"/>
    </row>
    <row r="28" spans="1:14" x14ac:dyDescent="0.2">
      <c r="A28" s="171">
        <v>1</v>
      </c>
      <c r="B28" s="349">
        <v>40445</v>
      </c>
      <c r="C28" s="856" t="s">
        <v>978</v>
      </c>
      <c r="D28" s="857" t="s">
        <v>1016</v>
      </c>
      <c r="E28" s="858" t="s">
        <v>987</v>
      </c>
      <c r="F28" s="850" t="s">
        <v>654</v>
      </c>
      <c r="G28" s="860">
        <v>5146000</v>
      </c>
      <c r="H28" s="892">
        <v>0</v>
      </c>
      <c r="I28" s="251">
        <f t="shared" si="1"/>
        <v>5146000</v>
      </c>
      <c r="J28" s="327" t="s">
        <v>14</v>
      </c>
      <c r="K28" s="381"/>
      <c r="L28" s="333"/>
      <c r="M28" s="383"/>
      <c r="N28" s="382"/>
    </row>
    <row r="29" spans="1:14" x14ac:dyDescent="0.2">
      <c r="A29" s="157"/>
      <c r="B29" s="275">
        <v>40445</v>
      </c>
      <c r="C29" s="361" t="s">
        <v>2049</v>
      </c>
      <c r="D29" s="250" t="s">
        <v>2050</v>
      </c>
      <c r="E29" s="295" t="s">
        <v>1050</v>
      </c>
      <c r="F29" s="850" t="s">
        <v>654</v>
      </c>
      <c r="G29" s="852">
        <v>0</v>
      </c>
      <c r="H29" s="892">
        <v>0</v>
      </c>
      <c r="I29" s="852">
        <v>3372000</v>
      </c>
      <c r="J29" s="389" t="s">
        <v>14</v>
      </c>
      <c r="K29" s="362"/>
      <c r="L29" s="277"/>
      <c r="M29" s="864"/>
      <c r="N29" s="392"/>
    </row>
    <row r="30" spans="1:14" x14ac:dyDescent="0.2">
      <c r="A30" s="157"/>
      <c r="B30" s="349">
        <v>40445</v>
      </c>
      <c r="C30" s="361" t="s">
        <v>2051</v>
      </c>
      <c r="D30" s="250" t="s">
        <v>2052</v>
      </c>
      <c r="E30" s="295" t="s">
        <v>1211</v>
      </c>
      <c r="F30" s="850" t="s">
        <v>1403</v>
      </c>
      <c r="G30" s="852">
        <v>0</v>
      </c>
      <c r="H30" s="892">
        <v>0</v>
      </c>
      <c r="I30" s="852">
        <v>1915000</v>
      </c>
      <c r="J30" s="389" t="s">
        <v>14</v>
      </c>
      <c r="K30" s="362"/>
      <c r="L30" s="277"/>
      <c r="M30" s="864"/>
      <c r="N30" s="392"/>
    </row>
    <row r="31" spans="1:14" x14ac:dyDescent="0.2">
      <c r="A31" s="157"/>
      <c r="B31" s="275">
        <v>40445</v>
      </c>
      <c r="C31" s="361" t="s">
        <v>2053</v>
      </c>
      <c r="D31" s="250" t="s">
        <v>15</v>
      </c>
      <c r="E31" s="295" t="s">
        <v>132</v>
      </c>
      <c r="F31" s="850" t="s">
        <v>1403</v>
      </c>
      <c r="G31" s="852">
        <v>0</v>
      </c>
      <c r="H31" s="892">
        <v>0</v>
      </c>
      <c r="I31" s="852">
        <v>898000</v>
      </c>
      <c r="J31" s="389" t="s">
        <v>14</v>
      </c>
      <c r="K31" s="362"/>
      <c r="L31" s="277"/>
      <c r="M31" s="864"/>
      <c r="N31" s="392"/>
    </row>
    <row r="32" spans="1:14" x14ac:dyDescent="0.2">
      <c r="A32" s="321"/>
      <c r="B32" s="1050">
        <v>40445</v>
      </c>
      <c r="C32" s="366" t="s">
        <v>2054</v>
      </c>
      <c r="D32" s="890" t="s">
        <v>2055</v>
      </c>
      <c r="E32" s="1138" t="s">
        <v>1010</v>
      </c>
      <c r="F32" s="850" t="s">
        <v>1403</v>
      </c>
      <c r="G32" s="852">
        <v>0</v>
      </c>
      <c r="H32" s="892">
        <v>0</v>
      </c>
      <c r="I32" s="892">
        <v>2500000</v>
      </c>
      <c r="J32" s="1051" t="s">
        <v>14</v>
      </c>
      <c r="K32" s="370"/>
      <c r="L32" s="376"/>
      <c r="M32" s="885"/>
      <c r="N32" s="398"/>
    </row>
    <row r="33" spans="1:14" x14ac:dyDescent="0.2">
      <c r="A33" s="157"/>
      <c r="B33" s="275">
        <v>40445</v>
      </c>
      <c r="C33" s="361" t="s">
        <v>2056</v>
      </c>
      <c r="D33" s="250" t="s">
        <v>131</v>
      </c>
      <c r="E33" s="295" t="s">
        <v>132</v>
      </c>
      <c r="F33" s="850" t="s">
        <v>1403</v>
      </c>
      <c r="G33" s="852">
        <v>0</v>
      </c>
      <c r="H33" s="892">
        <v>0</v>
      </c>
      <c r="I33" s="852">
        <v>283000</v>
      </c>
      <c r="J33" s="389" t="s">
        <v>14</v>
      </c>
      <c r="K33" s="362"/>
      <c r="L33" s="277"/>
      <c r="M33" s="864"/>
      <c r="N33" s="392"/>
    </row>
    <row r="34" spans="1:14" x14ac:dyDescent="0.2">
      <c r="A34" s="157"/>
      <c r="B34" s="349">
        <v>40445</v>
      </c>
      <c r="C34" s="361" t="s">
        <v>2057</v>
      </c>
      <c r="D34" s="250" t="s">
        <v>2058</v>
      </c>
      <c r="E34" s="295" t="s">
        <v>2059</v>
      </c>
      <c r="F34" s="850" t="s">
        <v>1403</v>
      </c>
      <c r="G34" s="852">
        <v>0</v>
      </c>
      <c r="H34" s="892">
        <v>0</v>
      </c>
      <c r="I34" s="852">
        <v>1657000</v>
      </c>
      <c r="J34" s="389" t="s">
        <v>14</v>
      </c>
      <c r="K34" s="362"/>
      <c r="L34" s="277"/>
      <c r="M34" s="864"/>
      <c r="N34" s="392"/>
    </row>
    <row r="35" spans="1:14" x14ac:dyDescent="0.2">
      <c r="A35" s="157"/>
      <c r="B35" s="275">
        <v>40445</v>
      </c>
      <c r="C35" s="361" t="s">
        <v>2060</v>
      </c>
      <c r="D35" s="250" t="s">
        <v>2061</v>
      </c>
      <c r="E35" s="295" t="s">
        <v>1039</v>
      </c>
      <c r="F35" s="850" t="s">
        <v>1403</v>
      </c>
      <c r="G35" s="852">
        <v>0</v>
      </c>
      <c r="H35" s="892">
        <v>0</v>
      </c>
      <c r="I35" s="852">
        <v>10000</v>
      </c>
      <c r="J35" s="389" t="s">
        <v>14</v>
      </c>
      <c r="K35" s="362"/>
      <c r="L35" s="277"/>
      <c r="M35" s="864"/>
      <c r="N35" s="392"/>
    </row>
    <row r="36" spans="1:14" x14ac:dyDescent="0.2">
      <c r="A36" s="157"/>
      <c r="B36" s="349">
        <v>40445</v>
      </c>
      <c r="C36" s="361" t="s">
        <v>2062</v>
      </c>
      <c r="D36" s="250" t="s">
        <v>1055</v>
      </c>
      <c r="E36" s="295" t="s">
        <v>132</v>
      </c>
      <c r="F36" s="850" t="s">
        <v>1403</v>
      </c>
      <c r="G36" s="852">
        <v>0</v>
      </c>
      <c r="H36" s="892">
        <v>0</v>
      </c>
      <c r="I36" s="852">
        <v>145000</v>
      </c>
      <c r="J36" s="389" t="s">
        <v>14</v>
      </c>
      <c r="K36" s="362"/>
      <c r="L36" s="277"/>
      <c r="M36" s="864"/>
      <c r="N36" s="392"/>
    </row>
    <row r="37" spans="1:14" x14ac:dyDescent="0.2">
      <c r="A37" s="157"/>
      <c r="B37" s="275">
        <v>40445</v>
      </c>
      <c r="C37" s="361" t="s">
        <v>2094</v>
      </c>
      <c r="D37" s="250" t="s">
        <v>929</v>
      </c>
      <c r="E37" s="295" t="s">
        <v>1127</v>
      </c>
      <c r="F37" s="850" t="s">
        <v>1403</v>
      </c>
      <c r="G37" s="852">
        <v>0</v>
      </c>
      <c r="H37" s="892">
        <v>0</v>
      </c>
      <c r="I37" s="852">
        <v>424000</v>
      </c>
      <c r="J37" s="389" t="s">
        <v>14</v>
      </c>
      <c r="K37" s="362"/>
      <c r="L37" s="277"/>
      <c r="M37" s="864"/>
      <c r="N37" s="392"/>
    </row>
    <row r="38" spans="1:14" x14ac:dyDescent="0.2">
      <c r="A38" s="157"/>
      <c r="B38" s="349">
        <v>40445</v>
      </c>
      <c r="C38" s="361" t="s">
        <v>2063</v>
      </c>
      <c r="D38" s="250" t="s">
        <v>2064</v>
      </c>
      <c r="E38" s="295" t="s">
        <v>132</v>
      </c>
      <c r="F38" s="850" t="s">
        <v>1403</v>
      </c>
      <c r="G38" s="852">
        <v>0</v>
      </c>
      <c r="H38" s="892">
        <v>0</v>
      </c>
      <c r="I38" s="852">
        <v>2234000</v>
      </c>
      <c r="J38" s="389" t="s">
        <v>14</v>
      </c>
      <c r="K38" s="362"/>
      <c r="L38" s="277"/>
      <c r="M38" s="864"/>
      <c r="N38" s="392"/>
    </row>
    <row r="39" spans="1:14" x14ac:dyDescent="0.2">
      <c r="A39" s="321"/>
      <c r="B39" s="275">
        <v>40445</v>
      </c>
      <c r="C39" s="366" t="s">
        <v>2065</v>
      </c>
      <c r="D39" s="890" t="s">
        <v>2066</v>
      </c>
      <c r="E39" s="1138" t="s">
        <v>1069</v>
      </c>
      <c r="F39" s="850" t="s">
        <v>1403</v>
      </c>
      <c r="G39" s="852">
        <v>0</v>
      </c>
      <c r="H39" s="892">
        <v>0</v>
      </c>
      <c r="I39" s="892">
        <v>435000</v>
      </c>
      <c r="J39" s="396" t="s">
        <v>14</v>
      </c>
      <c r="K39" s="370"/>
      <c r="L39" s="376"/>
      <c r="M39" s="885"/>
      <c r="N39" s="398"/>
    </row>
    <row r="40" spans="1:14" x14ac:dyDescent="0.2">
      <c r="A40" s="157"/>
      <c r="B40" s="349">
        <v>40445</v>
      </c>
      <c r="C40" s="361" t="s">
        <v>2067</v>
      </c>
      <c r="D40" s="250" t="s">
        <v>929</v>
      </c>
      <c r="E40" s="295" t="s">
        <v>1127</v>
      </c>
      <c r="F40" s="850" t="s">
        <v>1403</v>
      </c>
      <c r="G40" s="852">
        <v>0</v>
      </c>
      <c r="H40" s="892">
        <v>0</v>
      </c>
      <c r="I40" s="852">
        <v>743000</v>
      </c>
      <c r="J40" s="389" t="s">
        <v>14</v>
      </c>
      <c r="K40" s="362"/>
      <c r="L40" s="277"/>
      <c r="M40" s="864"/>
      <c r="N40" s="392"/>
    </row>
    <row r="41" spans="1:14" x14ac:dyDescent="0.2">
      <c r="A41" s="157"/>
      <c r="B41" s="275">
        <v>40445</v>
      </c>
      <c r="C41" s="361" t="s">
        <v>2068</v>
      </c>
      <c r="D41" s="250" t="s">
        <v>2069</v>
      </c>
      <c r="E41" s="295" t="s">
        <v>987</v>
      </c>
      <c r="F41" s="850" t="s">
        <v>1403</v>
      </c>
      <c r="G41" s="852">
        <v>0</v>
      </c>
      <c r="H41" s="892">
        <v>0</v>
      </c>
      <c r="I41" s="852">
        <v>1000000</v>
      </c>
      <c r="J41" s="389" t="s">
        <v>14</v>
      </c>
      <c r="K41" s="362"/>
      <c r="L41" s="277"/>
      <c r="M41" s="864"/>
      <c r="N41" s="392"/>
    </row>
    <row r="42" spans="1:14" x14ac:dyDescent="0.2">
      <c r="A42" s="157"/>
      <c r="B42" s="349">
        <v>40445</v>
      </c>
      <c r="C42" s="361" t="s">
        <v>2070</v>
      </c>
      <c r="D42" s="250" t="s">
        <v>2071</v>
      </c>
      <c r="E42" s="295" t="s">
        <v>999</v>
      </c>
      <c r="F42" s="850" t="s">
        <v>1403</v>
      </c>
      <c r="G42" s="852">
        <v>0</v>
      </c>
      <c r="H42" s="892">
        <v>0</v>
      </c>
      <c r="I42" s="852">
        <v>75000</v>
      </c>
      <c r="J42" s="389" t="s">
        <v>14</v>
      </c>
      <c r="K42" s="362"/>
      <c r="L42" s="277"/>
      <c r="M42" s="864"/>
      <c r="N42" s="392"/>
    </row>
    <row r="43" spans="1:14" x14ac:dyDescent="0.2">
      <c r="A43" s="321"/>
      <c r="B43" s="275">
        <v>40445</v>
      </c>
      <c r="C43" s="366" t="s">
        <v>2072</v>
      </c>
      <c r="D43" s="890" t="s">
        <v>2073</v>
      </c>
      <c r="E43" s="1138" t="s">
        <v>1064</v>
      </c>
      <c r="F43" s="850" t="s">
        <v>1403</v>
      </c>
      <c r="G43" s="852">
        <v>0</v>
      </c>
      <c r="H43" s="892">
        <v>0</v>
      </c>
      <c r="I43" s="892">
        <v>153000</v>
      </c>
      <c r="J43" s="396" t="s">
        <v>14</v>
      </c>
      <c r="K43" s="370"/>
      <c r="L43" s="376"/>
      <c r="M43" s="885"/>
      <c r="N43" s="398"/>
    </row>
    <row r="44" spans="1:14" x14ac:dyDescent="0.2">
      <c r="A44" s="157"/>
      <c r="B44" s="349">
        <v>40445</v>
      </c>
      <c r="C44" s="361" t="s">
        <v>2074</v>
      </c>
      <c r="D44" s="250" t="s">
        <v>2075</v>
      </c>
      <c r="E44" s="295" t="s">
        <v>875</v>
      </c>
      <c r="F44" s="850" t="s">
        <v>1403</v>
      </c>
      <c r="G44" s="852">
        <v>0</v>
      </c>
      <c r="H44" s="892">
        <v>0</v>
      </c>
      <c r="I44" s="852">
        <v>2500000</v>
      </c>
      <c r="J44" s="389" t="s">
        <v>14</v>
      </c>
      <c r="K44" s="362"/>
      <c r="L44" s="277"/>
      <c r="M44" s="864"/>
      <c r="N44" s="392"/>
    </row>
    <row r="45" spans="1:14" x14ac:dyDescent="0.2">
      <c r="A45" s="157"/>
      <c r="B45" s="275">
        <v>40445</v>
      </c>
      <c r="C45" s="361" t="s">
        <v>2076</v>
      </c>
      <c r="D45" s="250" t="s">
        <v>2077</v>
      </c>
      <c r="E45" s="295" t="s">
        <v>987</v>
      </c>
      <c r="F45" s="850" t="s">
        <v>1403</v>
      </c>
      <c r="G45" s="852">
        <v>0</v>
      </c>
      <c r="H45" s="892">
        <v>0</v>
      </c>
      <c r="I45" s="852">
        <v>2799000</v>
      </c>
      <c r="J45" s="389" t="s">
        <v>14</v>
      </c>
      <c r="K45" s="362"/>
      <c r="L45" s="277"/>
      <c r="M45" s="864"/>
      <c r="N45" s="392"/>
    </row>
    <row r="46" spans="1:14" x14ac:dyDescent="0.2">
      <c r="A46" s="157"/>
      <c r="B46" s="275">
        <v>40445</v>
      </c>
      <c r="C46" s="361" t="s">
        <v>2078</v>
      </c>
      <c r="D46" s="250" t="s">
        <v>610</v>
      </c>
      <c r="E46" s="295" t="s">
        <v>611</v>
      </c>
      <c r="F46" s="850" t="s">
        <v>1403</v>
      </c>
      <c r="G46" s="852">
        <v>0</v>
      </c>
      <c r="H46" s="892">
        <v>0</v>
      </c>
      <c r="I46" s="852">
        <v>273000</v>
      </c>
      <c r="J46" s="389" t="s">
        <v>14</v>
      </c>
      <c r="K46" s="362"/>
      <c r="L46" s="277"/>
      <c r="M46" s="864"/>
      <c r="N46" s="392"/>
    </row>
    <row r="47" spans="1:14" x14ac:dyDescent="0.2">
      <c r="A47" s="157"/>
      <c r="B47" s="275">
        <v>40445</v>
      </c>
      <c r="C47" s="361" t="s">
        <v>2079</v>
      </c>
      <c r="D47" s="250" t="s">
        <v>2080</v>
      </c>
      <c r="E47" s="295" t="s">
        <v>2081</v>
      </c>
      <c r="F47" s="850" t="s">
        <v>1403</v>
      </c>
      <c r="G47" s="852">
        <v>0</v>
      </c>
      <c r="H47" s="892">
        <v>0</v>
      </c>
      <c r="I47" s="852">
        <v>2650000</v>
      </c>
      <c r="J47" s="389" t="s">
        <v>14</v>
      </c>
      <c r="K47" s="362"/>
      <c r="L47" s="277"/>
      <c r="M47" s="864"/>
      <c r="N47" s="392"/>
    </row>
    <row r="48" spans="1:14" x14ac:dyDescent="0.2">
      <c r="A48" s="321"/>
      <c r="B48" s="1050">
        <v>40445</v>
      </c>
      <c r="C48" s="366" t="s">
        <v>2093</v>
      </c>
      <c r="D48" s="890" t="s">
        <v>865</v>
      </c>
      <c r="E48" s="1138" t="s">
        <v>1001</v>
      </c>
      <c r="F48" s="850" t="s">
        <v>1403</v>
      </c>
      <c r="G48" s="852">
        <v>0</v>
      </c>
      <c r="H48" s="892">
        <v>0</v>
      </c>
      <c r="I48" s="892">
        <v>1096000</v>
      </c>
      <c r="J48" s="396" t="s">
        <v>14</v>
      </c>
      <c r="K48" s="370"/>
      <c r="L48" s="376"/>
      <c r="M48" s="885"/>
      <c r="N48" s="398"/>
    </row>
    <row r="49" spans="1:14" x14ac:dyDescent="0.2">
      <c r="A49" s="321"/>
      <c r="B49" s="275">
        <v>40445</v>
      </c>
      <c r="C49" s="366" t="s">
        <v>2082</v>
      </c>
      <c r="D49" s="890" t="s">
        <v>2083</v>
      </c>
      <c r="E49" s="1138" t="s">
        <v>921</v>
      </c>
      <c r="F49" s="850" t="s">
        <v>1403</v>
      </c>
      <c r="G49" s="852">
        <v>0</v>
      </c>
      <c r="H49" s="892">
        <v>0</v>
      </c>
      <c r="I49" s="892">
        <v>1600000</v>
      </c>
      <c r="J49" s="396" t="s">
        <v>14</v>
      </c>
      <c r="K49" s="370"/>
      <c r="L49" s="376"/>
      <c r="M49" s="885"/>
      <c r="N49" s="398"/>
    </row>
    <row r="50" spans="1:14" x14ac:dyDescent="0.2">
      <c r="A50" s="157"/>
      <c r="B50" s="349">
        <v>40445</v>
      </c>
      <c r="C50" s="361" t="s">
        <v>2084</v>
      </c>
      <c r="D50" s="250" t="s">
        <v>2085</v>
      </c>
      <c r="E50" s="295" t="s">
        <v>987</v>
      </c>
      <c r="F50" s="850" t="s">
        <v>1403</v>
      </c>
      <c r="G50" s="852">
        <v>0</v>
      </c>
      <c r="H50" s="892">
        <v>0</v>
      </c>
      <c r="I50" s="852">
        <v>2828000</v>
      </c>
      <c r="J50" s="389" t="s">
        <v>14</v>
      </c>
      <c r="K50" s="362"/>
      <c r="L50" s="277"/>
      <c r="M50" s="864"/>
      <c r="N50" s="392"/>
    </row>
    <row r="51" spans="1:14" x14ac:dyDescent="0.2">
      <c r="A51" s="157"/>
      <c r="B51" s="275">
        <v>40445</v>
      </c>
      <c r="C51" s="361" t="s">
        <v>2086</v>
      </c>
      <c r="D51" s="250" t="s">
        <v>2087</v>
      </c>
      <c r="E51" s="295" t="s">
        <v>987</v>
      </c>
      <c r="F51" s="850" t="s">
        <v>1403</v>
      </c>
      <c r="G51" s="852">
        <v>0</v>
      </c>
      <c r="H51" s="892">
        <v>0</v>
      </c>
      <c r="I51" s="852">
        <v>350000</v>
      </c>
      <c r="J51" s="389" t="s">
        <v>14</v>
      </c>
      <c r="K51" s="362"/>
      <c r="L51" s="277"/>
      <c r="M51" s="864"/>
      <c r="N51" s="392"/>
    </row>
    <row r="52" spans="1:14" x14ac:dyDescent="0.2">
      <c r="A52" s="157"/>
      <c r="B52" s="275">
        <v>40445</v>
      </c>
      <c r="C52" s="361" t="s">
        <v>2088</v>
      </c>
      <c r="D52" s="250" t="s">
        <v>2089</v>
      </c>
      <c r="E52" s="295" t="s">
        <v>1211</v>
      </c>
      <c r="F52" s="850" t="s">
        <v>1403</v>
      </c>
      <c r="G52" s="852">
        <v>0</v>
      </c>
      <c r="H52" s="852">
        <v>0</v>
      </c>
      <c r="I52" s="852">
        <v>8044000</v>
      </c>
      <c r="J52" s="389" t="s">
        <v>14</v>
      </c>
      <c r="K52" s="362"/>
      <c r="L52" s="277"/>
      <c r="M52" s="864"/>
      <c r="N52" s="392"/>
    </row>
    <row r="53" spans="1:14" x14ac:dyDescent="0.2">
      <c r="A53" s="321" t="s">
        <v>1956</v>
      </c>
      <c r="B53" s="442">
        <v>40450</v>
      </c>
      <c r="C53" s="366" t="s">
        <v>2097</v>
      </c>
      <c r="D53" s="890" t="s">
        <v>2098</v>
      </c>
      <c r="E53" s="1138" t="s">
        <v>1008</v>
      </c>
      <c r="F53" s="891" t="s">
        <v>654</v>
      </c>
      <c r="G53" s="892">
        <v>18000000</v>
      </c>
      <c r="H53" s="892">
        <v>4000000</v>
      </c>
      <c r="I53" s="395">
        <f>G53+H53</f>
        <v>22000000</v>
      </c>
      <c r="J53" s="396" t="s">
        <v>14</v>
      </c>
      <c r="K53" s="370"/>
      <c r="L53" s="376"/>
      <c r="M53" s="885"/>
      <c r="N53" s="398"/>
    </row>
    <row r="54" spans="1:14" x14ac:dyDescent="0.2">
      <c r="A54" s="157" t="s">
        <v>1956</v>
      </c>
      <c r="B54" s="275">
        <v>40450</v>
      </c>
      <c r="C54" s="361" t="s">
        <v>719</v>
      </c>
      <c r="D54" s="250" t="s">
        <v>737</v>
      </c>
      <c r="E54" s="295" t="s">
        <v>987</v>
      </c>
      <c r="F54" s="846" t="s">
        <v>654</v>
      </c>
      <c r="G54" s="852">
        <v>1747000</v>
      </c>
      <c r="H54" s="852">
        <v>2313000</v>
      </c>
      <c r="I54" s="251">
        <f>G54+H54</f>
        <v>4060000</v>
      </c>
      <c r="J54" s="389" t="s">
        <v>14</v>
      </c>
      <c r="K54" s="362"/>
      <c r="L54" s="277"/>
      <c r="M54" s="864"/>
      <c r="N54" s="392"/>
    </row>
    <row r="55" spans="1:14" x14ac:dyDescent="0.2">
      <c r="A55" s="157" t="s">
        <v>1956</v>
      </c>
      <c r="B55" s="442">
        <v>40450</v>
      </c>
      <c r="C55" s="366" t="s">
        <v>893</v>
      </c>
      <c r="D55" s="890" t="s">
        <v>918</v>
      </c>
      <c r="E55" s="1138" t="s">
        <v>1003</v>
      </c>
      <c r="F55" s="891" t="s">
        <v>654</v>
      </c>
      <c r="G55" s="852">
        <v>5000000</v>
      </c>
      <c r="H55" s="852">
        <v>12123000</v>
      </c>
      <c r="I55" s="251">
        <f t="shared" ref="I55:I63" si="2">G55+H55</f>
        <v>17123000</v>
      </c>
      <c r="J55" s="396" t="s">
        <v>14</v>
      </c>
      <c r="K55" s="370"/>
      <c r="L55" s="376"/>
      <c r="M55" s="885"/>
      <c r="N55" s="398"/>
    </row>
    <row r="56" spans="1:14" x14ac:dyDescent="0.2">
      <c r="A56" s="157" t="s">
        <v>1956</v>
      </c>
      <c r="B56" s="275">
        <v>40450</v>
      </c>
      <c r="C56" s="361" t="s">
        <v>1066</v>
      </c>
      <c r="D56" s="250" t="s">
        <v>1067</v>
      </c>
      <c r="E56" s="295" t="s">
        <v>1003</v>
      </c>
      <c r="F56" s="846" t="s">
        <v>654</v>
      </c>
      <c r="G56" s="852">
        <v>50400000</v>
      </c>
      <c r="H56" s="852">
        <v>30514000</v>
      </c>
      <c r="I56" s="251">
        <f t="shared" si="2"/>
        <v>80914000</v>
      </c>
      <c r="J56" s="389" t="s">
        <v>14</v>
      </c>
      <c r="K56" s="362"/>
      <c r="L56" s="277"/>
      <c r="M56" s="864"/>
      <c r="N56" s="392"/>
    </row>
    <row r="57" spans="1:14" x14ac:dyDescent="0.2">
      <c r="A57" s="157">
        <v>1</v>
      </c>
      <c r="B57" s="442">
        <v>40450</v>
      </c>
      <c r="C57" s="361" t="s">
        <v>1086</v>
      </c>
      <c r="D57" s="250" t="s">
        <v>1090</v>
      </c>
      <c r="E57" s="295" t="s">
        <v>1003</v>
      </c>
      <c r="F57" s="846" t="s">
        <v>654</v>
      </c>
      <c r="G57" s="852">
        <v>30000000</v>
      </c>
      <c r="H57" s="852">
        <v>0</v>
      </c>
      <c r="I57" s="251">
        <f t="shared" si="2"/>
        <v>30000000</v>
      </c>
      <c r="J57" s="389" t="s">
        <v>14</v>
      </c>
      <c r="K57" s="362"/>
      <c r="L57" s="277"/>
      <c r="M57" s="864"/>
      <c r="N57" s="392"/>
    </row>
    <row r="58" spans="1:14" x14ac:dyDescent="0.2">
      <c r="A58" s="157">
        <v>1</v>
      </c>
      <c r="B58" s="275">
        <v>40450</v>
      </c>
      <c r="C58" s="361" t="s">
        <v>1034</v>
      </c>
      <c r="D58" s="250" t="s">
        <v>1006</v>
      </c>
      <c r="E58" s="295" t="s">
        <v>1003</v>
      </c>
      <c r="F58" s="846" t="s">
        <v>654</v>
      </c>
      <c r="G58" s="852">
        <v>15750000</v>
      </c>
      <c r="H58" s="852">
        <v>0</v>
      </c>
      <c r="I58" s="251">
        <f t="shared" si="2"/>
        <v>15750000</v>
      </c>
      <c r="J58" s="389" t="s">
        <v>14</v>
      </c>
      <c r="K58" s="362"/>
      <c r="L58" s="277"/>
      <c r="M58" s="864"/>
      <c r="N58" s="392"/>
    </row>
    <row r="59" spans="1:14" x14ac:dyDescent="0.2">
      <c r="A59" s="321">
        <v>1</v>
      </c>
      <c r="B59" s="442">
        <v>40450</v>
      </c>
      <c r="C59" s="366" t="s">
        <v>1047</v>
      </c>
      <c r="D59" s="890" t="s">
        <v>1048</v>
      </c>
      <c r="E59" s="1138" t="s">
        <v>1003</v>
      </c>
      <c r="F59" s="891" t="s">
        <v>654</v>
      </c>
      <c r="G59" s="852">
        <v>4551000</v>
      </c>
      <c r="H59" s="852">
        <v>0</v>
      </c>
      <c r="I59" s="251">
        <f t="shared" si="2"/>
        <v>4551000</v>
      </c>
      <c r="J59" s="396" t="s">
        <v>14</v>
      </c>
      <c r="K59" s="370"/>
      <c r="L59" s="376"/>
      <c r="M59" s="885"/>
      <c r="N59" s="398"/>
    </row>
    <row r="60" spans="1:14" x14ac:dyDescent="0.2">
      <c r="A60" s="157">
        <v>1</v>
      </c>
      <c r="B60" s="275">
        <v>40450</v>
      </c>
      <c r="C60" s="361" t="s">
        <v>1101</v>
      </c>
      <c r="D60" s="250" t="s">
        <v>1126</v>
      </c>
      <c r="E60" s="295" t="s">
        <v>1127</v>
      </c>
      <c r="F60" s="846" t="s">
        <v>654</v>
      </c>
      <c r="G60" s="852">
        <v>9734000</v>
      </c>
      <c r="H60" s="852">
        <v>0</v>
      </c>
      <c r="I60" s="251">
        <f t="shared" si="2"/>
        <v>9734000</v>
      </c>
      <c r="J60" s="389" t="s">
        <v>14</v>
      </c>
      <c r="K60" s="362"/>
      <c r="L60" s="277"/>
      <c r="M60" s="864"/>
      <c r="N60" s="392"/>
    </row>
    <row r="61" spans="1:14" x14ac:dyDescent="0.2">
      <c r="A61" s="157">
        <v>1</v>
      </c>
      <c r="B61" s="442">
        <v>40450</v>
      </c>
      <c r="C61" s="361" t="s">
        <v>1484</v>
      </c>
      <c r="D61" s="250" t="s">
        <v>2102</v>
      </c>
      <c r="E61" s="295" t="s">
        <v>1003</v>
      </c>
      <c r="F61" s="846" t="s">
        <v>654</v>
      </c>
      <c r="G61" s="852">
        <v>54600000</v>
      </c>
      <c r="H61" s="852">
        <v>0</v>
      </c>
      <c r="I61" s="251">
        <f t="shared" si="2"/>
        <v>54600000</v>
      </c>
      <c r="J61" s="389" t="s">
        <v>14</v>
      </c>
      <c r="K61" s="362"/>
      <c r="L61" s="277"/>
      <c r="M61" s="864"/>
      <c r="N61" s="392"/>
    </row>
    <row r="62" spans="1:14" x14ac:dyDescent="0.2">
      <c r="A62" s="157">
        <v>1</v>
      </c>
      <c r="B62" s="275">
        <v>40450</v>
      </c>
      <c r="C62" s="361" t="s">
        <v>430</v>
      </c>
      <c r="D62" s="250" t="s">
        <v>1394</v>
      </c>
      <c r="E62" s="295" t="s">
        <v>1064</v>
      </c>
      <c r="F62" s="846" t="s">
        <v>654</v>
      </c>
      <c r="G62" s="852">
        <v>6245000</v>
      </c>
      <c r="H62" s="852">
        <v>0</v>
      </c>
      <c r="I62" s="251">
        <f t="shared" si="2"/>
        <v>6245000</v>
      </c>
      <c r="J62" s="389" t="s">
        <v>14</v>
      </c>
      <c r="K62" s="362"/>
      <c r="L62" s="277"/>
      <c r="M62" s="864"/>
      <c r="N62" s="392"/>
    </row>
    <row r="63" spans="1:14" x14ac:dyDescent="0.2">
      <c r="A63" s="157">
        <v>1</v>
      </c>
      <c r="B63" s="442">
        <v>40450</v>
      </c>
      <c r="C63" s="361" t="s">
        <v>270</v>
      </c>
      <c r="D63" s="250" t="s">
        <v>286</v>
      </c>
      <c r="E63" s="295" t="s">
        <v>1003</v>
      </c>
      <c r="F63" s="846" t="s">
        <v>654</v>
      </c>
      <c r="G63" s="852">
        <v>17910000</v>
      </c>
      <c r="H63" s="852">
        <v>0</v>
      </c>
      <c r="I63" s="251">
        <f t="shared" si="2"/>
        <v>17910000</v>
      </c>
      <c r="J63" s="389" t="s">
        <v>14</v>
      </c>
      <c r="K63" s="362"/>
      <c r="L63" s="277"/>
      <c r="M63" s="864"/>
      <c r="N63" s="392"/>
    </row>
    <row r="64" spans="1:14" x14ac:dyDescent="0.2">
      <c r="A64" s="321"/>
      <c r="B64" s="275">
        <v>40450</v>
      </c>
      <c r="C64" s="1044" t="s">
        <v>2104</v>
      </c>
      <c r="D64" s="1045" t="s">
        <v>2105</v>
      </c>
      <c r="E64" s="1046" t="s">
        <v>1310</v>
      </c>
      <c r="F64" s="1047" t="s">
        <v>654</v>
      </c>
      <c r="G64" s="852">
        <v>0</v>
      </c>
      <c r="H64" s="852">
        <v>0</v>
      </c>
      <c r="I64" s="251">
        <v>5250000</v>
      </c>
      <c r="J64" s="313" t="s">
        <v>14</v>
      </c>
      <c r="K64" s="370"/>
      <c r="L64" s="376"/>
      <c r="M64" s="373"/>
      <c r="N64" s="372"/>
    </row>
    <row r="65" spans="1:14" x14ac:dyDescent="0.2">
      <c r="A65" s="171"/>
      <c r="B65" s="442">
        <v>40450</v>
      </c>
      <c r="C65" s="856" t="s">
        <v>2106</v>
      </c>
      <c r="D65" s="857" t="s">
        <v>2107</v>
      </c>
      <c r="E65" s="858" t="s">
        <v>1003</v>
      </c>
      <c r="F65" s="850" t="s">
        <v>1403</v>
      </c>
      <c r="G65" s="852">
        <v>0</v>
      </c>
      <c r="H65" s="852">
        <v>0</v>
      </c>
      <c r="I65" s="251">
        <v>7922000</v>
      </c>
      <c r="J65" s="327" t="s">
        <v>14</v>
      </c>
      <c r="K65" s="381"/>
      <c r="L65" s="333"/>
      <c r="M65" s="383"/>
      <c r="N65" s="382"/>
    </row>
    <row r="66" spans="1:14" x14ac:dyDescent="0.2">
      <c r="A66" s="157"/>
      <c r="B66" s="275">
        <v>40450</v>
      </c>
      <c r="C66" s="361" t="s">
        <v>2108</v>
      </c>
      <c r="D66" s="250" t="s">
        <v>2109</v>
      </c>
      <c r="E66" s="295" t="s">
        <v>1003</v>
      </c>
      <c r="F66" s="850" t="s">
        <v>1403</v>
      </c>
      <c r="G66" s="852">
        <v>0</v>
      </c>
      <c r="H66" s="852">
        <v>0</v>
      </c>
      <c r="I66" s="251">
        <v>3297000</v>
      </c>
      <c r="J66" s="389" t="s">
        <v>14</v>
      </c>
      <c r="K66" s="362"/>
      <c r="L66" s="277"/>
      <c r="M66" s="864"/>
      <c r="N66" s="392"/>
    </row>
    <row r="67" spans="1:14" x14ac:dyDescent="0.2">
      <c r="A67" s="157"/>
      <c r="B67" s="275">
        <v>40450</v>
      </c>
      <c r="C67" s="361" t="s">
        <v>2110</v>
      </c>
      <c r="D67" s="250" t="s">
        <v>1027</v>
      </c>
      <c r="E67" s="295" t="s">
        <v>132</v>
      </c>
      <c r="F67" s="850" t="s">
        <v>1403</v>
      </c>
      <c r="G67" s="852">
        <v>0</v>
      </c>
      <c r="H67" s="852">
        <v>0</v>
      </c>
      <c r="I67" s="251">
        <v>1709000</v>
      </c>
      <c r="J67" s="389" t="s">
        <v>14</v>
      </c>
      <c r="K67" s="362"/>
      <c r="L67" s="277"/>
      <c r="M67" s="864"/>
      <c r="N67" s="392"/>
    </row>
    <row r="68" spans="1:14" x14ac:dyDescent="0.2">
      <c r="A68" s="321"/>
      <c r="B68" s="442">
        <v>40450</v>
      </c>
      <c r="C68" s="366" t="s">
        <v>2111</v>
      </c>
      <c r="D68" s="890" t="s">
        <v>15</v>
      </c>
      <c r="E68" s="1138" t="s">
        <v>132</v>
      </c>
      <c r="F68" s="850" t="s">
        <v>1403</v>
      </c>
      <c r="G68" s="852">
        <v>0</v>
      </c>
      <c r="H68" s="852">
        <v>0</v>
      </c>
      <c r="I68" s="251">
        <v>14000</v>
      </c>
      <c r="J68" s="1051" t="s">
        <v>14</v>
      </c>
      <c r="K68" s="370"/>
      <c r="L68" s="376"/>
      <c r="M68" s="885"/>
      <c r="N68" s="398"/>
    </row>
    <row r="69" spans="1:14" x14ac:dyDescent="0.2">
      <c r="A69" s="157"/>
      <c r="B69" s="275">
        <v>40450</v>
      </c>
      <c r="C69" s="361" t="s">
        <v>2112</v>
      </c>
      <c r="D69" s="250" t="s">
        <v>2113</v>
      </c>
      <c r="E69" s="295" t="s">
        <v>132</v>
      </c>
      <c r="F69" s="850" t="s">
        <v>1403</v>
      </c>
      <c r="G69" s="852">
        <v>0</v>
      </c>
      <c r="H69" s="852">
        <v>0</v>
      </c>
      <c r="I69" s="251">
        <v>502000</v>
      </c>
      <c r="J69" s="389" t="s">
        <v>14</v>
      </c>
      <c r="K69" s="362"/>
      <c r="L69" s="277"/>
      <c r="M69" s="864"/>
      <c r="N69" s="392"/>
    </row>
    <row r="70" spans="1:14" x14ac:dyDescent="0.2">
      <c r="A70" s="157"/>
      <c r="B70" s="442">
        <v>40450</v>
      </c>
      <c r="C70" s="361" t="s">
        <v>2114</v>
      </c>
      <c r="D70" s="250" t="s">
        <v>2115</v>
      </c>
      <c r="E70" s="295" t="s">
        <v>1127</v>
      </c>
      <c r="F70" s="850" t="s">
        <v>1403</v>
      </c>
      <c r="G70" s="852">
        <v>0</v>
      </c>
      <c r="H70" s="852">
        <v>0</v>
      </c>
      <c r="I70" s="251">
        <v>2646000</v>
      </c>
      <c r="J70" s="389" t="s">
        <v>14</v>
      </c>
      <c r="K70" s="362"/>
      <c r="L70" s="277"/>
      <c r="M70" s="864"/>
      <c r="N70" s="392"/>
    </row>
    <row r="71" spans="1:14" x14ac:dyDescent="0.2">
      <c r="A71" s="157"/>
      <c r="B71" s="275">
        <v>40450</v>
      </c>
      <c r="C71" s="361" t="s">
        <v>2116</v>
      </c>
      <c r="D71" s="250" t="s">
        <v>2117</v>
      </c>
      <c r="E71" s="295" t="s">
        <v>1127</v>
      </c>
      <c r="F71" s="850" t="s">
        <v>1403</v>
      </c>
      <c r="G71" s="852">
        <v>0</v>
      </c>
      <c r="H71" s="852">
        <v>0</v>
      </c>
      <c r="I71" s="251">
        <v>6300000</v>
      </c>
      <c r="J71" s="389" t="s">
        <v>14</v>
      </c>
      <c r="K71" s="362"/>
      <c r="L71" s="277"/>
      <c r="M71" s="864"/>
      <c r="N71" s="392"/>
    </row>
    <row r="72" spans="1:14" s="297" customFormat="1" ht="28.5" x14ac:dyDescent="0.2">
      <c r="A72" s="189"/>
      <c r="B72" s="1285">
        <v>40450</v>
      </c>
      <c r="C72" s="1039" t="s">
        <v>2245</v>
      </c>
      <c r="D72" s="1286" t="s">
        <v>131</v>
      </c>
      <c r="E72" s="296" t="s">
        <v>132</v>
      </c>
      <c r="F72" s="1287" t="s">
        <v>1403</v>
      </c>
      <c r="G72" s="1288">
        <v>0</v>
      </c>
      <c r="H72" s="1288">
        <v>0</v>
      </c>
      <c r="I72" s="255">
        <v>57000</v>
      </c>
      <c r="J72" s="401" t="s">
        <v>14</v>
      </c>
      <c r="K72" s="1289"/>
      <c r="L72" s="282"/>
      <c r="M72" s="1290"/>
      <c r="N72" s="1291"/>
    </row>
    <row r="73" spans="1:14" x14ac:dyDescent="0.2">
      <c r="A73" s="157"/>
      <c r="B73" s="275">
        <v>40450</v>
      </c>
      <c r="C73" s="361" t="s">
        <v>2118</v>
      </c>
      <c r="D73" s="250" t="s">
        <v>922</v>
      </c>
      <c r="E73" s="295" t="s">
        <v>985</v>
      </c>
      <c r="F73" s="850" t="s">
        <v>1403</v>
      </c>
      <c r="G73" s="852">
        <v>0</v>
      </c>
      <c r="H73" s="852">
        <v>0</v>
      </c>
      <c r="I73" s="251">
        <v>325000</v>
      </c>
      <c r="J73" s="389" t="s">
        <v>14</v>
      </c>
      <c r="K73" s="362"/>
      <c r="L73" s="277"/>
      <c r="M73" s="864"/>
      <c r="N73" s="392"/>
    </row>
    <row r="74" spans="1:14" x14ac:dyDescent="0.2">
      <c r="A74" s="157"/>
      <c r="B74" s="442">
        <v>40450</v>
      </c>
      <c r="C74" s="361" t="s">
        <v>2119</v>
      </c>
      <c r="D74" s="250" t="s">
        <v>2120</v>
      </c>
      <c r="E74" s="295" t="s">
        <v>1106</v>
      </c>
      <c r="F74" s="850" t="s">
        <v>1403</v>
      </c>
      <c r="G74" s="852">
        <v>0</v>
      </c>
      <c r="H74" s="852">
        <v>0</v>
      </c>
      <c r="I74" s="251">
        <v>7000</v>
      </c>
      <c r="J74" s="389" t="s">
        <v>14</v>
      </c>
      <c r="K74" s="362"/>
      <c r="L74" s="277"/>
      <c r="M74" s="864"/>
      <c r="N74" s="392"/>
    </row>
    <row r="75" spans="1:14" x14ac:dyDescent="0.2">
      <c r="A75" s="321"/>
      <c r="B75" s="275">
        <v>40450</v>
      </c>
      <c r="C75" s="366" t="s">
        <v>2121</v>
      </c>
      <c r="D75" s="890" t="s">
        <v>2122</v>
      </c>
      <c r="E75" s="1138" t="s">
        <v>985</v>
      </c>
      <c r="F75" s="850" t="s">
        <v>1403</v>
      </c>
      <c r="G75" s="852">
        <v>0</v>
      </c>
      <c r="H75" s="852">
        <v>0</v>
      </c>
      <c r="I75" s="251">
        <v>450000</v>
      </c>
      <c r="J75" s="396" t="s">
        <v>14</v>
      </c>
      <c r="K75" s="370"/>
      <c r="L75" s="376"/>
      <c r="M75" s="885"/>
      <c r="N75" s="398"/>
    </row>
    <row r="76" spans="1:14" x14ac:dyDescent="0.2">
      <c r="A76" s="157"/>
      <c r="B76" s="442">
        <v>40450</v>
      </c>
      <c r="C76" s="361" t="s">
        <v>2123</v>
      </c>
      <c r="D76" s="250" t="s">
        <v>2124</v>
      </c>
      <c r="E76" s="295" t="s">
        <v>1069</v>
      </c>
      <c r="F76" s="850" t="s">
        <v>1403</v>
      </c>
      <c r="G76" s="852">
        <v>0</v>
      </c>
      <c r="H76" s="852">
        <v>0</v>
      </c>
      <c r="I76" s="251">
        <v>3260000</v>
      </c>
      <c r="J76" s="389" t="s">
        <v>14</v>
      </c>
      <c r="K76" s="362"/>
      <c r="L76" s="277"/>
      <c r="M76" s="864"/>
      <c r="N76" s="392"/>
    </row>
    <row r="77" spans="1:14" x14ac:dyDescent="0.2">
      <c r="A77" s="157"/>
      <c r="B77" s="442">
        <v>40450</v>
      </c>
      <c r="C77" s="361" t="s">
        <v>2125</v>
      </c>
      <c r="D77" s="250" t="s">
        <v>841</v>
      </c>
      <c r="E77" s="295" t="s">
        <v>2126</v>
      </c>
      <c r="F77" s="850" t="s">
        <v>1403</v>
      </c>
      <c r="G77" s="852">
        <v>0</v>
      </c>
      <c r="H77" s="852">
        <v>0</v>
      </c>
      <c r="I77" s="251">
        <v>1091000</v>
      </c>
      <c r="J77" s="389" t="s">
        <v>14</v>
      </c>
      <c r="K77" s="362"/>
      <c r="L77" s="277"/>
      <c r="M77" s="864"/>
      <c r="N77" s="392"/>
    </row>
    <row r="78" spans="1:14" x14ac:dyDescent="0.2">
      <c r="A78" s="321"/>
      <c r="B78" s="275">
        <v>40450</v>
      </c>
      <c r="C78" s="366" t="s">
        <v>2127</v>
      </c>
      <c r="D78" s="890" t="s">
        <v>678</v>
      </c>
      <c r="E78" s="1138" t="s">
        <v>704</v>
      </c>
      <c r="F78" s="850" t="s">
        <v>1403</v>
      </c>
      <c r="G78" s="852">
        <v>0</v>
      </c>
      <c r="H78" s="852">
        <v>0</v>
      </c>
      <c r="I78" s="251">
        <v>1000000</v>
      </c>
      <c r="J78" s="396" t="s">
        <v>14</v>
      </c>
      <c r="K78" s="370"/>
      <c r="L78" s="376"/>
      <c r="M78" s="885"/>
      <c r="N78" s="398"/>
    </row>
    <row r="79" spans="1:14" x14ac:dyDescent="0.2">
      <c r="A79" s="157"/>
      <c r="B79" s="442">
        <v>40450</v>
      </c>
      <c r="C79" s="361" t="s">
        <v>2128</v>
      </c>
      <c r="D79" s="250" t="s">
        <v>131</v>
      </c>
      <c r="E79" s="295" t="s">
        <v>132</v>
      </c>
      <c r="F79" s="850" t="s">
        <v>1403</v>
      </c>
      <c r="G79" s="852">
        <v>0</v>
      </c>
      <c r="H79" s="852">
        <v>0</v>
      </c>
      <c r="I79" s="251">
        <v>295000</v>
      </c>
      <c r="J79" s="389" t="s">
        <v>14</v>
      </c>
      <c r="K79" s="362"/>
      <c r="L79" s="277"/>
      <c r="M79" s="864"/>
      <c r="N79" s="392"/>
    </row>
    <row r="80" spans="1:14" x14ac:dyDescent="0.2">
      <c r="A80" s="157"/>
      <c r="B80" s="275">
        <v>40450</v>
      </c>
      <c r="C80" s="361" t="s">
        <v>2129</v>
      </c>
      <c r="D80" s="250" t="s">
        <v>2130</v>
      </c>
      <c r="E80" s="295" t="s">
        <v>1069</v>
      </c>
      <c r="F80" s="850" t="s">
        <v>1403</v>
      </c>
      <c r="G80" s="852">
        <v>0</v>
      </c>
      <c r="H80" s="852">
        <v>0</v>
      </c>
      <c r="I80" s="251">
        <v>1100000</v>
      </c>
      <c r="J80" s="389" t="s">
        <v>14</v>
      </c>
      <c r="K80" s="362"/>
      <c r="L80" s="277"/>
      <c r="M80" s="864"/>
      <c r="N80" s="392"/>
    </row>
    <row r="81" spans="1:14" x14ac:dyDescent="0.2">
      <c r="A81" s="157"/>
      <c r="B81" s="442">
        <v>40450</v>
      </c>
      <c r="C81" s="361" t="s">
        <v>2131</v>
      </c>
      <c r="D81" s="250" t="s">
        <v>1214</v>
      </c>
      <c r="E81" s="295" t="s">
        <v>1215</v>
      </c>
      <c r="F81" s="850" t="s">
        <v>1403</v>
      </c>
      <c r="G81" s="852">
        <v>0</v>
      </c>
      <c r="H81" s="852">
        <v>0</v>
      </c>
      <c r="I81" s="251">
        <v>1522000</v>
      </c>
      <c r="J81" s="389" t="s">
        <v>14</v>
      </c>
      <c r="K81" s="362"/>
      <c r="L81" s="277"/>
      <c r="M81" s="864"/>
      <c r="N81" s="392"/>
    </row>
    <row r="82" spans="1:14" x14ac:dyDescent="0.2">
      <c r="A82" s="157"/>
      <c r="B82" s="275">
        <v>40450</v>
      </c>
      <c r="C82" s="361" t="s">
        <v>2132</v>
      </c>
      <c r="D82" s="250" t="s">
        <v>2133</v>
      </c>
      <c r="E82" s="295" t="s">
        <v>987</v>
      </c>
      <c r="F82" s="850" t="s">
        <v>1403</v>
      </c>
      <c r="G82" s="852">
        <v>0</v>
      </c>
      <c r="H82" s="852">
        <v>0</v>
      </c>
      <c r="I82" s="251">
        <v>30000</v>
      </c>
      <c r="J82" s="389" t="s">
        <v>14</v>
      </c>
      <c r="K82" s="362"/>
      <c r="L82" s="277"/>
      <c r="M82" s="864"/>
      <c r="N82" s="392"/>
    </row>
    <row r="83" spans="1:14" x14ac:dyDescent="0.2">
      <c r="A83" s="321"/>
      <c r="B83" s="442">
        <v>40450</v>
      </c>
      <c r="C83" s="366" t="s">
        <v>2134</v>
      </c>
      <c r="D83" s="890" t="s">
        <v>2135</v>
      </c>
      <c r="E83" s="1138" t="s">
        <v>704</v>
      </c>
      <c r="F83" s="850" t="s">
        <v>1403</v>
      </c>
      <c r="G83" s="852">
        <v>0</v>
      </c>
      <c r="H83" s="852">
        <v>0</v>
      </c>
      <c r="I83" s="251">
        <v>350000</v>
      </c>
      <c r="J83" s="396" t="s">
        <v>14</v>
      </c>
      <c r="K83" s="370"/>
      <c r="L83" s="376"/>
      <c r="M83" s="885"/>
      <c r="N83" s="398"/>
    </row>
    <row r="84" spans="1:14" x14ac:dyDescent="0.2">
      <c r="A84" s="321"/>
      <c r="B84" s="275">
        <v>40450</v>
      </c>
      <c r="C84" s="366" t="s">
        <v>2136</v>
      </c>
      <c r="D84" s="890" t="s">
        <v>1116</v>
      </c>
      <c r="E84" s="1138" t="s">
        <v>1026</v>
      </c>
      <c r="F84" s="850" t="s">
        <v>1403</v>
      </c>
      <c r="G84" s="852">
        <v>0</v>
      </c>
      <c r="H84" s="852">
        <v>0</v>
      </c>
      <c r="I84" s="251">
        <v>100000</v>
      </c>
      <c r="J84" s="396" t="s">
        <v>14</v>
      </c>
      <c r="K84" s="370"/>
      <c r="L84" s="376"/>
      <c r="M84" s="885"/>
      <c r="N84" s="398"/>
    </row>
    <row r="85" spans="1:14" x14ac:dyDescent="0.2">
      <c r="A85" s="157"/>
      <c r="B85" s="442">
        <v>40450</v>
      </c>
      <c r="C85" s="361" t="s">
        <v>2165</v>
      </c>
      <c r="D85" s="250" t="s">
        <v>2137</v>
      </c>
      <c r="E85" s="295" t="s">
        <v>1211</v>
      </c>
      <c r="F85" s="850" t="s">
        <v>1403</v>
      </c>
      <c r="G85" s="852">
        <v>0</v>
      </c>
      <c r="H85" s="852">
        <v>0</v>
      </c>
      <c r="I85" s="251">
        <v>9278000</v>
      </c>
      <c r="J85" s="389" t="s">
        <v>14</v>
      </c>
      <c r="K85" s="362"/>
      <c r="L85" s="277"/>
      <c r="M85" s="864"/>
      <c r="N85" s="392"/>
    </row>
    <row r="86" spans="1:14" x14ac:dyDescent="0.2">
      <c r="A86" s="157"/>
      <c r="B86" s="275">
        <v>40450</v>
      </c>
      <c r="C86" s="361" t="s">
        <v>2138</v>
      </c>
      <c r="D86" s="250" t="s">
        <v>990</v>
      </c>
      <c r="E86" s="295" t="s">
        <v>987</v>
      </c>
      <c r="F86" s="850" t="s">
        <v>1403</v>
      </c>
      <c r="G86" s="852">
        <v>0</v>
      </c>
      <c r="H86" s="852">
        <v>0</v>
      </c>
      <c r="I86" s="251">
        <v>100000</v>
      </c>
      <c r="J86" s="389" t="s">
        <v>14</v>
      </c>
      <c r="K86" s="362"/>
      <c r="L86" s="277"/>
      <c r="M86" s="864"/>
      <c r="N86" s="392"/>
    </row>
    <row r="87" spans="1:14" x14ac:dyDescent="0.2">
      <c r="A87" s="157"/>
      <c r="B87" s="442">
        <v>40450</v>
      </c>
      <c r="C87" s="361" t="s">
        <v>2139</v>
      </c>
      <c r="D87" s="250" t="s">
        <v>1995</v>
      </c>
      <c r="E87" s="295" t="s">
        <v>1039</v>
      </c>
      <c r="F87" s="850" t="s">
        <v>1403</v>
      </c>
      <c r="G87" s="852">
        <v>0</v>
      </c>
      <c r="H87" s="852">
        <v>0</v>
      </c>
      <c r="I87" s="251">
        <v>1229000</v>
      </c>
      <c r="J87" s="389" t="s">
        <v>14</v>
      </c>
      <c r="K87" s="362"/>
      <c r="L87" s="277"/>
      <c r="M87" s="864"/>
      <c r="N87" s="392"/>
    </row>
    <row r="88" spans="1:14" x14ac:dyDescent="0.2">
      <c r="A88" s="157"/>
      <c r="B88" s="275">
        <v>40450</v>
      </c>
      <c r="C88" s="361" t="s">
        <v>2140</v>
      </c>
      <c r="D88" s="250" t="s">
        <v>2141</v>
      </c>
      <c r="E88" s="295" t="s">
        <v>1310</v>
      </c>
      <c r="F88" s="850" t="s">
        <v>1403</v>
      </c>
      <c r="G88" s="852">
        <v>0</v>
      </c>
      <c r="H88" s="852">
        <v>0</v>
      </c>
      <c r="I88" s="251">
        <v>31000</v>
      </c>
      <c r="J88" s="389" t="s">
        <v>14</v>
      </c>
      <c r="K88" s="362"/>
      <c r="L88" s="277"/>
      <c r="M88" s="864"/>
      <c r="N88" s="392"/>
    </row>
    <row r="89" spans="1:14" x14ac:dyDescent="0.2">
      <c r="A89" s="157"/>
      <c r="B89" s="275">
        <v>40450</v>
      </c>
      <c r="C89" s="361" t="s">
        <v>2142</v>
      </c>
      <c r="D89" s="250" t="s">
        <v>2143</v>
      </c>
      <c r="E89" s="295" t="s">
        <v>611</v>
      </c>
      <c r="F89" s="850" t="s">
        <v>1403</v>
      </c>
      <c r="G89" s="852">
        <v>0</v>
      </c>
      <c r="H89" s="852">
        <v>0</v>
      </c>
      <c r="I89" s="251">
        <v>698000</v>
      </c>
      <c r="J89" s="389" t="s">
        <v>14</v>
      </c>
      <c r="K89" s="362"/>
      <c r="L89" s="277"/>
      <c r="M89" s="864"/>
      <c r="N89" s="392"/>
    </row>
    <row r="90" spans="1:14" ht="17.25" thickBot="1" x14ac:dyDescent="0.25">
      <c r="A90" s="8"/>
      <c r="B90" s="11">
        <v>40451</v>
      </c>
      <c r="C90" s="405" t="s">
        <v>2145</v>
      </c>
      <c r="D90" s="406" t="s">
        <v>1207</v>
      </c>
      <c r="E90" s="407" t="s">
        <v>132</v>
      </c>
      <c r="F90" s="1171" t="s">
        <v>1403</v>
      </c>
      <c r="G90" s="1172">
        <v>0</v>
      </c>
      <c r="H90" s="1172">
        <v>0</v>
      </c>
      <c r="I90" s="409">
        <v>300000</v>
      </c>
      <c r="J90" s="410" t="s">
        <v>14</v>
      </c>
      <c r="K90" s="1052"/>
      <c r="L90" s="417"/>
      <c r="M90" s="1053"/>
      <c r="N90" s="1054"/>
    </row>
    <row r="91" spans="1:14" x14ac:dyDescent="0.2">
      <c r="C91" s="420"/>
    </row>
    <row r="92" spans="1:14" ht="18" customHeight="1" thickBot="1" x14ac:dyDescent="0.3">
      <c r="G92" s="1134"/>
      <c r="H92" s="1134" t="s">
        <v>1958</v>
      </c>
      <c r="I92" s="803">
        <f>SUM(I5:I90)</f>
        <v>570073000</v>
      </c>
      <c r="J92" s="425"/>
      <c r="K92" s="829" t="s">
        <v>1959</v>
      </c>
      <c r="L92" s="829"/>
      <c r="M92" s="829"/>
      <c r="N92" s="830">
        <f>SUM(M5:M90)</f>
        <v>0</v>
      </c>
    </row>
    <row r="93" spans="1:14" ht="16.5" customHeight="1" thickTop="1" x14ac:dyDescent="0.2">
      <c r="K93" s="1675"/>
      <c r="L93" s="1675"/>
      <c r="M93" s="1675"/>
      <c r="N93" s="1675"/>
    </row>
    <row r="94" spans="1:14" ht="16.5" customHeight="1" thickBot="1" x14ac:dyDescent="0.3">
      <c r="F94" s="1666" t="s">
        <v>1960</v>
      </c>
      <c r="G94" s="1666"/>
      <c r="H94" s="1666"/>
      <c r="I94" s="1666"/>
      <c r="J94" s="1666"/>
      <c r="K94" s="1666"/>
      <c r="L94" s="822"/>
      <c r="M94" s="831">
        <f>I92-N92</f>
        <v>570073000</v>
      </c>
      <c r="N94" s="832"/>
    </row>
    <row r="95" spans="1:14" ht="16.5" customHeight="1" thickTop="1" x14ac:dyDescent="0.25">
      <c r="F95" s="1134"/>
      <c r="G95" s="1134"/>
      <c r="H95" s="1134"/>
      <c r="I95" s="1134"/>
      <c r="J95" s="1134"/>
      <c r="K95" s="1134"/>
      <c r="L95" s="523"/>
      <c r="M95" s="769"/>
    </row>
    <row r="96" spans="1:14" ht="16.5" customHeight="1" x14ac:dyDescent="0.2">
      <c r="A96" s="1684" t="s">
        <v>1964</v>
      </c>
      <c r="B96" s="1684"/>
      <c r="C96" s="1684"/>
      <c r="D96" s="1684"/>
      <c r="E96" s="1684"/>
      <c r="F96" s="1684"/>
      <c r="G96" s="1684"/>
      <c r="H96" s="1684"/>
      <c r="I96" s="1684"/>
      <c r="J96" s="1684"/>
      <c r="K96" s="1684"/>
      <c r="L96" s="1684"/>
      <c r="M96" s="1684"/>
      <c r="N96" s="1684"/>
    </row>
    <row r="97" spans="1:14" ht="16.5" customHeight="1" x14ac:dyDescent="0.2">
      <c r="A97" s="1684" t="s">
        <v>1961</v>
      </c>
      <c r="B97" s="1684"/>
      <c r="C97" s="1684"/>
      <c r="D97" s="1684"/>
      <c r="E97" s="1684"/>
      <c r="F97" s="1684"/>
      <c r="G97" s="1684"/>
      <c r="H97" s="1684"/>
      <c r="I97" s="1684"/>
      <c r="J97" s="1684"/>
      <c r="K97" s="1684"/>
      <c r="L97" s="1684"/>
      <c r="M97" s="1684"/>
      <c r="N97" s="1684"/>
    </row>
    <row r="98" spans="1:14" ht="16.5" customHeight="1" x14ac:dyDescent="0.2">
      <c r="A98" s="1684" t="s">
        <v>2020</v>
      </c>
      <c r="B98" s="1684"/>
      <c r="C98" s="1684"/>
      <c r="D98" s="1684"/>
      <c r="E98" s="1684"/>
      <c r="F98" s="1684"/>
      <c r="G98" s="1684"/>
      <c r="H98" s="1684"/>
      <c r="I98" s="1684"/>
      <c r="J98" s="1684"/>
      <c r="K98" s="1684"/>
      <c r="L98" s="1684"/>
      <c r="M98" s="1684"/>
      <c r="N98" s="1684"/>
    </row>
    <row r="135" spans="2:258" s="1136" customFormat="1" ht="14.25" customHeight="1" x14ac:dyDescent="0.2">
      <c r="B135" s="419"/>
      <c r="C135" s="1146"/>
      <c r="D135" s="1142"/>
      <c r="E135" s="1135"/>
      <c r="F135" s="1146"/>
      <c r="G135" s="1146"/>
      <c r="H135" s="1146"/>
      <c r="I135" s="421"/>
      <c r="J135" s="1135"/>
      <c r="K135" s="1135"/>
      <c r="L135" s="422"/>
      <c r="M135" s="423"/>
      <c r="N135" s="423"/>
      <c r="O135" s="1146"/>
      <c r="P135" s="1146"/>
      <c r="Q135" s="1146"/>
      <c r="R135" s="1146"/>
      <c r="S135" s="1146"/>
      <c r="T135" s="1146"/>
      <c r="U135" s="1146"/>
      <c r="V135" s="1146"/>
      <c r="W135" s="1146"/>
      <c r="X135" s="1146"/>
      <c r="Y135" s="1146"/>
      <c r="Z135" s="1146"/>
      <c r="AA135" s="1146"/>
      <c r="AB135" s="1146"/>
      <c r="AC135" s="1146"/>
      <c r="AD135" s="1146"/>
      <c r="AE135" s="1146"/>
      <c r="AF135" s="1146"/>
      <c r="AG135" s="1146"/>
      <c r="AH135" s="1146"/>
      <c r="AI135" s="1146"/>
      <c r="AJ135" s="1146"/>
      <c r="AK135" s="1146"/>
      <c r="AL135" s="1146"/>
      <c r="AM135" s="1146"/>
      <c r="AN135" s="1146"/>
      <c r="AO135" s="1146"/>
      <c r="AP135" s="1146"/>
      <c r="AQ135" s="1146"/>
      <c r="AR135" s="1146"/>
      <c r="AS135" s="1146"/>
      <c r="AT135" s="1146"/>
      <c r="AU135" s="1146"/>
      <c r="AV135" s="1146"/>
      <c r="AW135" s="1146"/>
      <c r="AX135" s="1146"/>
      <c r="AY135" s="1146"/>
      <c r="AZ135" s="1146"/>
      <c r="BA135" s="1146"/>
      <c r="BB135" s="1146"/>
      <c r="BC135" s="1146"/>
      <c r="BD135" s="1146"/>
      <c r="BE135" s="1146"/>
      <c r="BF135" s="1146"/>
      <c r="BG135" s="1146"/>
      <c r="BH135" s="1146"/>
      <c r="BI135" s="1146"/>
      <c r="BJ135" s="1146"/>
      <c r="BK135" s="1146"/>
      <c r="BL135" s="1146"/>
      <c r="BM135" s="1146"/>
      <c r="BN135" s="1146"/>
      <c r="BO135" s="1146"/>
      <c r="BP135" s="1146"/>
      <c r="BQ135" s="1146"/>
      <c r="BR135" s="1146"/>
      <c r="BS135" s="1146"/>
      <c r="BT135" s="1146"/>
      <c r="BU135" s="1146"/>
      <c r="BV135" s="1146"/>
      <c r="BW135" s="1146"/>
      <c r="BX135" s="1146"/>
      <c r="BY135" s="1146"/>
      <c r="BZ135" s="1146"/>
      <c r="CA135" s="1146"/>
      <c r="CB135" s="1146"/>
      <c r="CC135" s="1146"/>
      <c r="CD135" s="1146"/>
      <c r="CE135" s="1146"/>
      <c r="CF135" s="1146"/>
      <c r="CG135" s="1146"/>
      <c r="CH135" s="1146"/>
      <c r="CI135" s="1146"/>
      <c r="CJ135" s="1146"/>
      <c r="CK135" s="1146"/>
      <c r="CL135" s="1146"/>
      <c r="CM135" s="1146"/>
      <c r="CN135" s="1146"/>
      <c r="CO135" s="1146"/>
      <c r="CP135" s="1146"/>
      <c r="CQ135" s="1146"/>
      <c r="CR135" s="1146"/>
      <c r="CS135" s="1146"/>
      <c r="CT135" s="1146"/>
      <c r="CU135" s="1146"/>
      <c r="CV135" s="1146"/>
      <c r="CW135" s="1146"/>
      <c r="CX135" s="1146"/>
      <c r="CY135" s="1146"/>
      <c r="CZ135" s="1146"/>
      <c r="DA135" s="1146"/>
      <c r="DB135" s="1146"/>
      <c r="DC135" s="1146"/>
      <c r="DD135" s="1146"/>
      <c r="DE135" s="1146"/>
      <c r="DF135" s="1146"/>
      <c r="DG135" s="1146"/>
      <c r="DH135" s="1146"/>
      <c r="DI135" s="1146"/>
      <c r="DJ135" s="1146"/>
      <c r="DK135" s="1146"/>
      <c r="DL135" s="1146"/>
      <c r="DM135" s="1146"/>
      <c r="DN135" s="1146"/>
      <c r="DO135" s="1146"/>
      <c r="DP135" s="1146"/>
      <c r="DQ135" s="1146"/>
      <c r="DR135" s="1146"/>
      <c r="DS135" s="1146"/>
      <c r="DT135" s="1146"/>
      <c r="DU135" s="1146"/>
      <c r="DV135" s="1146"/>
      <c r="DW135" s="1146"/>
      <c r="DX135" s="1146"/>
      <c r="DY135" s="1146"/>
      <c r="DZ135" s="1146"/>
      <c r="EA135" s="1146"/>
      <c r="EB135" s="1146"/>
      <c r="EC135" s="1146"/>
      <c r="ED135" s="1146"/>
      <c r="EE135" s="1146"/>
      <c r="EF135" s="1146"/>
      <c r="EG135" s="1146"/>
      <c r="EH135" s="1146"/>
      <c r="EI135" s="1146"/>
      <c r="EJ135" s="1146"/>
      <c r="EK135" s="1146"/>
      <c r="EL135" s="1146"/>
      <c r="EM135" s="1146"/>
      <c r="EN135" s="1146"/>
      <c r="EO135" s="1146"/>
      <c r="EP135" s="1146"/>
      <c r="EQ135" s="1146"/>
      <c r="ER135" s="1146"/>
      <c r="ES135" s="1146"/>
      <c r="ET135" s="1146"/>
      <c r="EU135" s="1146"/>
      <c r="EV135" s="1146"/>
      <c r="EW135" s="1146"/>
      <c r="EX135" s="1146"/>
      <c r="EY135" s="1146"/>
      <c r="EZ135" s="1146"/>
      <c r="FA135" s="1146"/>
      <c r="FB135" s="1146"/>
      <c r="FC135" s="1146"/>
      <c r="FD135" s="1146"/>
      <c r="FE135" s="1146"/>
      <c r="FF135" s="1146"/>
      <c r="FG135" s="1146"/>
      <c r="FH135" s="1146"/>
      <c r="FI135" s="1146"/>
      <c r="FJ135" s="1146"/>
      <c r="FK135" s="1146"/>
      <c r="FL135" s="1146"/>
      <c r="FM135" s="1146"/>
      <c r="FN135" s="1146"/>
      <c r="FO135" s="1146"/>
      <c r="FP135" s="1146"/>
      <c r="FQ135" s="1146"/>
      <c r="FR135" s="1146"/>
      <c r="FS135" s="1146"/>
      <c r="FT135" s="1146"/>
      <c r="FU135" s="1146"/>
      <c r="FV135" s="1146"/>
      <c r="FW135" s="1146"/>
      <c r="FX135" s="1146"/>
      <c r="FY135" s="1146"/>
      <c r="FZ135" s="1146"/>
      <c r="GA135" s="1146"/>
      <c r="GB135" s="1146"/>
      <c r="GC135" s="1146"/>
      <c r="GD135" s="1146"/>
      <c r="GE135" s="1146"/>
      <c r="GF135" s="1146"/>
      <c r="GG135" s="1146"/>
      <c r="GH135" s="1146"/>
      <c r="GI135" s="1146"/>
      <c r="GJ135" s="1146"/>
      <c r="GK135" s="1146"/>
      <c r="GL135" s="1146"/>
      <c r="GM135" s="1146"/>
      <c r="GN135" s="1146"/>
      <c r="GO135" s="1146"/>
      <c r="GP135" s="1146"/>
      <c r="GQ135" s="1146"/>
      <c r="GR135" s="1146"/>
      <c r="GS135" s="1146"/>
      <c r="GT135" s="1146"/>
      <c r="GU135" s="1146"/>
      <c r="GV135" s="1146"/>
      <c r="GW135" s="1146"/>
      <c r="GX135" s="1146"/>
      <c r="GY135" s="1146"/>
      <c r="GZ135" s="1146"/>
      <c r="HA135" s="1146"/>
      <c r="HB135" s="1146"/>
      <c r="HC135" s="1146"/>
      <c r="HD135" s="1146"/>
      <c r="HE135" s="1146"/>
      <c r="HF135" s="1146"/>
      <c r="HG135" s="1146"/>
      <c r="HH135" s="1146"/>
      <c r="HI135" s="1146"/>
      <c r="HJ135" s="1146"/>
      <c r="HK135" s="1146"/>
      <c r="HL135" s="1146"/>
      <c r="HM135" s="1146"/>
      <c r="HN135" s="1146"/>
      <c r="HO135" s="1146"/>
      <c r="HP135" s="1146"/>
      <c r="HQ135" s="1146"/>
      <c r="HR135" s="1146"/>
      <c r="HS135" s="1146"/>
      <c r="HT135" s="1146"/>
      <c r="HU135" s="1146"/>
      <c r="HV135" s="1146"/>
      <c r="HW135" s="1146"/>
      <c r="HX135" s="1146"/>
      <c r="HY135" s="1146"/>
      <c r="HZ135" s="1146"/>
      <c r="IA135" s="1146"/>
      <c r="IB135" s="1146"/>
      <c r="IC135" s="1146"/>
      <c r="ID135" s="1146"/>
      <c r="IE135" s="1146"/>
      <c r="IF135" s="1146"/>
      <c r="IG135" s="1146"/>
      <c r="IH135" s="1146"/>
      <c r="II135" s="1146"/>
      <c r="IJ135" s="1146"/>
      <c r="IK135" s="1146"/>
      <c r="IL135" s="1146"/>
      <c r="IM135" s="1146"/>
      <c r="IN135" s="1146"/>
      <c r="IO135" s="1146"/>
      <c r="IP135" s="1146"/>
      <c r="IQ135" s="1146"/>
      <c r="IR135" s="1146"/>
      <c r="IS135" s="1146"/>
      <c r="IT135" s="1146"/>
      <c r="IU135" s="1146"/>
      <c r="IV135" s="1146"/>
      <c r="IW135" s="1146"/>
      <c r="IX135" s="1146"/>
    </row>
  </sheetData>
  <protectedRanges>
    <protectedRange sqref="A91 F94:H96 J93:N97 F93:I93 M92:N92 A97:H97 C91:N91 A92:E96 G92:K92 C7:E26 G7:H26 I29:I52 G29:G52 C29:E63 G53:H90 C66:E90 K5:N90" name="Range1"/>
    <protectedRange sqref="A5:A16 B7:B16 A17:B26 J7:J26 A47:B47 A27:A46 A48:A52 J29:J63 B91 J66:J90 A53:B90" name="Range1_4"/>
  </protectedRanges>
  <mergeCells count="13">
    <mergeCell ref="A1:N1"/>
    <mergeCell ref="A2:N2"/>
    <mergeCell ref="A3:A4"/>
    <mergeCell ref="B3:B4"/>
    <mergeCell ref="C3:E3"/>
    <mergeCell ref="F3:J3"/>
    <mergeCell ref="K3:N3"/>
    <mergeCell ref="K4:L4"/>
    <mergeCell ref="K93:N93"/>
    <mergeCell ref="F94:K94"/>
    <mergeCell ref="A96:N96"/>
    <mergeCell ref="A97:N97"/>
    <mergeCell ref="A98:N98"/>
  </mergeCells>
  <printOptions horizontalCentered="1"/>
  <pageMargins left="0.2" right="0.2" top="0.35" bottom="0.5" header="0.3" footer="0.3"/>
  <pageSetup paperSize="5" scale="51" fitToHeight="0" orientation="landscape" horizontalDpi="300" verticalDpi="300" r:id="rId1"/>
  <headerFooter>
    <oddFooter>&amp;RPage &amp;P of &amp;N</odd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W768"/>
  <sheetViews>
    <sheetView topLeftCell="K79" zoomScale="85" zoomScaleNormal="85" zoomScaleSheetLayoutView="75" workbookViewId="0">
      <selection activeCell="U103" sqref="U103"/>
    </sheetView>
  </sheetViews>
  <sheetFormatPr defaultRowHeight="14.25" x14ac:dyDescent="0.2"/>
  <cols>
    <col min="1" max="1" width="10.85546875" style="1384" customWidth="1"/>
    <col min="2" max="2" width="12.140625" style="1384" customWidth="1"/>
    <col min="3" max="3" width="12.85546875" style="1384" customWidth="1"/>
    <col min="4" max="4" width="18.7109375" style="1414" bestFit="1" customWidth="1"/>
    <col min="5" max="5" width="18.42578125" style="1414" customWidth="1"/>
    <col min="6" max="6" width="26.42578125" style="1384" customWidth="1"/>
    <col min="7" max="7" width="18.7109375" style="1384" customWidth="1"/>
    <col min="8" max="8" width="12.5703125" style="16" customWidth="1"/>
    <col min="9" max="9" width="5" style="16" customWidth="1"/>
    <col min="10" max="10" width="16.7109375" style="1384" customWidth="1"/>
    <col min="11" max="11" width="28.28515625" style="1384" customWidth="1"/>
    <col min="12" max="12" width="19" style="1384" customWidth="1"/>
    <col min="13" max="13" width="9" style="1384" customWidth="1"/>
    <col min="14" max="14" width="4.28515625" style="1384" customWidth="1"/>
    <col min="15" max="15" width="17.42578125" style="1384" customWidth="1"/>
    <col min="16" max="16" width="6.85546875" style="1384" customWidth="1"/>
    <col min="17" max="17" width="17.5703125" style="1384" customWidth="1"/>
    <col min="18" max="18" width="18.42578125" style="1384" customWidth="1"/>
    <col min="19" max="19" width="12.5703125" style="1384" customWidth="1"/>
    <col min="20" max="20" width="22" style="1384" customWidth="1"/>
    <col min="21" max="21" width="19.85546875" style="1384" bestFit="1" customWidth="1"/>
    <col min="22" max="22" width="19.7109375" style="1384" customWidth="1"/>
    <col min="23" max="23" width="19" style="1384" customWidth="1"/>
    <col min="24" max="16384" width="9.140625" style="1384"/>
  </cols>
  <sheetData>
    <row r="1" spans="1:23" ht="15" x14ac:dyDescent="0.2">
      <c r="A1" s="1759" t="s">
        <v>582</v>
      </c>
      <c r="B1" s="1759"/>
      <c r="C1" s="1759"/>
      <c r="D1" s="1759"/>
      <c r="E1" s="1759"/>
      <c r="F1" s="1759"/>
      <c r="G1" s="1759"/>
      <c r="H1" s="1759"/>
      <c r="I1" s="1759"/>
      <c r="J1" s="1759"/>
      <c r="K1" s="1759"/>
      <c r="L1" s="1759"/>
      <c r="M1" s="1759"/>
      <c r="N1" s="1759"/>
      <c r="O1" s="1759"/>
      <c r="P1" s="1759"/>
      <c r="Q1" s="1759"/>
      <c r="R1" s="1759"/>
      <c r="S1" s="1759"/>
      <c r="T1" s="1759"/>
      <c r="U1" s="1759"/>
      <c r="V1" s="1759"/>
      <c r="W1" s="1759"/>
    </row>
    <row r="2" spans="1:23" ht="15" x14ac:dyDescent="0.2">
      <c r="A2" s="1759"/>
      <c r="B2" s="1759"/>
      <c r="C2" s="1759"/>
      <c r="D2" s="1759"/>
      <c r="E2" s="1759"/>
      <c r="F2" s="1759"/>
      <c r="G2" s="1759"/>
      <c r="H2" s="1759"/>
      <c r="I2" s="1759"/>
      <c r="J2" s="1759"/>
      <c r="K2" s="1759"/>
      <c r="L2" s="1759"/>
      <c r="M2" s="1759"/>
      <c r="N2" s="1759"/>
      <c r="O2" s="1759"/>
      <c r="P2" s="1759"/>
      <c r="Q2" s="1759"/>
      <c r="R2" s="1759"/>
      <c r="S2" s="1759"/>
      <c r="T2" s="1759"/>
      <c r="U2" s="1759"/>
      <c r="V2" s="1759"/>
      <c r="W2" s="1759"/>
    </row>
    <row r="3" spans="1:23" s="1760" customFormat="1" ht="15.75" thickBot="1" x14ac:dyDescent="0.3"/>
    <row r="4" spans="1:23" ht="15" customHeight="1" x14ac:dyDescent="0.2">
      <c r="A4" s="1761"/>
      <c r="B4" s="1764" t="s">
        <v>1614</v>
      </c>
      <c r="C4" s="1765"/>
      <c r="D4" s="1765"/>
      <c r="E4" s="1765"/>
      <c r="F4" s="1765"/>
      <c r="G4" s="1765"/>
      <c r="H4" s="1765"/>
      <c r="I4" s="1766"/>
      <c r="J4" s="1770" t="s">
        <v>1613</v>
      </c>
      <c r="K4" s="1771"/>
      <c r="L4" s="1771"/>
      <c r="M4" s="1771"/>
      <c r="N4" s="1772"/>
      <c r="O4" s="1776" t="s">
        <v>1612</v>
      </c>
      <c r="P4" s="1777"/>
      <c r="Q4" s="1777"/>
      <c r="R4" s="1778"/>
      <c r="S4" s="1776" t="s">
        <v>1611</v>
      </c>
      <c r="T4" s="1777"/>
      <c r="U4" s="1777"/>
      <c r="V4" s="1777"/>
      <c r="W4" s="1778"/>
    </row>
    <row r="5" spans="1:23" x14ac:dyDescent="0.2">
      <c r="A5" s="1762"/>
      <c r="B5" s="1767"/>
      <c r="C5" s="1768"/>
      <c r="D5" s="1768"/>
      <c r="E5" s="1768"/>
      <c r="F5" s="1768"/>
      <c r="G5" s="1768"/>
      <c r="H5" s="1768"/>
      <c r="I5" s="1769"/>
      <c r="J5" s="1773"/>
      <c r="K5" s="1774"/>
      <c r="L5" s="1774"/>
      <c r="M5" s="1774"/>
      <c r="N5" s="1775"/>
      <c r="O5" s="1779"/>
      <c r="P5" s="1780"/>
      <c r="Q5" s="1780"/>
      <c r="R5" s="1781"/>
      <c r="S5" s="1779"/>
      <c r="T5" s="1780"/>
      <c r="U5" s="1780"/>
      <c r="V5" s="1780"/>
      <c r="W5" s="1781"/>
    </row>
    <row r="6" spans="1:23" ht="15" customHeight="1" x14ac:dyDescent="0.2">
      <c r="A6" s="1762"/>
      <c r="B6" s="1782" t="s">
        <v>1610</v>
      </c>
      <c r="C6" s="1782" t="s">
        <v>2</v>
      </c>
      <c r="D6" s="1741" t="s">
        <v>585</v>
      </c>
      <c r="E6" s="1744" t="s">
        <v>584</v>
      </c>
      <c r="F6" s="1747" t="s">
        <v>1609</v>
      </c>
      <c r="G6" s="1744" t="s">
        <v>1608</v>
      </c>
      <c r="H6" s="1750" t="s">
        <v>10</v>
      </c>
      <c r="I6" s="1751"/>
      <c r="J6" s="1756" t="s">
        <v>1348</v>
      </c>
      <c r="K6" s="1794" t="s">
        <v>1604</v>
      </c>
      <c r="L6" s="1794" t="s">
        <v>1608</v>
      </c>
      <c r="M6" s="1750" t="s">
        <v>10</v>
      </c>
      <c r="N6" s="1751"/>
      <c r="O6" s="1785" t="s">
        <v>1607</v>
      </c>
      <c r="P6" s="1797"/>
      <c r="Q6" s="1800" t="s">
        <v>1606</v>
      </c>
      <c r="R6" s="1785" t="s">
        <v>1605</v>
      </c>
      <c r="S6" s="1785" t="s">
        <v>2</v>
      </c>
      <c r="T6" s="1750" t="s">
        <v>1604</v>
      </c>
      <c r="U6" s="1788" t="s">
        <v>1603</v>
      </c>
      <c r="V6" s="1788" t="s">
        <v>1274</v>
      </c>
      <c r="W6" s="1791" t="s">
        <v>1602</v>
      </c>
    </row>
    <row r="7" spans="1:23" ht="15" customHeight="1" x14ac:dyDescent="0.2">
      <c r="A7" s="1762"/>
      <c r="B7" s="1783"/>
      <c r="C7" s="1783"/>
      <c r="D7" s="1742"/>
      <c r="E7" s="1745"/>
      <c r="F7" s="1748"/>
      <c r="G7" s="1745"/>
      <c r="H7" s="1752"/>
      <c r="I7" s="1753"/>
      <c r="J7" s="1757"/>
      <c r="K7" s="1795"/>
      <c r="L7" s="1795"/>
      <c r="M7" s="1752"/>
      <c r="N7" s="1753"/>
      <c r="O7" s="1786"/>
      <c r="P7" s="1798"/>
      <c r="Q7" s="1801"/>
      <c r="R7" s="1786"/>
      <c r="S7" s="1786"/>
      <c r="T7" s="1752"/>
      <c r="U7" s="1789"/>
      <c r="V7" s="1789"/>
      <c r="W7" s="1792"/>
    </row>
    <row r="8" spans="1:23" ht="15" thickBot="1" x14ac:dyDescent="0.25">
      <c r="A8" s="1763"/>
      <c r="B8" s="1784"/>
      <c r="C8" s="1784"/>
      <c r="D8" s="1743"/>
      <c r="E8" s="1746"/>
      <c r="F8" s="1749"/>
      <c r="G8" s="1746"/>
      <c r="H8" s="1754"/>
      <c r="I8" s="1755"/>
      <c r="J8" s="1758"/>
      <c r="K8" s="1796"/>
      <c r="L8" s="1796"/>
      <c r="M8" s="1754"/>
      <c r="N8" s="1755"/>
      <c r="O8" s="1787"/>
      <c r="P8" s="1799"/>
      <c r="Q8" s="1802"/>
      <c r="R8" s="1787"/>
      <c r="S8" s="1787"/>
      <c r="T8" s="1754"/>
      <c r="U8" s="1790"/>
      <c r="V8" s="1790"/>
      <c r="W8" s="1793"/>
    </row>
    <row r="9" spans="1:23" ht="28.5" x14ac:dyDescent="0.2">
      <c r="A9" s="1821" t="s">
        <v>1600</v>
      </c>
      <c r="B9" s="1808" t="s">
        <v>1598</v>
      </c>
      <c r="C9" s="119">
        <v>39811</v>
      </c>
      <c r="D9" s="1407" t="s">
        <v>133</v>
      </c>
      <c r="E9" s="1393" t="s">
        <v>1600</v>
      </c>
      <c r="F9" s="120" t="s">
        <v>593</v>
      </c>
      <c r="G9" s="563">
        <v>5000000000</v>
      </c>
      <c r="H9" s="606" t="s">
        <v>579</v>
      </c>
      <c r="I9" s="607"/>
      <c r="J9" s="608">
        <v>40177</v>
      </c>
      <c r="K9" s="609" t="s">
        <v>1754</v>
      </c>
      <c r="L9" s="129">
        <v>5000000000</v>
      </c>
      <c r="M9" s="610" t="s">
        <v>591</v>
      </c>
      <c r="N9" s="611"/>
      <c r="O9" s="612" t="s">
        <v>1600</v>
      </c>
      <c r="P9" s="613" t="s">
        <v>1753</v>
      </c>
      <c r="Q9" s="130" t="s">
        <v>1752</v>
      </c>
      <c r="R9" s="131">
        <v>5250000000</v>
      </c>
      <c r="S9" s="102"/>
      <c r="T9" s="101"/>
      <c r="U9" s="22"/>
      <c r="V9" s="100"/>
      <c r="W9" s="99"/>
    </row>
    <row r="10" spans="1:23" ht="28.5" x14ac:dyDescent="0.2">
      <c r="A10" s="1821"/>
      <c r="B10" s="1808"/>
      <c r="C10" s="1824">
        <v>39954</v>
      </c>
      <c r="D10" s="1825" t="s">
        <v>133</v>
      </c>
      <c r="E10" s="1826" t="s">
        <v>1600</v>
      </c>
      <c r="F10" s="1827" t="s">
        <v>1601</v>
      </c>
      <c r="G10" s="1817">
        <v>7500000000</v>
      </c>
      <c r="H10" s="1818" t="s">
        <v>579</v>
      </c>
      <c r="I10" s="1819">
        <v>22</v>
      </c>
      <c r="J10" s="1724">
        <v>40177</v>
      </c>
      <c r="K10" s="1726" t="s">
        <v>1755</v>
      </c>
      <c r="L10" s="1814">
        <v>3000000000</v>
      </c>
      <c r="M10" s="1730" t="s">
        <v>591</v>
      </c>
      <c r="N10" s="1803"/>
      <c r="O10" s="614" t="s">
        <v>1600</v>
      </c>
      <c r="P10" s="615" t="s">
        <v>1753</v>
      </c>
      <c r="Q10" s="118" t="s">
        <v>1752</v>
      </c>
      <c r="R10" s="132">
        <v>4875000000</v>
      </c>
      <c r="S10" s="65"/>
      <c r="T10" s="98"/>
      <c r="U10" s="3"/>
      <c r="V10" s="97"/>
      <c r="W10" s="96"/>
    </row>
    <row r="11" spans="1:23" ht="28.5" customHeight="1" x14ac:dyDescent="0.2">
      <c r="A11" s="1821"/>
      <c r="B11" s="1808"/>
      <c r="C11" s="1824"/>
      <c r="D11" s="1825"/>
      <c r="E11" s="1826"/>
      <c r="F11" s="1827"/>
      <c r="G11" s="1817"/>
      <c r="H11" s="1818"/>
      <c r="I11" s="1820"/>
      <c r="J11" s="1725"/>
      <c r="K11" s="1727"/>
      <c r="L11" s="1816"/>
      <c r="M11" s="1731"/>
      <c r="N11" s="1804"/>
      <c r="O11" s="614" t="s">
        <v>1600</v>
      </c>
      <c r="P11" s="615"/>
      <c r="Q11" s="118" t="s">
        <v>1596</v>
      </c>
      <c r="R11" s="1805">
        <v>0.56299999999999994</v>
      </c>
      <c r="S11" s="109"/>
      <c r="T11" s="106"/>
      <c r="U11" s="6"/>
      <c r="V11" s="107"/>
      <c r="W11" s="108"/>
    </row>
    <row r="12" spans="1:23" ht="28.5" customHeight="1" thickBot="1" x14ac:dyDescent="0.25">
      <c r="A12" s="1821"/>
      <c r="B12" s="1808"/>
      <c r="C12" s="3"/>
      <c r="D12" s="3"/>
      <c r="E12" s="3"/>
      <c r="F12" s="3"/>
      <c r="G12" s="3"/>
      <c r="H12" s="1384"/>
      <c r="I12" s="1384"/>
      <c r="J12" s="616"/>
      <c r="K12" s="617"/>
      <c r="L12" s="93"/>
      <c r="M12" s="618"/>
      <c r="N12" s="619"/>
      <c r="O12" s="1307" t="s">
        <v>1600</v>
      </c>
      <c r="P12" s="1308">
        <v>3</v>
      </c>
      <c r="Q12" s="1309" t="s">
        <v>1596</v>
      </c>
      <c r="R12" s="1806"/>
      <c r="S12" s="1310"/>
      <c r="T12" s="1311"/>
      <c r="U12" s="1312"/>
      <c r="V12" s="1313"/>
      <c r="W12" s="1314"/>
    </row>
    <row r="13" spans="1:23" ht="28.5" customHeight="1" thickTop="1" x14ac:dyDescent="0.2">
      <c r="A13" s="1821"/>
      <c r="B13" s="1808"/>
      <c r="C13" s="1350">
        <v>40177</v>
      </c>
      <c r="D13" s="121" t="s">
        <v>133</v>
      </c>
      <c r="E13" s="1359" t="s">
        <v>1600</v>
      </c>
      <c r="F13" s="122" t="s">
        <v>1758</v>
      </c>
      <c r="G13" s="123">
        <v>2540000000</v>
      </c>
      <c r="H13" s="1347" t="s">
        <v>579</v>
      </c>
      <c r="I13" s="124"/>
      <c r="J13" s="616"/>
      <c r="K13" s="617"/>
      <c r="L13" s="93"/>
      <c r="M13" s="618"/>
      <c r="N13" s="1315"/>
      <c r="O13" s="1301"/>
      <c r="P13" s="1302"/>
      <c r="Q13" s="455"/>
      <c r="R13" s="1413"/>
      <c r="S13" s="1303"/>
      <c r="T13" s="1304"/>
      <c r="U13" s="432"/>
      <c r="V13" s="1305"/>
      <c r="W13" s="1306"/>
    </row>
    <row r="14" spans="1:23" ht="28.5" customHeight="1" thickBot="1" x14ac:dyDescent="0.25">
      <c r="A14" s="1822"/>
      <c r="B14" s="1823"/>
      <c r="C14" s="1372">
        <v>40177</v>
      </c>
      <c r="D14" s="125" t="s">
        <v>133</v>
      </c>
      <c r="E14" s="126" t="s">
        <v>1600</v>
      </c>
      <c r="F14" s="127" t="s">
        <v>1601</v>
      </c>
      <c r="G14" s="128">
        <v>1250000000</v>
      </c>
      <c r="H14" s="602" t="s">
        <v>579</v>
      </c>
      <c r="I14" s="603">
        <v>22</v>
      </c>
      <c r="J14" s="620"/>
      <c r="K14" s="621"/>
      <c r="L14" s="562"/>
      <c r="M14" s="1401"/>
      <c r="N14" s="1316"/>
      <c r="O14" s="447"/>
      <c r="P14" s="448"/>
      <c r="Q14" s="118"/>
      <c r="R14" s="449"/>
      <c r="S14" s="1385"/>
      <c r="T14" s="450"/>
      <c r="U14" s="342"/>
      <c r="V14" s="451"/>
      <c r="W14" s="452"/>
    </row>
    <row r="15" spans="1:23" ht="28.5" customHeight="1" thickBot="1" x14ac:dyDescent="0.25">
      <c r="A15" s="1807" t="s">
        <v>1599</v>
      </c>
      <c r="B15" s="1808" t="s">
        <v>1598</v>
      </c>
      <c r="C15" s="1361">
        <v>39811</v>
      </c>
      <c r="D15" s="453" t="s">
        <v>133</v>
      </c>
      <c r="E15" s="1360" t="s">
        <v>589</v>
      </c>
      <c r="F15" s="1360" t="s">
        <v>590</v>
      </c>
      <c r="G15" s="563">
        <v>884024131</v>
      </c>
      <c r="H15" s="1356" t="s">
        <v>579</v>
      </c>
      <c r="I15" s="1404">
        <v>2</v>
      </c>
      <c r="J15" s="1292">
        <v>39962</v>
      </c>
      <c r="K15" s="1293" t="s">
        <v>1597</v>
      </c>
      <c r="L15" s="1294">
        <v>884024131</v>
      </c>
      <c r="M15" s="1295" t="s">
        <v>591</v>
      </c>
      <c r="N15" s="1317">
        <v>3</v>
      </c>
      <c r="O15" s="604"/>
      <c r="P15" s="605"/>
      <c r="Q15" s="455"/>
      <c r="R15" s="1413"/>
      <c r="S15" s="456"/>
      <c r="T15" s="457"/>
      <c r="U15" s="95"/>
      <c r="V15" s="458"/>
      <c r="W15" s="304"/>
    </row>
    <row r="16" spans="1:23" ht="1.5" customHeight="1" thickTop="1" thickBot="1" x14ac:dyDescent="0.25">
      <c r="A16" s="1807"/>
      <c r="B16" s="1808"/>
      <c r="C16" s="1555">
        <v>39813</v>
      </c>
      <c r="D16" s="1708" t="s">
        <v>133</v>
      </c>
      <c r="E16" s="1706" t="s">
        <v>589</v>
      </c>
      <c r="F16" s="1706" t="s">
        <v>595</v>
      </c>
      <c r="G16" s="1859">
        <v>13400000000</v>
      </c>
      <c r="H16" s="1857" t="s">
        <v>579</v>
      </c>
      <c r="I16" s="1855"/>
      <c r="J16" s="1296"/>
      <c r="K16" s="1297"/>
      <c r="L16" s="1298"/>
      <c r="M16" s="1299"/>
      <c r="N16" s="1300"/>
      <c r="O16" s="1722"/>
      <c r="P16" s="1720"/>
      <c r="Q16" s="1708"/>
      <c r="R16" s="1717"/>
      <c r="S16" s="1715"/>
      <c r="T16" s="1713"/>
      <c r="U16" s="1711"/>
      <c r="V16" s="1711"/>
      <c r="W16" s="1549"/>
    </row>
    <row r="17" spans="1:23" ht="27.75" customHeight="1" thickTop="1" thickBot="1" x14ac:dyDescent="0.25">
      <c r="A17" s="1807"/>
      <c r="B17" s="1808"/>
      <c r="C17" s="1556"/>
      <c r="D17" s="1709"/>
      <c r="E17" s="1707"/>
      <c r="F17" s="1707"/>
      <c r="G17" s="1860"/>
      <c r="H17" s="1858"/>
      <c r="I17" s="1856"/>
      <c r="J17" s="1397">
        <v>40004</v>
      </c>
      <c r="K17" s="1398" t="s">
        <v>1593</v>
      </c>
      <c r="L17" s="1399">
        <v>13400000000</v>
      </c>
      <c r="M17" s="1402" t="s">
        <v>591</v>
      </c>
      <c r="N17" s="1318">
        <v>7</v>
      </c>
      <c r="O17" s="1723"/>
      <c r="P17" s="1721"/>
      <c r="Q17" s="1719"/>
      <c r="R17" s="1718"/>
      <c r="S17" s="1716"/>
      <c r="T17" s="1714"/>
      <c r="U17" s="1712"/>
      <c r="V17" s="1712"/>
      <c r="W17" s="1710"/>
    </row>
    <row r="18" spans="1:23" ht="28.5" customHeight="1" thickTop="1" x14ac:dyDescent="0.2">
      <c r="A18" s="1807"/>
      <c r="B18" s="1808"/>
      <c r="C18" s="622">
        <v>39925</v>
      </c>
      <c r="D18" s="1375" t="s">
        <v>133</v>
      </c>
      <c r="E18" s="1386" t="s">
        <v>589</v>
      </c>
      <c r="F18" s="1386" t="s">
        <v>595</v>
      </c>
      <c r="G18" s="123">
        <v>2000000000</v>
      </c>
      <c r="H18" s="1355" t="s">
        <v>579</v>
      </c>
      <c r="I18" s="1403">
        <v>4</v>
      </c>
      <c r="J18" s="623">
        <v>40004</v>
      </c>
      <c r="K18" s="624" t="s">
        <v>1593</v>
      </c>
      <c r="L18" s="460">
        <v>2000000000</v>
      </c>
      <c r="M18" s="618" t="s">
        <v>591</v>
      </c>
      <c r="N18" s="625">
        <v>7</v>
      </c>
      <c r="O18" s="1319" t="s">
        <v>325</v>
      </c>
      <c r="P18" s="667" t="s">
        <v>2237</v>
      </c>
      <c r="Q18" s="1360" t="s">
        <v>654</v>
      </c>
      <c r="R18" s="464">
        <v>2100000000</v>
      </c>
      <c r="S18" s="368"/>
      <c r="T18" s="432"/>
      <c r="U18" s="432"/>
      <c r="V18" s="432"/>
      <c r="W18" s="1306"/>
    </row>
    <row r="19" spans="1:23" ht="28.5" customHeight="1" x14ac:dyDescent="0.2">
      <c r="A19" s="1807"/>
      <c r="B19" s="1808"/>
      <c r="C19" s="1931">
        <v>39953</v>
      </c>
      <c r="D19" s="1708" t="s">
        <v>133</v>
      </c>
      <c r="E19" s="1706" t="s">
        <v>589</v>
      </c>
      <c r="F19" s="1706" t="s">
        <v>595</v>
      </c>
      <c r="G19" s="1814">
        <v>4000000000</v>
      </c>
      <c r="H19" s="1857" t="s">
        <v>579</v>
      </c>
      <c r="I19" s="1668">
        <v>5</v>
      </c>
      <c r="J19" s="1724">
        <v>40004</v>
      </c>
      <c r="K19" s="1726" t="s">
        <v>1593</v>
      </c>
      <c r="L19" s="1728">
        <v>4000000000</v>
      </c>
      <c r="M19" s="1730" t="s">
        <v>591</v>
      </c>
      <c r="N19" s="1732">
        <v>7</v>
      </c>
      <c r="O19" s="1734" t="s">
        <v>325</v>
      </c>
      <c r="P19" s="1736" t="s">
        <v>2246</v>
      </c>
      <c r="Q19" s="1738" t="s">
        <v>1596</v>
      </c>
      <c r="R19" s="1717">
        <v>0.60799999999999998</v>
      </c>
      <c r="S19" s="1331">
        <v>40500</v>
      </c>
      <c r="T19" s="1332" t="s">
        <v>2247</v>
      </c>
      <c r="U19" s="1333">
        <v>11743303903</v>
      </c>
      <c r="V19" s="1334" t="s">
        <v>1596</v>
      </c>
      <c r="W19" s="1335">
        <v>0.36899999999999999</v>
      </c>
    </row>
    <row r="20" spans="1:23" ht="28.5" customHeight="1" x14ac:dyDescent="0.2">
      <c r="A20" s="1807"/>
      <c r="B20" s="1808"/>
      <c r="C20" s="1932"/>
      <c r="D20" s="1709"/>
      <c r="E20" s="1707"/>
      <c r="F20" s="1707"/>
      <c r="G20" s="1816"/>
      <c r="H20" s="1858"/>
      <c r="I20" s="1669"/>
      <c r="J20" s="1725"/>
      <c r="K20" s="1727"/>
      <c r="L20" s="1729"/>
      <c r="M20" s="1731"/>
      <c r="N20" s="1733"/>
      <c r="O20" s="1735"/>
      <c r="P20" s="1737"/>
      <c r="Q20" s="1739"/>
      <c r="R20" s="1740"/>
      <c r="S20" s="1416">
        <v>40508</v>
      </c>
      <c r="T20" s="1417" t="s">
        <v>2247</v>
      </c>
      <c r="U20" s="1333">
        <v>1761495577.3</v>
      </c>
      <c r="V20" s="1334" t="s">
        <v>1596</v>
      </c>
      <c r="W20" s="1335">
        <v>0.33300000000000002</v>
      </c>
    </row>
    <row r="21" spans="1:23" ht="28.5" customHeight="1" x14ac:dyDescent="0.2">
      <c r="A21" s="1807"/>
      <c r="B21" s="1808"/>
      <c r="C21" s="1809">
        <v>39960</v>
      </c>
      <c r="D21" s="1708" t="s">
        <v>133</v>
      </c>
      <c r="E21" s="1706" t="s">
        <v>589</v>
      </c>
      <c r="F21" s="1706" t="s">
        <v>595</v>
      </c>
      <c r="G21" s="1814">
        <v>360624198</v>
      </c>
      <c r="H21" s="1565" t="s">
        <v>579</v>
      </c>
      <c r="I21" s="1819">
        <v>6</v>
      </c>
      <c r="J21" s="1724">
        <v>40004</v>
      </c>
      <c r="K21" s="1726" t="s">
        <v>1593</v>
      </c>
      <c r="L21" s="1728">
        <v>360624198</v>
      </c>
      <c r="M21" s="1730" t="s">
        <v>591</v>
      </c>
      <c r="N21" s="1835">
        <v>7</v>
      </c>
      <c r="O21" s="1734" t="s">
        <v>1595</v>
      </c>
      <c r="P21" s="1736" t="s">
        <v>1594</v>
      </c>
      <c r="Q21" s="1706" t="s">
        <v>590</v>
      </c>
      <c r="R21" s="1843">
        <v>7072488605</v>
      </c>
      <c r="S21" s="461">
        <v>40004</v>
      </c>
      <c r="T21" s="462" t="s">
        <v>1587</v>
      </c>
      <c r="U21" s="95">
        <v>360624198</v>
      </c>
      <c r="V21" s="110" t="s">
        <v>590</v>
      </c>
      <c r="W21" s="94">
        <v>6711864407</v>
      </c>
    </row>
    <row r="22" spans="1:23" ht="28.5" customHeight="1" x14ac:dyDescent="0.2">
      <c r="A22" s="1807"/>
      <c r="B22" s="1808"/>
      <c r="C22" s="1810"/>
      <c r="D22" s="1812"/>
      <c r="E22" s="1813"/>
      <c r="F22" s="1813"/>
      <c r="G22" s="1815"/>
      <c r="H22" s="1572"/>
      <c r="I22" s="1850"/>
      <c r="J22" s="1851"/>
      <c r="K22" s="1852"/>
      <c r="L22" s="1853"/>
      <c r="M22" s="1854"/>
      <c r="N22" s="1836"/>
      <c r="O22" s="1838"/>
      <c r="P22" s="1840"/>
      <c r="Q22" s="1813"/>
      <c r="R22" s="1844"/>
      <c r="S22" s="135">
        <v>40165</v>
      </c>
      <c r="T22" s="462" t="s">
        <v>1587</v>
      </c>
      <c r="U22" s="79">
        <v>1000000000</v>
      </c>
      <c r="V22" s="110" t="s">
        <v>590</v>
      </c>
      <c r="W22" s="94">
        <f>W21-U22</f>
        <v>5711864407</v>
      </c>
    </row>
    <row r="23" spans="1:23" ht="28.5" customHeight="1" x14ac:dyDescent="0.2">
      <c r="A23" s="1807"/>
      <c r="B23" s="1808"/>
      <c r="C23" s="1810"/>
      <c r="D23" s="1812"/>
      <c r="E23" s="1813"/>
      <c r="F23" s="1813"/>
      <c r="G23" s="1815"/>
      <c r="H23" s="1572"/>
      <c r="I23" s="1850"/>
      <c r="J23" s="1851"/>
      <c r="K23" s="1852"/>
      <c r="L23" s="1853"/>
      <c r="M23" s="1854"/>
      <c r="N23" s="1836"/>
      <c r="O23" s="1838"/>
      <c r="P23" s="1840"/>
      <c r="Q23" s="1813"/>
      <c r="R23" s="1844"/>
      <c r="S23" s="135">
        <v>40199</v>
      </c>
      <c r="T23" s="462" t="s">
        <v>1587</v>
      </c>
      <c r="U23" s="79">
        <v>35084421.25</v>
      </c>
      <c r="V23" s="110" t="s">
        <v>590</v>
      </c>
      <c r="W23" s="84">
        <v>5676779986</v>
      </c>
    </row>
    <row r="24" spans="1:23" ht="28.5" customHeight="1" x14ac:dyDescent="0.2">
      <c r="A24" s="1807"/>
      <c r="B24" s="1808"/>
      <c r="C24" s="1810"/>
      <c r="D24" s="1812"/>
      <c r="E24" s="1813"/>
      <c r="F24" s="1813"/>
      <c r="G24" s="1815"/>
      <c r="H24" s="1572"/>
      <c r="I24" s="1850"/>
      <c r="J24" s="1851"/>
      <c r="K24" s="1852"/>
      <c r="L24" s="1853"/>
      <c r="M24" s="1854"/>
      <c r="N24" s="1836"/>
      <c r="O24" s="1838"/>
      <c r="P24" s="1840"/>
      <c r="Q24" s="1813"/>
      <c r="R24" s="1844"/>
      <c r="S24" s="135">
        <v>40268</v>
      </c>
      <c r="T24" s="552" t="s">
        <v>1587</v>
      </c>
      <c r="U24" s="79">
        <v>1000000000</v>
      </c>
      <c r="V24" s="553" t="s">
        <v>590</v>
      </c>
      <c r="W24" s="84">
        <f>W23-U24</f>
        <v>4676779986</v>
      </c>
    </row>
    <row r="25" spans="1:23" ht="28.5" customHeight="1" thickBot="1" x14ac:dyDescent="0.25">
      <c r="A25" s="1807"/>
      <c r="B25" s="1808"/>
      <c r="C25" s="1811"/>
      <c r="D25" s="1709"/>
      <c r="E25" s="1707"/>
      <c r="F25" s="1707"/>
      <c r="G25" s="1816"/>
      <c r="H25" s="1566"/>
      <c r="I25" s="1820"/>
      <c r="J25" s="1725"/>
      <c r="K25" s="1727"/>
      <c r="L25" s="1729"/>
      <c r="M25" s="1731"/>
      <c r="N25" s="1837"/>
      <c r="O25" s="1839"/>
      <c r="P25" s="1841"/>
      <c r="Q25" s="1842"/>
      <c r="R25" s="1845"/>
      <c r="S25" s="1324">
        <v>40288</v>
      </c>
      <c r="T25" s="1325" t="s">
        <v>1582</v>
      </c>
      <c r="U25" s="1326">
        <v>4676779986</v>
      </c>
      <c r="V25" s="1327" t="s">
        <v>1586</v>
      </c>
      <c r="W25" s="1328">
        <v>0</v>
      </c>
    </row>
    <row r="26" spans="1:23" ht="28.5" customHeight="1" thickTop="1" x14ac:dyDescent="0.2">
      <c r="A26" s="1807"/>
      <c r="B26" s="1808"/>
      <c r="C26" s="1361">
        <v>39967</v>
      </c>
      <c r="D26" s="1351" t="s">
        <v>133</v>
      </c>
      <c r="E26" s="1360" t="s">
        <v>589</v>
      </c>
      <c r="F26" s="1388" t="s">
        <v>595</v>
      </c>
      <c r="G26" s="1358">
        <f>23027511395+7072488605</f>
        <v>30100000000</v>
      </c>
      <c r="H26" s="1348" t="s">
        <v>579</v>
      </c>
      <c r="I26" s="566">
        <v>8</v>
      </c>
      <c r="J26" s="1397">
        <v>40004</v>
      </c>
      <c r="K26" s="624" t="s">
        <v>1593</v>
      </c>
      <c r="L26" s="463">
        <v>22041706310</v>
      </c>
      <c r="M26" s="1402" t="s">
        <v>591</v>
      </c>
      <c r="N26" s="1329">
        <v>9</v>
      </c>
      <c r="O26" s="626"/>
      <c r="P26" s="627"/>
      <c r="Q26" s="1412"/>
      <c r="R26" s="464"/>
      <c r="S26" s="465"/>
      <c r="T26" s="466"/>
      <c r="U26" s="79"/>
      <c r="V26" s="78"/>
      <c r="W26" s="1352"/>
    </row>
    <row r="27" spans="1:23" ht="28.5" customHeight="1" thickBot="1" x14ac:dyDescent="0.25">
      <c r="A27" s="1807"/>
      <c r="B27" s="1808"/>
      <c r="C27" s="622"/>
      <c r="D27" s="1371"/>
      <c r="E27" s="1373"/>
      <c r="F27" s="1387"/>
      <c r="G27" s="1370"/>
      <c r="H27" s="628"/>
      <c r="I27" s="629"/>
      <c r="J27" s="1320">
        <v>40004</v>
      </c>
      <c r="K27" s="1321" t="s">
        <v>1592</v>
      </c>
      <c r="L27" s="1322">
        <v>7072488605</v>
      </c>
      <c r="M27" s="1323" t="s">
        <v>591</v>
      </c>
      <c r="N27" s="1330">
        <v>9</v>
      </c>
      <c r="O27" s="630"/>
      <c r="P27" s="631"/>
      <c r="Q27" s="1412"/>
      <c r="R27" s="464"/>
      <c r="S27" s="465"/>
      <c r="T27" s="467"/>
      <c r="U27" s="79"/>
      <c r="V27" s="78"/>
      <c r="W27" s="1352"/>
    </row>
    <row r="28" spans="1:23" ht="28.5" customHeight="1" thickTop="1" thickBot="1" x14ac:dyDescent="0.25">
      <c r="A28" s="1807"/>
      <c r="B28" s="1808"/>
      <c r="C28" s="632"/>
      <c r="D28" s="1372"/>
      <c r="E28" s="1374"/>
      <c r="F28" s="468"/>
      <c r="G28" s="1377"/>
      <c r="H28" s="602"/>
      <c r="I28" s="603"/>
      <c r="J28" s="633">
        <v>40004</v>
      </c>
      <c r="K28" s="634" t="s">
        <v>1591</v>
      </c>
      <c r="L28" s="469">
        <v>985805085</v>
      </c>
      <c r="M28" s="635" t="s">
        <v>591</v>
      </c>
      <c r="N28" s="636">
        <v>9</v>
      </c>
      <c r="O28" s="637" t="s">
        <v>1590</v>
      </c>
      <c r="P28" s="638"/>
      <c r="Q28" s="470" t="s">
        <v>590</v>
      </c>
      <c r="R28" s="471">
        <v>985805085</v>
      </c>
      <c r="S28" s="472"/>
      <c r="T28" s="473"/>
      <c r="U28" s="92"/>
      <c r="V28" s="91"/>
      <c r="W28" s="90"/>
    </row>
    <row r="29" spans="1:23" ht="28.5" customHeight="1" x14ac:dyDescent="0.2">
      <c r="A29" s="1846" t="s">
        <v>1588</v>
      </c>
      <c r="B29" s="1847" t="s">
        <v>1589</v>
      </c>
      <c r="C29" s="1361">
        <v>39829</v>
      </c>
      <c r="D29" s="1351" t="s">
        <v>133</v>
      </c>
      <c r="E29" s="474" t="s">
        <v>1588</v>
      </c>
      <c r="F29" s="475" t="s">
        <v>595</v>
      </c>
      <c r="G29" s="1358">
        <v>1500000000</v>
      </c>
      <c r="H29" s="1348" t="s">
        <v>579</v>
      </c>
      <c r="I29" s="566">
        <v>13</v>
      </c>
      <c r="J29" s="1397"/>
      <c r="K29" s="639"/>
      <c r="L29" s="1358"/>
      <c r="M29" s="1402"/>
      <c r="N29" s="1391"/>
      <c r="O29" s="640"/>
      <c r="P29" s="1411"/>
      <c r="Q29" s="476"/>
      <c r="R29" s="464"/>
      <c r="S29" s="641">
        <v>39889</v>
      </c>
      <c r="T29" s="642" t="s">
        <v>1587</v>
      </c>
      <c r="U29" s="89">
        <v>3499054.95</v>
      </c>
      <c r="V29" s="88" t="s">
        <v>595</v>
      </c>
      <c r="W29" s="84">
        <v>1496500945</v>
      </c>
    </row>
    <row r="30" spans="1:23" ht="28.5" customHeight="1" x14ac:dyDescent="0.2">
      <c r="A30" s="1807"/>
      <c r="B30" s="1848"/>
      <c r="C30" s="622"/>
      <c r="D30" s="1371"/>
      <c r="E30" s="477"/>
      <c r="F30" s="478"/>
      <c r="G30" s="1370"/>
      <c r="H30" s="1409"/>
      <c r="I30" s="601"/>
      <c r="J30" s="623"/>
      <c r="K30" s="643"/>
      <c r="L30" s="1370"/>
      <c r="M30" s="618"/>
      <c r="N30" s="619"/>
      <c r="O30" s="644"/>
      <c r="P30" s="645"/>
      <c r="Q30" s="479"/>
      <c r="R30" s="480"/>
      <c r="S30" s="646">
        <v>39920</v>
      </c>
      <c r="T30" s="647" t="s">
        <v>1587</v>
      </c>
      <c r="U30" s="87">
        <v>31810122.109999999</v>
      </c>
      <c r="V30" s="1387" t="s">
        <v>595</v>
      </c>
      <c r="W30" s="84">
        <v>1464690823</v>
      </c>
    </row>
    <row r="31" spans="1:23" ht="28.5" customHeight="1" x14ac:dyDescent="0.2">
      <c r="A31" s="1807"/>
      <c r="B31" s="1848"/>
      <c r="C31" s="1361"/>
      <c r="D31" s="1351"/>
      <c r="E31" s="1353"/>
      <c r="F31" s="475"/>
      <c r="G31" s="1358"/>
      <c r="H31" s="1409"/>
      <c r="I31" s="601"/>
      <c r="J31" s="482"/>
      <c r="K31" s="643"/>
      <c r="L31" s="1370"/>
      <c r="M31" s="618"/>
      <c r="N31" s="619"/>
      <c r="O31" s="644"/>
      <c r="P31" s="645"/>
      <c r="Q31" s="476"/>
      <c r="R31" s="464"/>
      <c r="S31" s="646">
        <v>39951</v>
      </c>
      <c r="T31" s="647" t="s">
        <v>1587</v>
      </c>
      <c r="U31" s="87">
        <v>51136083.810000002</v>
      </c>
      <c r="V31" s="1387" t="s">
        <v>595</v>
      </c>
      <c r="W31" s="84">
        <v>1413554739</v>
      </c>
    </row>
    <row r="32" spans="1:23" ht="28.5" customHeight="1" x14ac:dyDescent="0.2">
      <c r="A32" s="1807"/>
      <c r="B32" s="1848"/>
      <c r="C32" s="1361"/>
      <c r="D32" s="1351"/>
      <c r="E32" s="1353"/>
      <c r="F32" s="475"/>
      <c r="G32" s="1358"/>
      <c r="H32" s="1409"/>
      <c r="I32" s="601"/>
      <c r="J32" s="623"/>
      <c r="K32" s="643"/>
      <c r="L32" s="1370"/>
      <c r="M32" s="618"/>
      <c r="N32" s="619"/>
      <c r="O32" s="644"/>
      <c r="P32" s="645"/>
      <c r="Q32" s="476"/>
      <c r="R32" s="464"/>
      <c r="S32" s="646">
        <v>39981</v>
      </c>
      <c r="T32" s="647" t="s">
        <v>1587</v>
      </c>
      <c r="U32" s="86">
        <v>44357709.980000004</v>
      </c>
      <c r="V32" s="85" t="s">
        <v>595</v>
      </c>
      <c r="W32" s="84">
        <v>1369197029</v>
      </c>
    </row>
    <row r="33" spans="1:23" ht="28.5" customHeight="1" x14ac:dyDescent="0.2">
      <c r="A33" s="1807"/>
      <c r="B33" s="1848"/>
      <c r="C33" s="648"/>
      <c r="D33" s="907"/>
      <c r="E33" s="483"/>
      <c r="F33" s="484"/>
      <c r="G33" s="1408"/>
      <c r="H33" s="1347"/>
      <c r="I33" s="1395"/>
      <c r="J33" s="1396"/>
      <c r="K33" s="649"/>
      <c r="L33" s="1357"/>
      <c r="M33" s="1400"/>
      <c r="N33" s="1406"/>
      <c r="O33" s="650"/>
      <c r="P33" s="1392"/>
      <c r="Q33" s="485"/>
      <c r="R33" s="1394"/>
      <c r="S33" s="651">
        <v>40008</v>
      </c>
      <c r="T33" s="652" t="s">
        <v>1582</v>
      </c>
      <c r="U33" s="83">
        <v>1369197029.1500001</v>
      </c>
      <c r="V33" s="82" t="s">
        <v>1581</v>
      </c>
      <c r="W33" s="103">
        <v>0</v>
      </c>
    </row>
    <row r="34" spans="1:23" ht="28.5" customHeight="1" thickBot="1" x14ac:dyDescent="0.25">
      <c r="A34" s="1828"/>
      <c r="B34" s="1849"/>
      <c r="C34" s="632"/>
      <c r="D34" s="1372"/>
      <c r="E34" s="1374"/>
      <c r="F34" s="486"/>
      <c r="G34" s="1377"/>
      <c r="H34" s="602"/>
      <c r="I34" s="603"/>
      <c r="J34" s="653"/>
      <c r="K34" s="654"/>
      <c r="L34" s="1377"/>
      <c r="M34" s="655"/>
      <c r="N34" s="656"/>
      <c r="O34" s="657"/>
      <c r="P34" s="1390"/>
      <c r="Q34" s="1376"/>
      <c r="R34" s="598"/>
      <c r="S34" s="489">
        <v>40008</v>
      </c>
      <c r="T34" s="490" t="s">
        <v>1887</v>
      </c>
      <c r="U34" s="76">
        <v>15000000</v>
      </c>
      <c r="V34" s="81" t="s">
        <v>1586</v>
      </c>
      <c r="W34" s="658" t="s">
        <v>1580</v>
      </c>
    </row>
    <row r="35" spans="1:23" ht="28.5" customHeight="1" x14ac:dyDescent="0.2">
      <c r="A35" s="1807" t="s">
        <v>1926</v>
      </c>
      <c r="B35" s="1808" t="s">
        <v>1585</v>
      </c>
      <c r="C35" s="659">
        <v>39815</v>
      </c>
      <c r="D35" s="1381" t="s">
        <v>133</v>
      </c>
      <c r="E35" s="1378" t="s">
        <v>1583</v>
      </c>
      <c r="F35" s="660" t="s">
        <v>595</v>
      </c>
      <c r="G35" s="1369">
        <v>4000000000</v>
      </c>
      <c r="H35" s="661" t="s">
        <v>579</v>
      </c>
      <c r="I35" s="662"/>
      <c r="J35" s="608">
        <v>39974</v>
      </c>
      <c r="K35" s="663" t="s">
        <v>1584</v>
      </c>
      <c r="L35" s="1369">
        <v>500000000</v>
      </c>
      <c r="M35" s="610" t="s">
        <v>591</v>
      </c>
      <c r="N35" s="664">
        <v>19</v>
      </c>
      <c r="O35" s="665" t="s">
        <v>1583</v>
      </c>
      <c r="P35" s="666">
        <v>20</v>
      </c>
      <c r="Q35" s="721" t="s">
        <v>1894</v>
      </c>
      <c r="R35" s="716">
        <v>3500000000</v>
      </c>
      <c r="S35" s="717">
        <v>40312</v>
      </c>
      <c r="T35" s="1829" t="s">
        <v>1888</v>
      </c>
      <c r="U35" s="718">
        <v>1900000000</v>
      </c>
      <c r="V35" s="719" t="s">
        <v>1586</v>
      </c>
      <c r="W35" s="720" t="s">
        <v>1580</v>
      </c>
    </row>
    <row r="36" spans="1:23" ht="28.5" customHeight="1" x14ac:dyDescent="0.2">
      <c r="A36" s="1807"/>
      <c r="B36" s="1808"/>
      <c r="C36" s="668">
        <v>39932</v>
      </c>
      <c r="D36" s="1351" t="s">
        <v>133</v>
      </c>
      <c r="E36" s="1353" t="s">
        <v>1583</v>
      </c>
      <c r="F36" s="475" t="s">
        <v>595</v>
      </c>
      <c r="G36" s="492">
        <v>0</v>
      </c>
      <c r="H36" s="493" t="s">
        <v>1580</v>
      </c>
      <c r="I36" s="566">
        <v>14</v>
      </c>
      <c r="J36" s="623"/>
      <c r="K36" s="669"/>
      <c r="L36" s="1370"/>
      <c r="M36" s="618"/>
      <c r="N36" s="670"/>
      <c r="O36" s="644"/>
      <c r="P36" s="645"/>
      <c r="Q36" s="479"/>
      <c r="R36" s="480"/>
      <c r="S36" s="494"/>
      <c r="T36" s="1830"/>
      <c r="U36" s="95"/>
      <c r="V36" s="495"/>
      <c r="W36" s="496"/>
    </row>
    <row r="37" spans="1:23" ht="28.5" customHeight="1" thickBot="1" x14ac:dyDescent="0.25">
      <c r="A37" s="1807"/>
      <c r="B37" s="1808"/>
      <c r="C37" s="11">
        <v>39932</v>
      </c>
      <c r="D37" s="1372" t="s">
        <v>133</v>
      </c>
      <c r="E37" s="1374" t="s">
        <v>1583</v>
      </c>
      <c r="F37" s="486" t="s">
        <v>595</v>
      </c>
      <c r="G37" s="1377">
        <v>280130642</v>
      </c>
      <c r="H37" s="602" t="s">
        <v>579</v>
      </c>
      <c r="I37" s="497">
        <v>15</v>
      </c>
      <c r="J37" s="653"/>
      <c r="K37" s="654"/>
      <c r="L37" s="1377"/>
      <c r="M37" s="655"/>
      <c r="N37" s="671"/>
      <c r="O37" s="1389"/>
      <c r="P37" s="1390"/>
      <c r="Q37" s="487"/>
      <c r="R37" s="488"/>
      <c r="S37" s="489">
        <v>40004</v>
      </c>
      <c r="T37" s="490" t="s">
        <v>1582</v>
      </c>
      <c r="U37" s="76">
        <v>280130642</v>
      </c>
      <c r="V37" s="722" t="s">
        <v>1586</v>
      </c>
      <c r="W37" s="80">
        <v>0</v>
      </c>
    </row>
    <row r="38" spans="1:23" ht="28.5" customHeight="1" x14ac:dyDescent="0.2">
      <c r="A38" s="1807"/>
      <c r="B38" s="1808"/>
      <c r="C38" s="1361">
        <v>39934</v>
      </c>
      <c r="D38" s="1351" t="s">
        <v>133</v>
      </c>
      <c r="E38" s="1353" t="s">
        <v>1871</v>
      </c>
      <c r="F38" s="475" t="s">
        <v>595</v>
      </c>
      <c r="G38" s="1358">
        <v>1888153580</v>
      </c>
      <c r="H38" s="1348"/>
      <c r="I38" s="566">
        <v>16</v>
      </c>
      <c r="J38" s="1397">
        <v>40298</v>
      </c>
      <c r="K38" s="1831" t="s">
        <v>1874</v>
      </c>
      <c r="L38" s="1358">
        <v>-1888153580</v>
      </c>
      <c r="M38" s="1402" t="s">
        <v>591</v>
      </c>
      <c r="N38" s="1391">
        <v>23</v>
      </c>
      <c r="O38" s="1410" t="s">
        <v>1875</v>
      </c>
      <c r="P38" s="1411">
        <v>23</v>
      </c>
      <c r="Q38" s="1360" t="s">
        <v>1872</v>
      </c>
      <c r="R38" s="599" t="s">
        <v>591</v>
      </c>
      <c r="S38" s="889">
        <v>40308</v>
      </c>
      <c r="T38" s="906" t="s">
        <v>1876</v>
      </c>
      <c r="U38" s="79">
        <v>30544528</v>
      </c>
      <c r="V38" s="1360" t="s">
        <v>1872</v>
      </c>
      <c r="W38" s="1352" t="s">
        <v>591</v>
      </c>
    </row>
    <row r="39" spans="1:23" ht="28.5" customHeight="1" thickBot="1" x14ac:dyDescent="0.25">
      <c r="A39" s="1807"/>
      <c r="B39" s="1808"/>
      <c r="C39" s="632">
        <v>39953</v>
      </c>
      <c r="D39" s="1372" t="s">
        <v>133</v>
      </c>
      <c r="E39" s="1374" t="s">
        <v>1871</v>
      </c>
      <c r="F39" s="486" t="s">
        <v>595</v>
      </c>
      <c r="G39" s="1377">
        <v>0</v>
      </c>
      <c r="H39" s="602" t="s">
        <v>1580</v>
      </c>
      <c r="I39" s="497">
        <v>17</v>
      </c>
      <c r="J39" s="653"/>
      <c r="K39" s="1832"/>
      <c r="L39" s="1377"/>
      <c r="M39" s="655"/>
      <c r="N39" s="656"/>
      <c r="O39" s="1833"/>
      <c r="P39" s="1834"/>
      <c r="Q39" s="487"/>
      <c r="R39" s="488"/>
      <c r="S39" s="908">
        <v>40430</v>
      </c>
      <c r="T39" s="909" t="s">
        <v>1876</v>
      </c>
      <c r="U39" s="76">
        <v>9666784</v>
      </c>
      <c r="V39" s="910" t="s">
        <v>1872</v>
      </c>
      <c r="W39" s="911" t="s">
        <v>591</v>
      </c>
    </row>
    <row r="40" spans="1:23" ht="28.35" customHeight="1" x14ac:dyDescent="0.2">
      <c r="A40" s="1807"/>
      <c r="B40" s="1808"/>
      <c r="C40" s="1361">
        <v>39960</v>
      </c>
      <c r="D40" s="1351" t="s">
        <v>133</v>
      </c>
      <c r="E40" s="1353" t="s">
        <v>1908</v>
      </c>
      <c r="F40" s="475" t="s">
        <v>1579</v>
      </c>
      <c r="G40" s="1358">
        <v>6642000000</v>
      </c>
      <c r="H40" s="1348" t="s">
        <v>591</v>
      </c>
      <c r="I40" s="566">
        <v>18</v>
      </c>
      <c r="J40" s="1397">
        <v>39974</v>
      </c>
      <c r="K40" s="1398" t="s">
        <v>1578</v>
      </c>
      <c r="L40" s="1358">
        <v>0</v>
      </c>
      <c r="M40" s="1402" t="s">
        <v>591</v>
      </c>
      <c r="N40" s="1391"/>
      <c r="O40" s="1410" t="s">
        <v>1577</v>
      </c>
      <c r="P40" s="667">
        <v>19</v>
      </c>
      <c r="Q40" s="1360" t="s">
        <v>1894</v>
      </c>
      <c r="R40" s="464">
        <v>7142000000</v>
      </c>
      <c r="S40" s="491"/>
      <c r="T40" s="466"/>
      <c r="U40" s="79"/>
      <c r="V40" s="78"/>
      <c r="W40" s="77"/>
    </row>
    <row r="41" spans="1:23" ht="28.5" customHeight="1" thickBot="1" x14ac:dyDescent="0.25">
      <c r="A41" s="1828"/>
      <c r="B41" s="1823"/>
      <c r="C41" s="632"/>
      <c r="D41" s="1372"/>
      <c r="E41" s="1374"/>
      <c r="F41" s="486"/>
      <c r="G41" s="1377"/>
      <c r="H41" s="602"/>
      <c r="I41" s="603"/>
      <c r="J41" s="653"/>
      <c r="K41" s="672"/>
      <c r="L41" s="1377"/>
      <c r="M41" s="655"/>
      <c r="N41" s="656"/>
      <c r="O41" s="673" t="s">
        <v>1577</v>
      </c>
      <c r="P41" s="1390"/>
      <c r="Q41" s="126" t="s">
        <v>1576</v>
      </c>
      <c r="R41" s="500">
        <v>9.9000000000000005E-2</v>
      </c>
      <c r="S41" s="498"/>
      <c r="T41" s="499"/>
      <c r="U41" s="76"/>
      <c r="V41" s="75"/>
      <c r="W41" s="74"/>
    </row>
    <row r="42" spans="1:23" ht="15" customHeight="1" x14ac:dyDescent="0.2">
      <c r="A42" s="674"/>
      <c r="B42" s="674"/>
      <c r="C42" s="675"/>
      <c r="D42" s="676"/>
      <c r="E42" s="677"/>
      <c r="F42" s="678"/>
      <c r="G42" s="679"/>
      <c r="H42" s="680"/>
      <c r="I42" s="680"/>
      <c r="J42" s="681"/>
      <c r="K42" s="682"/>
      <c r="L42" s="683"/>
      <c r="M42" s="684"/>
      <c r="N42" s="684"/>
      <c r="O42" s="682"/>
      <c r="P42" s="685"/>
      <c r="Q42" s="686"/>
      <c r="R42" s="687"/>
      <c r="S42" s="688"/>
      <c r="T42" s="689"/>
      <c r="U42" s="690"/>
      <c r="V42" s="691"/>
      <c r="W42" s="692"/>
    </row>
    <row r="43" spans="1:23" ht="30.75" customHeight="1" thickBot="1" x14ac:dyDescent="0.3">
      <c r="D43" s="10"/>
      <c r="E43" s="693"/>
      <c r="F43" s="1365" t="s">
        <v>327</v>
      </c>
      <c r="G43" s="1366">
        <f>SUM(G9:G40)</f>
        <v>81344932551</v>
      </c>
      <c r="K43" s="1415"/>
      <c r="L43" s="73"/>
      <c r="M43" s="73"/>
      <c r="N43" s="1365"/>
      <c r="O43" s="1365"/>
      <c r="P43" s="1365"/>
      <c r="Q43" s="1365"/>
      <c r="R43" s="693"/>
      <c r="S43" s="693"/>
      <c r="T43" s="1365" t="s">
        <v>1575</v>
      </c>
      <c r="U43" s="694">
        <f>SUM(U19:U41)-U34</f>
        <v>24297630039.550003</v>
      </c>
    </row>
    <row r="44" spans="1:23" ht="30.75" customHeight="1" thickTop="1" thickBot="1" x14ac:dyDescent="0.3">
      <c r="D44" s="10"/>
      <c r="E44" s="10"/>
      <c r="F44" s="1365"/>
      <c r="G44" s="72"/>
      <c r="L44" s="73"/>
      <c r="M44" s="73"/>
      <c r="N44" s="1365"/>
      <c r="O44" s="693"/>
      <c r="P44" s="693"/>
      <c r="Q44" s="693"/>
      <c r="R44" s="522"/>
      <c r="S44" s="1703" t="s">
        <v>1889</v>
      </c>
      <c r="T44" s="1703"/>
      <c r="U44" s="695">
        <v>15000000</v>
      </c>
      <c r="V44" s="1415"/>
      <c r="W44" s="696"/>
    </row>
    <row r="45" spans="1:23" ht="30.75" customHeight="1" thickTop="1" thickBot="1" x14ac:dyDescent="0.3">
      <c r="D45" s="10"/>
      <c r="E45" s="10"/>
      <c r="F45" s="1365"/>
      <c r="G45" s="72"/>
      <c r="L45" s="1703" t="s">
        <v>1574</v>
      </c>
      <c r="M45" s="1703"/>
      <c r="N45" s="1365"/>
      <c r="O45" s="1704">
        <f>G43-U43+L38-(R35-U35)</f>
        <v>53559148931.449997</v>
      </c>
      <c r="P45" s="1705"/>
      <c r="Q45" s="1365"/>
      <c r="R45" s="693"/>
      <c r="S45" s="693"/>
      <c r="T45" s="693"/>
      <c r="U45" s="72"/>
    </row>
    <row r="46" spans="1:23" ht="15" customHeight="1" thickTop="1" x14ac:dyDescent="0.2">
      <c r="A46" s="1861" t="s">
        <v>1890</v>
      </c>
      <c r="B46" s="1861"/>
      <c r="C46" s="1861"/>
      <c r="D46" s="1861"/>
      <c r="E46" s="1861"/>
      <c r="F46" s="1861"/>
      <c r="G46" s="1861"/>
      <c r="H46" s="1861"/>
      <c r="I46" s="1861"/>
      <c r="J46" s="1861"/>
      <c r="K46" s="1861"/>
      <c r="L46" s="1861"/>
      <c r="M46" s="1861"/>
      <c r="N46" s="1861"/>
      <c r="O46" s="1861"/>
      <c r="P46" s="1861"/>
      <c r="Q46" s="1861"/>
      <c r="R46" s="1861"/>
      <c r="S46" s="1861"/>
      <c r="T46" s="1861"/>
      <c r="U46" s="1861"/>
      <c r="V46" s="1861"/>
      <c r="W46" s="1861"/>
    </row>
    <row r="47" spans="1:23" ht="15" customHeight="1" x14ac:dyDescent="0.2">
      <c r="A47" s="1861"/>
      <c r="B47" s="1861"/>
      <c r="C47" s="1861"/>
      <c r="D47" s="1861"/>
      <c r="E47" s="1861"/>
      <c r="F47" s="1861"/>
      <c r="G47" s="1861"/>
      <c r="H47" s="1861"/>
      <c r="I47" s="1861"/>
      <c r="J47" s="1861"/>
      <c r="K47" s="1861"/>
      <c r="L47" s="1861"/>
      <c r="M47" s="1861"/>
      <c r="N47" s="1861"/>
      <c r="O47" s="1861"/>
      <c r="P47" s="1861"/>
      <c r="Q47" s="1861"/>
      <c r="R47" s="1861"/>
      <c r="S47" s="1861"/>
      <c r="T47" s="1861"/>
      <c r="U47" s="1861"/>
      <c r="V47" s="1861"/>
      <c r="W47" s="1861"/>
    </row>
    <row r="48" spans="1:23" ht="15" customHeight="1" x14ac:dyDescent="0.2">
      <c r="A48" s="1861" t="s">
        <v>1573</v>
      </c>
      <c r="B48" s="1861"/>
      <c r="C48" s="1861"/>
      <c r="D48" s="1861"/>
      <c r="E48" s="1861"/>
      <c r="F48" s="1861"/>
      <c r="G48" s="1861"/>
      <c r="H48" s="1861"/>
      <c r="I48" s="1861"/>
      <c r="J48" s="1861"/>
      <c r="K48" s="1861"/>
      <c r="L48" s="1861"/>
      <c r="M48" s="1861"/>
      <c r="N48" s="1861"/>
      <c r="O48" s="1861"/>
      <c r="P48" s="1861"/>
      <c r="Q48" s="1861"/>
      <c r="R48" s="1861"/>
      <c r="S48" s="1861"/>
      <c r="T48" s="1861"/>
      <c r="U48" s="1861"/>
      <c r="V48" s="1861"/>
      <c r="W48" s="1861"/>
    </row>
    <row r="49" spans="1:23" s="1364" customFormat="1" ht="15" customHeight="1" x14ac:dyDescent="0.2">
      <c r="A49" s="1863" t="s">
        <v>1622</v>
      </c>
      <c r="B49" s="1863"/>
      <c r="C49" s="1863"/>
      <c r="D49" s="1863"/>
      <c r="E49" s="1863"/>
      <c r="F49" s="1863"/>
      <c r="G49" s="1863"/>
      <c r="H49" s="1863"/>
      <c r="I49" s="1863"/>
      <c r="J49" s="1863"/>
      <c r="K49" s="1863"/>
      <c r="L49" s="1863"/>
      <c r="M49" s="1863"/>
      <c r="N49" s="1863"/>
      <c r="O49" s="1863"/>
      <c r="P49" s="1863"/>
      <c r="Q49" s="1863"/>
      <c r="R49" s="1863"/>
      <c r="S49" s="1863"/>
      <c r="T49" s="1863"/>
      <c r="U49" s="1863"/>
      <c r="V49" s="1863"/>
      <c r="W49" s="1863"/>
    </row>
    <row r="50" spans="1:23" ht="15" customHeight="1" x14ac:dyDescent="0.2">
      <c r="A50" s="1861" t="s">
        <v>1572</v>
      </c>
      <c r="B50" s="1861"/>
      <c r="C50" s="1861"/>
      <c r="D50" s="1861"/>
      <c r="E50" s="1861"/>
      <c r="F50" s="1861"/>
      <c r="G50" s="1861"/>
      <c r="H50" s="1861"/>
      <c r="I50" s="1861"/>
      <c r="J50" s="1861"/>
      <c r="K50" s="1861"/>
      <c r="L50" s="1861"/>
      <c r="M50" s="1861"/>
      <c r="N50" s="1861"/>
      <c r="O50" s="1861"/>
      <c r="P50" s="1861"/>
      <c r="Q50" s="1861"/>
      <c r="R50" s="1861"/>
      <c r="S50" s="1861"/>
      <c r="T50" s="1861"/>
      <c r="U50" s="1861"/>
      <c r="V50" s="1861"/>
      <c r="W50" s="1861"/>
    </row>
    <row r="51" spans="1:23" ht="14.25" customHeight="1" x14ac:dyDescent="0.2">
      <c r="A51" s="1861" t="s">
        <v>1623</v>
      </c>
      <c r="B51" s="1861"/>
      <c r="C51" s="1861"/>
      <c r="D51" s="1861"/>
      <c r="E51" s="1861"/>
      <c r="F51" s="1861"/>
      <c r="G51" s="1861"/>
      <c r="H51" s="1861"/>
      <c r="I51" s="1861"/>
      <c r="J51" s="1861"/>
      <c r="K51" s="1861"/>
      <c r="L51" s="1861"/>
      <c r="M51" s="1861"/>
      <c r="N51" s="1861"/>
      <c r="O51" s="1861"/>
      <c r="P51" s="1861"/>
      <c r="Q51" s="1861"/>
      <c r="R51" s="1861"/>
      <c r="S51" s="1861"/>
      <c r="T51" s="1861"/>
      <c r="U51" s="1861"/>
      <c r="V51" s="1861"/>
      <c r="W51" s="1861"/>
    </row>
    <row r="52" spans="1:23" s="1364" customFormat="1" ht="14.25" customHeight="1" x14ac:dyDescent="0.2">
      <c r="A52" s="1862" t="s">
        <v>1571</v>
      </c>
      <c r="B52" s="1862"/>
      <c r="C52" s="1862"/>
      <c r="D52" s="1862"/>
      <c r="E52" s="1862"/>
      <c r="F52" s="1862"/>
      <c r="G52" s="1862"/>
      <c r="H52" s="1862"/>
      <c r="I52" s="1862"/>
      <c r="J52" s="1862"/>
      <c r="K52" s="1862"/>
      <c r="L52" s="1862"/>
      <c r="M52" s="1862"/>
      <c r="N52" s="1862"/>
      <c r="O52" s="1862"/>
      <c r="P52" s="1862"/>
      <c r="Q52" s="1862"/>
      <c r="R52" s="1862"/>
      <c r="S52" s="1862"/>
      <c r="T52" s="1862"/>
      <c r="U52" s="1862"/>
      <c r="V52" s="1862"/>
      <c r="W52" s="1862"/>
    </row>
    <row r="53" spans="1:23" ht="14.25" customHeight="1" x14ac:dyDescent="0.2">
      <c r="A53" s="1861" t="s">
        <v>1570</v>
      </c>
      <c r="B53" s="1861"/>
      <c r="C53" s="1861"/>
      <c r="D53" s="1861"/>
      <c r="E53" s="1861"/>
      <c r="F53" s="1861"/>
      <c r="G53" s="1861"/>
      <c r="H53" s="1861"/>
      <c r="I53" s="1861"/>
      <c r="J53" s="1861"/>
      <c r="K53" s="1861"/>
      <c r="L53" s="1861"/>
      <c r="M53" s="1861"/>
      <c r="N53" s="1861"/>
      <c r="O53" s="1861"/>
      <c r="P53" s="1861"/>
      <c r="Q53" s="1861"/>
      <c r="R53" s="1861"/>
      <c r="S53" s="1861"/>
      <c r="T53" s="1861"/>
      <c r="U53" s="1861"/>
      <c r="V53" s="1861"/>
      <c r="W53" s="1861"/>
    </row>
    <row r="54" spans="1:23" s="1364" customFormat="1" ht="15" customHeight="1" x14ac:dyDescent="0.2">
      <c r="A54" s="1862" t="s">
        <v>1891</v>
      </c>
      <c r="B54" s="1862"/>
      <c r="C54" s="1862"/>
      <c r="D54" s="1862"/>
      <c r="E54" s="1862"/>
      <c r="F54" s="1862"/>
      <c r="G54" s="1862"/>
      <c r="H54" s="1862"/>
      <c r="I54" s="1862"/>
      <c r="J54" s="1862"/>
      <c r="K54" s="1862"/>
      <c r="L54" s="1862"/>
      <c r="M54" s="1862"/>
      <c r="N54" s="1862"/>
      <c r="O54" s="1862"/>
      <c r="P54" s="1862"/>
      <c r="Q54" s="1862"/>
      <c r="R54" s="1862"/>
      <c r="S54" s="1862"/>
      <c r="T54" s="1862"/>
      <c r="U54" s="1862"/>
      <c r="V54" s="1862"/>
      <c r="W54" s="1862"/>
    </row>
    <row r="55" spans="1:23" s="1364" customFormat="1" ht="15" customHeight="1" x14ac:dyDescent="0.2">
      <c r="A55" s="1862" t="s">
        <v>1569</v>
      </c>
      <c r="B55" s="1862"/>
      <c r="C55" s="1862"/>
      <c r="D55" s="1862"/>
      <c r="E55" s="1862"/>
      <c r="F55" s="1862"/>
      <c r="G55" s="1862"/>
      <c r="H55" s="1862"/>
      <c r="I55" s="1862"/>
      <c r="J55" s="1862"/>
      <c r="K55" s="1862"/>
      <c r="L55" s="1862"/>
      <c r="M55" s="1862"/>
      <c r="N55" s="1862"/>
      <c r="O55" s="1862"/>
      <c r="P55" s="1862"/>
      <c r="Q55" s="1862"/>
      <c r="R55" s="1862"/>
      <c r="S55" s="1862"/>
      <c r="T55" s="1862"/>
      <c r="U55" s="1862"/>
      <c r="V55" s="1862"/>
      <c r="W55" s="1862"/>
    </row>
    <row r="56" spans="1:23" s="1364" customFormat="1" ht="15" customHeight="1" x14ac:dyDescent="0.2">
      <c r="A56" s="1862"/>
      <c r="B56" s="1862"/>
      <c r="C56" s="1862"/>
      <c r="D56" s="1862"/>
      <c r="E56" s="1862"/>
      <c r="F56" s="1862"/>
      <c r="G56" s="1862"/>
      <c r="H56" s="1862"/>
      <c r="I56" s="1862"/>
      <c r="J56" s="1862"/>
      <c r="K56" s="1862"/>
      <c r="L56" s="1862"/>
      <c r="M56" s="1862"/>
      <c r="N56" s="1862"/>
      <c r="O56" s="1862"/>
      <c r="P56" s="1862"/>
      <c r="Q56" s="1862"/>
      <c r="R56" s="1862"/>
      <c r="S56" s="1862"/>
      <c r="T56" s="1862"/>
      <c r="U56" s="1862"/>
      <c r="V56" s="1862"/>
      <c r="W56" s="1862"/>
    </row>
    <row r="57" spans="1:23" s="1364" customFormat="1" ht="15" customHeight="1" x14ac:dyDescent="0.2">
      <c r="A57" s="1862"/>
      <c r="B57" s="1862"/>
      <c r="C57" s="1862"/>
      <c r="D57" s="1862"/>
      <c r="E57" s="1862"/>
      <c r="F57" s="1862"/>
      <c r="G57" s="1862"/>
      <c r="H57" s="1862"/>
      <c r="I57" s="1862"/>
      <c r="J57" s="1862"/>
      <c r="K57" s="1862"/>
      <c r="L57" s="1862"/>
      <c r="M57" s="1862"/>
      <c r="N57" s="1862"/>
      <c r="O57" s="1862"/>
      <c r="P57" s="1862"/>
      <c r="Q57" s="1862"/>
      <c r="R57" s="1862"/>
      <c r="S57" s="1862"/>
      <c r="T57" s="1862"/>
      <c r="U57" s="1862"/>
      <c r="V57" s="1862"/>
      <c r="W57" s="1862"/>
    </row>
    <row r="58" spans="1:23" ht="15" customHeight="1" x14ac:dyDescent="0.2">
      <c r="A58" s="1861" t="s">
        <v>1568</v>
      </c>
      <c r="B58" s="1861"/>
      <c r="C58" s="1861"/>
      <c r="D58" s="1861"/>
      <c r="E58" s="1861"/>
      <c r="F58" s="1861"/>
      <c r="G58" s="1861"/>
      <c r="H58" s="1861"/>
      <c r="I58" s="1861"/>
      <c r="J58" s="1861"/>
      <c r="K58" s="1861"/>
      <c r="L58" s="1861"/>
      <c r="M58" s="1861"/>
      <c r="N58" s="1861"/>
      <c r="O58" s="1861"/>
      <c r="P58" s="1861"/>
      <c r="Q58" s="1861"/>
      <c r="R58" s="1861"/>
      <c r="S58" s="1861"/>
      <c r="T58" s="1861"/>
      <c r="U58" s="1861"/>
      <c r="V58" s="1861"/>
      <c r="W58" s="1861"/>
    </row>
    <row r="59" spans="1:23" ht="15" customHeight="1" x14ac:dyDescent="0.2">
      <c r="A59" s="1861" t="s">
        <v>1567</v>
      </c>
      <c r="B59" s="1861"/>
      <c r="C59" s="1861"/>
      <c r="D59" s="1861"/>
      <c r="E59" s="1861"/>
      <c r="F59" s="1861"/>
      <c r="G59" s="1861"/>
      <c r="H59" s="1861"/>
      <c r="I59" s="1861"/>
      <c r="J59" s="1861"/>
      <c r="K59" s="1861"/>
      <c r="L59" s="1861"/>
      <c r="M59" s="1861"/>
      <c r="N59" s="1861"/>
      <c r="O59" s="1861"/>
      <c r="P59" s="1861"/>
      <c r="Q59" s="1861"/>
      <c r="R59" s="1861"/>
      <c r="S59" s="1861"/>
      <c r="T59" s="1861"/>
      <c r="U59" s="1861"/>
      <c r="V59" s="1861"/>
      <c r="W59" s="1861"/>
    </row>
    <row r="60" spans="1:23" ht="15" customHeight="1" x14ac:dyDescent="0.2">
      <c r="A60" s="1864" t="s">
        <v>1760</v>
      </c>
      <c r="B60" s="1864"/>
      <c r="C60" s="1864"/>
      <c r="D60" s="1864"/>
      <c r="E60" s="1864"/>
      <c r="F60" s="1864"/>
      <c r="G60" s="1864"/>
      <c r="H60" s="1864"/>
      <c r="I60" s="1864"/>
      <c r="J60" s="1864"/>
      <c r="K60" s="1864"/>
      <c r="L60" s="1864"/>
      <c r="M60" s="1864"/>
      <c r="N60" s="1864"/>
      <c r="O60" s="1864"/>
      <c r="P60" s="1864"/>
      <c r="Q60" s="1864"/>
      <c r="R60" s="1864"/>
      <c r="S60" s="1864"/>
      <c r="T60" s="1864"/>
      <c r="U60" s="1864"/>
      <c r="V60" s="1864"/>
      <c r="W60" s="1864"/>
    </row>
    <row r="61" spans="1:23" ht="15" customHeight="1" x14ac:dyDescent="0.2">
      <c r="A61" s="1861" t="s">
        <v>1566</v>
      </c>
      <c r="B61" s="1861"/>
      <c r="C61" s="1861"/>
      <c r="D61" s="1861"/>
      <c r="E61" s="1861"/>
      <c r="F61" s="1861"/>
      <c r="G61" s="1861"/>
      <c r="H61" s="1861"/>
      <c r="I61" s="1861"/>
      <c r="J61" s="1861"/>
      <c r="K61" s="1861"/>
      <c r="L61" s="1861"/>
      <c r="M61" s="1861"/>
      <c r="N61" s="1861"/>
      <c r="O61" s="1861"/>
      <c r="P61" s="1861"/>
      <c r="Q61" s="1861"/>
      <c r="R61" s="1861"/>
      <c r="S61" s="1861"/>
      <c r="T61" s="1861"/>
      <c r="U61" s="1861"/>
      <c r="V61" s="1861"/>
      <c r="W61" s="1861"/>
    </row>
    <row r="62" spans="1:23" ht="15" customHeight="1" x14ac:dyDescent="0.2">
      <c r="A62" s="1861" t="s">
        <v>1565</v>
      </c>
      <c r="B62" s="1861"/>
      <c r="C62" s="1861"/>
      <c r="D62" s="1861"/>
      <c r="E62" s="1861"/>
      <c r="F62" s="1861"/>
      <c r="G62" s="1861"/>
      <c r="H62" s="1861"/>
      <c r="I62" s="1861"/>
      <c r="J62" s="1861"/>
      <c r="K62" s="1861"/>
      <c r="L62" s="1861"/>
      <c r="M62" s="1861"/>
      <c r="N62" s="1861"/>
      <c r="O62" s="1861"/>
      <c r="P62" s="1861"/>
      <c r="Q62" s="1861"/>
      <c r="R62" s="1861"/>
      <c r="S62" s="1861"/>
      <c r="T62" s="1861"/>
      <c r="U62" s="1861"/>
      <c r="V62" s="1861"/>
      <c r="W62" s="1861"/>
    </row>
    <row r="63" spans="1:23" ht="15" customHeight="1" x14ac:dyDescent="0.2">
      <c r="A63" s="1864" t="s">
        <v>1873</v>
      </c>
      <c r="B63" s="1864"/>
      <c r="C63" s="1864"/>
      <c r="D63" s="1864"/>
      <c r="E63" s="1864"/>
      <c r="F63" s="1864"/>
      <c r="G63" s="1864"/>
      <c r="H63" s="1864"/>
      <c r="I63" s="1864"/>
      <c r="J63" s="1864"/>
      <c r="K63" s="1864"/>
      <c r="L63" s="1864"/>
      <c r="M63" s="1864"/>
      <c r="N63" s="1864"/>
      <c r="O63" s="1864"/>
      <c r="P63" s="1864"/>
      <c r="Q63" s="1864"/>
      <c r="R63" s="1864"/>
      <c r="S63" s="1864"/>
      <c r="T63" s="1864"/>
      <c r="U63" s="1864"/>
      <c r="V63" s="1864"/>
      <c r="W63" s="1864"/>
    </row>
    <row r="64" spans="1:23" ht="15" customHeight="1" x14ac:dyDescent="0.2">
      <c r="A64" s="1861" t="s">
        <v>1564</v>
      </c>
      <c r="B64" s="1861"/>
      <c r="C64" s="1861"/>
      <c r="D64" s="1861"/>
      <c r="E64" s="1861"/>
      <c r="F64" s="1861"/>
      <c r="G64" s="1861"/>
      <c r="H64" s="1861"/>
      <c r="I64" s="1861"/>
      <c r="J64" s="1861"/>
      <c r="K64" s="1861"/>
      <c r="L64" s="1861"/>
      <c r="M64" s="1861"/>
      <c r="N64" s="1861"/>
      <c r="O64" s="1861"/>
      <c r="P64" s="1861"/>
      <c r="Q64" s="1861"/>
      <c r="R64" s="1861"/>
      <c r="S64" s="1861"/>
      <c r="T64" s="1861"/>
      <c r="U64" s="1861"/>
      <c r="V64" s="1861"/>
      <c r="W64" s="1861"/>
    </row>
    <row r="65" spans="1:23" ht="15" customHeight="1" x14ac:dyDescent="0.2">
      <c r="A65" s="1861" t="s">
        <v>1563</v>
      </c>
      <c r="B65" s="1861"/>
      <c r="C65" s="1861"/>
      <c r="D65" s="1861"/>
      <c r="E65" s="1861"/>
      <c r="F65" s="1861"/>
      <c r="G65" s="1861"/>
      <c r="H65" s="1861"/>
      <c r="I65" s="1861"/>
      <c r="J65" s="1861"/>
      <c r="K65" s="1861"/>
      <c r="L65" s="1861"/>
      <c r="M65" s="1861"/>
      <c r="N65" s="1861"/>
      <c r="O65" s="1861"/>
      <c r="P65" s="1861"/>
      <c r="Q65" s="1861"/>
      <c r="R65" s="1861"/>
      <c r="S65" s="1861"/>
      <c r="T65" s="1861"/>
      <c r="U65" s="1861"/>
      <c r="V65" s="1861"/>
      <c r="W65" s="1861"/>
    </row>
    <row r="66" spans="1:23" ht="15" customHeight="1" x14ac:dyDescent="0.2">
      <c r="A66" s="1865" t="s">
        <v>1621</v>
      </c>
      <c r="B66" s="1865"/>
      <c r="C66" s="1865"/>
      <c r="D66" s="1865"/>
      <c r="E66" s="1865"/>
      <c r="F66" s="1865"/>
      <c r="G66" s="1865"/>
      <c r="H66" s="1865"/>
      <c r="I66" s="1865"/>
      <c r="J66" s="1865"/>
      <c r="K66" s="1865"/>
      <c r="L66" s="1865"/>
      <c r="M66" s="1865"/>
      <c r="N66" s="1865"/>
      <c r="O66" s="1865"/>
      <c r="P66" s="1865"/>
      <c r="Q66" s="1865"/>
      <c r="R66" s="1865"/>
      <c r="S66" s="1865"/>
      <c r="T66" s="1865"/>
      <c r="U66" s="1865"/>
      <c r="V66" s="1865"/>
      <c r="W66" s="1865"/>
    </row>
    <row r="67" spans="1:23" ht="15" customHeight="1" x14ac:dyDescent="0.2">
      <c r="A67" s="1865"/>
      <c r="B67" s="1865"/>
      <c r="C67" s="1865"/>
      <c r="D67" s="1865"/>
      <c r="E67" s="1865"/>
      <c r="F67" s="1865"/>
      <c r="G67" s="1865"/>
      <c r="H67" s="1865"/>
      <c r="I67" s="1865"/>
      <c r="J67" s="1865"/>
      <c r="K67" s="1865"/>
      <c r="L67" s="1865"/>
      <c r="M67" s="1865"/>
      <c r="N67" s="1865"/>
      <c r="O67" s="1865"/>
      <c r="P67" s="1865"/>
      <c r="Q67" s="1865"/>
      <c r="R67" s="1865"/>
      <c r="S67" s="1865"/>
      <c r="T67" s="1865"/>
      <c r="U67" s="1865"/>
      <c r="V67" s="1865"/>
      <c r="W67" s="1865"/>
    </row>
    <row r="68" spans="1:23" ht="15" customHeight="1" x14ac:dyDescent="0.2">
      <c r="A68" s="1864" t="s">
        <v>1620</v>
      </c>
      <c r="B68" s="1864"/>
      <c r="C68" s="1864"/>
      <c r="D68" s="1864"/>
      <c r="E68" s="1864"/>
      <c r="F68" s="1864"/>
      <c r="G68" s="1864"/>
      <c r="H68" s="1864"/>
      <c r="I68" s="1864"/>
      <c r="J68" s="1864"/>
      <c r="K68" s="1864"/>
      <c r="L68" s="1864"/>
      <c r="M68" s="1864"/>
      <c r="N68" s="1864"/>
      <c r="O68" s="1864"/>
      <c r="P68" s="1864"/>
      <c r="Q68" s="1864"/>
      <c r="R68" s="1864"/>
      <c r="S68" s="1864"/>
      <c r="T68" s="1864"/>
      <c r="U68" s="1864"/>
      <c r="V68" s="1864"/>
      <c r="W68" s="1864"/>
    </row>
    <row r="69" spans="1:23" ht="15" customHeight="1" x14ac:dyDescent="0.2">
      <c r="A69" s="1865" t="s">
        <v>1562</v>
      </c>
      <c r="B69" s="1865"/>
      <c r="C69" s="1865"/>
      <c r="D69" s="1865"/>
      <c r="E69" s="1865"/>
      <c r="F69" s="1865"/>
      <c r="G69" s="1865"/>
      <c r="H69" s="1865"/>
      <c r="I69" s="1865"/>
      <c r="J69" s="1865"/>
      <c r="K69" s="1865"/>
      <c r="L69" s="1865"/>
      <c r="M69" s="1865"/>
      <c r="N69" s="1865"/>
      <c r="O69" s="1865"/>
      <c r="P69" s="1865"/>
      <c r="Q69" s="1865"/>
      <c r="R69" s="1865"/>
      <c r="S69" s="1865"/>
      <c r="T69" s="1865"/>
      <c r="U69" s="1865"/>
      <c r="V69" s="1865"/>
      <c r="W69" s="1865"/>
    </row>
    <row r="70" spans="1:23" ht="15" customHeight="1" x14ac:dyDescent="0.2">
      <c r="A70" s="1865"/>
      <c r="B70" s="1865"/>
      <c r="C70" s="1865"/>
      <c r="D70" s="1865"/>
      <c r="E70" s="1865"/>
      <c r="F70" s="1865"/>
      <c r="G70" s="1865"/>
      <c r="H70" s="1865"/>
      <c r="I70" s="1865"/>
      <c r="J70" s="1865"/>
      <c r="K70" s="1865"/>
      <c r="L70" s="1865"/>
      <c r="M70" s="1865"/>
      <c r="N70" s="1865"/>
      <c r="O70" s="1865"/>
      <c r="P70" s="1865"/>
      <c r="Q70" s="1865"/>
      <c r="R70" s="1865"/>
      <c r="S70" s="1865"/>
      <c r="T70" s="1865"/>
      <c r="U70" s="1865"/>
      <c r="V70" s="1865"/>
      <c r="W70" s="1865"/>
    </row>
    <row r="71" spans="1:23" ht="15" customHeight="1" x14ac:dyDescent="0.2">
      <c r="A71" s="1861" t="s">
        <v>1561</v>
      </c>
      <c r="B71" s="1861"/>
      <c r="C71" s="1861"/>
      <c r="D71" s="1861"/>
      <c r="E71" s="1861"/>
      <c r="F71" s="1861"/>
      <c r="G71" s="1861"/>
      <c r="H71" s="1861"/>
      <c r="I71" s="1861"/>
      <c r="J71" s="1861"/>
      <c r="K71" s="1861"/>
      <c r="L71" s="1861"/>
      <c r="M71" s="1861"/>
      <c r="N71" s="1861"/>
      <c r="O71" s="1861"/>
      <c r="P71" s="1861"/>
      <c r="Q71" s="1861"/>
      <c r="R71" s="1861"/>
      <c r="S71" s="1861"/>
      <c r="T71" s="1861"/>
      <c r="U71" s="1861"/>
      <c r="V71" s="1861"/>
      <c r="W71" s="1861"/>
    </row>
    <row r="72" spans="1:23" ht="15" customHeight="1" x14ac:dyDescent="0.2">
      <c r="A72" s="1861" t="s">
        <v>1560</v>
      </c>
      <c r="B72" s="1861"/>
      <c r="C72" s="1861"/>
      <c r="D72" s="1861"/>
      <c r="E72" s="1861"/>
      <c r="F72" s="1861"/>
      <c r="G72" s="1861"/>
      <c r="H72" s="1861"/>
      <c r="I72" s="1861"/>
      <c r="J72" s="1861"/>
      <c r="K72" s="1861"/>
      <c r="L72" s="1861"/>
      <c r="M72" s="1861"/>
      <c r="N72" s="1861"/>
      <c r="O72" s="1861"/>
      <c r="P72" s="1861"/>
      <c r="Q72" s="1861"/>
      <c r="R72" s="1861"/>
      <c r="S72" s="1861"/>
      <c r="T72" s="1861"/>
      <c r="U72" s="1861"/>
      <c r="V72" s="1861"/>
      <c r="W72" s="1861"/>
    </row>
    <row r="73" spans="1:23" ht="15" customHeight="1" x14ac:dyDescent="0.2">
      <c r="A73" s="1861" t="s">
        <v>1559</v>
      </c>
      <c r="B73" s="1861"/>
      <c r="C73" s="1861"/>
      <c r="D73" s="1861"/>
      <c r="E73" s="1861"/>
      <c r="F73" s="1861"/>
      <c r="G73" s="1861"/>
      <c r="H73" s="1861"/>
      <c r="I73" s="1861"/>
      <c r="J73" s="1861"/>
      <c r="K73" s="1861"/>
      <c r="L73" s="1861"/>
      <c r="M73" s="1861"/>
      <c r="N73" s="1861"/>
      <c r="O73" s="1861"/>
      <c r="P73" s="1861"/>
      <c r="Q73" s="1861"/>
      <c r="R73" s="1861"/>
      <c r="S73" s="1861"/>
      <c r="T73" s="1861"/>
      <c r="U73" s="1861"/>
      <c r="V73" s="1861"/>
      <c r="W73" s="1861"/>
    </row>
    <row r="74" spans="1:23" ht="15" customHeight="1" x14ac:dyDescent="0.2">
      <c r="A74" s="1861" t="s">
        <v>1558</v>
      </c>
      <c r="B74" s="1861"/>
      <c r="C74" s="1861"/>
      <c r="D74" s="1861"/>
      <c r="E74" s="1861"/>
      <c r="F74" s="1861"/>
      <c r="G74" s="1861"/>
      <c r="H74" s="1861"/>
      <c r="I74" s="1861"/>
      <c r="J74" s="1861"/>
      <c r="K74" s="1861"/>
      <c r="L74" s="1861"/>
      <c r="M74" s="1861"/>
      <c r="N74" s="1861"/>
      <c r="O74" s="1861"/>
      <c r="P74" s="1861"/>
      <c r="Q74" s="1861"/>
      <c r="R74" s="1861"/>
      <c r="S74" s="1861"/>
      <c r="T74" s="1861"/>
      <c r="U74" s="1861"/>
      <c r="V74" s="1861"/>
      <c r="W74" s="1861"/>
    </row>
    <row r="75" spans="1:23" ht="15" customHeight="1" x14ac:dyDescent="0.2">
      <c r="A75" s="1865" t="s">
        <v>1927</v>
      </c>
      <c r="B75" s="1865"/>
      <c r="C75" s="1865"/>
      <c r="D75" s="1865"/>
      <c r="E75" s="1865"/>
      <c r="F75" s="1865"/>
      <c r="G75" s="1865"/>
      <c r="H75" s="1865"/>
      <c r="I75" s="1865"/>
      <c r="J75" s="1865"/>
      <c r="K75" s="1865"/>
      <c r="L75" s="1865"/>
      <c r="M75" s="1865"/>
      <c r="N75" s="1865"/>
      <c r="O75" s="1865"/>
      <c r="P75" s="1865"/>
      <c r="Q75" s="1865"/>
      <c r="R75" s="1865"/>
      <c r="S75" s="1865"/>
      <c r="T75" s="1865"/>
      <c r="U75" s="1865"/>
      <c r="V75" s="1865"/>
      <c r="W75" s="1865"/>
    </row>
    <row r="76" spans="1:23" ht="15" customHeight="1" x14ac:dyDescent="0.2">
      <c r="A76" s="1865"/>
      <c r="B76" s="1865"/>
      <c r="C76" s="1865"/>
      <c r="D76" s="1865"/>
      <c r="E76" s="1865"/>
      <c r="F76" s="1865"/>
      <c r="G76" s="1865"/>
      <c r="H76" s="1865"/>
      <c r="I76" s="1865"/>
      <c r="J76" s="1865"/>
      <c r="K76" s="1865"/>
      <c r="L76" s="1865"/>
      <c r="M76" s="1865"/>
      <c r="N76" s="1865"/>
      <c r="O76" s="1865"/>
      <c r="P76" s="1865"/>
      <c r="Q76" s="1865"/>
      <c r="R76" s="1865"/>
      <c r="S76" s="1865"/>
      <c r="T76" s="1865"/>
      <c r="U76" s="1865"/>
      <c r="V76" s="1865"/>
      <c r="W76" s="1865"/>
    </row>
    <row r="77" spans="1:23" ht="15" customHeight="1" x14ac:dyDescent="0.2">
      <c r="A77" s="1864" t="s">
        <v>1557</v>
      </c>
      <c r="B77" s="1864"/>
      <c r="C77" s="1864"/>
      <c r="D77" s="1864"/>
      <c r="E77" s="1864"/>
      <c r="F77" s="1864"/>
      <c r="G77" s="1864"/>
      <c r="H77" s="1864"/>
      <c r="I77" s="1864"/>
      <c r="J77" s="1864"/>
      <c r="K77" s="1864"/>
      <c r="L77" s="1864"/>
      <c r="M77" s="1864"/>
      <c r="N77" s="1864"/>
      <c r="O77" s="1864"/>
      <c r="P77" s="1864"/>
      <c r="Q77" s="1864"/>
      <c r="R77" s="1864"/>
      <c r="S77" s="1864"/>
      <c r="T77" s="1864"/>
      <c r="U77" s="1864"/>
      <c r="V77" s="1864"/>
      <c r="W77" s="1864"/>
    </row>
    <row r="78" spans="1:23" ht="15" customHeight="1" x14ac:dyDescent="0.2">
      <c r="A78" s="1865" t="s">
        <v>1556</v>
      </c>
      <c r="B78" s="1865"/>
      <c r="C78" s="1865"/>
      <c r="D78" s="1865"/>
      <c r="E78" s="1865"/>
      <c r="F78" s="1865"/>
      <c r="G78" s="1865"/>
      <c r="H78" s="1865"/>
      <c r="I78" s="1865"/>
      <c r="J78" s="1865"/>
      <c r="K78" s="1865"/>
      <c r="L78" s="1865"/>
      <c r="M78" s="1865"/>
      <c r="N78" s="1865"/>
      <c r="O78" s="1865"/>
      <c r="P78" s="1865"/>
      <c r="Q78" s="1865"/>
      <c r="R78" s="1865"/>
      <c r="S78" s="1865"/>
      <c r="T78" s="1865"/>
      <c r="U78" s="1865"/>
      <c r="V78" s="1865"/>
      <c r="W78" s="1865"/>
    </row>
    <row r="79" spans="1:23" ht="15" customHeight="1" x14ac:dyDescent="0.2">
      <c r="A79" s="1865"/>
      <c r="B79" s="1865"/>
      <c r="C79" s="1865"/>
      <c r="D79" s="1865"/>
      <c r="E79" s="1865"/>
      <c r="F79" s="1865"/>
      <c r="G79" s="1865"/>
      <c r="H79" s="1865"/>
      <c r="I79" s="1865"/>
      <c r="J79" s="1865"/>
      <c r="K79" s="1865"/>
      <c r="L79" s="1865"/>
      <c r="M79" s="1865"/>
      <c r="N79" s="1865"/>
      <c r="O79" s="1865"/>
      <c r="P79" s="1865"/>
      <c r="Q79" s="1865"/>
      <c r="R79" s="1865"/>
      <c r="S79" s="1865"/>
      <c r="T79" s="1865"/>
      <c r="U79" s="1865"/>
      <c r="V79" s="1865"/>
      <c r="W79" s="1865"/>
    </row>
    <row r="80" spans="1:23" ht="15" customHeight="1" x14ac:dyDescent="0.2">
      <c r="A80" s="1867" t="s">
        <v>1624</v>
      </c>
      <c r="B80" s="1867"/>
      <c r="C80" s="1867"/>
      <c r="D80" s="1867"/>
      <c r="E80" s="1867"/>
      <c r="F80" s="1867"/>
      <c r="G80" s="1867"/>
      <c r="H80" s="1867"/>
      <c r="I80" s="1867"/>
      <c r="J80" s="1867"/>
      <c r="K80" s="1867"/>
      <c r="L80" s="1867"/>
      <c r="M80" s="1867"/>
      <c r="N80" s="1867"/>
      <c r="O80" s="1867"/>
      <c r="P80" s="1867"/>
      <c r="Q80" s="1867"/>
      <c r="R80" s="1867"/>
      <c r="S80" s="1867"/>
      <c r="T80" s="1867"/>
      <c r="U80" s="1867"/>
      <c r="V80" s="1867"/>
      <c r="W80" s="1867"/>
    </row>
    <row r="81" spans="1:23" ht="15" customHeight="1" x14ac:dyDescent="0.2">
      <c r="A81" s="1866" t="s">
        <v>1895</v>
      </c>
      <c r="B81" s="1866"/>
      <c r="C81" s="1866"/>
      <c r="D81" s="1866"/>
      <c r="E81" s="1866"/>
      <c r="F81" s="1866"/>
      <c r="G81" s="1866"/>
      <c r="H81" s="1866"/>
      <c r="I81" s="1866"/>
      <c r="J81" s="1866"/>
      <c r="K81" s="1866"/>
      <c r="L81" s="1866"/>
      <c r="M81" s="1866"/>
      <c r="N81" s="1866"/>
      <c r="O81" s="1866"/>
      <c r="P81" s="1866"/>
      <c r="Q81" s="1866"/>
      <c r="R81" s="1866"/>
      <c r="S81" s="1866"/>
      <c r="T81" s="1866"/>
      <c r="U81" s="1866"/>
      <c r="V81" s="1866"/>
      <c r="W81" s="1866"/>
    </row>
    <row r="82" spans="1:23" ht="15" customHeight="1" x14ac:dyDescent="0.2">
      <c r="A82" s="1866"/>
      <c r="B82" s="1866"/>
      <c r="C82" s="1866"/>
      <c r="D82" s="1866"/>
      <c r="E82" s="1866"/>
      <c r="F82" s="1866"/>
      <c r="G82" s="1866"/>
      <c r="H82" s="1866"/>
      <c r="I82" s="1866"/>
      <c r="J82" s="1866"/>
      <c r="K82" s="1866"/>
      <c r="L82" s="1866"/>
      <c r="M82" s="1866"/>
      <c r="N82" s="1866"/>
      <c r="O82" s="1866"/>
      <c r="P82" s="1866"/>
      <c r="Q82" s="1866"/>
      <c r="R82" s="1866"/>
      <c r="S82" s="1866"/>
      <c r="T82" s="1866"/>
      <c r="U82" s="1866"/>
      <c r="V82" s="1866"/>
      <c r="W82" s="1866"/>
    </row>
    <row r="83" spans="1:23" ht="14.25" customHeight="1" x14ac:dyDescent="0.2">
      <c r="A83" s="1689" t="s">
        <v>1757</v>
      </c>
      <c r="B83" s="1689"/>
      <c r="C83" s="1689"/>
      <c r="D83" s="1689"/>
      <c r="E83" s="1689"/>
      <c r="F83" s="1689"/>
      <c r="G83" s="1689"/>
      <c r="H83" s="1689"/>
      <c r="I83" s="1689"/>
      <c r="J83" s="1689"/>
      <c r="K83" s="1689"/>
      <c r="L83" s="1689"/>
      <c r="M83" s="1689"/>
      <c r="N83" s="1689"/>
      <c r="O83" s="1689"/>
      <c r="P83" s="1689"/>
      <c r="Q83" s="1689"/>
      <c r="R83" s="1689"/>
      <c r="S83" s="1689"/>
      <c r="T83" s="1689"/>
      <c r="U83" s="1689"/>
      <c r="V83" s="1689"/>
      <c r="W83" s="1689"/>
    </row>
    <row r="84" spans="1:23" ht="15" customHeight="1" x14ac:dyDescent="0.2">
      <c r="A84" s="1689" t="s">
        <v>1759</v>
      </c>
      <c r="B84" s="1689"/>
      <c r="C84" s="1689"/>
      <c r="D84" s="1689"/>
      <c r="E84" s="1689"/>
      <c r="F84" s="1689"/>
      <c r="G84" s="1689"/>
      <c r="H84" s="1689"/>
      <c r="I84" s="1689"/>
      <c r="J84" s="1689"/>
      <c r="K84" s="1689"/>
      <c r="L84" s="1689"/>
      <c r="M84" s="1689"/>
      <c r="N84" s="1689"/>
      <c r="O84" s="1689"/>
      <c r="P84" s="1689"/>
      <c r="Q84" s="1689"/>
      <c r="R84" s="1689"/>
      <c r="S84" s="1689"/>
      <c r="T84" s="1689"/>
      <c r="U84" s="1689"/>
      <c r="V84" s="1689"/>
      <c r="W84" s="1689"/>
    </row>
    <row r="85" spans="1:23" ht="15" customHeight="1" x14ac:dyDescent="0.2">
      <c r="A85" s="1690" t="s">
        <v>1877</v>
      </c>
      <c r="B85" s="1690"/>
      <c r="C85" s="1690"/>
      <c r="D85" s="1690"/>
      <c r="E85" s="1690"/>
      <c r="F85" s="1690"/>
      <c r="G85" s="1690"/>
      <c r="H85" s="1690"/>
      <c r="I85" s="1690"/>
      <c r="J85" s="1690"/>
      <c r="K85" s="1690"/>
      <c r="L85" s="1690"/>
      <c r="M85" s="1690"/>
      <c r="N85" s="1690"/>
      <c r="O85" s="1690"/>
      <c r="P85" s="1690"/>
      <c r="Q85" s="1690"/>
      <c r="R85" s="1690"/>
      <c r="S85" s="1690"/>
      <c r="T85" s="1690"/>
      <c r="U85" s="1690"/>
      <c r="V85" s="1690"/>
      <c r="W85" s="1690"/>
    </row>
    <row r="86" spans="1:23" ht="15" customHeight="1" x14ac:dyDescent="0.2">
      <c r="A86" s="1690"/>
      <c r="B86" s="1690"/>
      <c r="C86" s="1690"/>
      <c r="D86" s="1690"/>
      <c r="E86" s="1690"/>
      <c r="F86" s="1690"/>
      <c r="G86" s="1690"/>
      <c r="H86" s="1690"/>
      <c r="I86" s="1690"/>
      <c r="J86" s="1690"/>
      <c r="K86" s="1690"/>
      <c r="L86" s="1690"/>
      <c r="M86" s="1690"/>
      <c r="N86" s="1690"/>
      <c r="O86" s="1690"/>
      <c r="P86" s="1690"/>
      <c r="Q86" s="1690"/>
      <c r="R86" s="1690"/>
      <c r="S86" s="1690"/>
      <c r="T86" s="1690"/>
      <c r="U86" s="1690"/>
      <c r="V86" s="1690"/>
      <c r="W86" s="1690"/>
    </row>
    <row r="87" spans="1:23" ht="15" customHeight="1" x14ac:dyDescent="0.2">
      <c r="A87" s="1690" t="s">
        <v>2238</v>
      </c>
      <c r="B87" s="1690"/>
      <c r="C87" s="1690"/>
      <c r="D87" s="1690"/>
      <c r="E87" s="1690"/>
      <c r="F87" s="1690"/>
      <c r="G87" s="1690"/>
      <c r="H87" s="1690"/>
      <c r="I87" s="1690"/>
      <c r="J87" s="1690"/>
      <c r="K87" s="1690"/>
      <c r="L87" s="1690"/>
      <c r="M87" s="1690"/>
      <c r="N87" s="1690"/>
      <c r="O87" s="1690"/>
      <c r="P87" s="1690"/>
      <c r="Q87" s="1690"/>
      <c r="R87" s="1690"/>
      <c r="S87" s="1690"/>
      <c r="T87" s="1690"/>
      <c r="U87" s="1690"/>
      <c r="V87" s="1690"/>
      <c r="W87" s="1690"/>
    </row>
    <row r="88" spans="1:23" ht="15" customHeight="1" x14ac:dyDescent="0.2">
      <c r="A88" s="1690"/>
      <c r="B88" s="1690"/>
      <c r="C88" s="1690"/>
      <c r="D88" s="1690"/>
      <c r="E88" s="1690"/>
      <c r="F88" s="1690"/>
      <c r="G88" s="1690"/>
      <c r="H88" s="1690"/>
      <c r="I88" s="1690"/>
      <c r="J88" s="1690"/>
      <c r="K88" s="1690"/>
      <c r="L88" s="1690"/>
      <c r="M88" s="1690"/>
      <c r="N88" s="1690"/>
      <c r="O88" s="1690"/>
      <c r="P88" s="1690"/>
      <c r="Q88" s="1690"/>
      <c r="R88" s="1690"/>
      <c r="S88" s="1690"/>
      <c r="T88" s="1690"/>
      <c r="U88" s="1690"/>
      <c r="V88" s="1690"/>
      <c r="W88" s="1690"/>
    </row>
    <row r="89" spans="1:23" ht="15" customHeight="1" x14ac:dyDescent="0.2">
      <c r="A89" s="1690" t="s">
        <v>2250</v>
      </c>
      <c r="B89" s="1690"/>
      <c r="C89" s="1690"/>
      <c r="D89" s="1690"/>
      <c r="E89" s="1690"/>
      <c r="F89" s="1690"/>
      <c r="G89" s="1690"/>
      <c r="H89" s="1690"/>
      <c r="I89" s="1690"/>
      <c r="J89" s="1690"/>
      <c r="K89" s="1690"/>
      <c r="L89" s="1690"/>
      <c r="M89" s="1690"/>
      <c r="N89" s="1690"/>
      <c r="O89" s="1690"/>
      <c r="P89" s="1690"/>
      <c r="Q89" s="1690"/>
      <c r="R89" s="1690"/>
      <c r="S89" s="1690"/>
      <c r="T89" s="1690"/>
      <c r="U89" s="1690"/>
      <c r="V89" s="1690"/>
      <c r="W89" s="1690"/>
    </row>
    <row r="90" spans="1:23" ht="15" customHeight="1" x14ac:dyDescent="0.2">
      <c r="A90" s="1690"/>
      <c r="B90" s="1690"/>
      <c r="C90" s="1690"/>
      <c r="D90" s="1690"/>
      <c r="E90" s="1690"/>
      <c r="F90" s="1690"/>
      <c r="G90" s="1690"/>
      <c r="H90" s="1690"/>
      <c r="I90" s="1690"/>
      <c r="J90" s="1690"/>
      <c r="K90" s="1690"/>
      <c r="L90" s="1690"/>
      <c r="M90" s="1690"/>
      <c r="N90" s="1690"/>
      <c r="O90" s="1690"/>
      <c r="P90" s="1690"/>
      <c r="Q90" s="1690"/>
      <c r="R90" s="1690"/>
      <c r="S90" s="1690"/>
      <c r="T90" s="1690"/>
      <c r="U90" s="1690"/>
      <c r="V90" s="1690"/>
      <c r="W90" s="1690"/>
    </row>
    <row r="91" spans="1:23" ht="15" customHeight="1" x14ac:dyDescent="0.2">
      <c r="A91" s="1690"/>
      <c r="B91" s="1690"/>
      <c r="C91" s="1690"/>
      <c r="D91" s="1690"/>
      <c r="E91" s="1690"/>
      <c r="F91" s="1690"/>
      <c r="G91" s="1690"/>
      <c r="H91" s="1690"/>
      <c r="I91" s="1690"/>
      <c r="J91" s="1690"/>
      <c r="K91" s="1690"/>
      <c r="L91" s="1690"/>
      <c r="M91" s="1690"/>
      <c r="N91" s="1690"/>
      <c r="O91" s="1690"/>
      <c r="P91" s="1690"/>
      <c r="Q91" s="1690"/>
      <c r="R91" s="1690"/>
      <c r="S91" s="1690"/>
      <c r="T91" s="1690"/>
      <c r="U91" s="1690"/>
      <c r="V91" s="1690"/>
      <c r="W91" s="1690"/>
    </row>
    <row r="92" spans="1:23" ht="15" x14ac:dyDescent="0.25">
      <c r="A92" s="1760" t="s">
        <v>328</v>
      </c>
      <c r="B92" s="1760"/>
      <c r="C92" s="1760"/>
      <c r="D92" s="1760"/>
      <c r="E92" s="1760"/>
      <c r="F92" s="1760"/>
      <c r="G92" s="1760"/>
      <c r="H92" s="1760"/>
      <c r="I92" s="1760"/>
      <c r="J92" s="1760"/>
      <c r="K92" s="1760"/>
      <c r="L92" s="1760"/>
      <c r="M92" s="1760"/>
      <c r="N92" s="1760"/>
      <c r="O92" s="1760"/>
      <c r="P92" s="1760"/>
      <c r="Q92" s="1760"/>
      <c r="R92" s="1760"/>
      <c r="S92" s="1760"/>
      <c r="T92" s="1760"/>
      <c r="U92" s="1760"/>
      <c r="V92" s="1760"/>
    </row>
    <row r="93" spans="1:23" ht="15.75" thickBot="1" x14ac:dyDescent="0.3">
      <c r="B93" s="697"/>
      <c r="C93" s="697"/>
      <c r="D93" s="697"/>
      <c r="E93" s="697"/>
      <c r="F93" s="698"/>
      <c r="G93" s="697"/>
      <c r="H93" s="697"/>
      <c r="I93" s="1383"/>
      <c r="J93" s="1383"/>
    </row>
    <row r="94" spans="1:23" ht="15" customHeight="1" thickBot="1" x14ac:dyDescent="0.3">
      <c r="A94" s="1883" t="s">
        <v>943</v>
      </c>
      <c r="B94" s="1885" t="s">
        <v>2</v>
      </c>
      <c r="C94" s="1887" t="s">
        <v>584</v>
      </c>
      <c r="D94" s="1888"/>
      <c r="E94" s="1888"/>
      <c r="F94" s="1889"/>
      <c r="G94" s="1890" t="s">
        <v>585</v>
      </c>
      <c r="H94" s="1868" t="s">
        <v>1272</v>
      </c>
      <c r="I94" s="1891"/>
      <c r="J94" s="1890" t="s">
        <v>1275</v>
      </c>
      <c r="K94" s="1868" t="s">
        <v>10</v>
      </c>
      <c r="L94" s="1869"/>
      <c r="M94" s="1872" t="s">
        <v>443</v>
      </c>
      <c r="N94" s="1873"/>
      <c r="O94" s="1873"/>
      <c r="P94" s="1873"/>
      <c r="Q94" s="1873"/>
      <c r="R94" s="1874" t="s">
        <v>1842</v>
      </c>
      <c r="S94" s="1875"/>
      <c r="T94" s="1875"/>
      <c r="U94" s="1876"/>
    </row>
    <row r="95" spans="1:23" ht="45.75" thickBot="1" x14ac:dyDescent="0.3">
      <c r="A95" s="1884"/>
      <c r="B95" s="1886"/>
      <c r="C95" s="1877" t="s">
        <v>586</v>
      </c>
      <c r="D95" s="1878"/>
      <c r="E95" s="61" t="s">
        <v>587</v>
      </c>
      <c r="F95" s="61" t="s">
        <v>588</v>
      </c>
      <c r="G95" s="1746"/>
      <c r="H95" s="1754"/>
      <c r="I95" s="1799"/>
      <c r="J95" s="1746"/>
      <c r="K95" s="1870"/>
      <c r="L95" s="1871"/>
      <c r="M95" s="1879" t="s">
        <v>446</v>
      </c>
      <c r="N95" s="1880"/>
      <c r="O95" s="1405" t="s">
        <v>311</v>
      </c>
      <c r="P95" s="1881" t="s">
        <v>1843</v>
      </c>
      <c r="Q95" s="1882"/>
      <c r="R95" s="559" t="s">
        <v>2</v>
      </c>
      <c r="S95" s="560" t="s">
        <v>1604</v>
      </c>
      <c r="T95" s="564" t="s">
        <v>1274</v>
      </c>
      <c r="U95" s="561" t="s">
        <v>1608</v>
      </c>
    </row>
    <row r="96" spans="1:23" ht="28.5" customHeight="1" x14ac:dyDescent="0.2">
      <c r="A96" s="1915">
        <v>1</v>
      </c>
      <c r="B96" s="1916">
        <v>39912</v>
      </c>
      <c r="C96" s="1906" t="s">
        <v>457</v>
      </c>
      <c r="D96" s="1906"/>
      <c r="E96" s="1917" t="s">
        <v>1144</v>
      </c>
      <c r="F96" s="1918" t="s">
        <v>1145</v>
      </c>
      <c r="G96" s="1919" t="s">
        <v>133</v>
      </c>
      <c r="H96" s="1906" t="s">
        <v>595</v>
      </c>
      <c r="I96" s="1906"/>
      <c r="J96" s="1892">
        <v>3500000000</v>
      </c>
      <c r="K96" s="1907" t="s">
        <v>591</v>
      </c>
      <c r="L96" s="1908"/>
      <c r="M96" s="1911">
        <v>40002</v>
      </c>
      <c r="N96" s="1913">
        <v>3</v>
      </c>
      <c r="O96" s="1892">
        <v>-1000000000</v>
      </c>
      <c r="P96" s="1892">
        <f>O96+J96</f>
        <v>2500000000</v>
      </c>
      <c r="Q96" s="1893"/>
      <c r="R96" s="699">
        <v>40137</v>
      </c>
      <c r="S96" s="700" t="s">
        <v>1587</v>
      </c>
      <c r="T96" s="700" t="s">
        <v>595</v>
      </c>
      <c r="U96" s="701">
        <v>140000000</v>
      </c>
    </row>
    <row r="97" spans="1:23" ht="28.5" x14ac:dyDescent="0.2">
      <c r="A97" s="1895"/>
      <c r="B97" s="1824"/>
      <c r="C97" s="1898"/>
      <c r="D97" s="1898"/>
      <c r="E97" s="1900"/>
      <c r="F97" s="1902"/>
      <c r="G97" s="1825"/>
      <c r="H97" s="1898"/>
      <c r="I97" s="1898"/>
      <c r="J97" s="1817"/>
      <c r="K97" s="1909"/>
      <c r="L97" s="1910"/>
      <c r="M97" s="1912"/>
      <c r="N97" s="1914"/>
      <c r="O97" s="1817"/>
      <c r="P97" s="1817"/>
      <c r="Q97" s="1894"/>
      <c r="R97" s="702">
        <v>40220</v>
      </c>
      <c r="S97" s="703" t="s">
        <v>1587</v>
      </c>
      <c r="T97" s="703" t="s">
        <v>595</v>
      </c>
      <c r="U97" s="704">
        <v>100000000</v>
      </c>
    </row>
    <row r="98" spans="1:23" ht="27.75" customHeight="1" x14ac:dyDescent="0.2">
      <c r="A98" s="1895"/>
      <c r="B98" s="1824"/>
      <c r="C98" s="1898"/>
      <c r="D98" s="1898"/>
      <c r="E98" s="1900"/>
      <c r="F98" s="1902"/>
      <c r="G98" s="1825"/>
      <c r="H98" s="1898"/>
      <c r="I98" s="1898"/>
      <c r="J98" s="1817"/>
      <c r="K98" s="1909"/>
      <c r="L98" s="1910"/>
      <c r="M98" s="1912"/>
      <c r="N98" s="1914"/>
      <c r="O98" s="1817"/>
      <c r="P98" s="1817"/>
      <c r="Q98" s="1894"/>
      <c r="R98" s="702">
        <v>40241</v>
      </c>
      <c r="S98" s="703" t="s">
        <v>1812</v>
      </c>
      <c r="T98" s="703" t="s">
        <v>1581</v>
      </c>
      <c r="U98" s="704">
        <v>50000000</v>
      </c>
    </row>
    <row r="99" spans="1:23" ht="27.75" customHeight="1" x14ac:dyDescent="0.2">
      <c r="A99" s="1895"/>
      <c r="B99" s="1824"/>
      <c r="C99" s="1898"/>
      <c r="D99" s="1898"/>
      <c r="E99" s="1900"/>
      <c r="F99" s="1902"/>
      <c r="G99" s="1825"/>
      <c r="H99" s="1898"/>
      <c r="I99" s="1898"/>
      <c r="J99" s="1817"/>
      <c r="K99" s="1909"/>
      <c r="L99" s="1910"/>
      <c r="M99" s="1379"/>
      <c r="N99" s="1380">
        <v>6</v>
      </c>
      <c r="O99" s="1370"/>
      <c r="P99" s="1817">
        <v>290000000</v>
      </c>
      <c r="Q99" s="1894"/>
      <c r="R99" s="702">
        <v>40273</v>
      </c>
      <c r="S99" s="703" t="s">
        <v>1847</v>
      </c>
      <c r="T99" s="703" t="s">
        <v>1586</v>
      </c>
      <c r="U99" s="704">
        <v>56541893</v>
      </c>
    </row>
    <row r="100" spans="1:23" s="503" customFormat="1" ht="30" customHeight="1" x14ac:dyDescent="0.2">
      <c r="A100" s="1895">
        <v>2</v>
      </c>
      <c r="B100" s="1824">
        <v>39912</v>
      </c>
      <c r="C100" s="1898" t="s">
        <v>1307</v>
      </c>
      <c r="D100" s="1898"/>
      <c r="E100" s="1900" t="s">
        <v>1144</v>
      </c>
      <c r="F100" s="1902" t="s">
        <v>1145</v>
      </c>
      <c r="G100" s="1825" t="s">
        <v>133</v>
      </c>
      <c r="H100" s="1898" t="s">
        <v>595</v>
      </c>
      <c r="I100" s="1898"/>
      <c r="J100" s="1817">
        <v>1500000000</v>
      </c>
      <c r="K100" s="1909" t="s">
        <v>591</v>
      </c>
      <c r="L100" s="1910"/>
      <c r="M100" s="705">
        <v>40002</v>
      </c>
      <c r="N100" s="1380">
        <v>3</v>
      </c>
      <c r="O100" s="565">
        <v>-500000000</v>
      </c>
      <c r="P100" s="1923">
        <f>O100+J100</f>
        <v>1000000000</v>
      </c>
      <c r="Q100" s="1924"/>
      <c r="R100" s="702">
        <v>40246</v>
      </c>
      <c r="S100" s="703" t="s">
        <v>1812</v>
      </c>
      <c r="T100" s="703" t="s">
        <v>1581</v>
      </c>
      <c r="U100" s="704">
        <v>123076734.86</v>
      </c>
      <c r="V100" s="297"/>
      <c r="W100" s="297"/>
    </row>
    <row r="101" spans="1:23" s="503" customFormat="1" ht="30" customHeight="1" thickBot="1" x14ac:dyDescent="0.25">
      <c r="A101" s="1896"/>
      <c r="B101" s="1897"/>
      <c r="C101" s="1899"/>
      <c r="D101" s="1899"/>
      <c r="E101" s="1901"/>
      <c r="F101" s="1903"/>
      <c r="G101" s="1904"/>
      <c r="H101" s="1899"/>
      <c r="I101" s="1899"/>
      <c r="J101" s="1905"/>
      <c r="K101" s="1921"/>
      <c r="L101" s="1922"/>
      <c r="M101" s="706"/>
      <c r="N101" s="707">
        <v>7</v>
      </c>
      <c r="O101" s="469"/>
      <c r="P101" s="1925">
        <v>123076734.86</v>
      </c>
      <c r="Q101" s="1926"/>
      <c r="R101" s="708">
        <v>40275</v>
      </c>
      <c r="S101" s="709" t="s">
        <v>1848</v>
      </c>
      <c r="T101" s="709" t="s">
        <v>1586</v>
      </c>
      <c r="U101" s="710">
        <v>44533053.82</v>
      </c>
      <c r="V101" s="297"/>
      <c r="W101" s="297"/>
    </row>
    <row r="102" spans="1:23" ht="15" customHeight="1" x14ac:dyDescent="0.25">
      <c r="B102" s="711"/>
      <c r="C102" s="712"/>
      <c r="D102" s="1385"/>
      <c r="E102" s="1385"/>
      <c r="F102" s="10"/>
      <c r="G102" s="1385"/>
      <c r="H102" s="713"/>
      <c r="I102" s="1349"/>
      <c r="J102" s="1349"/>
      <c r="R102" s="714"/>
      <c r="S102" s="714"/>
      <c r="T102" s="715"/>
      <c r="U102" s="715"/>
      <c r="V102" s="715"/>
    </row>
    <row r="103" spans="1:23" ht="15.75" thickBot="1" x14ac:dyDescent="0.3">
      <c r="A103" s="1703" t="s">
        <v>313</v>
      </c>
      <c r="B103" s="1703"/>
      <c r="C103" s="1703"/>
      <c r="D103" s="1368">
        <f>SUM(J96:J100)</f>
        <v>5000000000</v>
      </c>
      <c r="E103" s="1385"/>
      <c r="F103" s="10"/>
      <c r="G103" s="1927" t="s">
        <v>312</v>
      </c>
      <c r="H103" s="1927"/>
      <c r="I103" s="1928">
        <v>413076735</v>
      </c>
      <c r="J103" s="1928"/>
      <c r="L103" s="1929" t="s">
        <v>1844</v>
      </c>
      <c r="M103" s="1929"/>
      <c r="N103" s="1930">
        <f>SUM(U96:U98,U100)</f>
        <v>413076734.86000001</v>
      </c>
      <c r="O103" s="1930"/>
      <c r="R103" s="1933" t="s">
        <v>1845</v>
      </c>
      <c r="S103" s="1933"/>
      <c r="T103" s="1933"/>
      <c r="U103" s="1366">
        <f>U99+U101</f>
        <v>101074946.81999999</v>
      </c>
    </row>
    <row r="104" spans="1:23" ht="15.75" thickTop="1" x14ac:dyDescent="0.25">
      <c r="B104" s="1385"/>
      <c r="C104" s="1354"/>
      <c r="D104" s="1385"/>
      <c r="E104" s="1385"/>
      <c r="F104" s="10"/>
      <c r="G104" s="1365"/>
      <c r="H104" s="18"/>
      <c r="J104" s="16"/>
    </row>
    <row r="105" spans="1:23" x14ac:dyDescent="0.2">
      <c r="B105" s="1385"/>
      <c r="C105" s="1354"/>
      <c r="D105" s="1385"/>
      <c r="E105" s="1385"/>
      <c r="F105" s="10"/>
      <c r="G105" s="20"/>
      <c r="H105" s="21"/>
      <c r="J105" s="16"/>
    </row>
    <row r="106" spans="1:23" ht="14.25" customHeight="1" x14ac:dyDescent="0.2">
      <c r="A106" s="1690" t="s">
        <v>1518</v>
      </c>
      <c r="B106" s="1690"/>
      <c r="C106" s="1690"/>
      <c r="D106" s="1690"/>
      <c r="E106" s="1690"/>
      <c r="F106" s="1690"/>
      <c r="G106" s="1690"/>
      <c r="H106" s="1690"/>
      <c r="I106" s="1690"/>
      <c r="J106" s="1690"/>
      <c r="K106" s="1690"/>
      <c r="L106" s="1690"/>
      <c r="M106" s="1690"/>
      <c r="N106" s="1690"/>
      <c r="O106" s="1690"/>
      <c r="P106" s="1690"/>
      <c r="Q106" s="1690"/>
      <c r="R106" s="1690"/>
      <c r="S106" s="1690"/>
      <c r="T106" s="1690"/>
      <c r="U106" s="1690"/>
      <c r="V106" s="1690"/>
    </row>
    <row r="107" spans="1:23" ht="14.25" customHeight="1" x14ac:dyDescent="0.2">
      <c r="A107" s="1690" t="s">
        <v>1846</v>
      </c>
      <c r="B107" s="1690"/>
      <c r="C107" s="1690"/>
      <c r="D107" s="1690"/>
      <c r="E107" s="1690"/>
      <c r="F107" s="1690"/>
      <c r="G107" s="1690"/>
      <c r="H107" s="1690"/>
      <c r="I107" s="1690"/>
      <c r="J107" s="1690"/>
      <c r="K107" s="1690"/>
      <c r="L107" s="1690"/>
      <c r="M107" s="1690"/>
      <c r="N107" s="1690"/>
      <c r="O107" s="1690"/>
      <c r="P107" s="1690"/>
      <c r="Q107" s="1690"/>
      <c r="R107" s="1690"/>
      <c r="S107" s="1690"/>
      <c r="T107" s="1690"/>
      <c r="U107" s="1690"/>
      <c r="V107" s="1690"/>
    </row>
    <row r="108" spans="1:23" x14ac:dyDescent="0.2">
      <c r="A108" s="1920" t="s">
        <v>315</v>
      </c>
      <c r="B108" s="1920"/>
      <c r="C108" s="1920"/>
      <c r="D108" s="1920"/>
      <c r="E108" s="1920"/>
      <c r="F108" s="1920"/>
      <c r="G108" s="1920"/>
      <c r="H108" s="1920"/>
      <c r="I108" s="1920"/>
      <c r="J108" s="1920"/>
      <c r="K108" s="1920"/>
      <c r="L108" s="1920"/>
      <c r="M108" s="1920"/>
      <c r="N108" s="1920"/>
      <c r="O108" s="1920"/>
      <c r="P108" s="1920"/>
      <c r="Q108" s="1920"/>
      <c r="R108" s="1920"/>
      <c r="S108" s="1920"/>
      <c r="T108" s="1920"/>
      <c r="U108" s="1920"/>
    </row>
    <row r="109" spans="1:23" x14ac:dyDescent="0.2">
      <c r="A109" s="1862" t="s">
        <v>1643</v>
      </c>
      <c r="B109" s="1862"/>
      <c r="C109" s="1862"/>
      <c r="D109" s="1862"/>
      <c r="E109" s="1862"/>
      <c r="F109" s="1862"/>
      <c r="G109" s="1862"/>
      <c r="H109" s="1862"/>
      <c r="I109" s="1862"/>
      <c r="J109" s="1862"/>
      <c r="K109" s="1862"/>
      <c r="L109" s="1862"/>
      <c r="M109" s="1862"/>
      <c r="N109" s="1862"/>
      <c r="O109" s="1862"/>
      <c r="P109" s="1862"/>
      <c r="Q109" s="1862"/>
      <c r="R109" s="1862"/>
      <c r="S109" s="1862"/>
      <c r="T109" s="1862"/>
      <c r="U109" s="1862"/>
      <c r="V109" s="1862"/>
      <c r="W109" s="1364"/>
    </row>
    <row r="110" spans="1:23" ht="15" customHeight="1" x14ac:dyDescent="0.2">
      <c r="A110" s="1689" t="s">
        <v>1814</v>
      </c>
      <c r="B110" s="1689"/>
      <c r="C110" s="1689"/>
      <c r="D110" s="1689"/>
      <c r="E110" s="1689"/>
      <c r="F110" s="1689"/>
      <c r="G110" s="1689"/>
      <c r="H110" s="1689"/>
      <c r="I110" s="1689"/>
      <c r="J110" s="1689"/>
      <c r="K110" s="1689"/>
      <c r="L110" s="1689"/>
      <c r="M110" s="1689"/>
      <c r="N110" s="1689"/>
      <c r="O110" s="1689"/>
      <c r="P110" s="1689"/>
      <c r="Q110" s="1689"/>
      <c r="R110" s="1689"/>
      <c r="S110" s="1689"/>
      <c r="T110" s="1689"/>
      <c r="U110" s="1689"/>
      <c r="V110" s="1689"/>
    </row>
    <row r="111" spans="1:23" ht="14.25" customHeight="1" x14ac:dyDescent="0.2">
      <c r="A111" s="1920" t="s">
        <v>1933</v>
      </c>
      <c r="B111" s="1920"/>
      <c r="C111" s="1920"/>
      <c r="D111" s="1920"/>
      <c r="E111" s="1920"/>
      <c r="F111" s="1920"/>
      <c r="G111" s="1920"/>
      <c r="H111" s="1920"/>
      <c r="I111" s="1920"/>
      <c r="J111" s="1920"/>
      <c r="K111" s="1920"/>
      <c r="L111" s="1920"/>
      <c r="M111" s="1920"/>
      <c r="N111" s="1920"/>
      <c r="O111" s="1920"/>
      <c r="P111" s="1920"/>
      <c r="Q111" s="1920"/>
      <c r="R111" s="1920"/>
      <c r="S111" s="1920"/>
      <c r="T111" s="1920"/>
      <c r="U111" s="1920"/>
    </row>
    <row r="112" spans="1:23" ht="15" customHeight="1" x14ac:dyDescent="0.2">
      <c r="A112" s="1920" t="s">
        <v>1932</v>
      </c>
      <c r="B112" s="1920"/>
      <c r="C112" s="1920"/>
      <c r="D112" s="1920"/>
      <c r="E112" s="1920"/>
      <c r="F112" s="1920"/>
      <c r="G112" s="1920"/>
      <c r="H112" s="1920"/>
      <c r="I112" s="1920"/>
      <c r="J112" s="1920"/>
      <c r="K112" s="1920"/>
      <c r="L112" s="1920"/>
      <c r="M112" s="1920"/>
      <c r="N112" s="1920"/>
      <c r="O112" s="1920"/>
      <c r="P112" s="1920"/>
      <c r="Q112" s="1920"/>
      <c r="R112" s="1920"/>
      <c r="S112" s="1920"/>
      <c r="T112" s="1920"/>
      <c r="U112" s="1920"/>
    </row>
    <row r="113" spans="1:21" ht="15" customHeight="1" x14ac:dyDescent="0.2">
      <c r="A113" s="1363"/>
      <c r="B113" s="1363"/>
      <c r="C113" s="1363"/>
      <c r="D113" s="1363"/>
      <c r="E113" s="1363"/>
      <c r="F113" s="1363"/>
      <c r="G113" s="1363"/>
      <c r="H113" s="1363"/>
      <c r="I113" s="1363"/>
      <c r="J113" s="1363"/>
      <c r="K113" s="1363"/>
      <c r="L113" s="1363"/>
      <c r="M113" s="1363"/>
      <c r="N113" s="1363"/>
      <c r="O113" s="1363"/>
      <c r="P113" s="1363"/>
      <c r="Q113" s="1363"/>
      <c r="R113" s="1363"/>
      <c r="S113" s="1363"/>
      <c r="T113" s="1363"/>
      <c r="U113" s="1363"/>
    </row>
    <row r="114" spans="1:21" ht="15" customHeight="1" x14ac:dyDescent="0.2">
      <c r="A114" s="1385"/>
      <c r="B114" s="1385"/>
      <c r="C114" s="1385"/>
      <c r="D114" s="1385"/>
      <c r="E114" s="1385"/>
      <c r="F114" s="1385"/>
      <c r="G114" s="1385"/>
      <c r="H114" s="1385"/>
      <c r="I114" s="1385"/>
      <c r="J114" s="1385"/>
      <c r="K114" s="1385"/>
      <c r="L114" s="1385"/>
      <c r="M114" s="1385"/>
      <c r="N114" s="1385"/>
      <c r="O114" s="1385"/>
      <c r="P114" s="1385"/>
      <c r="Q114" s="1385"/>
      <c r="R114" s="1385"/>
      <c r="S114" s="1385"/>
      <c r="T114" s="1385"/>
      <c r="U114" s="1385"/>
    </row>
    <row r="115" spans="1:21" ht="15" x14ac:dyDescent="0.25">
      <c r="A115" s="1385"/>
      <c r="B115" s="1385"/>
      <c r="C115" s="1385"/>
      <c r="D115" s="10"/>
      <c r="E115" s="10"/>
      <c r="F115" s="1365"/>
      <c r="G115" s="71"/>
      <c r="H115" s="71"/>
      <c r="I115" s="71"/>
      <c r="J115" s="71"/>
      <c r="K115" s="70"/>
      <c r="L115" s="70"/>
      <c r="M115" s="1367"/>
      <c r="N115" s="1367"/>
      <c r="O115" s="1367"/>
      <c r="P115" s="1367"/>
      <c r="Q115" s="1367"/>
      <c r="R115" s="1367"/>
      <c r="S115" s="1367"/>
      <c r="T115" s="1367"/>
    </row>
    <row r="116" spans="1:21" ht="15" x14ac:dyDescent="0.25">
      <c r="A116" s="1385"/>
      <c r="B116" s="1385"/>
      <c r="C116" s="1385"/>
      <c r="D116" s="10"/>
      <c r="E116" s="10"/>
      <c r="F116" s="1365"/>
      <c r="G116" s="71"/>
      <c r="H116" s="71"/>
      <c r="I116" s="71"/>
      <c r="J116" s="71"/>
      <c r="K116" s="70"/>
      <c r="L116" s="70"/>
      <c r="M116" s="1367"/>
      <c r="N116" s="1367"/>
      <c r="O116" s="1367"/>
      <c r="P116" s="1367"/>
      <c r="Q116" s="1367"/>
      <c r="R116" s="1367"/>
      <c r="S116" s="1367"/>
      <c r="T116" s="1367"/>
    </row>
    <row r="117" spans="1:21" ht="15" x14ac:dyDescent="0.25">
      <c r="A117" s="1385"/>
      <c r="B117" s="1385"/>
      <c r="C117" s="1385"/>
      <c r="D117" s="10"/>
      <c r="E117" s="10"/>
      <c r="F117" s="1365"/>
      <c r="G117" s="71"/>
      <c r="H117" s="71"/>
      <c r="I117" s="71"/>
      <c r="J117" s="71"/>
      <c r="K117" s="70"/>
      <c r="L117" s="70"/>
      <c r="M117" s="1367"/>
      <c r="N117" s="1367"/>
      <c r="O117" s="1367"/>
      <c r="P117" s="1367"/>
      <c r="Q117" s="1367"/>
      <c r="R117" s="1367"/>
      <c r="S117" s="1367"/>
      <c r="T117" s="1367"/>
    </row>
    <row r="118" spans="1:21" ht="15" x14ac:dyDescent="0.25">
      <c r="A118" s="1385"/>
      <c r="B118" s="1385"/>
      <c r="C118" s="1385"/>
      <c r="D118" s="10"/>
      <c r="E118" s="10"/>
      <c r="F118" s="1365"/>
      <c r="G118" s="71"/>
      <c r="H118" s="71"/>
      <c r="I118" s="71"/>
      <c r="J118" s="71"/>
      <c r="K118" s="70"/>
      <c r="L118" s="70"/>
      <c r="M118" s="1367"/>
      <c r="N118" s="1367"/>
      <c r="O118" s="1367"/>
      <c r="P118" s="1367"/>
      <c r="Q118" s="1367"/>
      <c r="R118" s="1367"/>
      <c r="S118" s="1367"/>
      <c r="T118" s="1367"/>
    </row>
    <row r="119" spans="1:21" ht="15" x14ac:dyDescent="0.25">
      <c r="A119" s="1385"/>
      <c r="B119" s="1385"/>
      <c r="C119" s="1385"/>
      <c r="D119" s="10"/>
      <c r="E119" s="10"/>
      <c r="F119" s="1365"/>
      <c r="G119" s="71"/>
      <c r="H119" s="71"/>
      <c r="I119" s="71"/>
      <c r="J119" s="71"/>
      <c r="K119" s="70"/>
      <c r="L119" s="70"/>
      <c r="M119" s="1367"/>
      <c r="N119" s="1367"/>
      <c r="O119" s="1367"/>
      <c r="P119" s="1367"/>
      <c r="Q119" s="1367"/>
      <c r="R119" s="1367"/>
      <c r="S119" s="1367"/>
      <c r="T119" s="1367"/>
    </row>
    <row r="120" spans="1:21" ht="15" x14ac:dyDescent="0.25">
      <c r="A120" s="1385"/>
      <c r="B120" s="1385"/>
      <c r="C120" s="1385"/>
      <c r="D120" s="10"/>
      <c r="E120" s="10"/>
      <c r="F120" s="1365"/>
      <c r="G120" s="71"/>
      <c r="H120" s="71"/>
      <c r="I120" s="71"/>
      <c r="J120" s="71"/>
      <c r="K120" s="70"/>
      <c r="L120" s="70"/>
      <c r="M120" s="1367"/>
      <c r="N120" s="1367"/>
      <c r="O120" s="1367"/>
      <c r="P120" s="1367"/>
      <c r="Q120" s="1367"/>
      <c r="R120" s="1367"/>
      <c r="S120" s="1367"/>
      <c r="T120" s="1367"/>
    </row>
    <row r="121" spans="1:21" ht="15" x14ac:dyDescent="0.25">
      <c r="A121" s="1385"/>
      <c r="B121" s="1385"/>
      <c r="C121" s="1385"/>
      <c r="D121" s="10"/>
      <c r="E121" s="10"/>
      <c r="F121" s="1365"/>
      <c r="G121" s="71"/>
      <c r="H121" s="71"/>
      <c r="I121" s="71"/>
      <c r="J121" s="71"/>
      <c r="K121" s="70"/>
      <c r="L121" s="70"/>
      <c r="M121" s="1367"/>
      <c r="N121" s="1367"/>
      <c r="O121" s="1367"/>
      <c r="P121" s="1367"/>
      <c r="Q121" s="1367"/>
      <c r="R121" s="1367"/>
      <c r="S121" s="1367"/>
      <c r="T121" s="1367"/>
    </row>
    <row r="122" spans="1:21" ht="15" x14ac:dyDescent="0.25">
      <c r="A122" s="1385"/>
      <c r="B122" s="1385"/>
      <c r="C122" s="1385"/>
      <c r="D122" s="10"/>
      <c r="E122" s="10"/>
      <c r="F122" s="1365"/>
      <c r="G122" s="71"/>
      <c r="H122" s="71"/>
      <c r="I122" s="71"/>
      <c r="J122" s="71"/>
      <c r="K122" s="70"/>
      <c r="L122" s="70"/>
      <c r="M122" s="1367"/>
      <c r="N122" s="1367"/>
      <c r="O122" s="1367"/>
      <c r="P122" s="1367"/>
      <c r="Q122" s="1367"/>
      <c r="R122" s="1367"/>
      <c r="S122" s="1367"/>
      <c r="T122" s="1367"/>
    </row>
    <row r="123" spans="1:21" ht="15" x14ac:dyDescent="0.25">
      <c r="A123" s="1385"/>
      <c r="B123" s="1385"/>
      <c r="C123" s="1385"/>
      <c r="D123" s="10"/>
      <c r="E123" s="10"/>
      <c r="F123" s="1365"/>
      <c r="G123" s="71"/>
      <c r="H123" s="71"/>
      <c r="I123" s="71"/>
      <c r="J123" s="71"/>
      <c r="K123" s="70"/>
      <c r="L123" s="70"/>
      <c r="M123" s="1367"/>
      <c r="N123" s="1367"/>
      <c r="O123" s="1367"/>
      <c r="P123" s="1367"/>
      <c r="Q123" s="1367"/>
      <c r="R123" s="1367"/>
      <c r="S123" s="1367"/>
      <c r="T123" s="1367"/>
    </row>
    <row r="124" spans="1:21" ht="15" x14ac:dyDescent="0.25">
      <c r="A124" s="1385"/>
      <c r="B124" s="1385"/>
      <c r="C124" s="1385"/>
      <c r="D124" s="10"/>
      <c r="E124" s="10"/>
      <c r="F124" s="1365"/>
      <c r="G124" s="71"/>
      <c r="H124" s="71"/>
      <c r="I124" s="71"/>
      <c r="J124" s="71"/>
      <c r="K124" s="70"/>
      <c r="L124" s="70"/>
      <c r="M124" s="1367"/>
      <c r="N124" s="1367"/>
      <c r="O124" s="1367"/>
      <c r="P124" s="1367"/>
      <c r="Q124" s="1367"/>
      <c r="R124" s="1367"/>
      <c r="S124" s="1367"/>
      <c r="T124" s="1367"/>
    </row>
    <row r="125" spans="1:21" ht="15" x14ac:dyDescent="0.25">
      <c r="A125" s="1385"/>
      <c r="B125" s="1385"/>
      <c r="C125" s="1385"/>
      <c r="D125" s="10"/>
      <c r="E125" s="10"/>
      <c r="F125" s="1365"/>
      <c r="G125" s="71"/>
      <c r="H125" s="71"/>
      <c r="I125" s="71"/>
      <c r="J125" s="71"/>
      <c r="K125" s="70"/>
      <c r="L125" s="70"/>
      <c r="M125" s="1367"/>
      <c r="N125" s="1367"/>
      <c r="O125" s="1367"/>
      <c r="P125" s="1367"/>
      <c r="Q125" s="1367"/>
      <c r="R125" s="1367"/>
      <c r="S125" s="1367"/>
      <c r="T125" s="1367"/>
    </row>
    <row r="126" spans="1:21" ht="15" x14ac:dyDescent="0.25">
      <c r="A126" s="1385"/>
      <c r="B126" s="1385"/>
      <c r="C126" s="1385"/>
      <c r="D126" s="10"/>
      <c r="E126" s="10"/>
      <c r="F126" s="1365"/>
      <c r="G126" s="71"/>
      <c r="H126" s="71"/>
      <c r="I126" s="71"/>
      <c r="J126" s="71"/>
      <c r="K126" s="70"/>
      <c r="L126" s="70"/>
      <c r="M126" s="1367"/>
      <c r="N126" s="1367"/>
      <c r="O126" s="1367"/>
      <c r="P126" s="1367"/>
      <c r="Q126" s="1367"/>
      <c r="R126" s="1367"/>
      <c r="S126" s="1367"/>
      <c r="T126" s="1367"/>
    </row>
    <row r="127" spans="1:21" ht="15" x14ac:dyDescent="0.25">
      <c r="A127" s="1385"/>
      <c r="B127" s="1385"/>
      <c r="C127" s="1385"/>
      <c r="D127" s="10"/>
      <c r="E127" s="10"/>
      <c r="F127" s="1365"/>
      <c r="G127" s="71"/>
      <c r="H127" s="71"/>
      <c r="I127" s="71"/>
      <c r="J127" s="71"/>
      <c r="K127" s="70"/>
      <c r="L127" s="70"/>
      <c r="M127" s="1367"/>
      <c r="N127" s="1367"/>
      <c r="O127" s="1367"/>
      <c r="P127" s="1367"/>
      <c r="Q127" s="1367"/>
      <c r="R127" s="1367"/>
      <c r="S127" s="1367"/>
      <c r="T127" s="1367"/>
    </row>
    <row r="128" spans="1:21" ht="15" x14ac:dyDescent="0.25">
      <c r="A128" s="1385"/>
      <c r="B128" s="1385"/>
      <c r="C128" s="1385"/>
      <c r="D128" s="10"/>
      <c r="E128" s="10"/>
      <c r="F128" s="1365"/>
      <c r="G128" s="71"/>
      <c r="H128" s="71"/>
      <c r="I128" s="71"/>
      <c r="J128" s="71"/>
      <c r="K128" s="70"/>
      <c r="L128" s="70"/>
      <c r="M128" s="1367"/>
      <c r="N128" s="1367"/>
      <c r="O128" s="1367"/>
      <c r="P128" s="1367"/>
      <c r="Q128" s="1367"/>
      <c r="R128" s="1367"/>
      <c r="S128" s="1367"/>
      <c r="T128" s="1367"/>
    </row>
    <row r="129" spans="1:20" ht="15" x14ac:dyDescent="0.25">
      <c r="A129" s="1385"/>
      <c r="B129" s="1385"/>
      <c r="C129" s="1385"/>
      <c r="D129" s="10"/>
      <c r="E129" s="10"/>
      <c r="F129" s="1365"/>
      <c r="G129" s="71"/>
      <c r="H129" s="71"/>
      <c r="I129" s="71"/>
      <c r="J129" s="71"/>
      <c r="K129" s="70"/>
      <c r="L129" s="70"/>
      <c r="M129" s="1367"/>
      <c r="N129" s="1367"/>
      <c r="O129" s="1367"/>
      <c r="P129" s="1367"/>
      <c r="Q129" s="1367"/>
      <c r="R129" s="1367"/>
      <c r="S129" s="1367"/>
      <c r="T129" s="1367"/>
    </row>
    <row r="130" spans="1:20" ht="15" x14ac:dyDescent="0.25">
      <c r="A130" s="1385"/>
      <c r="B130" s="1385"/>
      <c r="C130" s="1385"/>
      <c r="D130" s="10"/>
      <c r="E130" s="10"/>
      <c r="F130" s="1365"/>
      <c r="G130" s="71"/>
      <c r="H130" s="71"/>
      <c r="I130" s="71"/>
      <c r="J130" s="71"/>
      <c r="K130" s="70"/>
      <c r="L130" s="70"/>
      <c r="M130" s="1367"/>
      <c r="N130" s="1367"/>
      <c r="O130" s="1367"/>
      <c r="P130" s="1367"/>
      <c r="Q130" s="1367"/>
      <c r="R130" s="1367"/>
      <c r="S130" s="1367"/>
      <c r="T130" s="1367"/>
    </row>
    <row r="131" spans="1:20" ht="15" x14ac:dyDescent="0.25">
      <c r="A131" s="1385"/>
      <c r="B131" s="1385"/>
      <c r="C131" s="1385"/>
      <c r="D131" s="10"/>
      <c r="E131" s="10"/>
      <c r="F131" s="1365"/>
      <c r="G131" s="71"/>
      <c r="H131" s="71"/>
      <c r="I131" s="71"/>
      <c r="J131" s="71"/>
      <c r="K131" s="70"/>
      <c r="L131" s="70"/>
      <c r="M131" s="1367"/>
      <c r="N131" s="1367"/>
      <c r="O131" s="1367"/>
      <c r="P131" s="1367"/>
      <c r="Q131" s="1367"/>
      <c r="R131" s="1367"/>
      <c r="S131" s="1367"/>
      <c r="T131" s="1367"/>
    </row>
    <row r="132" spans="1:20" ht="15" x14ac:dyDescent="0.25">
      <c r="A132" s="1385"/>
      <c r="B132" s="1385"/>
      <c r="C132" s="1385"/>
      <c r="D132" s="10"/>
      <c r="E132" s="10"/>
      <c r="F132" s="1365"/>
      <c r="G132" s="71"/>
      <c r="H132" s="71"/>
      <c r="I132" s="71"/>
      <c r="J132" s="71"/>
      <c r="K132" s="70"/>
      <c r="L132" s="70"/>
      <c r="M132" s="1367"/>
      <c r="N132" s="1367"/>
      <c r="O132" s="1367"/>
      <c r="P132" s="1367"/>
      <c r="Q132" s="1367"/>
      <c r="R132" s="1367"/>
      <c r="S132" s="1367"/>
      <c r="T132" s="1367"/>
    </row>
    <row r="133" spans="1:20" ht="15" x14ac:dyDescent="0.25">
      <c r="A133" s="1385"/>
      <c r="B133" s="1385"/>
      <c r="C133" s="1385"/>
      <c r="D133" s="10"/>
      <c r="E133" s="10"/>
      <c r="F133" s="1365"/>
      <c r="G133" s="71"/>
      <c r="H133" s="71"/>
      <c r="I133" s="71"/>
      <c r="J133" s="71"/>
      <c r="K133" s="70"/>
      <c r="L133" s="70"/>
      <c r="M133" s="1367"/>
      <c r="N133" s="1367"/>
      <c r="O133" s="1367"/>
      <c r="P133" s="1367"/>
      <c r="Q133" s="1367"/>
      <c r="R133" s="1367"/>
      <c r="S133" s="1367"/>
      <c r="T133" s="1367"/>
    </row>
    <row r="134" spans="1:20" ht="15" x14ac:dyDescent="0.25">
      <c r="A134" s="1385"/>
      <c r="B134" s="1385"/>
      <c r="C134" s="1385"/>
      <c r="D134" s="10"/>
      <c r="E134" s="10"/>
      <c r="F134" s="1365"/>
      <c r="G134" s="71"/>
      <c r="H134" s="71"/>
      <c r="I134" s="71"/>
      <c r="J134" s="71"/>
      <c r="K134" s="70"/>
      <c r="L134" s="70"/>
      <c r="M134" s="1367"/>
      <c r="N134" s="1367"/>
      <c r="O134" s="1367"/>
      <c r="P134" s="1367"/>
      <c r="Q134" s="1367"/>
      <c r="R134" s="1367"/>
      <c r="S134" s="1367"/>
      <c r="T134" s="1367"/>
    </row>
    <row r="135" spans="1:20" ht="15" x14ac:dyDescent="0.25">
      <c r="A135" s="1385"/>
      <c r="B135" s="1385"/>
      <c r="C135" s="1385"/>
      <c r="D135" s="10"/>
      <c r="E135" s="10"/>
      <c r="F135" s="1365"/>
      <c r="G135" s="71"/>
      <c r="H135" s="71"/>
      <c r="I135" s="71"/>
      <c r="J135" s="71"/>
      <c r="K135" s="70"/>
      <c r="L135" s="70"/>
      <c r="M135" s="1367"/>
      <c r="N135" s="1367"/>
      <c r="O135" s="1367"/>
      <c r="P135" s="1367"/>
      <c r="Q135" s="1367"/>
      <c r="R135" s="1367"/>
      <c r="S135" s="1367"/>
      <c r="T135" s="1367"/>
    </row>
    <row r="136" spans="1:20" ht="15" x14ac:dyDescent="0.25">
      <c r="A136" s="1385"/>
      <c r="B136" s="1385"/>
      <c r="C136" s="1385"/>
      <c r="D136" s="10"/>
      <c r="E136" s="10"/>
      <c r="F136" s="1365"/>
      <c r="G136" s="71"/>
      <c r="H136" s="71"/>
      <c r="I136" s="71"/>
      <c r="J136" s="71"/>
      <c r="K136" s="70"/>
      <c r="L136" s="70"/>
      <c r="M136" s="1367"/>
      <c r="N136" s="1367"/>
      <c r="O136" s="1367"/>
      <c r="P136" s="1367"/>
      <c r="Q136" s="1367"/>
      <c r="R136" s="1367"/>
      <c r="S136" s="1367"/>
      <c r="T136" s="1367"/>
    </row>
    <row r="137" spans="1:20" ht="15" x14ac:dyDescent="0.25">
      <c r="A137" s="1385"/>
      <c r="B137" s="1385"/>
      <c r="C137" s="1385"/>
      <c r="D137" s="10"/>
      <c r="E137" s="10"/>
      <c r="F137" s="1365"/>
      <c r="G137" s="71"/>
      <c r="H137" s="71"/>
      <c r="I137" s="71"/>
      <c r="J137" s="71"/>
      <c r="K137" s="70"/>
      <c r="L137" s="70"/>
      <c r="M137" s="1367"/>
      <c r="N137" s="1367"/>
      <c r="O137" s="1367"/>
      <c r="P137" s="1367"/>
      <c r="Q137" s="1367"/>
      <c r="R137" s="1367"/>
      <c r="S137" s="1367"/>
      <c r="T137" s="1367"/>
    </row>
    <row r="138" spans="1:20" ht="15" x14ac:dyDescent="0.25">
      <c r="A138" s="1385"/>
      <c r="B138" s="1385"/>
      <c r="C138" s="1385"/>
      <c r="D138" s="10"/>
      <c r="E138" s="10"/>
      <c r="F138" s="1365"/>
      <c r="G138" s="71"/>
      <c r="H138" s="71"/>
      <c r="I138" s="71"/>
      <c r="J138" s="71"/>
      <c r="K138" s="70"/>
      <c r="L138" s="70"/>
      <c r="M138" s="1367"/>
      <c r="N138" s="1367"/>
      <c r="O138" s="1367"/>
      <c r="P138" s="1367"/>
      <c r="Q138" s="1367"/>
      <c r="R138" s="1367"/>
      <c r="S138" s="1367"/>
      <c r="T138" s="1367"/>
    </row>
    <row r="139" spans="1:20" ht="15" x14ac:dyDescent="0.25">
      <c r="A139" s="1385"/>
      <c r="B139" s="1385"/>
      <c r="C139" s="1385"/>
      <c r="D139" s="10"/>
      <c r="E139" s="10"/>
      <c r="F139" s="1365"/>
      <c r="G139" s="71"/>
      <c r="H139" s="71"/>
      <c r="I139" s="71"/>
      <c r="J139" s="71"/>
      <c r="K139" s="70"/>
      <c r="L139" s="70"/>
      <c r="M139" s="1367"/>
      <c r="N139" s="1367"/>
      <c r="O139" s="1367"/>
      <c r="P139" s="1367"/>
      <c r="Q139" s="1367"/>
      <c r="R139" s="1367"/>
      <c r="S139" s="1367"/>
      <c r="T139" s="1367"/>
    </row>
    <row r="140" spans="1:20" ht="15" x14ac:dyDescent="0.25">
      <c r="A140" s="1385"/>
      <c r="B140" s="1385"/>
      <c r="C140" s="1385"/>
      <c r="D140" s="10"/>
      <c r="E140" s="10"/>
      <c r="F140" s="1365"/>
      <c r="G140" s="71"/>
      <c r="H140" s="71"/>
      <c r="I140" s="71"/>
      <c r="J140" s="71"/>
      <c r="K140" s="70"/>
      <c r="L140" s="70"/>
      <c r="M140" s="1367"/>
      <c r="N140" s="1367"/>
      <c r="O140" s="1367"/>
      <c r="P140" s="1367"/>
      <c r="Q140" s="1367"/>
      <c r="R140" s="1367"/>
      <c r="S140" s="1367"/>
      <c r="T140" s="1367"/>
    </row>
    <row r="141" spans="1:20" ht="15" x14ac:dyDescent="0.25">
      <c r="A141" s="1385"/>
      <c r="B141" s="1385"/>
      <c r="C141" s="1385"/>
      <c r="D141" s="10"/>
      <c r="E141" s="10"/>
      <c r="F141" s="1365"/>
      <c r="G141" s="71"/>
      <c r="H141" s="71"/>
      <c r="I141" s="71"/>
      <c r="J141" s="71"/>
      <c r="K141" s="70"/>
      <c r="L141" s="70"/>
      <c r="M141" s="1367"/>
      <c r="N141" s="1367"/>
      <c r="O141" s="1367"/>
      <c r="P141" s="1367"/>
      <c r="Q141" s="1367"/>
      <c r="R141" s="1367"/>
      <c r="S141" s="1367"/>
      <c r="T141" s="1367"/>
    </row>
    <row r="142" spans="1:20" ht="15" x14ac:dyDescent="0.25">
      <c r="A142" s="1385"/>
      <c r="B142" s="1385"/>
      <c r="C142" s="1385"/>
      <c r="D142" s="10"/>
      <c r="E142" s="10"/>
      <c r="F142" s="1365"/>
      <c r="G142" s="71"/>
      <c r="H142" s="71"/>
      <c r="I142" s="71"/>
      <c r="J142" s="71"/>
      <c r="K142" s="70"/>
      <c r="L142" s="70"/>
      <c r="M142" s="1367"/>
      <c r="N142" s="1367"/>
      <c r="O142" s="1367"/>
      <c r="P142" s="1367"/>
      <c r="Q142" s="1367"/>
      <c r="R142" s="1367"/>
      <c r="S142" s="1367"/>
      <c r="T142" s="1367"/>
    </row>
    <row r="143" spans="1:20" ht="15" x14ac:dyDescent="0.25">
      <c r="A143" s="1385"/>
      <c r="B143" s="1385"/>
      <c r="C143" s="1385"/>
      <c r="D143" s="10"/>
      <c r="E143" s="10"/>
      <c r="F143" s="1365"/>
      <c r="G143" s="71"/>
      <c r="H143" s="71"/>
      <c r="I143" s="71"/>
      <c r="J143" s="71"/>
      <c r="K143" s="70"/>
      <c r="L143" s="70"/>
      <c r="M143" s="1367"/>
      <c r="N143" s="1367"/>
      <c r="O143" s="1367"/>
      <c r="P143" s="1367"/>
      <c r="Q143" s="1367"/>
      <c r="R143" s="1367"/>
      <c r="S143" s="1367"/>
      <c r="T143" s="1367"/>
    </row>
    <row r="144" spans="1:20" ht="15" x14ac:dyDescent="0.25">
      <c r="A144" s="1385"/>
      <c r="B144" s="1385"/>
      <c r="C144" s="1385"/>
      <c r="D144" s="10"/>
      <c r="E144" s="10"/>
      <c r="F144" s="1365"/>
      <c r="G144" s="71"/>
      <c r="H144" s="71"/>
      <c r="I144" s="71"/>
      <c r="J144" s="71"/>
      <c r="K144" s="70"/>
      <c r="L144" s="70"/>
      <c r="M144" s="1367"/>
      <c r="N144" s="1367"/>
      <c r="O144" s="1367"/>
      <c r="P144" s="1367"/>
      <c r="Q144" s="1367"/>
      <c r="R144" s="1367"/>
      <c r="S144" s="1367"/>
      <c r="T144" s="1367"/>
    </row>
    <row r="146" spans="1:23" x14ac:dyDescent="0.2">
      <c r="A146" s="1920"/>
      <c r="B146" s="1920"/>
      <c r="C146" s="1920"/>
      <c r="D146" s="1920"/>
      <c r="E146" s="1920"/>
      <c r="F146" s="1920"/>
      <c r="G146" s="1920"/>
      <c r="H146" s="1920"/>
      <c r="I146" s="1920"/>
      <c r="J146" s="1920"/>
      <c r="K146" s="1920"/>
      <c r="L146" s="1920"/>
      <c r="M146" s="1920"/>
      <c r="N146" s="1920"/>
      <c r="O146" s="1920"/>
      <c r="P146" s="1920"/>
      <c r="Q146" s="1920"/>
      <c r="R146" s="1920"/>
      <c r="S146" s="1920"/>
      <c r="T146" s="1920"/>
      <c r="U146" s="1920"/>
      <c r="V146" s="1920"/>
      <c r="W146" s="1920"/>
    </row>
    <row r="147" spans="1:23" x14ac:dyDescent="0.2">
      <c r="A147" s="1362"/>
      <c r="B147" s="1362"/>
      <c r="C147" s="1362"/>
      <c r="D147" s="1362"/>
      <c r="E147" s="1362"/>
      <c r="F147" s="1362"/>
      <c r="G147" s="1362"/>
      <c r="H147" s="1362"/>
      <c r="I147" s="1362"/>
      <c r="J147" s="1362"/>
      <c r="K147" s="1362"/>
      <c r="L147" s="1362"/>
      <c r="M147" s="1382"/>
      <c r="N147" s="1362"/>
      <c r="O147" s="1362"/>
      <c r="P147" s="1362"/>
      <c r="Q147" s="1362"/>
      <c r="R147" s="1362"/>
      <c r="S147" s="1362"/>
      <c r="T147" s="1362"/>
      <c r="U147" s="1362"/>
      <c r="V147" s="1362"/>
      <c r="W147" s="1362"/>
    </row>
    <row r="148" spans="1:23" x14ac:dyDescent="0.2">
      <c r="A148" s="1920"/>
      <c r="B148" s="1920"/>
      <c r="C148" s="1920"/>
      <c r="D148" s="1920"/>
      <c r="E148" s="1920"/>
      <c r="F148" s="1920"/>
      <c r="G148" s="1920"/>
      <c r="H148" s="1920"/>
      <c r="I148" s="1920"/>
      <c r="J148" s="1920"/>
      <c r="K148" s="1920"/>
      <c r="L148" s="1920"/>
      <c r="M148" s="1920"/>
      <c r="N148" s="1920"/>
      <c r="O148" s="1920"/>
      <c r="P148" s="1920"/>
      <c r="Q148" s="1920"/>
      <c r="R148" s="1920"/>
      <c r="S148" s="1920"/>
      <c r="T148" s="1920"/>
      <c r="U148" s="1920"/>
      <c r="V148" s="1920"/>
      <c r="W148" s="1920"/>
    </row>
    <row r="149" spans="1:23" x14ac:dyDescent="0.2">
      <c r="A149" s="1363"/>
      <c r="B149" s="1363"/>
      <c r="C149" s="1363"/>
      <c r="D149" s="1363"/>
      <c r="E149" s="1363"/>
      <c r="F149" s="1363"/>
      <c r="G149" s="1363"/>
      <c r="H149" s="1363"/>
      <c r="I149" s="1363"/>
      <c r="J149" s="1363"/>
      <c r="K149" s="1363"/>
      <c r="L149" s="1363"/>
      <c r="M149" s="111"/>
      <c r="N149" s="1363"/>
      <c r="O149" s="1363"/>
      <c r="P149" s="1363"/>
      <c r="Q149" s="1363"/>
      <c r="R149" s="1363"/>
      <c r="S149" s="1363"/>
      <c r="T149" s="1363"/>
      <c r="U149" s="1363"/>
      <c r="V149" s="1363"/>
      <c r="W149" s="1363"/>
    </row>
    <row r="150" spans="1:23" x14ac:dyDescent="0.2">
      <c r="A150" s="1920"/>
      <c r="B150" s="1920"/>
      <c r="C150" s="1920"/>
      <c r="D150" s="1920"/>
      <c r="E150" s="1920"/>
      <c r="F150" s="1920"/>
      <c r="G150" s="1920"/>
      <c r="H150" s="1920"/>
      <c r="I150" s="1920"/>
      <c r="J150" s="1920"/>
      <c r="K150" s="1920"/>
      <c r="L150" s="1920"/>
      <c r="M150" s="1920"/>
      <c r="N150" s="1920"/>
      <c r="O150" s="1920"/>
      <c r="P150" s="1920"/>
      <c r="Q150" s="1920"/>
      <c r="R150" s="1920"/>
      <c r="S150" s="1920"/>
      <c r="T150" s="1920"/>
      <c r="U150" s="1920"/>
      <c r="V150" s="1920"/>
      <c r="W150" s="1920"/>
    </row>
    <row r="151" spans="1:23" x14ac:dyDescent="0.2">
      <c r="A151" s="1690"/>
      <c r="B151" s="1690"/>
      <c r="C151" s="1690"/>
      <c r="D151" s="1690"/>
      <c r="E151" s="1690"/>
      <c r="F151" s="1690"/>
      <c r="G151" s="1690"/>
      <c r="H151" s="1690"/>
      <c r="I151" s="1690"/>
      <c r="J151" s="1690"/>
      <c r="K151" s="1690"/>
      <c r="L151" s="1690"/>
      <c r="M151" s="1690"/>
      <c r="N151" s="1690"/>
      <c r="O151" s="1690"/>
      <c r="P151" s="1690"/>
      <c r="Q151" s="1690"/>
      <c r="R151" s="1690"/>
      <c r="S151" s="1690"/>
      <c r="T151" s="1690"/>
      <c r="U151" s="1690"/>
      <c r="V151" s="1690"/>
      <c r="W151" s="1690"/>
    </row>
    <row r="152" spans="1:23" x14ac:dyDescent="0.2">
      <c r="A152" s="1690"/>
      <c r="B152" s="1690"/>
      <c r="C152" s="1690"/>
      <c r="D152" s="1690"/>
      <c r="E152" s="1690"/>
      <c r="F152" s="1690"/>
      <c r="G152" s="1690"/>
      <c r="H152" s="1690"/>
      <c r="I152" s="1690"/>
      <c r="J152" s="1690"/>
      <c r="K152" s="1690"/>
      <c r="L152" s="1690"/>
      <c r="M152" s="1690"/>
      <c r="N152" s="1690"/>
      <c r="O152" s="1690"/>
      <c r="P152" s="1690"/>
      <c r="Q152" s="1690"/>
      <c r="R152" s="1690"/>
      <c r="S152" s="1690"/>
      <c r="T152" s="1690"/>
      <c r="U152" s="1690"/>
      <c r="V152" s="1690"/>
      <c r="W152" s="1690"/>
    </row>
    <row r="153" spans="1:23" x14ac:dyDescent="0.2">
      <c r="A153" s="1690"/>
      <c r="B153" s="1690"/>
      <c r="C153" s="1690"/>
      <c r="D153" s="1690"/>
      <c r="E153" s="1690"/>
      <c r="F153" s="1690"/>
      <c r="G153" s="1690"/>
      <c r="H153" s="1690"/>
      <c r="I153" s="1690"/>
      <c r="J153" s="1690"/>
      <c r="K153" s="1690"/>
      <c r="L153" s="1690"/>
      <c r="M153" s="1690"/>
      <c r="N153" s="1690"/>
      <c r="O153" s="1690"/>
      <c r="P153" s="1690"/>
      <c r="Q153" s="1690"/>
      <c r="R153" s="1690"/>
      <c r="S153" s="1690"/>
      <c r="T153" s="1690"/>
      <c r="U153" s="1690"/>
      <c r="V153" s="1690"/>
      <c r="W153" s="1690"/>
    </row>
    <row r="154" spans="1:23" x14ac:dyDescent="0.2">
      <c r="A154" s="1362"/>
      <c r="B154" s="1362"/>
      <c r="C154" s="1362"/>
      <c r="D154" s="1362"/>
      <c r="E154" s="1362"/>
      <c r="F154" s="1362"/>
      <c r="G154" s="1362"/>
      <c r="H154" s="1362"/>
      <c r="I154" s="1362"/>
      <c r="J154" s="1362"/>
      <c r="K154" s="1362"/>
      <c r="L154" s="1362"/>
      <c r="M154" s="1382"/>
      <c r="N154" s="1362"/>
      <c r="O154" s="1362"/>
      <c r="P154" s="1362"/>
      <c r="Q154" s="1362"/>
      <c r="R154" s="1362"/>
      <c r="S154" s="1362"/>
      <c r="T154" s="1362"/>
      <c r="U154" s="1362"/>
      <c r="V154" s="1362"/>
      <c r="W154" s="1362"/>
    </row>
    <row r="155" spans="1:23" x14ac:dyDescent="0.2">
      <c r="A155" s="1690"/>
      <c r="B155" s="1690"/>
      <c r="C155" s="1690"/>
      <c r="D155" s="1690"/>
      <c r="E155" s="1690"/>
      <c r="F155" s="1690"/>
      <c r="G155" s="1690"/>
      <c r="H155" s="1690"/>
      <c r="I155" s="1690"/>
      <c r="J155" s="1690"/>
      <c r="K155" s="1690"/>
      <c r="L155" s="1690"/>
      <c r="M155" s="1690"/>
      <c r="N155" s="1690"/>
      <c r="O155" s="1690"/>
      <c r="P155" s="1690"/>
      <c r="Q155" s="1690"/>
      <c r="R155" s="1690"/>
      <c r="S155" s="1690"/>
      <c r="T155" s="1690"/>
      <c r="U155" s="1690"/>
      <c r="V155" s="1690"/>
      <c r="W155" s="1690"/>
    </row>
    <row r="156" spans="1:23" x14ac:dyDescent="0.2">
      <c r="A156" s="1690"/>
      <c r="B156" s="1690"/>
      <c r="C156" s="1690"/>
      <c r="D156" s="1690"/>
      <c r="E156" s="1690"/>
      <c r="F156" s="1690"/>
      <c r="G156" s="1690"/>
      <c r="H156" s="1690"/>
      <c r="I156" s="1690"/>
      <c r="J156" s="1690"/>
      <c r="K156" s="1690"/>
      <c r="L156" s="1690"/>
      <c r="M156" s="1690"/>
      <c r="N156" s="1690"/>
      <c r="O156" s="1690"/>
      <c r="P156" s="1690"/>
      <c r="Q156" s="1690"/>
      <c r="R156" s="1690"/>
      <c r="S156" s="1690"/>
      <c r="T156" s="1690"/>
      <c r="U156" s="1690"/>
      <c r="V156" s="1690"/>
      <c r="W156" s="1690"/>
    </row>
    <row r="157" spans="1:23" x14ac:dyDescent="0.2">
      <c r="A157" s="1690"/>
      <c r="B157" s="1690"/>
      <c r="C157" s="1690"/>
      <c r="D157" s="1690"/>
      <c r="E157" s="1690"/>
      <c r="F157" s="1690"/>
      <c r="G157" s="1690"/>
      <c r="H157" s="1690"/>
      <c r="I157" s="1690"/>
      <c r="J157" s="1690"/>
      <c r="K157" s="1690"/>
      <c r="L157" s="1690"/>
      <c r="M157" s="1690"/>
      <c r="N157" s="1690"/>
      <c r="O157" s="1690"/>
      <c r="P157" s="1690"/>
      <c r="Q157" s="1690"/>
      <c r="R157" s="1690"/>
      <c r="S157" s="1690"/>
      <c r="T157" s="1690"/>
      <c r="U157" s="1690"/>
      <c r="V157" s="1690"/>
      <c r="W157" s="1690"/>
    </row>
    <row r="158" spans="1:23" x14ac:dyDescent="0.2">
      <c r="A158" s="1363"/>
      <c r="B158" s="1363"/>
      <c r="C158" s="1363"/>
      <c r="D158" s="1363"/>
      <c r="E158" s="1363"/>
      <c r="F158" s="1363"/>
      <c r="G158" s="1363"/>
      <c r="H158" s="1363"/>
      <c r="I158" s="1363"/>
      <c r="J158" s="1363"/>
      <c r="K158" s="1363"/>
      <c r="L158" s="1363"/>
      <c r="M158" s="111"/>
      <c r="N158" s="1363"/>
      <c r="O158" s="1363"/>
      <c r="P158" s="1363"/>
      <c r="Q158" s="1363"/>
      <c r="R158" s="1363"/>
      <c r="S158" s="1363"/>
      <c r="T158" s="1363"/>
      <c r="U158" s="1363"/>
      <c r="V158" s="1363"/>
      <c r="W158" s="1363"/>
    </row>
    <row r="159" spans="1:23" x14ac:dyDescent="0.2">
      <c r="A159" s="1920"/>
      <c r="B159" s="1920"/>
      <c r="C159" s="1920"/>
      <c r="D159" s="1920"/>
      <c r="E159" s="1920"/>
      <c r="F159" s="1920"/>
      <c r="G159" s="1920"/>
      <c r="H159" s="1920"/>
      <c r="I159" s="1920"/>
      <c r="J159" s="1920"/>
      <c r="K159" s="1920"/>
      <c r="L159" s="1920"/>
      <c r="M159" s="1920"/>
      <c r="N159" s="1920"/>
      <c r="O159" s="1920"/>
      <c r="P159" s="1920"/>
      <c r="Q159" s="1920"/>
      <c r="R159" s="1920"/>
      <c r="S159" s="1920"/>
      <c r="T159" s="1920"/>
      <c r="U159" s="1920"/>
      <c r="V159" s="1920"/>
      <c r="W159" s="1920"/>
    </row>
    <row r="160" spans="1:23" x14ac:dyDescent="0.2">
      <c r="A160" s="1690"/>
      <c r="B160" s="1690"/>
      <c r="C160" s="1690"/>
      <c r="D160" s="1690"/>
      <c r="E160" s="1690"/>
      <c r="F160" s="1690"/>
      <c r="G160" s="1690"/>
      <c r="H160" s="1690"/>
      <c r="I160" s="1690"/>
      <c r="J160" s="1690"/>
      <c r="K160" s="1690"/>
      <c r="L160" s="1690"/>
      <c r="M160" s="1690"/>
      <c r="N160" s="1690"/>
      <c r="O160" s="1690"/>
      <c r="P160" s="1690"/>
      <c r="Q160" s="1690"/>
      <c r="R160" s="1690"/>
      <c r="S160" s="1690"/>
      <c r="T160" s="1690"/>
      <c r="U160" s="1690"/>
      <c r="V160" s="1690"/>
      <c r="W160" s="1690"/>
    </row>
    <row r="161" spans="1:23" x14ac:dyDescent="0.2">
      <c r="A161" s="1690"/>
      <c r="B161" s="1690"/>
      <c r="C161" s="1690"/>
      <c r="D161" s="1690"/>
      <c r="E161" s="1690"/>
      <c r="F161" s="1690"/>
      <c r="G161" s="1690"/>
      <c r="H161" s="1690"/>
      <c r="I161" s="1690"/>
      <c r="J161" s="1690"/>
      <c r="K161" s="1690"/>
      <c r="L161" s="1690"/>
      <c r="M161" s="1690"/>
      <c r="N161" s="1690"/>
      <c r="O161" s="1690"/>
      <c r="P161" s="1690"/>
      <c r="Q161" s="1690"/>
      <c r="R161" s="1690"/>
      <c r="S161" s="1690"/>
      <c r="T161" s="1690"/>
      <c r="U161" s="1690"/>
      <c r="V161" s="1690"/>
      <c r="W161" s="1690"/>
    </row>
    <row r="162" spans="1:23" x14ac:dyDescent="0.2">
      <c r="A162" s="1362"/>
      <c r="B162" s="1362"/>
      <c r="C162" s="1362"/>
      <c r="D162" s="1362"/>
      <c r="E162" s="1362"/>
      <c r="F162" s="1362"/>
      <c r="G162" s="1362"/>
      <c r="H162" s="1362"/>
      <c r="I162" s="1362"/>
      <c r="J162" s="1362"/>
      <c r="K162" s="1362"/>
      <c r="L162" s="1362"/>
      <c r="M162" s="1382"/>
      <c r="N162" s="1362"/>
      <c r="O162" s="1362"/>
      <c r="P162" s="1362"/>
      <c r="Q162" s="1362"/>
      <c r="R162" s="1362"/>
      <c r="S162" s="1362"/>
      <c r="T162" s="1362"/>
      <c r="U162" s="1362"/>
      <c r="V162" s="1362"/>
      <c r="W162" s="1362"/>
    </row>
    <row r="163" spans="1:23" x14ac:dyDescent="0.2">
      <c r="A163" s="1690"/>
      <c r="B163" s="1690"/>
      <c r="C163" s="1690"/>
      <c r="D163" s="1690"/>
      <c r="E163" s="1690"/>
      <c r="F163" s="1690"/>
      <c r="G163" s="1690"/>
      <c r="H163" s="1690"/>
      <c r="I163" s="1690"/>
      <c r="J163" s="1690"/>
      <c r="K163" s="1690"/>
      <c r="L163" s="1690"/>
      <c r="M163" s="1690"/>
      <c r="N163" s="1690"/>
      <c r="O163" s="1690"/>
      <c r="P163" s="1690"/>
      <c r="Q163" s="1690"/>
      <c r="R163" s="1690"/>
      <c r="S163" s="1690"/>
      <c r="T163" s="1690"/>
      <c r="U163" s="1690"/>
      <c r="V163" s="1690"/>
      <c r="W163" s="1690"/>
    </row>
    <row r="164" spans="1:23" x14ac:dyDescent="0.2">
      <c r="A164" s="1362"/>
      <c r="B164" s="1362"/>
      <c r="C164" s="1362"/>
      <c r="D164" s="1362"/>
      <c r="E164" s="1362"/>
      <c r="F164" s="1362"/>
      <c r="G164" s="1362"/>
      <c r="H164" s="1362"/>
      <c r="I164" s="1362"/>
      <c r="J164" s="1362"/>
      <c r="K164" s="1362"/>
      <c r="L164" s="1362"/>
      <c r="M164" s="1382"/>
      <c r="N164" s="1362"/>
      <c r="O164" s="1362"/>
      <c r="P164" s="1362"/>
      <c r="Q164" s="1362"/>
      <c r="R164" s="1362"/>
      <c r="S164" s="1362"/>
      <c r="T164" s="1362"/>
      <c r="U164" s="1362"/>
      <c r="V164" s="1362"/>
      <c r="W164" s="1362"/>
    </row>
    <row r="165" spans="1:23" x14ac:dyDescent="0.2">
      <c r="A165" s="1690"/>
      <c r="B165" s="1690"/>
      <c r="C165" s="1690"/>
      <c r="D165" s="1690"/>
      <c r="E165" s="1690"/>
      <c r="F165" s="1690"/>
      <c r="G165" s="1690"/>
      <c r="H165" s="1690"/>
      <c r="I165" s="1690"/>
      <c r="J165" s="1690"/>
      <c r="K165" s="1690"/>
      <c r="L165" s="1690"/>
      <c r="M165" s="1690"/>
      <c r="N165" s="1690"/>
      <c r="O165" s="1690"/>
      <c r="P165" s="1690"/>
      <c r="Q165" s="1690"/>
      <c r="R165" s="1690"/>
      <c r="S165" s="1690"/>
      <c r="T165" s="1690"/>
      <c r="U165" s="1690"/>
      <c r="V165" s="1690"/>
      <c r="W165" s="1690"/>
    </row>
    <row r="166" spans="1:23" x14ac:dyDescent="0.2">
      <c r="A166" s="1690"/>
      <c r="B166" s="1690"/>
      <c r="C166" s="1690"/>
      <c r="D166" s="1690"/>
      <c r="E166" s="1690"/>
      <c r="F166" s="1690"/>
      <c r="G166" s="1690"/>
      <c r="H166" s="1690"/>
      <c r="I166" s="1690"/>
      <c r="J166" s="1690"/>
      <c r="K166" s="1690"/>
      <c r="L166" s="1690"/>
      <c r="M166" s="1690"/>
      <c r="N166" s="1690"/>
      <c r="O166" s="1690"/>
      <c r="P166" s="1690"/>
      <c r="Q166" s="1690"/>
      <c r="R166" s="1690"/>
      <c r="S166" s="1690"/>
      <c r="T166" s="1690"/>
      <c r="U166" s="1690"/>
      <c r="V166" s="1690"/>
      <c r="W166" s="1690"/>
    </row>
    <row r="167" spans="1:23" x14ac:dyDescent="0.2">
      <c r="A167" s="1362"/>
      <c r="B167" s="1362"/>
      <c r="C167" s="1362"/>
      <c r="D167" s="1362"/>
      <c r="E167" s="1362"/>
      <c r="F167" s="1362"/>
      <c r="G167" s="1362"/>
      <c r="H167" s="1362"/>
      <c r="I167" s="1362"/>
      <c r="J167" s="1362"/>
      <c r="K167" s="1362"/>
      <c r="L167" s="1362"/>
      <c r="M167" s="1382"/>
      <c r="N167" s="1362"/>
      <c r="O167" s="1362"/>
      <c r="P167" s="1362"/>
      <c r="Q167" s="1362"/>
      <c r="R167" s="1362"/>
      <c r="S167" s="1362"/>
      <c r="T167" s="1362"/>
      <c r="U167" s="1362"/>
      <c r="V167" s="1362"/>
      <c r="W167" s="1362"/>
    </row>
    <row r="168" spans="1:23" x14ac:dyDescent="0.2">
      <c r="A168" s="1690"/>
      <c r="B168" s="1690"/>
      <c r="C168" s="1690"/>
      <c r="D168" s="1690"/>
      <c r="E168" s="1690"/>
      <c r="F168" s="1690"/>
      <c r="G168" s="1690"/>
      <c r="H168" s="1690"/>
      <c r="I168" s="1690"/>
      <c r="J168" s="1690"/>
      <c r="K168" s="1690"/>
      <c r="L168" s="1690"/>
      <c r="M168" s="1690"/>
      <c r="N168" s="1690"/>
      <c r="O168" s="1690"/>
      <c r="P168" s="1690"/>
      <c r="Q168" s="1690"/>
      <c r="R168" s="1690"/>
      <c r="S168" s="1690"/>
      <c r="T168" s="1690"/>
      <c r="U168" s="1690"/>
      <c r="V168" s="1690"/>
      <c r="W168" s="1690"/>
    </row>
    <row r="768" spans="6:6" x14ac:dyDescent="0.2">
      <c r="F768" s="1384" t="s">
        <v>1869</v>
      </c>
    </row>
  </sheetData>
  <mergeCells count="204">
    <mergeCell ref="I19:I20"/>
    <mergeCell ref="H19:H20"/>
    <mergeCell ref="G19:G20"/>
    <mergeCell ref="F19:F20"/>
    <mergeCell ref="E19:E20"/>
    <mergeCell ref="D19:D20"/>
    <mergeCell ref="C19:C20"/>
    <mergeCell ref="A165:W166"/>
    <mergeCell ref="A168:W168"/>
    <mergeCell ref="A152:W153"/>
    <mergeCell ref="A155:W155"/>
    <mergeCell ref="A156:W157"/>
    <mergeCell ref="A159:W159"/>
    <mergeCell ref="A160:W161"/>
    <mergeCell ref="A163:W163"/>
    <mergeCell ref="A111:U111"/>
    <mergeCell ref="A112:U112"/>
    <mergeCell ref="A146:W146"/>
    <mergeCell ref="A148:W148"/>
    <mergeCell ref="A150:W150"/>
    <mergeCell ref="A151:W151"/>
    <mergeCell ref="R103:T103"/>
    <mergeCell ref="A106:V106"/>
    <mergeCell ref="A107:V107"/>
    <mergeCell ref="A108:U108"/>
    <mergeCell ref="A109:V109"/>
    <mergeCell ref="A110:V110"/>
    <mergeCell ref="K100:L101"/>
    <mergeCell ref="P100:Q100"/>
    <mergeCell ref="P101:Q101"/>
    <mergeCell ref="A103:C103"/>
    <mergeCell ref="G103:H103"/>
    <mergeCell ref="I103:J103"/>
    <mergeCell ref="L103:M103"/>
    <mergeCell ref="N103:O103"/>
    <mergeCell ref="P96:Q98"/>
    <mergeCell ref="P99:Q99"/>
    <mergeCell ref="A100:A101"/>
    <mergeCell ref="B100:B101"/>
    <mergeCell ref="C100:D101"/>
    <mergeCell ref="E100:E101"/>
    <mergeCell ref="F100:F101"/>
    <mergeCell ref="G100:G101"/>
    <mergeCell ref="H100:I101"/>
    <mergeCell ref="J100:J101"/>
    <mergeCell ref="H96:I99"/>
    <mergeCell ref="J96:J99"/>
    <mergeCell ref="K96:L99"/>
    <mergeCell ref="M96:M98"/>
    <mergeCell ref="N96:N98"/>
    <mergeCell ref="O96:O98"/>
    <mergeCell ref="A96:A99"/>
    <mergeCell ref="B96:B99"/>
    <mergeCell ref="C96:D99"/>
    <mergeCell ref="E96:E99"/>
    <mergeCell ref="F96:F99"/>
    <mergeCell ref="G96:G99"/>
    <mergeCell ref="K94:L95"/>
    <mergeCell ref="M94:Q94"/>
    <mergeCell ref="R94:U94"/>
    <mergeCell ref="C95:D95"/>
    <mergeCell ref="M95:N95"/>
    <mergeCell ref="P95:Q95"/>
    <mergeCell ref="A94:A95"/>
    <mergeCell ref="B94:B95"/>
    <mergeCell ref="C94:F94"/>
    <mergeCell ref="G94:G95"/>
    <mergeCell ref="H94:I95"/>
    <mergeCell ref="J94:J95"/>
    <mergeCell ref="A81:W82"/>
    <mergeCell ref="A83:W83"/>
    <mergeCell ref="A84:W84"/>
    <mergeCell ref="A85:W86"/>
    <mergeCell ref="A92:V92"/>
    <mergeCell ref="A78:W79"/>
    <mergeCell ref="A87:W88"/>
    <mergeCell ref="A72:W72"/>
    <mergeCell ref="A73:W73"/>
    <mergeCell ref="A74:W74"/>
    <mergeCell ref="A77:W77"/>
    <mergeCell ref="A80:W80"/>
    <mergeCell ref="A91:W91"/>
    <mergeCell ref="A75:W76"/>
    <mergeCell ref="A89:W90"/>
    <mergeCell ref="A60:W60"/>
    <mergeCell ref="A63:W63"/>
    <mergeCell ref="A59:W59"/>
    <mergeCell ref="A61:W61"/>
    <mergeCell ref="A62:W62"/>
    <mergeCell ref="A64:W64"/>
    <mergeCell ref="A65:W65"/>
    <mergeCell ref="A68:W68"/>
    <mergeCell ref="A71:W71"/>
    <mergeCell ref="A66:W67"/>
    <mergeCell ref="A69:W70"/>
    <mergeCell ref="A50:W50"/>
    <mergeCell ref="A51:W51"/>
    <mergeCell ref="A57:W57"/>
    <mergeCell ref="A52:W52"/>
    <mergeCell ref="A46:W46"/>
    <mergeCell ref="A47:W47"/>
    <mergeCell ref="A48:W48"/>
    <mergeCell ref="A49:W49"/>
    <mergeCell ref="A58:W58"/>
    <mergeCell ref="A54:W54"/>
    <mergeCell ref="A55:W55"/>
    <mergeCell ref="A56:W56"/>
    <mergeCell ref="A53:W53"/>
    <mergeCell ref="E10:E11"/>
    <mergeCell ref="F10:F11"/>
    <mergeCell ref="A35:A41"/>
    <mergeCell ref="B35:B41"/>
    <mergeCell ref="T35:T36"/>
    <mergeCell ref="K38:K39"/>
    <mergeCell ref="O39:P39"/>
    <mergeCell ref="S44:T44"/>
    <mergeCell ref="N21:N25"/>
    <mergeCell ref="O21:O25"/>
    <mergeCell ref="P21:P25"/>
    <mergeCell ref="Q21:Q25"/>
    <mergeCell ref="R21:R25"/>
    <mergeCell ref="A29:A34"/>
    <mergeCell ref="B29:B34"/>
    <mergeCell ref="H21:H25"/>
    <mergeCell ref="I21:I25"/>
    <mergeCell ref="J21:J25"/>
    <mergeCell ref="K21:K25"/>
    <mergeCell ref="L21:L25"/>
    <mergeCell ref="M21:M25"/>
    <mergeCell ref="I16:I17"/>
    <mergeCell ref="H16:H17"/>
    <mergeCell ref="G16:G17"/>
    <mergeCell ref="M6:N8"/>
    <mergeCell ref="O6:O8"/>
    <mergeCell ref="P6:P8"/>
    <mergeCell ref="Q6:Q8"/>
    <mergeCell ref="M10:M11"/>
    <mergeCell ref="N10:N11"/>
    <mergeCell ref="R11:R12"/>
    <mergeCell ref="A15:A28"/>
    <mergeCell ref="B15:B28"/>
    <mergeCell ref="C21:C25"/>
    <mergeCell ref="D21:D25"/>
    <mergeCell ref="E21:E25"/>
    <mergeCell ref="F21:F25"/>
    <mergeCell ref="G21:G25"/>
    <mergeCell ref="G10:G11"/>
    <mergeCell ref="H10:H11"/>
    <mergeCell ref="I10:I11"/>
    <mergeCell ref="J10:J11"/>
    <mergeCell ref="K10:K11"/>
    <mergeCell ref="L10:L11"/>
    <mergeCell ref="A9:A14"/>
    <mergeCell ref="B9:B14"/>
    <mergeCell ref="C10:C11"/>
    <mergeCell ref="D10:D11"/>
    <mergeCell ref="D6:D8"/>
    <mergeCell ref="E6:E8"/>
    <mergeCell ref="F6:F8"/>
    <mergeCell ref="G6:G8"/>
    <mergeCell ref="H6:I8"/>
    <mergeCell ref="J6:J8"/>
    <mergeCell ref="A1:W1"/>
    <mergeCell ref="A2:W2"/>
    <mergeCell ref="A3:XFD3"/>
    <mergeCell ref="A4:A8"/>
    <mergeCell ref="B4:I5"/>
    <mergeCell ref="J4:N5"/>
    <mergeCell ref="O4:R5"/>
    <mergeCell ref="S4:W5"/>
    <mergeCell ref="B6:B8"/>
    <mergeCell ref="C6:C8"/>
    <mergeCell ref="R6:R8"/>
    <mergeCell ref="S6:S8"/>
    <mergeCell ref="T6:T8"/>
    <mergeCell ref="U6:U8"/>
    <mergeCell ref="V6:V8"/>
    <mergeCell ref="W6:W8"/>
    <mergeCell ref="K6:K8"/>
    <mergeCell ref="L6:L8"/>
    <mergeCell ref="L45:M45"/>
    <mergeCell ref="O45:P45"/>
    <mergeCell ref="F16:F17"/>
    <mergeCell ref="E16:E17"/>
    <mergeCell ref="D16:D17"/>
    <mergeCell ref="C16:C17"/>
    <mergeCell ref="W16:W17"/>
    <mergeCell ref="V16:V17"/>
    <mergeCell ref="U16:U17"/>
    <mergeCell ref="T16:T17"/>
    <mergeCell ref="S16:S17"/>
    <mergeCell ref="R16:R17"/>
    <mergeCell ref="Q16:Q17"/>
    <mergeCell ref="P16:P17"/>
    <mergeCell ref="O16:O17"/>
    <mergeCell ref="J19:J20"/>
    <mergeCell ref="K19:K20"/>
    <mergeCell ref="L19:L20"/>
    <mergeCell ref="M19:M20"/>
    <mergeCell ref="N19:N20"/>
    <mergeCell ref="O19:O20"/>
    <mergeCell ref="P19:P20"/>
    <mergeCell ref="Q19:Q20"/>
    <mergeCell ref="R19:R20"/>
  </mergeCells>
  <printOptions horizontalCentered="1"/>
  <pageMargins left="0.25" right="0.25" top="0.5" bottom="0.5" header="0" footer="0"/>
  <pageSetup paperSize="5" scale="43" orientation="landscape" r:id="rId1"/>
  <headerFooter>
    <oddFooter>&amp;RPage &amp;P of &amp;N</oddFooter>
  </headerFooter>
  <rowBreaks count="1" manualBreakCount="1">
    <brk id="46" max="22"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W759"/>
  <sheetViews>
    <sheetView topLeftCell="A7" zoomScaleNormal="100" zoomScaleSheetLayoutView="75" workbookViewId="0">
      <selection activeCell="A31" sqref="A31:W32"/>
    </sheetView>
  </sheetViews>
  <sheetFormatPr defaultRowHeight="14.25" x14ac:dyDescent="0.2"/>
  <cols>
    <col min="1" max="1" width="10.140625" style="1148" bestFit="1" customWidth="1"/>
    <col min="2" max="2" width="12" style="1148" bestFit="1" customWidth="1"/>
    <col min="3" max="3" width="25.140625" style="1148" bestFit="1" customWidth="1"/>
    <col min="4" max="4" width="9.85546875" style="1148" bestFit="1" customWidth="1"/>
    <col min="5" max="5" width="6.28515625" style="1148" bestFit="1" customWidth="1"/>
    <col min="6" max="6" width="16.7109375" style="1148" bestFit="1" customWidth="1"/>
    <col min="7" max="7" width="24.28515625" style="1148" customWidth="1"/>
    <col min="8" max="8" width="23.85546875" style="1148" bestFit="1" customWidth="1"/>
    <col min="9" max="9" width="15.42578125" style="1148" customWidth="1"/>
    <col min="10" max="10" width="17.85546875" style="1148" customWidth="1"/>
    <col min="11" max="11" width="2.28515625" style="1148" bestFit="1" customWidth="1"/>
    <col min="12" max="12" width="20.28515625" style="1148" customWidth="1"/>
    <col min="13" max="13" width="18.5703125" style="1148" bestFit="1" customWidth="1"/>
    <col min="14" max="14" width="26.7109375" style="1148" customWidth="1"/>
    <col min="15" max="15" width="23.28515625" style="1148" customWidth="1"/>
    <col min="16" max="16" width="2.5703125" style="1148" bestFit="1" customWidth="1"/>
    <col min="17" max="17" width="17.140625" style="1148" bestFit="1" customWidth="1"/>
    <col min="18" max="18" width="20.140625" style="1148" bestFit="1" customWidth="1"/>
    <col min="19" max="19" width="11.5703125" style="1148" bestFit="1" customWidth="1"/>
    <col min="20" max="20" width="27.5703125" style="1148" customWidth="1"/>
    <col min="21" max="21" width="17.85546875" style="1148" bestFit="1" customWidth="1"/>
    <col min="22" max="22" width="22.42578125" style="1148" customWidth="1"/>
    <col min="23" max="23" width="16.5703125" style="1148" bestFit="1" customWidth="1"/>
    <col min="24" max="16384" width="9.140625" style="1148"/>
  </cols>
  <sheetData>
    <row r="1" spans="1:22" s="1156" customFormat="1" ht="15" x14ac:dyDescent="0.25">
      <c r="A1" s="1934" t="s">
        <v>583</v>
      </c>
      <c r="B1" s="1934"/>
      <c r="C1" s="1934"/>
      <c r="D1" s="1934"/>
      <c r="E1" s="1934"/>
      <c r="F1" s="1934"/>
      <c r="G1" s="1934"/>
      <c r="H1" s="1934"/>
      <c r="I1" s="1934"/>
      <c r="J1" s="1934"/>
      <c r="K1" s="1934"/>
      <c r="L1" s="1934"/>
      <c r="M1" s="1934"/>
      <c r="N1" s="1934"/>
      <c r="O1" s="1934"/>
      <c r="P1" s="1934"/>
      <c r="Q1" s="1934"/>
      <c r="R1" s="1934"/>
    </row>
    <row r="2" spans="1:22" s="1156" customFormat="1" ht="15" thickBot="1" x14ac:dyDescent="0.25"/>
    <row r="3" spans="1:22" s="1156" customFormat="1" ht="30" customHeight="1" thickBot="1" x14ac:dyDescent="0.3">
      <c r="A3" s="1644" t="s">
        <v>943</v>
      </c>
      <c r="B3" s="1936" t="s">
        <v>584</v>
      </c>
      <c r="C3" s="1645"/>
      <c r="D3" s="1645"/>
      <c r="E3" s="1647"/>
      <c r="F3" s="1936" t="s">
        <v>585</v>
      </c>
      <c r="G3" s="1645" t="s">
        <v>1347</v>
      </c>
      <c r="H3" s="1645" t="s">
        <v>1275</v>
      </c>
      <c r="I3" s="1647" t="s">
        <v>10</v>
      </c>
      <c r="J3" s="1940" t="s">
        <v>1276</v>
      </c>
      <c r="K3" s="1941"/>
      <c r="L3" s="1942"/>
      <c r="M3" s="1940" t="s">
        <v>1719</v>
      </c>
      <c r="N3" s="1942"/>
      <c r="O3" s="1940" t="s">
        <v>1279</v>
      </c>
      <c r="P3" s="1941"/>
      <c r="Q3" s="1941"/>
      <c r="R3" s="1942"/>
    </row>
    <row r="4" spans="1:22" s="1156" customFormat="1" ht="45.75" thickBot="1" x14ac:dyDescent="0.3">
      <c r="A4" s="1935"/>
      <c r="B4" s="1152" t="s">
        <v>2</v>
      </c>
      <c r="C4" s="1145" t="s">
        <v>586</v>
      </c>
      <c r="D4" s="1145" t="s">
        <v>587</v>
      </c>
      <c r="E4" s="1159" t="s">
        <v>588</v>
      </c>
      <c r="F4" s="1937"/>
      <c r="G4" s="1938"/>
      <c r="H4" s="1938"/>
      <c r="I4" s="1939"/>
      <c r="J4" s="1157" t="s">
        <v>1277</v>
      </c>
      <c r="K4" s="1085"/>
      <c r="L4" s="1159" t="s">
        <v>1671</v>
      </c>
      <c r="M4" s="1154" t="s">
        <v>1278</v>
      </c>
      <c r="N4" s="1153" t="s">
        <v>1672</v>
      </c>
      <c r="O4" s="1152" t="s">
        <v>1280</v>
      </c>
      <c r="P4" s="1086">
        <v>3</v>
      </c>
      <c r="Q4" s="1144" t="s">
        <v>1718</v>
      </c>
      <c r="R4" s="1159" t="s">
        <v>1328</v>
      </c>
    </row>
    <row r="5" spans="1:22" ht="28.5" x14ac:dyDescent="0.2">
      <c r="A5" s="1087">
        <v>1</v>
      </c>
      <c r="B5" s="1088">
        <v>39813</v>
      </c>
      <c r="C5" s="890" t="s">
        <v>753</v>
      </c>
      <c r="D5" s="120" t="s">
        <v>131</v>
      </c>
      <c r="E5" s="374" t="s">
        <v>132</v>
      </c>
      <c r="F5" s="1089" t="s">
        <v>133</v>
      </c>
      <c r="G5" s="890" t="s">
        <v>1538</v>
      </c>
      <c r="H5" s="1090">
        <v>20000000000</v>
      </c>
      <c r="I5" s="374" t="s">
        <v>579</v>
      </c>
      <c r="J5" s="1091">
        <v>40170</v>
      </c>
      <c r="K5" s="1092">
        <v>2</v>
      </c>
      <c r="L5" s="1093">
        <v>20000000000</v>
      </c>
      <c r="M5" s="116">
        <v>0</v>
      </c>
      <c r="N5" s="1094" t="s">
        <v>1282</v>
      </c>
      <c r="O5" s="1089"/>
      <c r="P5" s="1095"/>
      <c r="Q5" s="1139"/>
      <c r="R5" s="1096"/>
    </row>
    <row r="6" spans="1:22" ht="29.25" thickBot="1" x14ac:dyDescent="0.25">
      <c r="A6" s="1097"/>
      <c r="B6" s="1098">
        <v>39829</v>
      </c>
      <c r="C6" s="406" t="s">
        <v>756</v>
      </c>
      <c r="D6" s="1099" t="s">
        <v>678</v>
      </c>
      <c r="E6" s="414" t="s">
        <v>704</v>
      </c>
      <c r="F6" s="1100" t="s">
        <v>133</v>
      </c>
      <c r="G6" s="406" t="s">
        <v>316</v>
      </c>
      <c r="H6" s="1101">
        <v>20000000000</v>
      </c>
      <c r="I6" s="414" t="s">
        <v>579</v>
      </c>
      <c r="J6" s="1102">
        <v>40156</v>
      </c>
      <c r="K6" s="1103">
        <v>2</v>
      </c>
      <c r="L6" s="1104">
        <v>20000000000</v>
      </c>
      <c r="M6" s="115">
        <v>0</v>
      </c>
      <c r="N6" s="1105" t="s">
        <v>1282</v>
      </c>
      <c r="O6" s="1106">
        <v>40240</v>
      </c>
      <c r="P6" s="1107" t="s">
        <v>1652</v>
      </c>
      <c r="Q6" s="416" t="s">
        <v>1282</v>
      </c>
      <c r="R6" s="1104">
        <v>1255639099</v>
      </c>
    </row>
    <row r="7" spans="1:22" x14ac:dyDescent="0.2">
      <c r="H7" s="1108"/>
    </row>
    <row r="8" spans="1:22" ht="15.75" thickBot="1" x14ac:dyDescent="0.3">
      <c r="G8" s="1155" t="s">
        <v>129</v>
      </c>
      <c r="H8" s="1021">
        <f>SUM(H5:H6)</f>
        <v>40000000000</v>
      </c>
      <c r="I8" s="1934" t="s">
        <v>1741</v>
      </c>
      <c r="J8" s="1934"/>
      <c r="K8" s="1934"/>
      <c r="L8" s="1021">
        <f>L5+L6</f>
        <v>40000000000</v>
      </c>
      <c r="O8" s="1934" t="s">
        <v>1653</v>
      </c>
      <c r="P8" s="1934"/>
      <c r="Q8" s="1934"/>
      <c r="R8" s="1109">
        <f>SUM(R5:R6)</f>
        <v>1255639099</v>
      </c>
    </row>
    <row r="9" spans="1:22" ht="15" thickTop="1" x14ac:dyDescent="0.2"/>
    <row r="10" spans="1:22" ht="15.75" thickBot="1" x14ac:dyDescent="0.3">
      <c r="H10" s="1705" t="s">
        <v>1684</v>
      </c>
      <c r="I10" s="1705"/>
      <c r="J10" s="1705"/>
      <c r="K10" s="1110"/>
      <c r="L10" s="117">
        <v>0</v>
      </c>
    </row>
    <row r="11" spans="1:22" ht="15" thickTop="1" x14ac:dyDescent="0.2"/>
    <row r="12" spans="1:22" ht="12.75" customHeight="1" x14ac:dyDescent="0.2">
      <c r="A12" s="1864" t="s">
        <v>1738</v>
      </c>
      <c r="B12" s="1864"/>
      <c r="C12" s="1864"/>
      <c r="D12" s="1864"/>
      <c r="E12" s="1864"/>
      <c r="F12" s="1864"/>
      <c r="G12" s="1864"/>
      <c r="H12" s="1864"/>
      <c r="I12" s="1864"/>
      <c r="J12" s="1864"/>
      <c r="K12" s="1864"/>
      <c r="L12" s="1864"/>
      <c r="M12" s="1864"/>
      <c r="N12" s="1864"/>
      <c r="O12" s="1864"/>
      <c r="P12" s="1864"/>
      <c r="Q12" s="1864"/>
      <c r="R12" s="1864"/>
    </row>
    <row r="13" spans="1:22" ht="12.75" customHeight="1" x14ac:dyDescent="0.2">
      <c r="A13" s="1864"/>
      <c r="B13" s="1864"/>
      <c r="C13" s="1864"/>
      <c r="D13" s="1864"/>
      <c r="E13" s="1864"/>
      <c r="F13" s="1864"/>
      <c r="G13" s="1864"/>
      <c r="H13" s="1864"/>
      <c r="I13" s="1864"/>
      <c r="J13" s="1864"/>
      <c r="K13" s="1864"/>
      <c r="L13" s="1864"/>
      <c r="M13" s="1864"/>
      <c r="N13" s="1864"/>
      <c r="O13" s="1864"/>
      <c r="P13" s="1864"/>
      <c r="Q13" s="1864"/>
      <c r="R13" s="1864"/>
    </row>
    <row r="14" spans="1:22" x14ac:dyDescent="0.2">
      <c r="A14" s="1569" t="s">
        <v>1739</v>
      </c>
      <c r="B14" s="1569"/>
      <c r="C14" s="1569"/>
      <c r="D14" s="1569"/>
      <c r="E14" s="1569"/>
      <c r="F14" s="1569"/>
      <c r="G14" s="1569"/>
      <c r="H14" s="1569"/>
      <c r="I14" s="1569"/>
      <c r="J14" s="1569"/>
      <c r="K14" s="1569"/>
      <c r="L14" s="1569"/>
      <c r="M14" s="1569"/>
      <c r="N14" s="1569"/>
      <c r="O14" s="1569"/>
      <c r="P14" s="1569"/>
      <c r="Q14" s="1569"/>
      <c r="R14" s="1569"/>
      <c r="S14" s="1569"/>
      <c r="T14" s="1147"/>
      <c r="U14" s="1147"/>
      <c r="V14" s="1147"/>
    </row>
    <row r="15" spans="1:22" x14ac:dyDescent="0.2">
      <c r="A15" s="1667" t="s">
        <v>1807</v>
      </c>
      <c r="B15" s="1667"/>
      <c r="C15" s="1667"/>
      <c r="D15" s="1667"/>
      <c r="E15" s="1667"/>
      <c r="F15" s="1667"/>
      <c r="G15" s="1667"/>
      <c r="H15" s="1667"/>
      <c r="I15" s="1667"/>
      <c r="J15" s="1667"/>
      <c r="K15" s="1667"/>
      <c r="L15" s="1667"/>
      <c r="M15" s="1667"/>
      <c r="N15" s="1667"/>
      <c r="O15" s="1667"/>
      <c r="P15" s="1667"/>
      <c r="Q15" s="1667"/>
      <c r="R15" s="1667"/>
      <c r="S15" s="1667"/>
    </row>
    <row r="17" spans="1:23" ht="15" x14ac:dyDescent="0.25">
      <c r="A17" s="1934" t="s">
        <v>1737</v>
      </c>
      <c r="B17" s="1944"/>
      <c r="C17" s="1944"/>
      <c r="D17" s="1944"/>
      <c r="E17" s="1944"/>
      <c r="F17" s="1944"/>
      <c r="G17" s="1944"/>
      <c r="H17" s="1944"/>
      <c r="I17" s="1944"/>
      <c r="J17" s="1944"/>
      <c r="K17" s="1944"/>
      <c r="L17" s="1944"/>
      <c r="M17" s="1944"/>
      <c r="N17" s="1944"/>
      <c r="O17" s="1944"/>
      <c r="P17" s="1944"/>
      <c r="Q17" s="1944"/>
      <c r="R17" s="1944"/>
      <c r="S17" s="1944"/>
      <c r="T17" s="1944"/>
      <c r="U17" s="1944"/>
      <c r="V17" s="1944"/>
      <c r="W17" s="1944"/>
    </row>
    <row r="18" spans="1:23" ht="15" thickBot="1" x14ac:dyDescent="0.25"/>
    <row r="19" spans="1:23" ht="13.5" customHeight="1" thickBot="1" x14ac:dyDescent="0.3">
      <c r="A19" s="1945" t="s">
        <v>943</v>
      </c>
      <c r="B19" s="1940" t="s">
        <v>1614</v>
      </c>
      <c r="C19" s="1941"/>
      <c r="D19" s="1941"/>
      <c r="E19" s="1941"/>
      <c r="F19" s="1941"/>
      <c r="G19" s="1941"/>
      <c r="H19" s="1941"/>
      <c r="I19" s="1940" t="s">
        <v>1721</v>
      </c>
      <c r="J19" s="1941"/>
      <c r="K19" s="1942"/>
      <c r="L19" s="1940" t="s">
        <v>1613</v>
      </c>
      <c r="M19" s="1941"/>
      <c r="N19" s="1941"/>
      <c r="O19" s="1941"/>
      <c r="P19" s="1941"/>
      <c r="Q19" s="1942"/>
      <c r="R19" s="1940" t="s">
        <v>1727</v>
      </c>
      <c r="S19" s="1941"/>
      <c r="T19" s="1941"/>
      <c r="U19" s="1941"/>
      <c r="V19" s="1941"/>
      <c r="W19" s="1942"/>
    </row>
    <row r="20" spans="1:23" ht="13.5" customHeight="1" thickBot="1" x14ac:dyDescent="0.3">
      <c r="A20" s="1946"/>
      <c r="B20" s="1940" t="s">
        <v>584</v>
      </c>
      <c r="C20" s="1941"/>
      <c r="D20" s="1941"/>
      <c r="E20" s="1948"/>
      <c r="F20" s="1890" t="s">
        <v>1604</v>
      </c>
      <c r="G20" s="1890" t="s">
        <v>1606</v>
      </c>
      <c r="H20" s="1657" t="s">
        <v>755</v>
      </c>
      <c r="I20" s="1958" t="s">
        <v>1606</v>
      </c>
      <c r="J20" s="1885" t="s">
        <v>1608</v>
      </c>
      <c r="K20" s="1956"/>
      <c r="L20" s="1958" t="s">
        <v>943</v>
      </c>
      <c r="M20" s="1699" t="s">
        <v>2</v>
      </c>
      <c r="N20" s="1699" t="s">
        <v>1604</v>
      </c>
      <c r="O20" s="1699" t="s">
        <v>1606</v>
      </c>
      <c r="P20" s="1885" t="s">
        <v>1608</v>
      </c>
      <c r="Q20" s="1956"/>
      <c r="R20" s="1644" t="s">
        <v>943</v>
      </c>
      <c r="S20" s="1645" t="s">
        <v>2</v>
      </c>
      <c r="T20" s="1645" t="s">
        <v>1604</v>
      </c>
      <c r="U20" s="1645" t="s">
        <v>1608</v>
      </c>
      <c r="V20" s="1645" t="s">
        <v>1725</v>
      </c>
      <c r="W20" s="1647" t="s">
        <v>1726</v>
      </c>
    </row>
    <row r="21" spans="1:23" ht="15" customHeight="1" thickBot="1" x14ac:dyDescent="0.3">
      <c r="A21" s="1947"/>
      <c r="B21" s="1152" t="s">
        <v>2</v>
      </c>
      <c r="C21" s="1145" t="s">
        <v>586</v>
      </c>
      <c r="D21" s="1145" t="s">
        <v>587</v>
      </c>
      <c r="E21" s="1158" t="s">
        <v>588</v>
      </c>
      <c r="F21" s="1746"/>
      <c r="G21" s="1746"/>
      <c r="H21" s="1949"/>
      <c r="I21" s="1959"/>
      <c r="J21" s="1886"/>
      <c r="K21" s="1957"/>
      <c r="L21" s="1960"/>
      <c r="M21" s="1742"/>
      <c r="N21" s="1742"/>
      <c r="O21" s="1742"/>
      <c r="P21" s="1886"/>
      <c r="Q21" s="1957"/>
      <c r="R21" s="1943"/>
      <c r="S21" s="1744"/>
      <c r="T21" s="1744"/>
      <c r="U21" s="1744"/>
      <c r="V21" s="1744"/>
      <c r="W21" s="1969"/>
    </row>
    <row r="22" spans="1:23" ht="29.25" customHeight="1" x14ac:dyDescent="0.2">
      <c r="A22" s="1970">
        <v>1</v>
      </c>
      <c r="B22" s="1972">
        <v>39829</v>
      </c>
      <c r="C22" s="1951" t="s">
        <v>753</v>
      </c>
      <c r="D22" s="1950" t="s">
        <v>131</v>
      </c>
      <c r="E22" s="1950" t="s">
        <v>132</v>
      </c>
      <c r="F22" s="1950" t="s">
        <v>754</v>
      </c>
      <c r="G22" s="1951" t="s">
        <v>1723</v>
      </c>
      <c r="H22" s="1952">
        <v>5000000000</v>
      </c>
      <c r="I22" s="1954" t="s">
        <v>316</v>
      </c>
      <c r="J22" s="1961">
        <v>4034000000</v>
      </c>
      <c r="K22" s="1962"/>
      <c r="L22" s="1111">
        <v>2</v>
      </c>
      <c r="M22" s="1112">
        <v>39973</v>
      </c>
      <c r="N22" s="1113" t="s">
        <v>1722</v>
      </c>
      <c r="O22" s="1113" t="s">
        <v>1538</v>
      </c>
      <c r="P22" s="1965">
        <v>4034000000</v>
      </c>
      <c r="Q22" s="1966"/>
      <c r="R22" s="1111">
        <v>3</v>
      </c>
      <c r="S22" s="1112">
        <v>40170</v>
      </c>
      <c r="T22" s="1113" t="s">
        <v>1743</v>
      </c>
      <c r="U22" s="1114">
        <v>-1800000000</v>
      </c>
      <c r="V22" s="1113" t="s">
        <v>1538</v>
      </c>
      <c r="W22" s="1115">
        <v>2234000000</v>
      </c>
    </row>
    <row r="23" spans="1:23" ht="42.75" x14ac:dyDescent="0.2">
      <c r="A23" s="1971"/>
      <c r="B23" s="1973"/>
      <c r="C23" s="1707"/>
      <c r="D23" s="1709"/>
      <c r="E23" s="1709"/>
      <c r="F23" s="1709"/>
      <c r="G23" s="1707"/>
      <c r="H23" s="1953"/>
      <c r="I23" s="1955"/>
      <c r="J23" s="1963"/>
      <c r="K23" s="1964"/>
      <c r="L23" s="1173">
        <v>4</v>
      </c>
      <c r="M23" s="1174">
        <v>40450</v>
      </c>
      <c r="N23" s="1175" t="s">
        <v>2144</v>
      </c>
      <c r="O23" s="1175" t="s">
        <v>1538</v>
      </c>
      <c r="P23" s="1176"/>
      <c r="Q23" s="1177">
        <v>2246000000</v>
      </c>
      <c r="R23" s="1178">
        <v>5</v>
      </c>
      <c r="S23" s="1179">
        <v>40451</v>
      </c>
      <c r="T23" s="1180" t="s">
        <v>2147</v>
      </c>
      <c r="U23" s="1181">
        <v>2246000000</v>
      </c>
      <c r="V23" s="1182" t="s">
        <v>1282</v>
      </c>
      <c r="W23" s="1183">
        <v>0</v>
      </c>
    </row>
    <row r="24" spans="1:23" ht="28.5" customHeight="1" thickBot="1" x14ac:dyDescent="0.25">
      <c r="A24" s="1116">
        <v>3</v>
      </c>
      <c r="B24" s="1106">
        <v>40170</v>
      </c>
      <c r="C24" s="406" t="s">
        <v>753</v>
      </c>
      <c r="D24" s="1099" t="s">
        <v>131</v>
      </c>
      <c r="E24" s="1032" t="s">
        <v>132</v>
      </c>
      <c r="F24" s="1100" t="s">
        <v>1720</v>
      </c>
      <c r="G24" s="406" t="s">
        <v>1724</v>
      </c>
      <c r="H24" s="1117">
        <v>-5000000000</v>
      </c>
      <c r="I24" s="1118"/>
      <c r="J24" s="1967"/>
      <c r="K24" s="1968"/>
      <c r="L24" s="1118"/>
      <c r="M24" s="406"/>
      <c r="N24" s="406"/>
      <c r="O24" s="406"/>
      <c r="P24" s="1967"/>
      <c r="Q24" s="1968"/>
      <c r="R24" s="1118"/>
      <c r="S24" s="406"/>
      <c r="T24" s="406"/>
      <c r="U24" s="1101"/>
      <c r="V24" s="406"/>
      <c r="W24" s="1119"/>
    </row>
    <row r="26" spans="1:23" ht="15.75" thickBot="1" x14ac:dyDescent="0.3">
      <c r="G26" s="1155" t="s">
        <v>129</v>
      </c>
      <c r="H26" s="114">
        <v>0</v>
      </c>
      <c r="T26" s="1120" t="s">
        <v>2148</v>
      </c>
      <c r="U26" s="1121">
        <f>U23</f>
        <v>2246000000</v>
      </c>
    </row>
    <row r="27" spans="1:23" ht="15" thickTop="1" x14ac:dyDescent="0.2"/>
    <row r="28" spans="1:23" x14ac:dyDescent="0.2">
      <c r="A28" s="1862" t="s">
        <v>1443</v>
      </c>
      <c r="B28" s="1862"/>
      <c r="C28" s="1862"/>
      <c r="D28" s="1862"/>
      <c r="E28" s="1862"/>
      <c r="F28" s="1862"/>
      <c r="G28" s="1862"/>
      <c r="H28" s="1862"/>
      <c r="I28" s="1862"/>
      <c r="J28" s="1862"/>
      <c r="K28" s="1862"/>
      <c r="L28" s="1862"/>
      <c r="M28" s="1862"/>
      <c r="N28" s="1862"/>
      <c r="O28" s="1862"/>
      <c r="P28" s="1862"/>
      <c r="Q28" s="1862"/>
      <c r="R28" s="1862"/>
      <c r="S28" s="1862"/>
      <c r="T28" s="1862"/>
      <c r="U28" s="1862"/>
      <c r="V28" s="1862"/>
    </row>
    <row r="29" spans="1:23" ht="14.25" customHeight="1" x14ac:dyDescent="0.2">
      <c r="A29" s="1864" t="s">
        <v>1728</v>
      </c>
      <c r="B29" s="1864"/>
      <c r="C29" s="1864"/>
      <c r="D29" s="1864"/>
      <c r="E29" s="1864"/>
      <c r="F29" s="1864"/>
      <c r="G29" s="1864"/>
      <c r="H29" s="1864"/>
      <c r="I29" s="1864"/>
      <c r="J29" s="1864"/>
      <c r="K29" s="1864"/>
      <c r="L29" s="1864"/>
      <c r="M29" s="1864"/>
      <c r="N29" s="1864"/>
      <c r="O29" s="1864"/>
      <c r="P29" s="1864"/>
      <c r="Q29" s="1864"/>
      <c r="R29" s="1864"/>
      <c r="S29" s="1864"/>
      <c r="T29" s="1864"/>
      <c r="U29" s="1864"/>
      <c r="V29" s="1864"/>
      <c r="W29" s="1864"/>
    </row>
    <row r="30" spans="1:23" ht="14.25" customHeight="1" x14ac:dyDescent="0.2">
      <c r="A30" s="1864"/>
      <c r="B30" s="1864"/>
      <c r="C30" s="1864"/>
      <c r="D30" s="1864"/>
      <c r="E30" s="1864"/>
      <c r="F30" s="1864"/>
      <c r="G30" s="1864"/>
      <c r="H30" s="1864"/>
      <c r="I30" s="1864"/>
      <c r="J30" s="1864"/>
      <c r="K30" s="1864"/>
      <c r="L30" s="1864"/>
      <c r="M30" s="1864"/>
      <c r="N30" s="1864"/>
      <c r="O30" s="1864"/>
      <c r="P30" s="1864"/>
      <c r="Q30" s="1864"/>
      <c r="R30" s="1864"/>
      <c r="S30" s="1864"/>
      <c r="T30" s="1864"/>
      <c r="U30" s="1864"/>
      <c r="V30" s="1864"/>
      <c r="W30" s="1864"/>
    </row>
    <row r="31" spans="1:23" ht="14.25" customHeight="1" x14ac:dyDescent="0.2">
      <c r="A31" s="1864" t="s">
        <v>1744</v>
      </c>
      <c r="B31" s="1864"/>
      <c r="C31" s="1864"/>
      <c r="D31" s="1864"/>
      <c r="E31" s="1864"/>
      <c r="F31" s="1864"/>
      <c r="G31" s="1864"/>
      <c r="H31" s="1864"/>
      <c r="I31" s="1864"/>
      <c r="J31" s="1864"/>
      <c r="K31" s="1864"/>
      <c r="L31" s="1864"/>
      <c r="M31" s="1864"/>
      <c r="N31" s="1864"/>
      <c r="O31" s="1864"/>
      <c r="P31" s="1864"/>
      <c r="Q31" s="1864"/>
      <c r="R31" s="1864"/>
      <c r="S31" s="1864"/>
      <c r="T31" s="1864"/>
      <c r="U31" s="1864"/>
      <c r="V31" s="1864"/>
      <c r="W31" s="1864"/>
    </row>
    <row r="32" spans="1:23" x14ac:dyDescent="0.2">
      <c r="A32" s="1864"/>
      <c r="B32" s="1864"/>
      <c r="C32" s="1864"/>
      <c r="D32" s="1864"/>
      <c r="E32" s="1864"/>
      <c r="F32" s="1864"/>
      <c r="G32" s="1864"/>
      <c r="H32" s="1864"/>
      <c r="I32" s="1864"/>
      <c r="J32" s="1864"/>
      <c r="K32" s="1864"/>
      <c r="L32" s="1864"/>
      <c r="M32" s="1864"/>
      <c r="N32" s="1864"/>
      <c r="O32" s="1864"/>
      <c r="P32" s="1864"/>
      <c r="Q32" s="1864"/>
      <c r="R32" s="1864"/>
      <c r="S32" s="1864"/>
      <c r="T32" s="1864"/>
      <c r="U32" s="1864"/>
      <c r="V32" s="1864"/>
      <c r="W32" s="1864"/>
    </row>
    <row r="33" spans="1:23" x14ac:dyDescent="0.2">
      <c r="A33" s="1865" t="s">
        <v>2159</v>
      </c>
      <c r="B33" s="1865"/>
      <c r="C33" s="1865"/>
      <c r="D33" s="1865"/>
      <c r="E33" s="1865"/>
      <c r="F33" s="1865"/>
      <c r="G33" s="1865"/>
      <c r="H33" s="1865"/>
      <c r="I33" s="1865"/>
      <c r="J33" s="1865"/>
      <c r="K33" s="1865"/>
      <c r="L33" s="1865"/>
      <c r="M33" s="1865"/>
      <c r="N33" s="1865"/>
      <c r="O33" s="1865"/>
      <c r="P33" s="1865"/>
      <c r="Q33" s="1865"/>
      <c r="R33" s="1865"/>
      <c r="S33" s="1865"/>
      <c r="T33" s="1865"/>
      <c r="U33" s="1865"/>
      <c r="V33" s="1865"/>
      <c r="W33" s="1865"/>
    </row>
    <row r="34" spans="1:23" x14ac:dyDescent="0.2">
      <c r="A34" s="1863" t="s">
        <v>2157</v>
      </c>
      <c r="B34" s="1863"/>
      <c r="C34" s="1863"/>
      <c r="D34" s="1863"/>
      <c r="E34" s="1863"/>
      <c r="F34" s="1863"/>
      <c r="G34" s="1863"/>
      <c r="H34" s="1863"/>
      <c r="I34" s="1863"/>
      <c r="J34" s="1863"/>
      <c r="K34" s="1863"/>
      <c r="L34" s="1863"/>
      <c r="M34" s="1863"/>
      <c r="N34" s="1863"/>
      <c r="O34" s="1863"/>
      <c r="P34" s="1863"/>
      <c r="Q34" s="1863"/>
      <c r="R34" s="1863"/>
      <c r="S34" s="1863"/>
      <c r="T34" s="1863"/>
      <c r="U34" s="1863"/>
      <c r="V34" s="1863"/>
      <c r="W34" s="1863"/>
    </row>
    <row r="759" spans="6:6" ht="28.5" x14ac:dyDescent="0.2">
      <c r="F759" s="1148" t="s">
        <v>1869</v>
      </c>
    </row>
  </sheetData>
  <protectedRanges>
    <protectedRange sqref="H26 M5:M6 L10" name="Range1"/>
  </protectedRanges>
  <mergeCells count="57">
    <mergeCell ref="V20:V21"/>
    <mergeCell ref="A31:W32"/>
    <mergeCell ref="A33:W33"/>
    <mergeCell ref="J22:K23"/>
    <mergeCell ref="P22:Q22"/>
    <mergeCell ref="J24:K24"/>
    <mergeCell ref="P24:Q24"/>
    <mergeCell ref="A28:V28"/>
    <mergeCell ref="A29:W30"/>
    <mergeCell ref="N20:N21"/>
    <mergeCell ref="W20:W21"/>
    <mergeCell ref="A22:A23"/>
    <mergeCell ref="B22:B23"/>
    <mergeCell ref="C22:C23"/>
    <mergeCell ref="D22:D23"/>
    <mergeCell ref="E22:E23"/>
    <mergeCell ref="F22:F23"/>
    <mergeCell ref="G22:G23"/>
    <mergeCell ref="H22:H23"/>
    <mergeCell ref="I22:I23"/>
    <mergeCell ref="P20:Q21"/>
    <mergeCell ref="I20:I21"/>
    <mergeCell ref="J20:K21"/>
    <mergeCell ref="L20:L21"/>
    <mergeCell ref="M20:M21"/>
    <mergeCell ref="R20:R21"/>
    <mergeCell ref="S20:S21"/>
    <mergeCell ref="T20:T21"/>
    <mergeCell ref="U20:U21"/>
    <mergeCell ref="A14:S14"/>
    <mergeCell ref="O20:O21"/>
    <mergeCell ref="A17:W17"/>
    <mergeCell ref="A19:A21"/>
    <mergeCell ref="B19:H19"/>
    <mergeCell ref="I19:K19"/>
    <mergeCell ref="L19:Q19"/>
    <mergeCell ref="R19:W19"/>
    <mergeCell ref="B20:E20"/>
    <mergeCell ref="F20:F21"/>
    <mergeCell ref="G20:G21"/>
    <mergeCell ref="H20:H21"/>
    <mergeCell ref="A34:W34"/>
    <mergeCell ref="A15:S15"/>
    <mergeCell ref="A1:R1"/>
    <mergeCell ref="A3:A4"/>
    <mergeCell ref="B3:E3"/>
    <mergeCell ref="F3:F4"/>
    <mergeCell ref="G3:G4"/>
    <mergeCell ref="H3:H4"/>
    <mergeCell ref="I3:I4"/>
    <mergeCell ref="J3:L3"/>
    <mergeCell ref="M3:N3"/>
    <mergeCell ref="O3:R3"/>
    <mergeCell ref="I8:K8"/>
    <mergeCell ref="O8:Q8"/>
    <mergeCell ref="H10:J10"/>
    <mergeCell ref="A12:R13"/>
  </mergeCells>
  <pageMargins left="0.7" right="0.7" top="0.75" bottom="0.75" header="0.3" footer="0.3"/>
  <pageSetup paperSize="5" scale="40" orientation="landscape" r:id="rId1"/>
  <headerFooter>
    <oddFooter>&amp;RPage &amp;P of &amp;N</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
  <dimension ref="A1:Q759"/>
  <sheetViews>
    <sheetView zoomScaleNormal="100" zoomScaleSheetLayoutView="100" workbookViewId="0">
      <selection activeCell="A2" sqref="A2"/>
    </sheetView>
  </sheetViews>
  <sheetFormatPr defaultRowHeight="14.25" x14ac:dyDescent="0.2"/>
  <cols>
    <col min="1" max="1" width="14.140625" style="790" bestFit="1" customWidth="1"/>
    <col min="2" max="2" width="18.42578125" style="790" bestFit="1" customWidth="1"/>
    <col min="3" max="3" width="28.28515625" style="790" bestFit="1" customWidth="1"/>
    <col min="4" max="4" width="18.140625" style="790" bestFit="1" customWidth="1"/>
    <col min="5" max="5" width="6.28515625" style="790" customWidth="1"/>
    <col min="6" max="6" width="13.7109375" style="67" customWidth="1"/>
    <col min="7" max="7" width="32.5703125" style="790" customWidth="1"/>
    <col min="8" max="8" width="40.7109375" style="790" bestFit="1" customWidth="1"/>
    <col min="9" max="9" width="22.5703125" style="16" customWidth="1"/>
    <col min="10" max="10" width="2" style="16" customWidth="1"/>
    <col min="11" max="11" width="20" style="790" customWidth="1"/>
    <col min="12" max="12" width="2.140625" style="790" bestFit="1" customWidth="1"/>
    <col min="13" max="13" width="18.85546875" style="790" bestFit="1" customWidth="1"/>
    <col min="14" max="14" width="28.42578125" style="790" customWidth="1"/>
    <col min="15" max="15" width="4.42578125" style="790" customWidth="1"/>
    <col min="16" max="16" width="17.5703125" style="790" customWidth="1"/>
    <col min="17" max="17" width="13.140625" style="790" customWidth="1"/>
    <col min="18" max="18" width="18.42578125" style="790" bestFit="1" customWidth="1"/>
    <col min="19" max="16384" width="9.140625" style="790"/>
  </cols>
  <sheetData>
    <row r="1" spans="1:17" ht="18" customHeight="1" x14ac:dyDescent="0.25">
      <c r="A1" s="1929" t="s">
        <v>1142</v>
      </c>
      <c r="B1" s="1929"/>
      <c r="C1" s="1929"/>
      <c r="D1" s="1929"/>
      <c r="E1" s="1929"/>
      <c r="F1" s="1929"/>
      <c r="G1" s="1929"/>
      <c r="H1" s="1929"/>
      <c r="I1" s="1929"/>
      <c r="J1" s="788"/>
    </row>
    <row r="2" spans="1:17" ht="15.75" thickBot="1" x14ac:dyDescent="0.3">
      <c r="B2" s="35"/>
      <c r="C2" s="35"/>
      <c r="D2" s="35"/>
      <c r="E2" s="35"/>
      <c r="F2" s="36"/>
      <c r="G2" s="35"/>
      <c r="H2" s="35"/>
      <c r="I2" s="794"/>
      <c r="J2" s="794"/>
    </row>
    <row r="3" spans="1:17" ht="15" x14ac:dyDescent="0.25">
      <c r="A3" s="1883" t="s">
        <v>943</v>
      </c>
      <c r="B3" s="1885" t="s">
        <v>2</v>
      </c>
      <c r="C3" s="1887" t="s">
        <v>584</v>
      </c>
      <c r="D3" s="1888"/>
      <c r="E3" s="1889"/>
      <c r="F3" s="1885" t="s">
        <v>585</v>
      </c>
      <c r="G3" s="1977" t="s">
        <v>1272</v>
      </c>
      <c r="H3" s="1885" t="s">
        <v>1275</v>
      </c>
      <c r="I3" s="795"/>
      <c r="J3" s="796"/>
      <c r="K3" s="1984" t="s">
        <v>1944</v>
      </c>
      <c r="L3" s="1888"/>
      <c r="M3" s="1985"/>
    </row>
    <row r="4" spans="1:17" ht="15.75" thickBot="1" x14ac:dyDescent="0.3">
      <c r="A4" s="1884"/>
      <c r="B4" s="1886"/>
      <c r="C4" s="61" t="s">
        <v>586</v>
      </c>
      <c r="D4" s="61" t="s">
        <v>587</v>
      </c>
      <c r="E4" s="61" t="s">
        <v>588</v>
      </c>
      <c r="F4" s="1886"/>
      <c r="G4" s="1978"/>
      <c r="H4" s="1886"/>
      <c r="I4" s="1987" t="s">
        <v>10</v>
      </c>
      <c r="J4" s="1988"/>
      <c r="K4" s="1986" t="s">
        <v>2</v>
      </c>
      <c r="L4" s="1878"/>
      <c r="M4" s="532" t="s">
        <v>1608</v>
      </c>
      <c r="N4" s="1974"/>
      <c r="O4" s="1975"/>
    </row>
    <row r="5" spans="1:17" ht="43.5" customHeight="1" thickBot="1" x14ac:dyDescent="0.25">
      <c r="A5" s="12">
        <v>1</v>
      </c>
      <c r="B5" s="23">
        <v>39875</v>
      </c>
      <c r="C5" s="15" t="s">
        <v>1143</v>
      </c>
      <c r="D5" s="24" t="s">
        <v>1144</v>
      </c>
      <c r="E5" s="13" t="s">
        <v>1145</v>
      </c>
      <c r="F5" s="14" t="s">
        <v>133</v>
      </c>
      <c r="G5" s="15" t="s">
        <v>595</v>
      </c>
      <c r="H5" s="781">
        <v>20000000000</v>
      </c>
      <c r="I5" s="1989" t="s">
        <v>591</v>
      </c>
      <c r="J5" s="1990"/>
      <c r="K5" s="797">
        <v>40378</v>
      </c>
      <c r="L5" s="798">
        <v>2</v>
      </c>
      <c r="M5" s="799">
        <v>4300000000</v>
      </c>
      <c r="N5" s="1983"/>
      <c r="O5" s="1983"/>
    </row>
    <row r="6" spans="1:17" x14ac:dyDescent="0.2">
      <c r="B6" s="25"/>
      <c r="C6" s="784"/>
      <c r="D6" s="7"/>
      <c r="E6" s="7"/>
      <c r="F6" s="10"/>
      <c r="G6" s="784"/>
      <c r="H6" s="19"/>
      <c r="I6" s="782"/>
      <c r="J6" s="782"/>
    </row>
    <row r="7" spans="1:17" ht="15.75" thickBot="1" x14ac:dyDescent="0.3">
      <c r="B7" s="789"/>
      <c r="C7" s="784"/>
      <c r="D7" s="789"/>
      <c r="E7" s="789"/>
      <c r="F7" s="10"/>
      <c r="G7" s="787" t="s">
        <v>129</v>
      </c>
      <c r="H7" s="17">
        <f>SUM(M5)</f>
        <v>4300000000</v>
      </c>
    </row>
    <row r="8" spans="1:17" ht="15.75" thickTop="1" x14ac:dyDescent="0.25">
      <c r="B8" s="789"/>
      <c r="C8" s="784"/>
      <c r="D8" s="789"/>
      <c r="E8" s="789"/>
      <c r="F8" s="10"/>
      <c r="G8" s="787"/>
      <c r="H8" s="18"/>
    </row>
    <row r="10" spans="1:17" ht="17.25" customHeight="1" x14ac:dyDescent="0.2">
      <c r="A10" s="1865" t="s">
        <v>1945</v>
      </c>
      <c r="B10" s="1865"/>
      <c r="C10" s="1865"/>
      <c r="D10" s="1865"/>
      <c r="E10" s="1865"/>
      <c r="F10" s="1865"/>
      <c r="G10" s="1865"/>
      <c r="H10" s="1865"/>
      <c r="I10" s="1865"/>
      <c r="J10" s="1865"/>
      <c r="K10" s="1865"/>
      <c r="L10" s="1865"/>
      <c r="M10" s="1865"/>
      <c r="N10" s="786"/>
      <c r="O10" s="786"/>
      <c r="P10" s="786"/>
      <c r="Q10" s="786"/>
    </row>
    <row r="11" spans="1:17" x14ac:dyDescent="0.2">
      <c r="A11" s="1865" t="s">
        <v>1946</v>
      </c>
      <c r="B11" s="1865"/>
      <c r="C11" s="1865"/>
      <c r="D11" s="1865"/>
      <c r="E11" s="1865"/>
      <c r="F11" s="1865"/>
      <c r="G11" s="1865"/>
      <c r="H11" s="1865"/>
      <c r="I11" s="1865"/>
      <c r="J11" s="1865"/>
      <c r="K11" s="1865"/>
      <c r="L11" s="1865"/>
      <c r="M11" s="1865"/>
    </row>
    <row r="14" spans="1:17" ht="15" customHeight="1" x14ac:dyDescent="0.25">
      <c r="A14" s="1976" t="s">
        <v>1740</v>
      </c>
      <c r="B14" s="1976"/>
      <c r="C14" s="1976"/>
      <c r="D14" s="1976"/>
      <c r="E14" s="1976"/>
      <c r="F14" s="1976"/>
      <c r="G14" s="1976"/>
      <c r="H14" s="1976"/>
      <c r="I14" s="1976"/>
      <c r="J14" s="1976"/>
      <c r="K14" s="1976"/>
      <c r="L14" s="1976"/>
      <c r="M14" s="1976"/>
      <c r="N14" s="1976"/>
      <c r="O14" s="1976"/>
      <c r="P14" s="1976"/>
      <c r="Q14" s="1976"/>
    </row>
    <row r="15" spans="1:17" ht="15" customHeight="1" x14ac:dyDescent="0.25">
      <c r="A15" s="1976" t="s">
        <v>1742</v>
      </c>
      <c r="B15" s="1976"/>
      <c r="C15" s="1976"/>
      <c r="D15" s="1976"/>
      <c r="E15" s="1976"/>
      <c r="F15" s="1976"/>
      <c r="G15" s="1976"/>
      <c r="H15" s="1976"/>
      <c r="I15" s="1976"/>
      <c r="J15" s="1976"/>
      <c r="K15" s="1976"/>
      <c r="L15" s="1976"/>
      <c r="M15" s="1976"/>
      <c r="N15" s="1976"/>
      <c r="O15" s="1976"/>
      <c r="P15" s="1976"/>
      <c r="Q15" s="1976"/>
    </row>
    <row r="16" spans="1:17" ht="15" thickBot="1" x14ac:dyDescent="0.25"/>
    <row r="17" spans="1:17" ht="15" x14ac:dyDescent="0.25">
      <c r="A17" s="1883" t="s">
        <v>943</v>
      </c>
      <c r="B17" s="1977" t="s">
        <v>5</v>
      </c>
      <c r="C17" s="41" t="s">
        <v>4</v>
      </c>
      <c r="D17" s="42"/>
      <c r="E17" s="43"/>
      <c r="F17" s="1887" t="s">
        <v>1271</v>
      </c>
      <c r="G17" s="1888"/>
      <c r="H17" s="1888"/>
      <c r="I17" s="1888"/>
      <c r="J17" s="1979"/>
      <c r="K17" s="1651" t="s">
        <v>1345</v>
      </c>
      <c r="L17" s="1700"/>
      <c r="M17" s="1700"/>
      <c r="N17" s="1700"/>
      <c r="O17" s="1700"/>
      <c r="P17" s="1700"/>
      <c r="Q17" s="1652"/>
    </row>
    <row r="18" spans="1:17" ht="30.75" thickBot="1" x14ac:dyDescent="0.3">
      <c r="A18" s="1884"/>
      <c r="B18" s="1978"/>
      <c r="C18" s="37" t="s">
        <v>6</v>
      </c>
      <c r="D18" s="37" t="s">
        <v>7</v>
      </c>
      <c r="E18" s="37" t="s">
        <v>8</v>
      </c>
      <c r="F18" s="44" t="s">
        <v>9</v>
      </c>
      <c r="G18" s="62" t="s">
        <v>1272</v>
      </c>
      <c r="H18" s="62" t="s">
        <v>1275</v>
      </c>
      <c r="I18" s="792" t="s">
        <v>10</v>
      </c>
      <c r="J18" s="793"/>
      <c r="K18" s="1980" t="s">
        <v>1348</v>
      </c>
      <c r="L18" s="1981"/>
      <c r="M18" s="60" t="s">
        <v>585</v>
      </c>
      <c r="N18" s="1982" t="s">
        <v>1347</v>
      </c>
      <c r="O18" s="1981"/>
      <c r="P18" s="60" t="s">
        <v>1275</v>
      </c>
      <c r="Q18" s="63" t="s">
        <v>10</v>
      </c>
    </row>
    <row r="19" spans="1:17" ht="16.5" x14ac:dyDescent="0.2">
      <c r="A19" s="1"/>
      <c r="B19" s="30">
        <v>39777</v>
      </c>
      <c r="C19" s="38" t="s">
        <v>130</v>
      </c>
      <c r="D19" s="38" t="s">
        <v>131</v>
      </c>
      <c r="E19" s="45" t="s">
        <v>132</v>
      </c>
      <c r="F19" s="46" t="s">
        <v>133</v>
      </c>
      <c r="G19" s="38" t="s">
        <v>498</v>
      </c>
      <c r="H19" s="47">
        <v>40000000000</v>
      </c>
      <c r="I19" s="48" t="s">
        <v>579</v>
      </c>
      <c r="J19" s="49"/>
      <c r="K19" s="50">
        <v>39920</v>
      </c>
      <c r="L19" s="29"/>
      <c r="M19" s="30" t="s">
        <v>1346</v>
      </c>
      <c r="N19" s="64" t="s">
        <v>316</v>
      </c>
      <c r="O19" s="26">
        <v>1</v>
      </c>
      <c r="P19" s="47">
        <v>40000000000</v>
      </c>
      <c r="Q19" s="31" t="s">
        <v>14</v>
      </c>
    </row>
    <row r="20" spans="1:17" ht="17.25" thickBot="1" x14ac:dyDescent="0.25">
      <c r="A20" s="8">
        <v>3</v>
      </c>
      <c r="B20" s="51">
        <v>39920</v>
      </c>
      <c r="C20" s="39" t="s">
        <v>130</v>
      </c>
      <c r="D20" s="52" t="s">
        <v>131</v>
      </c>
      <c r="E20" s="53" t="s">
        <v>132</v>
      </c>
      <c r="F20" s="54" t="s">
        <v>133</v>
      </c>
      <c r="G20" s="52" t="s">
        <v>498</v>
      </c>
      <c r="H20" s="55">
        <v>29835000000</v>
      </c>
      <c r="I20" s="56" t="s">
        <v>579</v>
      </c>
      <c r="J20" s="57">
        <v>2</v>
      </c>
      <c r="K20" s="27"/>
      <c r="L20" s="105"/>
      <c r="M20" s="9"/>
      <c r="N20" s="113"/>
      <c r="O20" s="105"/>
      <c r="P20" s="9"/>
      <c r="Q20" s="28"/>
    </row>
    <row r="21" spans="1:17" ht="17.25" customHeight="1" x14ac:dyDescent="0.2">
      <c r="A21" s="783"/>
      <c r="B21" s="32"/>
      <c r="C21" s="40"/>
      <c r="D21" s="40"/>
      <c r="E21" s="33"/>
      <c r="F21" s="791"/>
      <c r="G21" s="40"/>
      <c r="H21" s="34"/>
      <c r="I21" s="33"/>
      <c r="J21" s="33"/>
    </row>
    <row r="22" spans="1:17" ht="18" customHeight="1" thickBot="1" x14ac:dyDescent="0.3">
      <c r="A22" s="783"/>
      <c r="B22" s="58"/>
      <c r="C22" s="40"/>
      <c r="D22" s="40"/>
      <c r="E22" s="40"/>
      <c r="F22" s="791"/>
      <c r="G22" s="787" t="s">
        <v>129</v>
      </c>
      <c r="H22" s="17">
        <f>SUM(P19+H20)</f>
        <v>69835000000</v>
      </c>
      <c r="I22" s="33"/>
      <c r="J22" s="33"/>
    </row>
    <row r="23" spans="1:17" ht="15" thickTop="1" x14ac:dyDescent="0.2">
      <c r="A23" s="783"/>
      <c r="B23" s="58"/>
      <c r="C23" s="40"/>
      <c r="D23" s="40"/>
      <c r="E23" s="40"/>
      <c r="F23" s="791"/>
      <c r="G23" s="40"/>
      <c r="H23" s="34"/>
      <c r="I23" s="33"/>
      <c r="J23" s="33"/>
    </row>
    <row r="24" spans="1:17" x14ac:dyDescent="0.2">
      <c r="I24" s="790"/>
      <c r="J24" s="790"/>
    </row>
    <row r="25" spans="1:17" ht="14.25" customHeight="1" x14ac:dyDescent="0.2">
      <c r="A25" s="1689" t="s">
        <v>1517</v>
      </c>
      <c r="B25" s="1689"/>
      <c r="C25" s="1689"/>
      <c r="D25" s="1689"/>
      <c r="E25" s="1689"/>
      <c r="F25" s="1689"/>
      <c r="G25" s="1689"/>
      <c r="H25" s="1689"/>
      <c r="I25" s="1689"/>
      <c r="J25" s="1689"/>
      <c r="K25" s="1689"/>
      <c r="L25" s="1689"/>
      <c r="M25" s="1689"/>
      <c r="N25" s="1689"/>
      <c r="O25" s="1689"/>
      <c r="P25" s="1689"/>
      <c r="Q25" s="1689"/>
    </row>
    <row r="26" spans="1:17" ht="14.25" customHeight="1" x14ac:dyDescent="0.2">
      <c r="A26" s="1689"/>
      <c r="B26" s="1689"/>
      <c r="C26" s="1689"/>
      <c r="D26" s="1689"/>
      <c r="E26" s="1689"/>
      <c r="F26" s="1689"/>
      <c r="G26" s="1689"/>
      <c r="H26" s="1689"/>
      <c r="I26" s="1689"/>
      <c r="J26" s="1689"/>
      <c r="K26" s="1689"/>
      <c r="L26" s="1689"/>
      <c r="M26" s="1689"/>
      <c r="N26" s="1689"/>
      <c r="O26" s="1689"/>
      <c r="P26" s="1689"/>
      <c r="Q26" s="1689"/>
    </row>
    <row r="27" spans="1:17" ht="14.25" customHeight="1" x14ac:dyDescent="0.2">
      <c r="A27" s="1689" t="s">
        <v>1353</v>
      </c>
      <c r="B27" s="1689"/>
      <c r="C27" s="1689"/>
      <c r="D27" s="1689"/>
      <c r="E27" s="1689"/>
      <c r="F27" s="1689"/>
      <c r="G27" s="1689"/>
      <c r="H27" s="1689"/>
      <c r="I27" s="1689"/>
      <c r="J27" s="1689"/>
      <c r="K27" s="1689"/>
      <c r="L27" s="1689"/>
      <c r="M27" s="1689"/>
      <c r="N27" s="1689"/>
      <c r="O27" s="1689"/>
      <c r="P27" s="1689"/>
      <c r="Q27" s="1689"/>
    </row>
    <row r="28" spans="1:17" ht="14.25" customHeight="1" x14ac:dyDescent="0.2">
      <c r="A28" s="1689" t="s">
        <v>1349</v>
      </c>
      <c r="B28" s="1689"/>
      <c r="C28" s="1689"/>
      <c r="D28" s="1689"/>
      <c r="E28" s="1689"/>
      <c r="F28" s="1689"/>
      <c r="G28" s="1689"/>
      <c r="H28" s="1689"/>
      <c r="I28" s="1689"/>
      <c r="J28" s="1689"/>
      <c r="K28" s="1689"/>
      <c r="L28" s="1689"/>
      <c r="M28" s="1689"/>
      <c r="N28" s="1689"/>
      <c r="O28" s="1689"/>
      <c r="P28" s="1689"/>
      <c r="Q28" s="1689"/>
    </row>
    <row r="29" spans="1:17" ht="14.25" customHeight="1" x14ac:dyDescent="0.2">
      <c r="A29" s="1690"/>
      <c r="B29" s="1690"/>
      <c r="C29" s="1690"/>
      <c r="D29" s="1690"/>
      <c r="E29" s="1690"/>
      <c r="F29" s="1690"/>
      <c r="G29" s="1690"/>
      <c r="H29" s="1690"/>
      <c r="I29" s="1690"/>
      <c r="J29" s="785"/>
    </row>
    <row r="759" spans="6:6" ht="42.75" x14ac:dyDescent="0.2">
      <c r="F759" s="67" t="s">
        <v>1869</v>
      </c>
    </row>
  </sheetData>
  <mergeCells count="27">
    <mergeCell ref="A11:M11"/>
    <mergeCell ref="N5:O5"/>
    <mergeCell ref="K3:M3"/>
    <mergeCell ref="K4:L4"/>
    <mergeCell ref="I4:J4"/>
    <mergeCell ref="I5:J5"/>
    <mergeCell ref="B3:B4"/>
    <mergeCell ref="C3:E3"/>
    <mergeCell ref="F3:F4"/>
    <mergeCell ref="G3:G4"/>
    <mergeCell ref="A10:M10"/>
    <mergeCell ref="A1:I1"/>
    <mergeCell ref="A3:A4"/>
    <mergeCell ref="H3:H4"/>
    <mergeCell ref="N4:O4"/>
    <mergeCell ref="A29:I29"/>
    <mergeCell ref="A14:Q14"/>
    <mergeCell ref="A17:A18"/>
    <mergeCell ref="B17:B18"/>
    <mergeCell ref="F17:J17"/>
    <mergeCell ref="K17:Q17"/>
    <mergeCell ref="K18:L18"/>
    <mergeCell ref="N18:O18"/>
    <mergeCell ref="A25:Q26"/>
    <mergeCell ref="A27:Q27"/>
    <mergeCell ref="A28:Q28"/>
    <mergeCell ref="A15:Q15"/>
  </mergeCells>
  <phoneticPr fontId="75" type="noConversion"/>
  <printOptions horizontalCentered="1"/>
  <pageMargins left="0.2" right="0.2" top="0.35" bottom="0.5" header="0.3" footer="0.3"/>
  <pageSetup paperSize="5" scale="55" orientation="landscape" r:id="rId1"/>
  <headerFooter>
    <oddFooter>&amp;RPage &amp;P of &amp;N</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Q783"/>
  <sheetViews>
    <sheetView zoomScaleNormal="100" zoomScaleSheetLayoutView="75" workbookViewId="0">
      <selection sqref="A1:Q1"/>
    </sheetView>
  </sheetViews>
  <sheetFormatPr defaultRowHeight="12.75" x14ac:dyDescent="0.2"/>
  <cols>
    <col min="1" max="1" width="20.7109375" style="1031" customWidth="1"/>
    <col min="2" max="3" width="9.140625" style="1031"/>
    <col min="4" max="4" width="30.7109375" style="1031" customWidth="1"/>
    <col min="5" max="5" width="20" style="1031" customWidth="1"/>
    <col min="6" max="6" width="19.85546875" style="1031" customWidth="1"/>
    <col min="7" max="7" width="9.85546875" style="1031" bestFit="1" customWidth="1"/>
    <col min="8" max="9" width="20" style="1031" customWidth="1"/>
    <col min="10" max="10" width="1.28515625" style="1031" customWidth="1"/>
    <col min="11" max="11" width="9.140625" style="1031"/>
    <col min="12" max="13" width="20" style="1031" customWidth="1"/>
    <col min="14" max="14" width="20.85546875" style="1031" customWidth="1"/>
    <col min="15" max="15" width="1.28515625" style="1031" customWidth="1"/>
    <col min="16" max="16" width="20" style="1031" customWidth="1"/>
    <col min="17" max="17" width="22.85546875" style="1031" customWidth="1"/>
    <col min="18" max="16384" width="9.140625" style="1031"/>
  </cols>
  <sheetData>
    <row r="1" spans="1:17" ht="15" x14ac:dyDescent="0.25">
      <c r="A1" s="2024" t="s">
        <v>1833</v>
      </c>
      <c r="B1" s="2024"/>
      <c r="C1" s="2024"/>
      <c r="D1" s="2024"/>
      <c r="E1" s="2024"/>
      <c r="F1" s="2024"/>
      <c r="G1" s="2024"/>
      <c r="H1" s="2024"/>
      <c r="I1" s="2024"/>
      <c r="J1" s="2024"/>
      <c r="K1" s="2024"/>
      <c r="L1" s="2024"/>
      <c r="M1" s="2024"/>
      <c r="N1" s="2024"/>
      <c r="O1" s="2024"/>
      <c r="P1" s="2024"/>
      <c r="Q1" s="2024"/>
    </row>
    <row r="2" spans="1:17" ht="15" x14ac:dyDescent="0.25">
      <c r="A2" s="2024" t="s">
        <v>1834</v>
      </c>
      <c r="B2" s="2024"/>
      <c r="C2" s="2024"/>
      <c r="D2" s="2024"/>
      <c r="E2" s="2024"/>
      <c r="F2" s="2024"/>
      <c r="G2" s="2024"/>
      <c r="H2" s="2024"/>
      <c r="I2" s="2024"/>
      <c r="J2" s="2024"/>
      <c r="K2" s="2024"/>
      <c r="L2" s="2024"/>
      <c r="M2" s="2024"/>
      <c r="N2" s="2024"/>
      <c r="O2" s="2024"/>
      <c r="P2" s="2024"/>
      <c r="Q2" s="2024"/>
    </row>
    <row r="3" spans="1:17" ht="15.75" thickBot="1" x14ac:dyDescent="0.3">
      <c r="A3" s="1341"/>
      <c r="B3" s="1341"/>
      <c r="C3" s="1341"/>
      <c r="D3" s="1341"/>
      <c r="E3" s="1341"/>
      <c r="F3" s="1341"/>
      <c r="G3" s="1341"/>
      <c r="H3" s="740"/>
      <c r="I3" s="740"/>
      <c r="J3" s="740"/>
      <c r="K3" s="740"/>
      <c r="L3" s="1341"/>
      <c r="M3" s="1341"/>
      <c r="N3" s="740"/>
      <c r="O3" s="740"/>
      <c r="P3" s="1341"/>
      <c r="Q3" s="741"/>
    </row>
    <row r="4" spans="1:17" ht="15" customHeight="1" x14ac:dyDescent="0.25">
      <c r="A4" s="1651" t="s">
        <v>1820</v>
      </c>
      <c r="B4" s="1700"/>
      <c r="C4" s="1700"/>
      <c r="D4" s="1700"/>
      <c r="E4" s="1700"/>
      <c r="F4" s="1700"/>
      <c r="G4" s="1652"/>
      <c r="H4" s="1700" t="s">
        <v>1821</v>
      </c>
      <c r="I4" s="1700"/>
      <c r="J4" s="1700"/>
      <c r="K4" s="1700"/>
      <c r="L4" s="1652"/>
      <c r="M4" s="1644" t="s">
        <v>1279</v>
      </c>
      <c r="N4" s="1645"/>
      <c r="O4" s="1645"/>
      <c r="P4" s="1645"/>
      <c r="Q4" s="1647"/>
    </row>
    <row r="5" spans="1:17" ht="47.25" customHeight="1" thickBot="1" x14ac:dyDescent="0.3">
      <c r="A5" s="574" t="s">
        <v>2</v>
      </c>
      <c r="B5" s="2025" t="s">
        <v>1347</v>
      </c>
      <c r="C5" s="2025"/>
      <c r="D5" s="2026"/>
      <c r="E5" s="571" t="s">
        <v>1867</v>
      </c>
      <c r="F5" s="570" t="s">
        <v>1822</v>
      </c>
      <c r="G5" s="742" t="s">
        <v>1850</v>
      </c>
      <c r="H5" s="1343" t="s">
        <v>1823</v>
      </c>
      <c r="I5" s="600" t="s">
        <v>1884</v>
      </c>
      <c r="J5" s="2027" t="s">
        <v>1850</v>
      </c>
      <c r="K5" s="2026"/>
      <c r="L5" s="1342" t="s">
        <v>1824</v>
      </c>
      <c r="M5" s="743" t="s">
        <v>1819</v>
      </c>
      <c r="N5" s="744" t="s">
        <v>1825</v>
      </c>
      <c r="O5" s="2028" t="s">
        <v>1855</v>
      </c>
      <c r="P5" s="2029"/>
      <c r="Q5" s="508" t="s">
        <v>1826</v>
      </c>
    </row>
    <row r="6" spans="1:17" ht="14.25" x14ac:dyDescent="0.2">
      <c r="A6" s="745">
        <v>40256</v>
      </c>
      <c r="B6" s="2030" t="s">
        <v>1827</v>
      </c>
      <c r="C6" s="2030"/>
      <c r="D6" s="2031"/>
      <c r="E6" s="509">
        <v>4070000</v>
      </c>
      <c r="F6" s="510">
        <v>107.75</v>
      </c>
      <c r="G6" s="152" t="s">
        <v>1580</v>
      </c>
      <c r="H6" s="746">
        <v>40261</v>
      </c>
      <c r="I6" s="151">
        <v>4377249.3</v>
      </c>
      <c r="J6" s="2032" t="s">
        <v>1580</v>
      </c>
      <c r="K6" s="2033"/>
      <c r="L6" s="511">
        <v>2184</v>
      </c>
      <c r="M6" s="747"/>
      <c r="N6" s="529"/>
      <c r="O6" s="2034"/>
      <c r="P6" s="2035"/>
      <c r="Q6" s="434"/>
    </row>
    <row r="7" spans="1:17" ht="14.25" x14ac:dyDescent="0.2">
      <c r="A7" s="748">
        <v>40256</v>
      </c>
      <c r="B7" s="2036" t="s">
        <v>1828</v>
      </c>
      <c r="C7" s="2036"/>
      <c r="D7" s="2020"/>
      <c r="E7" s="512">
        <v>7617617</v>
      </c>
      <c r="F7" s="513">
        <v>109</v>
      </c>
      <c r="G7" s="749" t="s">
        <v>1580</v>
      </c>
      <c r="H7" s="750">
        <v>40261</v>
      </c>
      <c r="I7" s="163">
        <v>8279156.3600000003</v>
      </c>
      <c r="J7" s="1992" t="s">
        <v>1580</v>
      </c>
      <c r="K7" s="1993"/>
      <c r="L7" s="511">
        <v>4129.63</v>
      </c>
      <c r="M7" s="748"/>
      <c r="N7" s="1344"/>
      <c r="O7" s="1994"/>
      <c r="P7" s="1995"/>
      <c r="Q7" s="393"/>
    </row>
    <row r="8" spans="1:17" ht="14.25" x14ac:dyDescent="0.2">
      <c r="A8" s="748">
        <v>40256</v>
      </c>
      <c r="B8" s="2020" t="s">
        <v>1828</v>
      </c>
      <c r="C8" s="2021"/>
      <c r="D8" s="2021"/>
      <c r="E8" s="567">
        <v>8030000</v>
      </c>
      <c r="F8" s="568">
        <v>108.875</v>
      </c>
      <c r="G8" s="749" t="s">
        <v>1580</v>
      </c>
      <c r="H8" s="751">
        <v>40261</v>
      </c>
      <c r="I8" s="163">
        <v>8716264.6199999992</v>
      </c>
      <c r="J8" s="1992" t="s">
        <v>1580</v>
      </c>
      <c r="K8" s="1993"/>
      <c r="L8" s="569">
        <v>4347.74</v>
      </c>
      <c r="M8" s="752"/>
      <c r="N8" s="1344"/>
      <c r="O8" s="1994"/>
      <c r="P8" s="1995"/>
      <c r="Q8" s="393"/>
    </row>
    <row r="9" spans="1:17" ht="14.25" x14ac:dyDescent="0.2">
      <c r="A9" s="748">
        <v>40276</v>
      </c>
      <c r="B9" s="2022" t="s">
        <v>1849</v>
      </c>
      <c r="C9" s="2022"/>
      <c r="D9" s="2023"/>
      <c r="E9" s="567">
        <v>23500000</v>
      </c>
      <c r="F9" s="568">
        <v>110.502</v>
      </c>
      <c r="G9" s="749" t="s">
        <v>1580</v>
      </c>
      <c r="H9" s="751">
        <v>40326</v>
      </c>
      <c r="I9" s="163">
        <v>26041642.5</v>
      </c>
      <c r="J9" s="1992" t="s">
        <v>1580</v>
      </c>
      <c r="K9" s="1993"/>
      <c r="L9" s="569">
        <v>12983</v>
      </c>
      <c r="M9" s="752"/>
      <c r="N9" s="1344"/>
      <c r="O9" s="1994"/>
      <c r="P9" s="1995"/>
      <c r="Q9" s="393"/>
    </row>
    <row r="10" spans="1:17" ht="14.25" x14ac:dyDescent="0.2">
      <c r="A10" s="748">
        <v>40276</v>
      </c>
      <c r="B10" s="2022" t="s">
        <v>1853</v>
      </c>
      <c r="C10" s="2022"/>
      <c r="D10" s="2023"/>
      <c r="E10" s="567">
        <v>8900014</v>
      </c>
      <c r="F10" s="568">
        <v>107.5</v>
      </c>
      <c r="G10" s="749" t="s">
        <v>1580</v>
      </c>
      <c r="H10" s="751">
        <v>40298</v>
      </c>
      <c r="I10" s="163">
        <v>9598522.9499999993</v>
      </c>
      <c r="J10" s="1992" t="s">
        <v>1580</v>
      </c>
      <c r="K10" s="1993"/>
      <c r="L10" s="569">
        <v>4783</v>
      </c>
      <c r="M10" s="752"/>
      <c r="N10" s="1344"/>
      <c r="O10" s="1994"/>
      <c r="P10" s="1995"/>
      <c r="Q10" s="393"/>
    </row>
    <row r="11" spans="1:17" ht="14.25" x14ac:dyDescent="0.2">
      <c r="A11" s="748">
        <v>40309</v>
      </c>
      <c r="B11" s="2022" t="s">
        <v>1878</v>
      </c>
      <c r="C11" s="2022"/>
      <c r="D11" s="2023"/>
      <c r="E11" s="567">
        <v>10751382</v>
      </c>
      <c r="F11" s="568">
        <v>106.806</v>
      </c>
      <c r="G11" s="749" t="s">
        <v>1580</v>
      </c>
      <c r="H11" s="751">
        <v>40359</v>
      </c>
      <c r="I11" s="163">
        <v>11511052.25</v>
      </c>
      <c r="J11" s="1992" t="s">
        <v>1580</v>
      </c>
      <c r="K11" s="1993"/>
      <c r="L11" s="569">
        <v>5741</v>
      </c>
      <c r="M11" s="752"/>
      <c r="N11" s="1344"/>
      <c r="O11" s="1994"/>
      <c r="P11" s="1995"/>
      <c r="Q11" s="393"/>
    </row>
    <row r="12" spans="1:17" ht="14.25" x14ac:dyDescent="0.2">
      <c r="A12" s="748">
        <v>40309</v>
      </c>
      <c r="B12" s="2022" t="s">
        <v>1879</v>
      </c>
      <c r="C12" s="2022"/>
      <c r="D12" s="2023"/>
      <c r="E12" s="567">
        <v>12898996</v>
      </c>
      <c r="F12" s="568">
        <v>109.42</v>
      </c>
      <c r="G12" s="749" t="s">
        <v>1580</v>
      </c>
      <c r="H12" s="751">
        <v>40359</v>
      </c>
      <c r="I12" s="163">
        <v>14151228.74</v>
      </c>
      <c r="J12" s="1992" t="s">
        <v>1580</v>
      </c>
      <c r="K12" s="1993"/>
      <c r="L12" s="569">
        <v>7057</v>
      </c>
      <c r="M12" s="752"/>
      <c r="N12" s="1344"/>
      <c r="O12" s="1994"/>
      <c r="P12" s="1995"/>
      <c r="Q12" s="393"/>
    </row>
    <row r="13" spans="1:17" ht="14.25" x14ac:dyDescent="0.2">
      <c r="A13" s="748">
        <v>40309</v>
      </c>
      <c r="B13" s="1991" t="s">
        <v>1880</v>
      </c>
      <c r="C13" s="1991"/>
      <c r="D13" s="1991"/>
      <c r="E13" s="567">
        <v>8744333</v>
      </c>
      <c r="F13" s="568">
        <v>110.798</v>
      </c>
      <c r="G13" s="749" t="s">
        <v>1580</v>
      </c>
      <c r="H13" s="751">
        <v>40359</v>
      </c>
      <c r="I13" s="163">
        <v>9717173.0800000001</v>
      </c>
      <c r="J13" s="1992" t="s">
        <v>1580</v>
      </c>
      <c r="K13" s="1993"/>
      <c r="L13" s="569">
        <v>4844</v>
      </c>
      <c r="M13" s="752"/>
      <c r="N13" s="1344"/>
      <c r="O13" s="2037"/>
      <c r="P13" s="2037"/>
      <c r="Q13" s="393"/>
    </row>
    <row r="14" spans="1:17" ht="14.25" x14ac:dyDescent="0.2">
      <c r="A14" s="748">
        <v>40323</v>
      </c>
      <c r="B14" s="2038" t="s">
        <v>1949</v>
      </c>
      <c r="C14" s="2022"/>
      <c r="D14" s="2023"/>
      <c r="E14" s="567">
        <v>8417817</v>
      </c>
      <c r="F14" s="568">
        <v>110.125</v>
      </c>
      <c r="G14" s="749" t="s">
        <v>1580</v>
      </c>
      <c r="H14" s="751">
        <v>40389</v>
      </c>
      <c r="I14" s="163">
        <v>9294363.1099999994</v>
      </c>
      <c r="J14" s="1992" t="s">
        <v>1580</v>
      </c>
      <c r="K14" s="1993"/>
      <c r="L14" s="569">
        <v>4635</v>
      </c>
      <c r="M14" s="753"/>
      <c r="N14" s="754"/>
      <c r="O14" s="1994"/>
      <c r="P14" s="1995"/>
      <c r="Q14" s="755"/>
    </row>
    <row r="15" spans="1:17" ht="14.25" x14ac:dyDescent="0.2">
      <c r="A15" s="748">
        <v>40323</v>
      </c>
      <c r="B15" s="1991" t="s">
        <v>1880</v>
      </c>
      <c r="C15" s="1991"/>
      <c r="D15" s="1991"/>
      <c r="E15" s="567">
        <v>17119972</v>
      </c>
      <c r="F15" s="568">
        <v>109.553</v>
      </c>
      <c r="G15" s="749" t="s">
        <v>1580</v>
      </c>
      <c r="H15" s="751">
        <v>40389</v>
      </c>
      <c r="I15" s="163">
        <v>18801712.030000001</v>
      </c>
      <c r="J15" s="1996" t="s">
        <v>1580</v>
      </c>
      <c r="K15" s="1996"/>
      <c r="L15" s="569">
        <v>9377</v>
      </c>
      <c r="M15" s="752"/>
      <c r="N15" s="1344"/>
      <c r="O15" s="2037"/>
      <c r="P15" s="2037"/>
      <c r="Q15" s="393"/>
    </row>
    <row r="16" spans="1:17" ht="14.25" x14ac:dyDescent="0.2">
      <c r="A16" s="748">
        <v>40346</v>
      </c>
      <c r="B16" s="1991" t="s">
        <v>1878</v>
      </c>
      <c r="C16" s="1991"/>
      <c r="D16" s="1991"/>
      <c r="E16" s="567">
        <v>34441059</v>
      </c>
      <c r="F16" s="568">
        <v>110.785</v>
      </c>
      <c r="G16" s="749" t="s">
        <v>1580</v>
      </c>
      <c r="H16" s="751">
        <v>40420</v>
      </c>
      <c r="I16" s="163">
        <v>38273994.890000001</v>
      </c>
      <c r="J16" s="1996" t="s">
        <v>1580</v>
      </c>
      <c r="K16" s="1996"/>
      <c r="L16" s="569">
        <v>19077</v>
      </c>
      <c r="M16" s="752"/>
      <c r="N16" s="1344"/>
      <c r="O16" s="1994"/>
      <c r="P16" s="1995"/>
      <c r="Q16" s="393"/>
    </row>
    <row r="17" spans="1:17" ht="14.25" x14ac:dyDescent="0.2">
      <c r="A17" s="748">
        <v>40346</v>
      </c>
      <c r="B17" s="1991" t="s">
        <v>1849</v>
      </c>
      <c r="C17" s="1991"/>
      <c r="D17" s="1991"/>
      <c r="E17" s="567">
        <v>28209085</v>
      </c>
      <c r="F17" s="568">
        <v>112.02800000000001</v>
      </c>
      <c r="G17" s="749" t="s">
        <v>1580</v>
      </c>
      <c r="H17" s="751">
        <v>40420</v>
      </c>
      <c r="I17" s="163">
        <v>31693810.469999999</v>
      </c>
      <c r="J17" s="1996" t="s">
        <v>1580</v>
      </c>
      <c r="K17" s="1996"/>
      <c r="L17" s="569">
        <v>15801</v>
      </c>
      <c r="M17" s="752"/>
      <c r="N17" s="1344"/>
      <c r="O17" s="1994"/>
      <c r="P17" s="1995"/>
      <c r="Q17" s="393"/>
    </row>
    <row r="18" spans="1:17" ht="14.25" x14ac:dyDescent="0.2">
      <c r="A18" s="748">
        <v>40373</v>
      </c>
      <c r="B18" s="1991" t="s">
        <v>1878</v>
      </c>
      <c r="C18" s="1991"/>
      <c r="D18" s="1991"/>
      <c r="E18" s="567">
        <v>6004156</v>
      </c>
      <c r="F18" s="568">
        <v>106.625</v>
      </c>
      <c r="G18" s="749" t="s">
        <v>1580</v>
      </c>
      <c r="H18" s="751">
        <v>40451</v>
      </c>
      <c r="I18" s="163">
        <v>6416804.125</v>
      </c>
      <c r="J18" s="1996" t="s">
        <v>1580</v>
      </c>
      <c r="K18" s="1996"/>
      <c r="L18" s="569">
        <v>3200</v>
      </c>
      <c r="M18" s="752"/>
      <c r="N18" s="1344"/>
      <c r="O18" s="1994"/>
      <c r="P18" s="1995"/>
      <c r="Q18" s="393"/>
    </row>
    <row r="19" spans="1:17" ht="14.25" x14ac:dyDescent="0.2">
      <c r="A19" s="748">
        <v>40373</v>
      </c>
      <c r="B19" s="1991" t="s">
        <v>1827</v>
      </c>
      <c r="C19" s="1991"/>
      <c r="D19" s="1991"/>
      <c r="E19" s="567">
        <v>6860835</v>
      </c>
      <c r="F19" s="568">
        <v>108.505</v>
      </c>
      <c r="G19" s="749" t="s">
        <v>1580</v>
      </c>
      <c r="H19" s="751">
        <v>40451</v>
      </c>
      <c r="I19" s="163">
        <v>7462725.5767499991</v>
      </c>
      <c r="J19" s="1996" t="s">
        <v>1580</v>
      </c>
      <c r="K19" s="1996"/>
      <c r="L19" s="569">
        <v>3722</v>
      </c>
      <c r="M19" s="752"/>
      <c r="N19" s="1344"/>
      <c r="O19" s="1994"/>
      <c r="P19" s="1995"/>
      <c r="Q19" s="393"/>
    </row>
    <row r="20" spans="1:17" ht="14.25" x14ac:dyDescent="0.2">
      <c r="A20" s="748">
        <v>40373</v>
      </c>
      <c r="B20" s="1991" t="s">
        <v>1849</v>
      </c>
      <c r="C20" s="1991"/>
      <c r="D20" s="1991"/>
      <c r="E20" s="567">
        <v>13183361</v>
      </c>
      <c r="F20" s="568">
        <v>111.86</v>
      </c>
      <c r="G20" s="749" t="s">
        <v>1580</v>
      </c>
      <c r="H20" s="751">
        <v>40451</v>
      </c>
      <c r="I20" s="163">
        <v>14789302.374600001</v>
      </c>
      <c r="J20" s="1996" t="s">
        <v>1580</v>
      </c>
      <c r="K20" s="1996"/>
      <c r="L20" s="569">
        <v>7373</v>
      </c>
      <c r="M20" s="752"/>
      <c r="N20" s="1344"/>
      <c r="O20" s="2037"/>
      <c r="P20" s="2037"/>
      <c r="Q20" s="393"/>
    </row>
    <row r="21" spans="1:17" ht="14.25" x14ac:dyDescent="0.2">
      <c r="A21" s="748">
        <v>40388</v>
      </c>
      <c r="B21" s="1991" t="s">
        <v>1950</v>
      </c>
      <c r="C21" s="1991"/>
      <c r="D21" s="1991"/>
      <c r="E21" s="567">
        <v>2598386</v>
      </c>
      <c r="F21" s="568">
        <v>108.4375</v>
      </c>
      <c r="G21" s="749" t="s">
        <v>1580</v>
      </c>
      <c r="H21" s="751">
        <v>40451</v>
      </c>
      <c r="I21" s="163">
        <v>2826677.6687500002</v>
      </c>
      <c r="J21" s="1992" t="s">
        <v>1580</v>
      </c>
      <c r="K21" s="1993"/>
      <c r="L21" s="569">
        <v>1408</v>
      </c>
      <c r="M21" s="752"/>
      <c r="N21" s="1344"/>
      <c r="O21" s="1994"/>
      <c r="P21" s="1995"/>
      <c r="Q21" s="393"/>
    </row>
    <row r="22" spans="1:17" ht="14.25" x14ac:dyDescent="0.2">
      <c r="A22" s="748">
        <v>40388</v>
      </c>
      <c r="B22" s="1991" t="s">
        <v>1849</v>
      </c>
      <c r="C22" s="1991"/>
      <c r="D22" s="1991"/>
      <c r="E22" s="567">
        <v>9719455</v>
      </c>
      <c r="F22" s="568">
        <v>106.75</v>
      </c>
      <c r="G22" s="749" t="s">
        <v>1580</v>
      </c>
      <c r="H22" s="751">
        <v>40480</v>
      </c>
      <c r="I22" s="163">
        <v>10394984.122500001</v>
      </c>
      <c r="J22" s="1992" t="s">
        <v>1580</v>
      </c>
      <c r="K22" s="1993"/>
      <c r="L22" s="569">
        <v>5187</v>
      </c>
      <c r="M22" s="752"/>
      <c r="N22" s="1344"/>
      <c r="O22" s="2037"/>
      <c r="P22" s="2037"/>
      <c r="Q22" s="393"/>
    </row>
    <row r="23" spans="1:17" ht="14.25" x14ac:dyDescent="0.2">
      <c r="A23" s="748">
        <v>40407</v>
      </c>
      <c r="B23" s="1991" t="s">
        <v>1878</v>
      </c>
      <c r="C23" s="1991"/>
      <c r="D23" s="1991"/>
      <c r="E23" s="567">
        <v>8279048</v>
      </c>
      <c r="F23" s="568">
        <v>110.19799999999999</v>
      </c>
      <c r="G23" s="749" t="s">
        <v>1580</v>
      </c>
      <c r="H23" s="751">
        <v>40451</v>
      </c>
      <c r="I23" s="163">
        <v>9150989.2850400005</v>
      </c>
      <c r="J23" s="1996" t="s">
        <v>1580</v>
      </c>
      <c r="K23" s="1996"/>
      <c r="L23" s="569">
        <v>4561</v>
      </c>
      <c r="M23" s="752"/>
      <c r="N23" s="1344"/>
      <c r="O23" s="1994"/>
      <c r="P23" s="1995"/>
      <c r="Q23" s="393"/>
    </row>
    <row r="24" spans="1:17" ht="14.25" x14ac:dyDescent="0.2">
      <c r="A24" s="748">
        <v>40407</v>
      </c>
      <c r="B24" s="1991" t="s">
        <v>1982</v>
      </c>
      <c r="C24" s="1991"/>
      <c r="D24" s="1991"/>
      <c r="E24" s="567">
        <v>5000000</v>
      </c>
      <c r="F24" s="568">
        <v>110.08799999999999</v>
      </c>
      <c r="G24" s="749" t="s">
        <v>1580</v>
      </c>
      <c r="H24" s="751">
        <v>40480</v>
      </c>
      <c r="I24" s="163">
        <v>5520651.6699999999</v>
      </c>
      <c r="J24" s="1992" t="s">
        <v>1580</v>
      </c>
      <c r="K24" s="1993"/>
      <c r="L24" s="569">
        <v>2752</v>
      </c>
      <c r="M24" s="752"/>
      <c r="N24" s="1344"/>
      <c r="O24" s="1994"/>
      <c r="P24" s="1995"/>
      <c r="Q24" s="393"/>
    </row>
    <row r="25" spans="1:17" ht="14.25" x14ac:dyDescent="0.2">
      <c r="A25" s="748">
        <v>40407</v>
      </c>
      <c r="B25" s="1992" t="s">
        <v>1878</v>
      </c>
      <c r="C25" s="2015"/>
      <c r="D25" s="1993"/>
      <c r="E25" s="567">
        <v>10000000</v>
      </c>
      <c r="F25" s="568">
        <v>110.821</v>
      </c>
      <c r="G25" s="749" t="s">
        <v>1580</v>
      </c>
      <c r="H25" s="751">
        <v>40480</v>
      </c>
      <c r="I25" s="874">
        <v>11115031.109999999</v>
      </c>
      <c r="J25" s="1992" t="s">
        <v>1580</v>
      </c>
      <c r="K25" s="1993"/>
      <c r="L25" s="569">
        <v>5541</v>
      </c>
      <c r="M25" s="752"/>
      <c r="N25" s="875"/>
      <c r="O25" s="2018"/>
      <c r="P25" s="2019"/>
      <c r="Q25" s="393"/>
    </row>
    <row r="26" spans="1:17" ht="14.25" x14ac:dyDescent="0.2">
      <c r="A26" s="747">
        <v>40421</v>
      </c>
      <c r="B26" s="2011" t="s">
        <v>1878</v>
      </c>
      <c r="C26" s="2011"/>
      <c r="D26" s="2011"/>
      <c r="E26" s="512">
        <v>9272482</v>
      </c>
      <c r="F26" s="878">
        <v>110.515</v>
      </c>
      <c r="G26" s="879" t="s">
        <v>1580</v>
      </c>
      <c r="H26" s="880">
        <v>40450</v>
      </c>
      <c r="I26" s="881">
        <v>10277319.2423</v>
      </c>
      <c r="J26" s="2012" t="s">
        <v>1580</v>
      </c>
      <c r="K26" s="2012"/>
      <c r="L26" s="882">
        <v>5123</v>
      </c>
      <c r="M26" s="883"/>
      <c r="N26" s="884"/>
      <c r="O26" s="2013"/>
      <c r="P26" s="2014"/>
      <c r="Q26" s="434"/>
    </row>
    <row r="27" spans="1:17" ht="14.25" x14ac:dyDescent="0.2">
      <c r="A27" s="748">
        <v>40421</v>
      </c>
      <c r="B27" s="1991" t="s">
        <v>2236</v>
      </c>
      <c r="C27" s="1991"/>
      <c r="D27" s="1991"/>
      <c r="E27" s="512">
        <v>10350000</v>
      </c>
      <c r="F27" s="568">
        <v>112.476</v>
      </c>
      <c r="G27" s="749" t="s">
        <v>1580</v>
      </c>
      <c r="H27" s="751">
        <v>40480</v>
      </c>
      <c r="I27" s="163">
        <v>11672765.65</v>
      </c>
      <c r="J27" s="1992" t="s">
        <v>1580</v>
      </c>
      <c r="K27" s="1993"/>
      <c r="L27" s="569">
        <v>5820</v>
      </c>
      <c r="M27" s="752"/>
      <c r="N27" s="1344"/>
      <c r="O27" s="1994"/>
      <c r="P27" s="1995"/>
      <c r="Q27" s="393"/>
    </row>
    <row r="28" spans="1:17" ht="14.25" x14ac:dyDescent="0.2">
      <c r="A28" s="748">
        <v>40421</v>
      </c>
      <c r="B28" s="1992" t="s">
        <v>1878</v>
      </c>
      <c r="C28" s="2015"/>
      <c r="D28" s="1993"/>
      <c r="E28" s="567">
        <v>6900000</v>
      </c>
      <c r="F28" s="568">
        <v>105.875</v>
      </c>
      <c r="G28" s="749" t="s">
        <v>1580</v>
      </c>
      <c r="H28" s="751">
        <v>40512</v>
      </c>
      <c r="I28" s="874">
        <v>7319687.71</v>
      </c>
      <c r="J28" s="2016" t="s">
        <v>1580</v>
      </c>
      <c r="K28" s="2017"/>
      <c r="L28" s="569">
        <v>3652</v>
      </c>
      <c r="M28" s="752"/>
      <c r="N28" s="875"/>
      <c r="O28" s="2018"/>
      <c r="P28" s="2019"/>
      <c r="Q28" s="393"/>
    </row>
    <row r="29" spans="1:17" ht="14.25" x14ac:dyDescent="0.2">
      <c r="A29" s="747">
        <v>40435</v>
      </c>
      <c r="B29" s="2004" t="s">
        <v>1878</v>
      </c>
      <c r="C29" s="2005"/>
      <c r="D29" s="2006"/>
      <c r="E29" s="512">
        <v>8902230</v>
      </c>
      <c r="F29" s="878">
        <v>111.584</v>
      </c>
      <c r="G29" s="749" t="s">
        <v>1580</v>
      </c>
      <c r="H29" s="880">
        <v>40480</v>
      </c>
      <c r="I29" s="919">
        <v>9962039.4932000004</v>
      </c>
      <c r="J29" s="1992" t="s">
        <v>1580</v>
      </c>
      <c r="K29" s="1993"/>
      <c r="L29" s="882">
        <v>4966</v>
      </c>
      <c r="M29" s="883"/>
      <c r="N29" s="920"/>
      <c r="O29" s="2009"/>
      <c r="P29" s="2010"/>
      <c r="Q29" s="434"/>
    </row>
    <row r="30" spans="1:17" ht="14.25" x14ac:dyDescent="0.2">
      <c r="A30" s="747">
        <v>40435</v>
      </c>
      <c r="B30" s="2011" t="s">
        <v>2249</v>
      </c>
      <c r="C30" s="2011"/>
      <c r="D30" s="2011"/>
      <c r="E30" s="512">
        <v>8050000</v>
      </c>
      <c r="F30" s="878">
        <v>110.759</v>
      </c>
      <c r="G30" s="879" t="s">
        <v>1580</v>
      </c>
      <c r="H30" s="880">
        <v>40512</v>
      </c>
      <c r="I30" s="881">
        <v>8940780.3499999996</v>
      </c>
      <c r="J30" s="2012" t="s">
        <v>1580</v>
      </c>
      <c r="K30" s="2012"/>
      <c r="L30" s="882">
        <v>4458</v>
      </c>
      <c r="M30" s="883"/>
      <c r="N30" s="884"/>
      <c r="O30" s="2013"/>
      <c r="P30" s="2014"/>
      <c r="Q30" s="434"/>
    </row>
    <row r="31" spans="1:17" ht="14.25" x14ac:dyDescent="0.2">
      <c r="A31" s="748">
        <v>40435</v>
      </c>
      <c r="B31" s="1991" t="s">
        <v>1949</v>
      </c>
      <c r="C31" s="1991"/>
      <c r="D31" s="1991"/>
      <c r="E31" s="512">
        <v>5750000</v>
      </c>
      <c r="F31" s="568">
        <v>106.5</v>
      </c>
      <c r="G31" s="749" t="s">
        <v>1580</v>
      </c>
      <c r="H31" s="751">
        <v>40512</v>
      </c>
      <c r="I31" s="163">
        <v>6134171.8799999999</v>
      </c>
      <c r="J31" s="1996" t="s">
        <v>1580</v>
      </c>
      <c r="K31" s="1996"/>
      <c r="L31" s="569">
        <v>3061</v>
      </c>
      <c r="M31" s="752"/>
      <c r="N31" s="1344"/>
      <c r="O31" s="1994"/>
      <c r="P31" s="1995"/>
      <c r="Q31" s="393"/>
    </row>
    <row r="32" spans="1:17" ht="14.25" x14ac:dyDescent="0.2">
      <c r="A32" s="748">
        <v>40435</v>
      </c>
      <c r="B32" s="1992" t="s">
        <v>2248</v>
      </c>
      <c r="C32" s="2015"/>
      <c r="D32" s="1993"/>
      <c r="E32" s="567">
        <v>5741753</v>
      </c>
      <c r="F32" s="568">
        <v>110.5</v>
      </c>
      <c r="G32" s="749" t="s">
        <v>1580</v>
      </c>
      <c r="H32" s="751">
        <v>40512</v>
      </c>
      <c r="I32" s="874">
        <v>6361172.5150000006</v>
      </c>
      <c r="J32" s="2016" t="s">
        <v>1580</v>
      </c>
      <c r="K32" s="2017"/>
      <c r="L32" s="569">
        <v>3172</v>
      </c>
      <c r="M32" s="752"/>
      <c r="N32" s="875"/>
      <c r="O32" s="2018"/>
      <c r="P32" s="2019"/>
      <c r="Q32" s="393"/>
    </row>
    <row r="33" spans="1:17" ht="14.25" x14ac:dyDescent="0.2">
      <c r="A33" s="747">
        <v>40449</v>
      </c>
      <c r="B33" s="2004" t="s">
        <v>1879</v>
      </c>
      <c r="C33" s="2005"/>
      <c r="D33" s="2006"/>
      <c r="E33" s="512">
        <v>3450000</v>
      </c>
      <c r="F33" s="878">
        <v>110.875</v>
      </c>
      <c r="G33" s="879" t="s">
        <v>1580</v>
      </c>
      <c r="H33" s="880">
        <v>40512</v>
      </c>
      <c r="I33" s="919">
        <v>3834428.23</v>
      </c>
      <c r="J33" s="2007" t="s">
        <v>1580</v>
      </c>
      <c r="K33" s="2008"/>
      <c r="L33" s="882">
        <v>1912</v>
      </c>
      <c r="M33" s="883"/>
      <c r="N33" s="920"/>
      <c r="O33" s="2009"/>
      <c r="P33" s="2010"/>
      <c r="Q33" s="434"/>
    </row>
    <row r="34" spans="1:17" ht="14.25" x14ac:dyDescent="0.2">
      <c r="A34" s="747">
        <v>40449</v>
      </c>
      <c r="B34" s="2011" t="s">
        <v>1880</v>
      </c>
      <c r="C34" s="2011"/>
      <c r="D34" s="2011"/>
      <c r="E34" s="512">
        <v>10000000</v>
      </c>
      <c r="F34" s="878">
        <v>113.875</v>
      </c>
      <c r="G34" s="879" t="s">
        <v>1881</v>
      </c>
      <c r="H34" s="880">
        <v>40542</v>
      </c>
      <c r="I34" s="881">
        <v>11420447.220000001</v>
      </c>
      <c r="J34" s="2012" t="s">
        <v>1852</v>
      </c>
      <c r="K34" s="2012"/>
      <c r="L34" s="882">
        <v>5693</v>
      </c>
      <c r="M34" s="883"/>
      <c r="N34" s="884"/>
      <c r="O34" s="2013"/>
      <c r="P34" s="2014"/>
      <c r="Q34" s="434"/>
    </row>
    <row r="35" spans="1:17" ht="14.25" x14ac:dyDescent="0.2">
      <c r="A35" s="748">
        <v>40449</v>
      </c>
      <c r="B35" s="1991" t="s">
        <v>1849</v>
      </c>
      <c r="C35" s="1991"/>
      <c r="D35" s="1991"/>
      <c r="E35" s="512">
        <v>13402491</v>
      </c>
      <c r="F35" s="878">
        <v>113.9</v>
      </c>
      <c r="G35" s="749" t="s">
        <v>1580</v>
      </c>
      <c r="H35" s="751">
        <v>40512</v>
      </c>
      <c r="I35" s="163">
        <v>15308612.259000001</v>
      </c>
      <c r="J35" s="1996" t="s">
        <v>1580</v>
      </c>
      <c r="K35" s="1996"/>
      <c r="L35" s="569">
        <v>7632</v>
      </c>
      <c r="M35" s="752"/>
      <c r="N35" s="1344"/>
      <c r="O35" s="1994"/>
      <c r="P35" s="1995"/>
      <c r="Q35" s="393"/>
    </row>
    <row r="36" spans="1:17" ht="15" thickBot="1" x14ac:dyDescent="0.25">
      <c r="A36" s="1122">
        <v>40449</v>
      </c>
      <c r="B36" s="1997" t="s">
        <v>1880</v>
      </c>
      <c r="C36" s="1998"/>
      <c r="D36" s="1999"/>
      <c r="E36" s="1123">
        <v>13000000</v>
      </c>
      <c r="F36" s="1124">
        <v>114.15625</v>
      </c>
      <c r="G36" s="1125" t="s">
        <v>1881</v>
      </c>
      <c r="H36" s="1126">
        <v>40542</v>
      </c>
      <c r="I36" s="1127">
        <v>14882515.560000001</v>
      </c>
      <c r="J36" s="2000" t="s">
        <v>1852</v>
      </c>
      <c r="K36" s="2001"/>
      <c r="L36" s="1128">
        <v>7420</v>
      </c>
      <c r="M36" s="1129"/>
      <c r="N36" s="1130"/>
      <c r="O36" s="2002"/>
      <c r="P36" s="2003"/>
      <c r="Q36" s="437"/>
    </row>
    <row r="37" spans="1:17" ht="15" x14ac:dyDescent="0.25">
      <c r="A37" s="756"/>
      <c r="B37" s="757"/>
      <c r="C37" s="758"/>
      <c r="F37" s="1345"/>
      <c r="G37" s="759"/>
      <c r="H37" s="760"/>
      <c r="I37" s="515"/>
      <c r="J37" s="515"/>
      <c r="K37" s="515"/>
      <c r="L37" s="514"/>
      <c r="M37" s="756"/>
      <c r="N37" s="761"/>
      <c r="O37" s="761"/>
      <c r="P37" s="516"/>
      <c r="Q37" s="424"/>
    </row>
    <row r="38" spans="1:17" ht="15.75" thickBot="1" x14ac:dyDescent="0.3">
      <c r="A38" s="756"/>
      <c r="B38" s="518"/>
      <c r="C38" s="519"/>
      <c r="D38" s="762" t="s">
        <v>1856</v>
      </c>
      <c r="E38" s="1131">
        <f>SUM(E6:E36)</f>
        <v>329164472</v>
      </c>
      <c r="F38" s="586"/>
      <c r="G38" s="2041" t="s">
        <v>1829</v>
      </c>
      <c r="H38" s="2041"/>
      <c r="I38" s="1340">
        <f>SUM(I6:I36)</f>
        <v>364247276.34214002</v>
      </c>
      <c r="J38" s="572" t="s">
        <v>1854</v>
      </c>
      <c r="K38" s="72"/>
      <c r="L38" s="2042" t="s">
        <v>1830</v>
      </c>
      <c r="M38" s="2042"/>
      <c r="N38" s="822">
        <f>SUM(L6:L36)</f>
        <v>181612.37</v>
      </c>
      <c r="O38" s="573" t="s">
        <v>1854</v>
      </c>
      <c r="P38" s="2043" t="s">
        <v>1831</v>
      </c>
      <c r="Q38" s="1340">
        <f>Q6</f>
        <v>0</v>
      </c>
    </row>
    <row r="39" spans="1:17" ht="15.75" thickTop="1" x14ac:dyDescent="0.25">
      <c r="A39" s="419"/>
      <c r="B39" s="518"/>
      <c r="C39" s="517"/>
      <c r="D39" s="1336"/>
      <c r="E39" s="518"/>
      <c r="F39" s="518"/>
      <c r="G39" s="2041"/>
      <c r="H39" s="2041"/>
      <c r="I39" s="424"/>
      <c r="J39" s="424"/>
      <c r="K39" s="424"/>
      <c r="L39" s="2042"/>
      <c r="M39" s="2042"/>
      <c r="N39" s="1338"/>
      <c r="O39" s="1338"/>
      <c r="P39" s="2043"/>
      <c r="Q39" s="520"/>
    </row>
    <row r="40" spans="1:17" ht="15" x14ac:dyDescent="0.25">
      <c r="A40" s="419"/>
      <c r="B40" s="1339"/>
      <c r="C40" s="1337"/>
      <c r="D40" s="1336"/>
      <c r="E40" s="1345"/>
      <c r="F40" s="1345"/>
      <c r="G40" s="517"/>
      <c r="H40" s="521"/>
      <c r="I40" s="522"/>
      <c r="J40" s="522"/>
      <c r="K40" s="522"/>
      <c r="L40" s="523"/>
      <c r="M40" s="440"/>
      <c r="N40" s="424"/>
      <c r="O40" s="424"/>
      <c r="P40" s="1339"/>
      <c r="Q40" s="424"/>
    </row>
    <row r="41" spans="1:17" ht="17.25" x14ac:dyDescent="0.25">
      <c r="A41" s="2044" t="s">
        <v>1851</v>
      </c>
      <c r="B41" s="2044"/>
      <c r="C41" s="2044"/>
      <c r="D41" s="1336"/>
      <c r="E41" s="421"/>
      <c r="F41" s="421"/>
      <c r="G41" s="421"/>
      <c r="H41" s="520"/>
      <c r="I41" s="524"/>
      <c r="J41" s="524"/>
      <c r="K41" s="524"/>
      <c r="L41" s="423"/>
      <c r="M41" s="423"/>
      <c r="N41" s="525"/>
      <c r="O41" s="525"/>
      <c r="P41" s="1336"/>
      <c r="Q41" s="524"/>
    </row>
    <row r="42" spans="1:17" ht="15" customHeight="1" x14ac:dyDescent="0.2">
      <c r="A42" s="2040" t="s">
        <v>1832</v>
      </c>
      <c r="B42" s="2040"/>
      <c r="C42" s="2040"/>
      <c r="D42" s="2040"/>
      <c r="E42" s="2040"/>
      <c r="F42" s="2040"/>
      <c r="G42" s="2040"/>
      <c r="H42" s="2040"/>
      <c r="I42" s="2040"/>
      <c r="J42" s="2040"/>
      <c r="K42" s="2040"/>
      <c r="L42" s="2040"/>
      <c r="M42" s="526"/>
      <c r="N42" s="526"/>
      <c r="O42" s="526"/>
      <c r="P42" s="526"/>
      <c r="Q42" s="526"/>
    </row>
    <row r="43" spans="1:17" ht="15" customHeight="1" x14ac:dyDescent="0.2">
      <c r="A43" s="2040" t="s">
        <v>1882</v>
      </c>
      <c r="B43" s="2040"/>
      <c r="C43" s="2040"/>
      <c r="D43" s="2040"/>
      <c r="E43" s="2040"/>
      <c r="F43" s="2040"/>
      <c r="G43" s="2040"/>
      <c r="H43" s="2040"/>
      <c r="I43" s="2040"/>
      <c r="J43" s="2040"/>
      <c r="K43" s="2040"/>
      <c r="L43" s="2040"/>
      <c r="M43" s="25"/>
      <c r="N43" s="25"/>
      <c r="O43" s="25"/>
      <c r="P43" s="25"/>
      <c r="Q43" s="25"/>
    </row>
    <row r="44" spans="1:17" ht="15" customHeight="1" x14ac:dyDescent="0.2">
      <c r="A44" s="2045" t="s">
        <v>1899</v>
      </c>
      <c r="B44" s="2045"/>
      <c r="C44" s="2045"/>
      <c r="D44" s="2045"/>
      <c r="E44" s="2045"/>
      <c r="F44" s="2045"/>
      <c r="G44" s="2045"/>
      <c r="H44" s="2045"/>
      <c r="I44" s="2045"/>
      <c r="J44" s="2045"/>
      <c r="K44" s="2045"/>
      <c r="L44" s="2045"/>
      <c r="M44" s="2045"/>
      <c r="N44" s="2045"/>
      <c r="O44" s="2045"/>
      <c r="P44" s="2045"/>
      <c r="Q44" s="1346"/>
    </row>
    <row r="45" spans="1:17" ht="15" customHeight="1" x14ac:dyDescent="0.2">
      <c r="A45" s="2045"/>
      <c r="B45" s="2045"/>
      <c r="C45" s="2045"/>
      <c r="D45" s="2045"/>
      <c r="E45" s="2045"/>
      <c r="F45" s="2045"/>
      <c r="G45" s="2045"/>
      <c r="H45" s="2045"/>
      <c r="I45" s="2045"/>
      <c r="J45" s="2045"/>
      <c r="K45" s="2045"/>
      <c r="L45" s="2045"/>
      <c r="M45" s="2045"/>
      <c r="N45" s="2045"/>
      <c r="O45" s="2045"/>
      <c r="P45" s="2045"/>
      <c r="Q45" s="1346"/>
    </row>
    <row r="46" spans="1:17" ht="15" customHeight="1" x14ac:dyDescent="0.2">
      <c r="A46" s="2045"/>
      <c r="B46" s="2045"/>
      <c r="C46" s="2045"/>
      <c r="D46" s="2045"/>
      <c r="E46" s="2045"/>
      <c r="F46" s="2045"/>
      <c r="G46" s="2045"/>
      <c r="H46" s="2045"/>
      <c r="I46" s="2045"/>
      <c r="J46" s="2045"/>
      <c r="K46" s="2045"/>
      <c r="L46" s="2045"/>
      <c r="M46" s="2045"/>
      <c r="N46" s="2045"/>
      <c r="O46" s="2045"/>
      <c r="P46" s="2045"/>
      <c r="Q46" s="1346"/>
    </row>
    <row r="47" spans="1:17" ht="15" customHeight="1" x14ac:dyDescent="0.2">
      <c r="A47" s="2039" t="s">
        <v>1883</v>
      </c>
      <c r="B47" s="2039"/>
      <c r="C47" s="2039"/>
      <c r="D47" s="2039"/>
      <c r="E47" s="2039"/>
      <c r="F47" s="2039"/>
      <c r="G47" s="2039"/>
      <c r="H47" s="2039"/>
      <c r="I47" s="2039"/>
      <c r="J47" s="2039"/>
      <c r="K47" s="2039"/>
      <c r="L47" s="2039"/>
      <c r="M47" s="2039"/>
      <c r="N47" s="2039"/>
      <c r="O47" s="2039"/>
      <c r="P47" s="2039"/>
      <c r="Q47" s="527"/>
    </row>
    <row r="48" spans="1:17" ht="15" customHeight="1" x14ac:dyDescent="0.2">
      <c r="A48" s="2039"/>
      <c r="B48" s="2039"/>
      <c r="C48" s="2039"/>
      <c r="D48" s="2039"/>
      <c r="E48" s="2039"/>
      <c r="F48" s="2039"/>
      <c r="G48" s="2039"/>
      <c r="H48" s="2039"/>
      <c r="I48" s="2039"/>
      <c r="J48" s="2039"/>
      <c r="K48" s="2039"/>
      <c r="L48" s="2039"/>
      <c r="M48" s="2039"/>
      <c r="N48" s="2039"/>
      <c r="O48" s="2039"/>
      <c r="P48" s="2039"/>
      <c r="Q48" s="527"/>
    </row>
    <row r="49" spans="1:17" s="530" customFormat="1" ht="15" customHeight="1" x14ac:dyDescent="0.2">
      <c r="A49" s="2039"/>
      <c r="B49" s="2039"/>
      <c r="C49" s="2039"/>
      <c r="D49" s="2039"/>
      <c r="E49" s="2039"/>
      <c r="F49" s="2039"/>
      <c r="G49" s="2039"/>
      <c r="H49" s="2039"/>
      <c r="I49" s="2039"/>
      <c r="J49" s="2039"/>
      <c r="K49" s="2039"/>
      <c r="L49" s="2039"/>
      <c r="M49" s="2039"/>
      <c r="N49" s="2039"/>
      <c r="O49" s="2039"/>
      <c r="P49" s="2039"/>
      <c r="Q49" s="528"/>
    </row>
    <row r="50" spans="1:17" ht="15" customHeight="1" x14ac:dyDescent="0.2">
      <c r="A50" s="2040" t="s">
        <v>1885</v>
      </c>
      <c r="B50" s="2040"/>
      <c r="C50" s="2040"/>
      <c r="D50" s="2040"/>
      <c r="E50" s="2040"/>
      <c r="F50" s="2040"/>
      <c r="G50" s="2040"/>
      <c r="H50" s="2040"/>
      <c r="I50" s="2040"/>
      <c r="J50" s="2040"/>
      <c r="K50" s="2040"/>
      <c r="L50" s="2040"/>
    </row>
    <row r="51" spans="1:17" ht="15" customHeight="1" x14ac:dyDescent="0.2"/>
    <row r="783" spans="6:6" x14ac:dyDescent="0.2">
      <c r="F783" s="1031" t="s">
        <v>1869</v>
      </c>
    </row>
  </sheetData>
  <protectedRanges>
    <protectedRange sqref="P40:Q40 P38 A39 L6:P8 B38:C39 N39:Q39 L38 E38 H6:H8 D39 M39:M40 G39:H39 L25:P25 M9:P24 H25 F37 A40:K40 M26:P27 L28:P29 H28:H29 M30:P31 L32:P33 H32:H33 L36:P37 M34:P35 H36:H37" name="Range1"/>
    <protectedRange sqref="L9:L10 H9:H20 L12:L20 H22:H24 L22:L24 H26:H27 L26:L27 H30:H31 L30:L31 H34:H35 L34:L35" name="Range1_1"/>
    <protectedRange sqref="H21 L21" name="Range1_1_2"/>
  </protectedRanges>
  <mergeCells count="110">
    <mergeCell ref="O21:P21"/>
    <mergeCell ref="O22:P22"/>
    <mergeCell ref="J21:K21"/>
    <mergeCell ref="J22:K22"/>
    <mergeCell ref="B21:D21"/>
    <mergeCell ref="B22:D22"/>
    <mergeCell ref="B29:D29"/>
    <mergeCell ref="J29:K29"/>
    <mergeCell ref="O29:P29"/>
    <mergeCell ref="B23:D23"/>
    <mergeCell ref="B24:D24"/>
    <mergeCell ref="B25:D25"/>
    <mergeCell ref="J23:K23"/>
    <mergeCell ref="J24:K24"/>
    <mergeCell ref="J25:K25"/>
    <mergeCell ref="O23:P23"/>
    <mergeCell ref="O24:P24"/>
    <mergeCell ref="O25:P25"/>
    <mergeCell ref="B28:D28"/>
    <mergeCell ref="J28:K28"/>
    <mergeCell ref="O28:P28"/>
    <mergeCell ref="B26:D26"/>
    <mergeCell ref="J26:K26"/>
    <mergeCell ref="O26:P26"/>
    <mergeCell ref="O18:P18"/>
    <mergeCell ref="O19:P19"/>
    <mergeCell ref="O20:P20"/>
    <mergeCell ref="B16:D16"/>
    <mergeCell ref="B17:D17"/>
    <mergeCell ref="J16:K16"/>
    <mergeCell ref="J17:K17"/>
    <mergeCell ref="O16:P16"/>
    <mergeCell ref="O17:P17"/>
    <mergeCell ref="J18:K18"/>
    <mergeCell ref="J19:K19"/>
    <mergeCell ref="J20:K20"/>
    <mergeCell ref="B18:D18"/>
    <mergeCell ref="B19:D19"/>
    <mergeCell ref="B20:D20"/>
    <mergeCell ref="A47:P49"/>
    <mergeCell ref="A50:L50"/>
    <mergeCell ref="G38:H39"/>
    <mergeCell ref="L38:M39"/>
    <mergeCell ref="P38:P39"/>
    <mergeCell ref="A41:C41"/>
    <mergeCell ref="A42:L42"/>
    <mergeCell ref="A43:L43"/>
    <mergeCell ref="A44:P46"/>
    <mergeCell ref="B13:D13"/>
    <mergeCell ref="J13:K13"/>
    <mergeCell ref="O13:P13"/>
    <mergeCell ref="B14:D14"/>
    <mergeCell ref="J14:K14"/>
    <mergeCell ref="O14:P14"/>
    <mergeCell ref="B15:D15"/>
    <mergeCell ref="J15:K15"/>
    <mergeCell ref="O15:P15"/>
    <mergeCell ref="B10:D10"/>
    <mergeCell ref="J10:K10"/>
    <mergeCell ref="O10:P10"/>
    <mergeCell ref="B11:D11"/>
    <mergeCell ref="J11:K11"/>
    <mergeCell ref="O11:P11"/>
    <mergeCell ref="B12:D12"/>
    <mergeCell ref="J12:K12"/>
    <mergeCell ref="O12:P12"/>
    <mergeCell ref="B8:D8"/>
    <mergeCell ref="J8:K8"/>
    <mergeCell ref="O8:P8"/>
    <mergeCell ref="B9:D9"/>
    <mergeCell ref="A1:Q1"/>
    <mergeCell ref="A2:Q2"/>
    <mergeCell ref="A4:G4"/>
    <mergeCell ref="H4:L4"/>
    <mergeCell ref="M4:Q4"/>
    <mergeCell ref="J9:K9"/>
    <mergeCell ref="O9:P9"/>
    <mergeCell ref="B5:D5"/>
    <mergeCell ref="J5:K5"/>
    <mergeCell ref="O5:P5"/>
    <mergeCell ref="B6:D6"/>
    <mergeCell ref="J6:K6"/>
    <mergeCell ref="O6:P6"/>
    <mergeCell ref="B7:D7"/>
    <mergeCell ref="J7:K7"/>
    <mergeCell ref="O7:P7"/>
    <mergeCell ref="B27:D27"/>
    <mergeCell ref="J27:K27"/>
    <mergeCell ref="O27:P27"/>
    <mergeCell ref="B35:D35"/>
    <mergeCell ref="J35:K35"/>
    <mergeCell ref="O35:P35"/>
    <mergeCell ref="B36:D36"/>
    <mergeCell ref="J36:K36"/>
    <mergeCell ref="O36:P36"/>
    <mergeCell ref="B33:D33"/>
    <mergeCell ref="J33:K33"/>
    <mergeCell ref="O33:P33"/>
    <mergeCell ref="B34:D34"/>
    <mergeCell ref="J34:K34"/>
    <mergeCell ref="O34:P34"/>
    <mergeCell ref="B30:D30"/>
    <mergeCell ref="J30:K30"/>
    <mergeCell ref="O30:P30"/>
    <mergeCell ref="B31:D31"/>
    <mergeCell ref="J31:K31"/>
    <mergeCell ref="O31:P31"/>
    <mergeCell ref="B32:D32"/>
    <mergeCell ref="J32:K32"/>
    <mergeCell ref="O32:P32"/>
  </mergeCells>
  <pageMargins left="0.7" right="0.7" top="0.75" bottom="0.75" header="0.3" footer="0.3"/>
  <pageSetup paperSize="5" scale="50" orientation="landscape" r:id="rId1"/>
  <headerFooter>
    <oddFooter>&amp;RPage &amp;P of &amp;N</odd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Y760"/>
  <sheetViews>
    <sheetView view="pageBreakPreview" topLeftCell="D1" zoomScale="70" zoomScaleNormal="75" zoomScaleSheetLayoutView="70" zoomScalePageLayoutView="75" workbookViewId="0">
      <selection sqref="A1:S1"/>
    </sheetView>
  </sheetViews>
  <sheetFormatPr defaultRowHeight="12.75" x14ac:dyDescent="0.2"/>
  <cols>
    <col min="1" max="1" width="12.7109375" style="963" customWidth="1"/>
    <col min="2" max="2" width="11.28515625" style="963" customWidth="1"/>
    <col min="3" max="3" width="67.85546875" style="963" customWidth="1"/>
    <col min="4" max="4" width="11.7109375" style="963" customWidth="1"/>
    <col min="5" max="5" width="6.28515625" style="963" bestFit="1" customWidth="1"/>
    <col min="6" max="6" width="13.140625" style="963" bestFit="1" customWidth="1"/>
    <col min="7" max="7" width="39.140625" style="963" bestFit="1" customWidth="1"/>
    <col min="8" max="8" width="20" style="112" bestFit="1" customWidth="1"/>
    <col min="9" max="9" width="12.42578125" style="963" bestFit="1" customWidth="1"/>
    <col min="10" max="10" width="11" style="963" bestFit="1" customWidth="1"/>
    <col min="11" max="11" width="2.42578125" style="963" bestFit="1" customWidth="1"/>
    <col min="12" max="12" width="18.140625" style="533" bestFit="1" customWidth="1"/>
    <col min="13" max="13" width="11" style="533" bestFit="1" customWidth="1"/>
    <col min="14" max="14" width="2.42578125" style="533" customWidth="1"/>
    <col min="15" max="15" width="19.5703125" style="533" bestFit="1" customWidth="1"/>
    <col min="16" max="16" width="12.28515625" style="963" bestFit="1" customWidth="1"/>
    <col min="17" max="17" width="17.28515625" style="133" customWidth="1"/>
    <col min="18" max="18" width="20.28515625" style="963" bestFit="1" customWidth="1"/>
    <col min="19" max="19" width="26.7109375" style="963" customWidth="1"/>
    <col min="20" max="20" width="14.42578125" style="963" customWidth="1"/>
    <col min="21" max="22" width="18" style="963" customWidth="1"/>
    <col min="23" max="24" width="9.140625" style="963"/>
    <col min="25" max="25" width="19.85546875" style="963" bestFit="1" customWidth="1"/>
    <col min="26" max="26" width="10.140625" style="963" bestFit="1" customWidth="1"/>
    <col min="27" max="16384" width="9.140625" style="963"/>
  </cols>
  <sheetData>
    <row r="1" spans="1:25" s="956" customFormat="1" ht="15" x14ac:dyDescent="0.25">
      <c r="A1" s="1933" t="s">
        <v>1519</v>
      </c>
      <c r="B1" s="1933"/>
      <c r="C1" s="1933"/>
      <c r="D1" s="1933"/>
      <c r="E1" s="1933"/>
      <c r="F1" s="1933"/>
      <c r="G1" s="1933"/>
      <c r="H1" s="1933"/>
      <c r="I1" s="1933"/>
      <c r="J1" s="1933"/>
      <c r="K1" s="1933"/>
      <c r="L1" s="1933"/>
      <c r="M1" s="1933"/>
      <c r="N1" s="1933"/>
      <c r="O1" s="1933"/>
      <c r="P1" s="1933"/>
      <c r="Q1" s="1933"/>
      <c r="R1" s="1933"/>
      <c r="S1" s="1933"/>
    </row>
    <row r="2" spans="1:25" s="956" customFormat="1" ht="15" x14ac:dyDescent="0.25">
      <c r="A2" s="1933" t="s">
        <v>1935</v>
      </c>
      <c r="B2" s="1933"/>
      <c r="C2" s="1933"/>
      <c r="D2" s="1933"/>
      <c r="E2" s="1933"/>
      <c r="F2" s="1933"/>
      <c r="G2" s="1933"/>
      <c r="H2" s="1933"/>
      <c r="I2" s="1933"/>
      <c r="J2" s="1933"/>
      <c r="K2" s="1933"/>
      <c r="L2" s="1933"/>
      <c r="M2" s="1933"/>
      <c r="N2" s="1933"/>
      <c r="O2" s="1933"/>
      <c r="P2" s="1933"/>
      <c r="Q2" s="1933"/>
      <c r="R2" s="1933"/>
      <c r="S2" s="1933"/>
      <c r="T2" s="534"/>
      <c r="U2" s="534"/>
      <c r="V2" s="534"/>
    </row>
    <row r="3" spans="1:25" s="956" customFormat="1" ht="15" thickBot="1" x14ac:dyDescent="0.25">
      <c r="F3" s="67"/>
      <c r="H3" s="426"/>
      <c r="I3" s="16"/>
      <c r="J3" s="16"/>
      <c r="K3" s="16"/>
      <c r="L3" s="66"/>
      <c r="M3" s="66"/>
      <c r="N3" s="66"/>
      <c r="O3" s="66"/>
      <c r="Q3" s="427"/>
    </row>
    <row r="4" spans="1:25" s="956" customFormat="1" ht="30" customHeight="1" thickBot="1" x14ac:dyDescent="0.3">
      <c r="A4" s="1958" t="s">
        <v>943</v>
      </c>
      <c r="B4" s="1890" t="s">
        <v>2</v>
      </c>
      <c r="C4" s="1646" t="s">
        <v>584</v>
      </c>
      <c r="D4" s="1700"/>
      <c r="E4" s="1936"/>
      <c r="F4" s="1890" t="s">
        <v>585</v>
      </c>
      <c r="G4" s="1890" t="s">
        <v>1272</v>
      </c>
      <c r="H4" s="2059" t="s">
        <v>1275</v>
      </c>
      <c r="I4" s="1885" t="s">
        <v>10</v>
      </c>
      <c r="J4" s="1984" t="s">
        <v>1761</v>
      </c>
      <c r="K4" s="1888"/>
      <c r="L4" s="1985"/>
      <c r="M4" s="2063" t="s">
        <v>1934</v>
      </c>
      <c r="N4" s="1888"/>
      <c r="O4" s="1979"/>
      <c r="P4" s="1958" t="s">
        <v>1276</v>
      </c>
      <c r="Q4" s="2061"/>
      <c r="R4" s="2062" t="s">
        <v>1835</v>
      </c>
      <c r="S4" s="1657"/>
      <c r="T4" s="2064" t="s">
        <v>1790</v>
      </c>
      <c r="U4" s="2065"/>
      <c r="V4" s="2066"/>
    </row>
    <row r="5" spans="1:25" s="956" customFormat="1" ht="45.75" customHeight="1" thickBot="1" x14ac:dyDescent="0.3">
      <c r="A5" s="1960"/>
      <c r="B5" s="1746"/>
      <c r="C5" s="428" t="s">
        <v>586</v>
      </c>
      <c r="D5" s="429" t="s">
        <v>587</v>
      </c>
      <c r="E5" s="428" t="s">
        <v>588</v>
      </c>
      <c r="F5" s="1746"/>
      <c r="G5" s="1746"/>
      <c r="H5" s="2060"/>
      <c r="I5" s="1886"/>
      <c r="J5" s="430" t="s">
        <v>2</v>
      </c>
      <c r="K5" s="431"/>
      <c r="L5" s="532" t="s">
        <v>1608</v>
      </c>
      <c r="M5" s="800" t="s">
        <v>2</v>
      </c>
      <c r="N5" s="801"/>
      <c r="O5" s="802" t="s">
        <v>1608</v>
      </c>
      <c r="P5" s="554" t="s">
        <v>1762</v>
      </c>
      <c r="Q5" s="555" t="s">
        <v>1763</v>
      </c>
      <c r="R5" s="554" t="s">
        <v>1608</v>
      </c>
      <c r="S5" s="556" t="s">
        <v>1606</v>
      </c>
      <c r="T5" s="554" t="s">
        <v>2</v>
      </c>
      <c r="U5" s="557" t="s">
        <v>1606</v>
      </c>
      <c r="V5" s="558" t="s">
        <v>1791</v>
      </c>
    </row>
    <row r="6" spans="1:25" s="956" customFormat="1" ht="28.5" customHeight="1" x14ac:dyDescent="0.25">
      <c r="A6" s="968">
        <v>1</v>
      </c>
      <c r="B6" s="969">
        <v>40086</v>
      </c>
      <c r="C6" s="970" t="s">
        <v>1521</v>
      </c>
      <c r="D6" s="971" t="s">
        <v>1144</v>
      </c>
      <c r="E6" s="971" t="s">
        <v>1145</v>
      </c>
      <c r="F6" s="972" t="s">
        <v>133</v>
      </c>
      <c r="G6" s="971" t="s">
        <v>1525</v>
      </c>
      <c r="H6" s="973">
        <v>1111111111</v>
      </c>
      <c r="I6" s="974" t="s">
        <v>579</v>
      </c>
      <c r="J6" s="975">
        <v>40182</v>
      </c>
      <c r="K6" s="976">
        <v>4</v>
      </c>
      <c r="L6" s="977">
        <v>156250000</v>
      </c>
      <c r="M6" s="975"/>
      <c r="N6" s="976">
        <v>4</v>
      </c>
      <c r="O6" s="977">
        <v>156250000</v>
      </c>
      <c r="P6" s="2053">
        <v>40193</v>
      </c>
      <c r="Q6" s="2067">
        <v>156250000</v>
      </c>
      <c r="R6" s="2049">
        <v>0</v>
      </c>
      <c r="S6" s="2051" t="s">
        <v>1776</v>
      </c>
      <c r="T6" s="433">
        <v>40207</v>
      </c>
      <c r="U6" s="432" t="s">
        <v>1792</v>
      </c>
      <c r="V6" s="434">
        <v>20091872.420000002</v>
      </c>
      <c r="Y6" s="66"/>
    </row>
    <row r="7" spans="1:25" s="956" customFormat="1" ht="28.5" customHeight="1" x14ac:dyDescent="0.25">
      <c r="A7" s="978"/>
      <c r="B7" s="979"/>
      <c r="C7" s="917"/>
      <c r="D7" s="917"/>
      <c r="E7" s="917"/>
      <c r="F7" s="481"/>
      <c r="G7" s="917"/>
      <c r="H7" s="958"/>
      <c r="I7" s="962"/>
      <c r="J7" s="980"/>
      <c r="K7" s="981"/>
      <c r="L7" s="960"/>
      <c r="M7" s="980"/>
      <c r="N7" s="981"/>
      <c r="O7" s="960"/>
      <c r="P7" s="1568"/>
      <c r="Q7" s="2058"/>
      <c r="R7" s="2050"/>
      <c r="S7" s="2052"/>
      <c r="T7" s="433">
        <v>40233</v>
      </c>
      <c r="U7" s="432" t="s">
        <v>1936</v>
      </c>
      <c r="V7" s="434">
        <v>48922.020388332559</v>
      </c>
    </row>
    <row r="8" spans="1:25" s="956" customFormat="1" ht="28.5" customHeight="1" x14ac:dyDescent="0.2">
      <c r="A8" s="982">
        <v>2</v>
      </c>
      <c r="B8" s="349">
        <v>40086</v>
      </c>
      <c r="C8" s="983" t="s">
        <v>1521</v>
      </c>
      <c r="D8" s="326" t="s">
        <v>1144</v>
      </c>
      <c r="E8" s="326" t="s">
        <v>1145</v>
      </c>
      <c r="F8" s="984" t="s">
        <v>133</v>
      </c>
      <c r="G8" s="326" t="s">
        <v>1523</v>
      </c>
      <c r="H8" s="985">
        <v>2222222222</v>
      </c>
      <c r="I8" s="943" t="s">
        <v>579</v>
      </c>
      <c r="J8" s="986">
        <v>40182</v>
      </c>
      <c r="K8" s="987">
        <v>4</v>
      </c>
      <c r="L8" s="988">
        <v>200000000</v>
      </c>
      <c r="M8" s="986"/>
      <c r="N8" s="987">
        <v>4</v>
      </c>
      <c r="O8" s="988">
        <v>200000000</v>
      </c>
      <c r="P8" s="300">
        <v>40189</v>
      </c>
      <c r="Q8" s="393">
        <v>34000000</v>
      </c>
      <c r="R8" s="155">
        <f>IF($L8&lt;&gt;0,$L8-$Q8)</f>
        <v>166000000</v>
      </c>
      <c r="S8" s="59" t="s">
        <v>1523</v>
      </c>
      <c r="T8" s="139"/>
      <c r="U8" s="952" t="s">
        <v>591</v>
      </c>
      <c r="V8" s="947"/>
    </row>
    <row r="9" spans="1:25" s="956" customFormat="1" ht="28.5" customHeight="1" x14ac:dyDescent="0.2">
      <c r="A9" s="989"/>
      <c r="B9" s="990"/>
      <c r="C9" s="991"/>
      <c r="D9" s="991"/>
      <c r="E9" s="991"/>
      <c r="F9" s="992"/>
      <c r="G9" s="991"/>
      <c r="H9" s="993"/>
      <c r="I9" s="994"/>
      <c r="J9" s="995"/>
      <c r="K9" s="996"/>
      <c r="L9" s="997"/>
      <c r="M9" s="995"/>
      <c r="N9" s="996"/>
      <c r="O9" s="997"/>
      <c r="P9" s="1567">
        <v>40190</v>
      </c>
      <c r="Q9" s="2057">
        <v>166000000</v>
      </c>
      <c r="R9" s="2054">
        <v>0</v>
      </c>
      <c r="S9" s="2055" t="s">
        <v>1764</v>
      </c>
      <c r="T9" s="961">
        <v>40207</v>
      </c>
      <c r="U9" s="917" t="s">
        <v>1792</v>
      </c>
      <c r="V9" s="960">
        <v>502301.83</v>
      </c>
    </row>
    <row r="10" spans="1:25" s="956" customFormat="1" ht="28.5" customHeight="1" x14ac:dyDescent="0.2">
      <c r="A10" s="998"/>
      <c r="B10" s="999"/>
      <c r="C10" s="1000"/>
      <c r="D10" s="1000"/>
      <c r="E10" s="1000"/>
      <c r="F10" s="474"/>
      <c r="G10" s="1000"/>
      <c r="H10" s="1001"/>
      <c r="I10" s="1002"/>
      <c r="J10" s="1003"/>
      <c r="K10" s="1004"/>
      <c r="L10" s="1005"/>
      <c r="M10" s="1003"/>
      <c r="N10" s="1004"/>
      <c r="O10" s="1005"/>
      <c r="P10" s="1568"/>
      <c r="Q10" s="2058"/>
      <c r="R10" s="2050"/>
      <c r="S10" s="2056"/>
      <c r="T10" s="961">
        <v>40233</v>
      </c>
      <c r="U10" s="917" t="s">
        <v>1936</v>
      </c>
      <c r="V10" s="960">
        <v>1223.06</v>
      </c>
      <c r="Y10" s="531"/>
    </row>
    <row r="11" spans="1:25" s="956" customFormat="1" ht="28.5" customHeight="1" x14ac:dyDescent="0.2">
      <c r="A11" s="965">
        <v>1</v>
      </c>
      <c r="B11" s="964">
        <v>40086</v>
      </c>
      <c r="C11" s="917" t="s">
        <v>1520</v>
      </c>
      <c r="D11" s="917" t="s">
        <v>1144</v>
      </c>
      <c r="E11" s="918" t="s">
        <v>1145</v>
      </c>
      <c r="F11" s="966" t="s">
        <v>133</v>
      </c>
      <c r="G11" s="917" t="s">
        <v>1525</v>
      </c>
      <c r="H11" s="563">
        <v>1111111111.1099999</v>
      </c>
      <c r="I11" s="459" t="s">
        <v>579</v>
      </c>
      <c r="J11" s="139">
        <v>40259</v>
      </c>
      <c r="K11" s="967">
        <v>6</v>
      </c>
      <c r="L11" s="921">
        <v>1244437500</v>
      </c>
      <c r="M11" s="923">
        <v>40375</v>
      </c>
      <c r="N11" s="924"/>
      <c r="O11" s="925">
        <v>856000000</v>
      </c>
      <c r="P11" s="435"/>
      <c r="Q11" s="393"/>
      <c r="R11" s="137"/>
      <c r="S11" s="69"/>
      <c r="T11" s="137"/>
      <c r="U11" s="3"/>
      <c r="V11" s="96"/>
      <c r="Y11" s="531"/>
    </row>
    <row r="12" spans="1:25" s="946" customFormat="1" ht="28.5" customHeight="1" x14ac:dyDescent="0.2">
      <c r="A12" s="982">
        <v>2</v>
      </c>
      <c r="B12" s="349">
        <v>40086</v>
      </c>
      <c r="C12" s="983" t="s">
        <v>1520</v>
      </c>
      <c r="D12" s="326" t="s">
        <v>1144</v>
      </c>
      <c r="E12" s="326" t="s">
        <v>1145</v>
      </c>
      <c r="F12" s="984" t="s">
        <v>133</v>
      </c>
      <c r="G12" s="326" t="s">
        <v>1523</v>
      </c>
      <c r="H12" s="985">
        <v>2222222222.2199998</v>
      </c>
      <c r="I12" s="943" t="s">
        <v>579</v>
      </c>
      <c r="J12" s="986">
        <v>40259</v>
      </c>
      <c r="K12" s="326">
        <v>6</v>
      </c>
      <c r="L12" s="988">
        <v>2488875000</v>
      </c>
      <c r="M12" s="986">
        <v>40375</v>
      </c>
      <c r="N12" s="985"/>
      <c r="O12" s="988">
        <v>1712000000</v>
      </c>
      <c r="P12" s="4">
        <v>40227</v>
      </c>
      <c r="Q12" s="576">
        <v>4888718.07</v>
      </c>
      <c r="R12" s="577">
        <f>O12-Q12</f>
        <v>1707111281.9300001</v>
      </c>
      <c r="S12" s="59" t="s">
        <v>1523</v>
      </c>
      <c r="T12" s="578"/>
      <c r="U12" s="551"/>
      <c r="V12" s="579"/>
      <c r="Y12" s="580"/>
    </row>
    <row r="13" spans="1:25" s="946" customFormat="1" ht="28.5" customHeight="1" x14ac:dyDescent="0.2">
      <c r="A13" s="989"/>
      <c r="B13" s="990"/>
      <c r="C13" s="991"/>
      <c r="D13" s="991"/>
      <c r="E13" s="991"/>
      <c r="F13" s="992"/>
      <c r="G13" s="991"/>
      <c r="H13" s="993"/>
      <c r="I13" s="994"/>
      <c r="J13" s="995"/>
      <c r="K13" s="991"/>
      <c r="L13" s="997"/>
      <c r="M13" s="995"/>
      <c r="N13" s="993"/>
      <c r="O13" s="997"/>
      <c r="P13" s="4">
        <v>40283</v>
      </c>
      <c r="Q13" s="576">
        <v>7066434</v>
      </c>
      <c r="R13" s="577">
        <f>R12-Q13</f>
        <v>1700044847.9300001</v>
      </c>
      <c r="S13" s="59" t="s">
        <v>1523</v>
      </c>
      <c r="T13" s="578"/>
      <c r="U13" s="551"/>
      <c r="V13" s="579"/>
      <c r="Y13" s="580"/>
    </row>
    <row r="14" spans="1:25" s="946" customFormat="1" ht="28.5" customHeight="1" x14ac:dyDescent="0.25">
      <c r="A14" s="989"/>
      <c r="B14" s="990"/>
      <c r="C14" s="991"/>
      <c r="D14" s="991"/>
      <c r="E14" s="991"/>
      <c r="F14" s="992"/>
      <c r="G14" s="991"/>
      <c r="H14" s="993"/>
      <c r="I14" s="994"/>
      <c r="J14" s="995"/>
      <c r="K14" s="991"/>
      <c r="L14" s="997"/>
      <c r="M14" s="995"/>
      <c r="N14" s="993"/>
      <c r="O14" s="997"/>
      <c r="P14" s="4">
        <v>40436</v>
      </c>
      <c r="Q14" s="1423">
        <v>60022673.780000001</v>
      </c>
      <c r="R14" s="577">
        <f>R13-Q14</f>
        <v>1640022174.1500001</v>
      </c>
      <c r="S14" s="506" t="s">
        <v>1523</v>
      </c>
      <c r="T14" s="578"/>
      <c r="U14" s="551"/>
      <c r="V14" s="579"/>
      <c r="Y14" s="580"/>
    </row>
    <row r="15" spans="1:25" s="1418" customFormat="1" ht="28.5" customHeight="1" x14ac:dyDescent="0.25">
      <c r="A15" s="998"/>
      <c r="B15" s="999"/>
      <c r="C15" s="1000"/>
      <c r="D15" s="1000"/>
      <c r="E15" s="1000"/>
      <c r="F15" s="474"/>
      <c r="G15" s="1000"/>
      <c r="H15" s="1419"/>
      <c r="I15" s="1420"/>
      <c r="J15" s="1003"/>
      <c r="K15" s="1000"/>
      <c r="L15" s="1421"/>
      <c r="M15" s="1003"/>
      <c r="N15" s="1422"/>
      <c r="O15" s="1421"/>
      <c r="P15" s="4">
        <v>40497</v>
      </c>
      <c r="Q15" s="1424">
        <v>132928628.17</v>
      </c>
      <c r="R15" s="577">
        <f>R14-Q15</f>
        <v>1507093545.98</v>
      </c>
      <c r="S15" s="506" t="s">
        <v>1523</v>
      </c>
      <c r="T15" s="578"/>
      <c r="U15" s="551"/>
      <c r="V15" s="579"/>
      <c r="Y15" s="580"/>
    </row>
    <row r="16" spans="1:25" s="956" customFormat="1" ht="28.5" customHeight="1" x14ac:dyDescent="0.2">
      <c r="A16" s="941">
        <v>1</v>
      </c>
      <c r="B16" s="942">
        <v>40087</v>
      </c>
      <c r="C16" s="922" t="s">
        <v>1527</v>
      </c>
      <c r="D16" s="917" t="s">
        <v>1144</v>
      </c>
      <c r="E16" s="918" t="s">
        <v>1145</v>
      </c>
      <c r="F16" s="957" t="s">
        <v>133</v>
      </c>
      <c r="G16" s="917" t="s">
        <v>1525</v>
      </c>
      <c r="H16" s="563">
        <v>1111111111.1099999</v>
      </c>
      <c r="I16" s="454" t="s">
        <v>579</v>
      </c>
      <c r="J16" s="961">
        <v>40259</v>
      </c>
      <c r="K16" s="918">
        <v>6</v>
      </c>
      <c r="L16" s="921">
        <v>1262037500</v>
      </c>
      <c r="M16" s="923">
        <v>40375</v>
      </c>
      <c r="N16" s="924"/>
      <c r="O16" s="925">
        <v>1149487000</v>
      </c>
      <c r="P16" s="575"/>
      <c r="Q16" s="393"/>
      <c r="R16" s="137"/>
      <c r="S16" s="69"/>
      <c r="T16" s="137"/>
      <c r="U16" s="3"/>
      <c r="V16" s="96"/>
    </row>
    <row r="17" spans="1:25" s="956" customFormat="1" ht="28.5" customHeight="1" x14ac:dyDescent="0.2">
      <c r="A17" s="399">
        <v>2</v>
      </c>
      <c r="B17" s="948">
        <v>40087</v>
      </c>
      <c r="C17" s="926" t="s">
        <v>1527</v>
      </c>
      <c r="D17" s="950" t="s">
        <v>1144</v>
      </c>
      <c r="E17" s="952" t="s">
        <v>1145</v>
      </c>
      <c r="F17" s="954" t="s">
        <v>133</v>
      </c>
      <c r="G17" s="950" t="s">
        <v>1523</v>
      </c>
      <c r="H17" s="93">
        <v>2222222222.2199998</v>
      </c>
      <c r="I17" s="459" t="s">
        <v>579</v>
      </c>
      <c r="J17" s="139">
        <v>40259</v>
      </c>
      <c r="K17" s="952">
        <v>6</v>
      </c>
      <c r="L17" s="927">
        <v>2524075000</v>
      </c>
      <c r="M17" s="928">
        <v>40375</v>
      </c>
      <c r="N17" s="929"/>
      <c r="O17" s="930">
        <v>2298974000</v>
      </c>
      <c r="P17" s="435"/>
      <c r="Q17" s="393"/>
      <c r="R17" s="137"/>
      <c r="S17" s="69"/>
      <c r="T17" s="137"/>
      <c r="U17" s="3"/>
      <c r="V17" s="96"/>
    </row>
    <row r="18" spans="1:25" s="956" customFormat="1" ht="28.5" customHeight="1" x14ac:dyDescent="0.2">
      <c r="A18" s="941">
        <v>1</v>
      </c>
      <c r="B18" s="942">
        <v>40088</v>
      </c>
      <c r="C18" s="922" t="s">
        <v>1528</v>
      </c>
      <c r="D18" s="917" t="s">
        <v>1144</v>
      </c>
      <c r="E18" s="918" t="s">
        <v>1145</v>
      </c>
      <c r="F18" s="957" t="s">
        <v>133</v>
      </c>
      <c r="G18" s="917" t="s">
        <v>1525</v>
      </c>
      <c r="H18" s="563">
        <v>1111111111.1099999</v>
      </c>
      <c r="I18" s="454" t="s">
        <v>579</v>
      </c>
      <c r="J18" s="139">
        <v>40259</v>
      </c>
      <c r="K18" s="952">
        <v>6</v>
      </c>
      <c r="L18" s="921">
        <v>1244437500</v>
      </c>
      <c r="M18" s="923">
        <v>40375</v>
      </c>
      <c r="N18" s="924"/>
      <c r="O18" s="925">
        <v>1150423500</v>
      </c>
      <c r="P18" s="435"/>
      <c r="Q18" s="393"/>
      <c r="R18" s="137"/>
      <c r="S18" s="69"/>
      <c r="T18" s="137"/>
      <c r="U18" s="3"/>
      <c r="V18" s="96"/>
    </row>
    <row r="19" spans="1:25" s="956" customFormat="1" ht="28.5" customHeight="1" x14ac:dyDescent="0.2">
      <c r="A19" s="399">
        <v>2</v>
      </c>
      <c r="B19" s="948">
        <v>40088</v>
      </c>
      <c r="C19" s="926" t="s">
        <v>1528</v>
      </c>
      <c r="D19" s="950" t="s">
        <v>1144</v>
      </c>
      <c r="E19" s="952" t="s">
        <v>1145</v>
      </c>
      <c r="F19" s="954" t="s">
        <v>133</v>
      </c>
      <c r="G19" s="950" t="s">
        <v>1523</v>
      </c>
      <c r="H19" s="93">
        <v>2222222222.2199998</v>
      </c>
      <c r="I19" s="459" t="s">
        <v>579</v>
      </c>
      <c r="J19" s="139">
        <v>40259</v>
      </c>
      <c r="K19" s="952">
        <v>6</v>
      </c>
      <c r="L19" s="927">
        <v>2488875000</v>
      </c>
      <c r="M19" s="928">
        <v>40375</v>
      </c>
      <c r="N19" s="929"/>
      <c r="O19" s="930">
        <v>2300847000</v>
      </c>
      <c r="P19" s="435"/>
      <c r="Q19" s="393"/>
      <c r="R19" s="137"/>
      <c r="S19" s="69"/>
      <c r="T19" s="137"/>
      <c r="U19" s="3"/>
      <c r="V19" s="96"/>
      <c r="Y19" s="66"/>
    </row>
    <row r="20" spans="1:25" s="956" customFormat="1" ht="28.5" customHeight="1" x14ac:dyDescent="0.2">
      <c r="A20" s="399">
        <v>1</v>
      </c>
      <c r="B20" s="948">
        <v>40088</v>
      </c>
      <c r="C20" s="926" t="s">
        <v>1536</v>
      </c>
      <c r="D20" s="950" t="s">
        <v>1144</v>
      </c>
      <c r="E20" s="952" t="s">
        <v>1145</v>
      </c>
      <c r="F20" s="954" t="s">
        <v>133</v>
      </c>
      <c r="G20" s="950" t="s">
        <v>1525</v>
      </c>
      <c r="H20" s="563">
        <v>1111111111.1099999</v>
      </c>
      <c r="I20" s="459" t="s">
        <v>579</v>
      </c>
      <c r="J20" s="139">
        <v>40259</v>
      </c>
      <c r="K20" s="952">
        <v>6</v>
      </c>
      <c r="L20" s="921">
        <v>1244437500</v>
      </c>
      <c r="M20" s="923">
        <v>40375</v>
      </c>
      <c r="N20" s="924"/>
      <c r="O20" s="925">
        <v>694980000</v>
      </c>
      <c r="P20" s="435"/>
      <c r="Q20" s="393"/>
      <c r="R20" s="137"/>
      <c r="S20" s="69"/>
      <c r="T20" s="137"/>
      <c r="U20" s="3"/>
      <c r="V20" s="96"/>
    </row>
    <row r="21" spans="1:25" s="956" customFormat="1" ht="28.5" customHeight="1" x14ac:dyDescent="0.2">
      <c r="A21" s="399">
        <v>2</v>
      </c>
      <c r="B21" s="948">
        <v>40088</v>
      </c>
      <c r="C21" s="926" t="s">
        <v>1536</v>
      </c>
      <c r="D21" s="950" t="s">
        <v>1144</v>
      </c>
      <c r="E21" s="952" t="s">
        <v>1145</v>
      </c>
      <c r="F21" s="954" t="s">
        <v>133</v>
      </c>
      <c r="G21" s="950" t="s">
        <v>1523</v>
      </c>
      <c r="H21" s="93">
        <v>2222222222.2199998</v>
      </c>
      <c r="I21" s="459" t="s">
        <v>579</v>
      </c>
      <c r="J21" s="139">
        <v>40259</v>
      </c>
      <c r="K21" s="952">
        <v>6</v>
      </c>
      <c r="L21" s="927">
        <v>2488875000</v>
      </c>
      <c r="M21" s="928">
        <v>40375</v>
      </c>
      <c r="N21" s="929"/>
      <c r="O21" s="930">
        <v>1389960000</v>
      </c>
      <c r="P21" s="435"/>
      <c r="Q21" s="393"/>
      <c r="R21" s="137"/>
      <c r="S21" s="69"/>
      <c r="T21" s="137"/>
      <c r="U21" s="3"/>
      <c r="V21" s="96"/>
    </row>
    <row r="22" spans="1:25" s="956" customFormat="1" ht="28.5" customHeight="1" x14ac:dyDescent="0.2">
      <c r="A22" s="399">
        <v>1</v>
      </c>
      <c r="B22" s="948">
        <v>40116</v>
      </c>
      <c r="C22" s="931" t="s">
        <v>1615</v>
      </c>
      <c r="D22" s="950" t="s">
        <v>1144</v>
      </c>
      <c r="E22" s="952" t="s">
        <v>1145</v>
      </c>
      <c r="F22" s="954" t="s">
        <v>133</v>
      </c>
      <c r="G22" s="950" t="s">
        <v>1525</v>
      </c>
      <c r="H22" s="563">
        <v>1111111111.1099999</v>
      </c>
      <c r="I22" s="459" t="s">
        <v>579</v>
      </c>
      <c r="J22" s="139">
        <v>40259</v>
      </c>
      <c r="K22" s="952">
        <v>6</v>
      </c>
      <c r="L22" s="921">
        <v>1271337500</v>
      </c>
      <c r="M22" s="923">
        <v>40375</v>
      </c>
      <c r="N22" s="924"/>
      <c r="O22" s="925">
        <v>1243275000</v>
      </c>
      <c r="P22" s="435"/>
      <c r="Q22" s="393"/>
      <c r="R22" s="137"/>
      <c r="S22" s="69"/>
      <c r="T22" s="137"/>
      <c r="U22" s="3"/>
      <c r="V22" s="96"/>
    </row>
    <row r="23" spans="1:25" s="956" customFormat="1" ht="28.5" customHeight="1" x14ac:dyDescent="0.2">
      <c r="A23" s="399">
        <v>2</v>
      </c>
      <c r="B23" s="948">
        <v>40116</v>
      </c>
      <c r="C23" s="931" t="s">
        <v>1615</v>
      </c>
      <c r="D23" s="950" t="s">
        <v>1144</v>
      </c>
      <c r="E23" s="952" t="s">
        <v>1145</v>
      </c>
      <c r="F23" s="954" t="s">
        <v>133</v>
      </c>
      <c r="G23" s="950" t="s">
        <v>1523</v>
      </c>
      <c r="H23" s="93">
        <v>2222222222.2199998</v>
      </c>
      <c r="I23" s="459" t="s">
        <v>579</v>
      </c>
      <c r="J23" s="139">
        <v>40259</v>
      </c>
      <c r="K23" s="952">
        <v>6</v>
      </c>
      <c r="L23" s="927">
        <v>2542675000</v>
      </c>
      <c r="M23" s="928">
        <v>40375</v>
      </c>
      <c r="N23" s="929"/>
      <c r="O23" s="930">
        <v>2486550000</v>
      </c>
      <c r="P23" s="435"/>
      <c r="Q23" s="393"/>
      <c r="R23" s="137"/>
      <c r="S23" s="69"/>
      <c r="T23" s="137"/>
      <c r="U23" s="3"/>
      <c r="V23" s="96"/>
    </row>
    <row r="24" spans="1:25" s="956" customFormat="1" ht="28.5" customHeight="1" x14ac:dyDescent="0.2">
      <c r="A24" s="399">
        <v>1</v>
      </c>
      <c r="B24" s="948">
        <v>40121</v>
      </c>
      <c r="C24" s="932" t="s">
        <v>1628</v>
      </c>
      <c r="D24" s="950" t="s">
        <v>1144</v>
      </c>
      <c r="E24" s="952" t="s">
        <v>1145</v>
      </c>
      <c r="F24" s="954" t="s">
        <v>133</v>
      </c>
      <c r="G24" s="950" t="s">
        <v>1525</v>
      </c>
      <c r="H24" s="563">
        <v>1111111111.1099999</v>
      </c>
      <c r="I24" s="459" t="s">
        <v>579</v>
      </c>
      <c r="J24" s="139">
        <v>40259</v>
      </c>
      <c r="K24" s="952">
        <v>6</v>
      </c>
      <c r="L24" s="921">
        <v>1244437500</v>
      </c>
      <c r="M24" s="923">
        <v>40375</v>
      </c>
      <c r="N24" s="924"/>
      <c r="O24" s="925">
        <v>620578257.86000001</v>
      </c>
      <c r="P24" s="435"/>
      <c r="Q24" s="393"/>
      <c r="R24" s="137"/>
      <c r="S24" s="69"/>
      <c r="T24" s="137"/>
      <c r="U24" s="3"/>
      <c r="V24" s="96"/>
    </row>
    <row r="25" spans="1:25" s="956" customFormat="1" ht="28.5" customHeight="1" x14ac:dyDescent="0.2">
      <c r="A25" s="399">
        <v>2</v>
      </c>
      <c r="B25" s="948">
        <v>40121</v>
      </c>
      <c r="C25" s="932" t="s">
        <v>1628</v>
      </c>
      <c r="D25" s="950" t="s">
        <v>1144</v>
      </c>
      <c r="E25" s="952" t="s">
        <v>1145</v>
      </c>
      <c r="F25" s="954" t="s">
        <v>133</v>
      </c>
      <c r="G25" s="950" t="s">
        <v>1523</v>
      </c>
      <c r="H25" s="93">
        <v>2222222222.2199998</v>
      </c>
      <c r="I25" s="459" t="s">
        <v>579</v>
      </c>
      <c r="J25" s="139">
        <v>40259</v>
      </c>
      <c r="K25" s="952">
        <v>6</v>
      </c>
      <c r="L25" s="927">
        <v>2488875000</v>
      </c>
      <c r="M25" s="928">
        <v>40375</v>
      </c>
      <c r="N25" s="929"/>
      <c r="O25" s="930">
        <v>1241156515.72</v>
      </c>
      <c r="P25" s="435"/>
      <c r="Q25" s="393"/>
      <c r="R25" s="137"/>
      <c r="S25" s="69"/>
      <c r="T25" s="137"/>
      <c r="U25" s="3"/>
      <c r="V25" s="96"/>
    </row>
    <row r="26" spans="1:25" s="956" customFormat="1" ht="28.5" customHeight="1" x14ac:dyDescent="0.2">
      <c r="A26" s="399">
        <v>1</v>
      </c>
      <c r="B26" s="948">
        <v>40142</v>
      </c>
      <c r="C26" s="932" t="s">
        <v>1650</v>
      </c>
      <c r="D26" s="950" t="s">
        <v>1144</v>
      </c>
      <c r="E26" s="952" t="s">
        <v>1145</v>
      </c>
      <c r="F26" s="954" t="s">
        <v>133</v>
      </c>
      <c r="G26" s="950" t="s">
        <v>1525</v>
      </c>
      <c r="H26" s="563">
        <v>1111111111.1099999</v>
      </c>
      <c r="I26" s="459" t="s">
        <v>579</v>
      </c>
      <c r="J26" s="139">
        <v>40259</v>
      </c>
      <c r="K26" s="952">
        <v>6</v>
      </c>
      <c r="L26" s="921">
        <v>1244437500</v>
      </c>
      <c r="M26" s="923">
        <v>40375</v>
      </c>
      <c r="N26" s="924"/>
      <c r="O26" s="925">
        <v>474550000</v>
      </c>
      <c r="P26" s="435"/>
      <c r="Q26" s="393"/>
      <c r="R26" s="137"/>
      <c r="S26" s="69"/>
      <c r="T26" s="137"/>
      <c r="U26" s="3"/>
      <c r="V26" s="96"/>
    </row>
    <row r="27" spans="1:25" s="956" customFormat="1" ht="28.5" customHeight="1" x14ac:dyDescent="0.2">
      <c r="A27" s="399">
        <v>2</v>
      </c>
      <c r="B27" s="948">
        <v>40142</v>
      </c>
      <c r="C27" s="932" t="s">
        <v>1650</v>
      </c>
      <c r="D27" s="950" t="s">
        <v>1144</v>
      </c>
      <c r="E27" s="952" t="s">
        <v>1145</v>
      </c>
      <c r="F27" s="954" t="s">
        <v>133</v>
      </c>
      <c r="G27" s="950" t="s">
        <v>1523</v>
      </c>
      <c r="H27" s="93">
        <v>2222222222.2199998</v>
      </c>
      <c r="I27" s="459" t="s">
        <v>579</v>
      </c>
      <c r="J27" s="139">
        <v>40259</v>
      </c>
      <c r="K27" s="952">
        <v>6</v>
      </c>
      <c r="L27" s="927">
        <v>2488875000</v>
      </c>
      <c r="M27" s="928">
        <v>40375</v>
      </c>
      <c r="N27" s="929"/>
      <c r="O27" s="930">
        <v>949100000</v>
      </c>
      <c r="P27" s="435"/>
      <c r="Q27" s="393"/>
      <c r="R27" s="137"/>
      <c r="S27" s="69"/>
      <c r="T27" s="137"/>
      <c r="U27" s="3"/>
      <c r="V27" s="96"/>
    </row>
    <row r="28" spans="1:25" s="956" customFormat="1" ht="28.5" customHeight="1" x14ac:dyDescent="0.2">
      <c r="A28" s="399">
        <v>1</v>
      </c>
      <c r="B28" s="948">
        <v>40165</v>
      </c>
      <c r="C28" s="932" t="s">
        <v>1715</v>
      </c>
      <c r="D28" s="950" t="s">
        <v>1144</v>
      </c>
      <c r="E28" s="952" t="s">
        <v>1145</v>
      </c>
      <c r="F28" s="954" t="s">
        <v>133</v>
      </c>
      <c r="G28" s="950" t="s">
        <v>1525</v>
      </c>
      <c r="H28" s="563">
        <v>1111111111.1099999</v>
      </c>
      <c r="I28" s="459" t="s">
        <v>579</v>
      </c>
      <c r="J28" s="139">
        <v>40259</v>
      </c>
      <c r="K28" s="952">
        <v>6</v>
      </c>
      <c r="L28" s="921">
        <v>1244437500</v>
      </c>
      <c r="M28" s="923">
        <v>40375</v>
      </c>
      <c r="N28" s="924"/>
      <c r="O28" s="925">
        <v>1160784100</v>
      </c>
      <c r="P28" s="435"/>
      <c r="Q28" s="393"/>
      <c r="R28" s="137"/>
      <c r="S28" s="69"/>
      <c r="T28" s="137"/>
      <c r="U28" s="3"/>
      <c r="V28" s="96"/>
    </row>
    <row r="29" spans="1:25" s="956" customFormat="1" ht="28.5" customHeight="1" thickBot="1" x14ac:dyDescent="0.25">
      <c r="A29" s="933">
        <v>2</v>
      </c>
      <c r="B29" s="949">
        <v>40165</v>
      </c>
      <c r="C29" s="934" t="s">
        <v>1715</v>
      </c>
      <c r="D29" s="951" t="s">
        <v>1144</v>
      </c>
      <c r="E29" s="953" t="s">
        <v>1145</v>
      </c>
      <c r="F29" s="955" t="s">
        <v>133</v>
      </c>
      <c r="G29" s="951" t="s">
        <v>1523</v>
      </c>
      <c r="H29" s="128">
        <v>2222222222.2199998</v>
      </c>
      <c r="I29" s="935" t="s">
        <v>579</v>
      </c>
      <c r="J29" s="936">
        <v>40259</v>
      </c>
      <c r="K29" s="953">
        <v>6</v>
      </c>
      <c r="L29" s="937">
        <v>2488875000</v>
      </c>
      <c r="M29" s="938">
        <v>40375</v>
      </c>
      <c r="N29" s="939"/>
      <c r="O29" s="940">
        <v>2321568200</v>
      </c>
      <c r="P29" s="27"/>
      <c r="Q29" s="437"/>
      <c r="R29" s="138"/>
      <c r="S29" s="113"/>
      <c r="T29" s="138"/>
      <c r="U29" s="9"/>
      <c r="V29" s="28"/>
    </row>
    <row r="30" spans="1:25" s="956" customFormat="1" ht="14.25" x14ac:dyDescent="0.2">
      <c r="F30" s="67"/>
      <c r="H30" s="66"/>
      <c r="I30" s="16"/>
      <c r="J30" s="16"/>
      <c r="K30" s="16"/>
      <c r="L30" s="66"/>
      <c r="M30" s="66"/>
      <c r="N30" s="66"/>
      <c r="O30" s="66"/>
      <c r="Q30" s="66"/>
    </row>
    <row r="31" spans="1:25" s="956" customFormat="1" ht="15.75" thickBot="1" x14ac:dyDescent="0.3">
      <c r="F31" s="67"/>
      <c r="G31" s="945" t="s">
        <v>1939</v>
      </c>
      <c r="H31" s="438">
        <f>SUM(H6:H29)</f>
        <v>29999999999.640007</v>
      </c>
      <c r="I31" s="16"/>
      <c r="K31" s="1933" t="s">
        <v>1940</v>
      </c>
      <c r="L31" s="1933"/>
      <c r="M31" s="1933"/>
      <c r="N31" s="1933"/>
      <c r="O31" s="438">
        <f>SUM(O6:O29)</f>
        <v>22406483573.580002</v>
      </c>
      <c r="P31" s="2048" t="s">
        <v>1741</v>
      </c>
      <c r="Q31" s="2048"/>
      <c r="R31" s="2048"/>
      <c r="S31" s="438">
        <f>SUM(Q6:Q29)</f>
        <v>561156454.01999998</v>
      </c>
      <c r="T31" s="1933" t="s">
        <v>1789</v>
      </c>
      <c r="U31" s="1933"/>
      <c r="V31" s="438">
        <f>SUM(V6:V29)</f>
        <v>20644319.33038833</v>
      </c>
    </row>
    <row r="32" spans="1:25" s="956" customFormat="1" ht="15.75" thickTop="1" x14ac:dyDescent="0.25">
      <c r="F32" s="67"/>
      <c r="H32" s="426"/>
      <c r="I32" s="16"/>
      <c r="J32" s="16"/>
      <c r="K32" s="16"/>
      <c r="M32" s="534"/>
      <c r="N32" s="534"/>
      <c r="O32" s="534"/>
      <c r="P32" s="534"/>
      <c r="Q32" s="534"/>
    </row>
    <row r="33" spans="1:23" ht="14.25" x14ac:dyDescent="0.2">
      <c r="A33" s="1683" t="s">
        <v>1524</v>
      </c>
      <c r="B33" s="1683"/>
      <c r="C33" s="1683"/>
      <c r="D33" s="1683"/>
      <c r="E33" s="1683"/>
      <c r="F33" s="1683"/>
      <c r="G33" s="1683"/>
      <c r="H33" s="1683"/>
      <c r="I33" s="1683"/>
      <c r="J33" s="1683"/>
      <c r="K33" s="1683"/>
      <c r="L33" s="1683"/>
      <c r="M33" s="1683"/>
      <c r="N33" s="1683"/>
      <c r="O33" s="1683"/>
      <c r="P33" s="1683"/>
      <c r="Q33" s="1683"/>
      <c r="R33" s="1683"/>
      <c r="S33" s="1683"/>
      <c r="T33" s="944"/>
      <c r="U33" s="944"/>
      <c r="V33" s="944"/>
      <c r="W33" s="944"/>
    </row>
    <row r="34" spans="1:23" ht="12.75" customHeight="1" x14ac:dyDescent="0.2">
      <c r="A34" s="2046" t="s">
        <v>1526</v>
      </c>
      <c r="B34" s="2046"/>
      <c r="C34" s="2046"/>
      <c r="D34" s="2046"/>
      <c r="E34" s="2046"/>
      <c r="F34" s="2046"/>
      <c r="G34" s="2046"/>
      <c r="H34" s="2046"/>
      <c r="I34" s="2046"/>
      <c r="J34" s="2046"/>
      <c r="K34" s="2046"/>
      <c r="L34" s="2046"/>
      <c r="M34" s="2046"/>
      <c r="N34" s="2046"/>
      <c r="O34" s="2046"/>
      <c r="P34" s="2046"/>
      <c r="Q34" s="2046"/>
      <c r="R34" s="2046"/>
      <c r="S34" s="2046"/>
      <c r="T34" s="959"/>
      <c r="U34" s="959"/>
    </row>
    <row r="35" spans="1:23" ht="14.25" x14ac:dyDescent="0.2">
      <c r="A35" s="2047" t="s">
        <v>1840</v>
      </c>
      <c r="B35" s="2047"/>
      <c r="C35" s="2047"/>
      <c r="D35" s="2047"/>
      <c r="E35" s="2047"/>
      <c r="F35" s="2047"/>
      <c r="G35" s="2047"/>
      <c r="H35" s="2047"/>
      <c r="I35" s="2047"/>
      <c r="J35" s="2047"/>
      <c r="K35" s="2047"/>
      <c r="L35" s="2047"/>
      <c r="M35" s="2047"/>
      <c r="N35" s="2047"/>
      <c r="O35" s="2047"/>
      <c r="P35" s="2047"/>
      <c r="Q35" s="2047"/>
      <c r="R35" s="2047"/>
      <c r="S35" s="2047"/>
    </row>
    <row r="36" spans="1:23" ht="14.25" x14ac:dyDescent="0.2">
      <c r="A36" s="2047" t="s">
        <v>1937</v>
      </c>
      <c r="B36" s="2047"/>
      <c r="C36" s="2047"/>
      <c r="D36" s="2047"/>
      <c r="E36" s="2047"/>
      <c r="F36" s="2047"/>
      <c r="G36" s="2047"/>
      <c r="H36" s="2047"/>
      <c r="I36" s="2047"/>
      <c r="J36" s="2047"/>
      <c r="K36" s="2047"/>
      <c r="L36" s="2047"/>
      <c r="M36" s="2047"/>
      <c r="N36" s="2047"/>
      <c r="O36" s="2047"/>
      <c r="P36" s="2047"/>
      <c r="Q36" s="2047"/>
      <c r="R36" s="2047"/>
      <c r="S36" s="2047"/>
    </row>
    <row r="37" spans="1:23" ht="14.25" x14ac:dyDescent="0.2">
      <c r="A37" s="2047" t="s">
        <v>1777</v>
      </c>
      <c r="B37" s="2047"/>
      <c r="C37" s="2047"/>
      <c r="D37" s="2047"/>
      <c r="E37" s="2047"/>
      <c r="F37" s="2047"/>
      <c r="G37" s="2047"/>
      <c r="H37" s="2047"/>
      <c r="I37" s="2047"/>
      <c r="J37" s="2047"/>
      <c r="K37" s="2047"/>
      <c r="L37" s="2047"/>
      <c r="M37" s="2047"/>
      <c r="N37" s="2047"/>
      <c r="O37" s="2047"/>
      <c r="P37" s="2047"/>
      <c r="Q37" s="2047"/>
      <c r="R37" s="2047"/>
      <c r="S37" s="2047"/>
    </row>
    <row r="38" spans="1:23" ht="14.25" customHeight="1" x14ac:dyDescent="0.2">
      <c r="A38" s="2046" t="s">
        <v>1836</v>
      </c>
      <c r="B38" s="2046"/>
      <c r="C38" s="2046"/>
      <c r="D38" s="2046"/>
      <c r="E38" s="2046"/>
      <c r="F38" s="2046"/>
      <c r="G38" s="2046"/>
      <c r="H38" s="2046"/>
      <c r="I38" s="2046"/>
      <c r="J38" s="2046"/>
      <c r="K38" s="2046"/>
      <c r="L38" s="2046"/>
      <c r="M38" s="2046"/>
      <c r="N38" s="2046"/>
      <c r="O38" s="2046"/>
      <c r="P38" s="2046"/>
      <c r="Q38" s="2046"/>
      <c r="R38" s="2046"/>
      <c r="S38" s="2046"/>
      <c r="T38" s="2046"/>
      <c r="U38" s="2046"/>
      <c r="V38" s="2046"/>
    </row>
    <row r="39" spans="1:23" ht="14.25" customHeight="1" x14ac:dyDescent="0.2">
      <c r="A39" s="2046"/>
      <c r="B39" s="2046"/>
      <c r="C39" s="2046"/>
      <c r="D39" s="2046"/>
      <c r="E39" s="2046"/>
      <c r="F39" s="2046"/>
      <c r="G39" s="2046"/>
      <c r="H39" s="2046"/>
      <c r="I39" s="2046"/>
      <c r="J39" s="2046"/>
      <c r="K39" s="2046"/>
      <c r="L39" s="2046"/>
      <c r="M39" s="2046"/>
      <c r="N39" s="2046"/>
      <c r="O39" s="2046"/>
      <c r="P39" s="2046"/>
      <c r="Q39" s="2046"/>
      <c r="R39" s="2046"/>
      <c r="S39" s="2046"/>
      <c r="T39" s="2046"/>
      <c r="U39" s="2046"/>
      <c r="V39" s="2046"/>
    </row>
    <row r="40" spans="1:23" ht="12.75" customHeight="1" x14ac:dyDescent="0.2">
      <c r="A40" s="2046" t="s">
        <v>1938</v>
      </c>
      <c r="B40" s="2046"/>
      <c r="C40" s="2046"/>
      <c r="D40" s="2046"/>
      <c r="E40" s="2046"/>
      <c r="F40" s="2046"/>
      <c r="G40" s="2046"/>
      <c r="H40" s="2046"/>
      <c r="I40" s="2046"/>
      <c r="J40" s="2046"/>
      <c r="K40" s="2046"/>
      <c r="L40" s="2046"/>
      <c r="M40" s="2046"/>
      <c r="N40" s="2046"/>
      <c r="O40" s="2046"/>
      <c r="P40" s="2046"/>
      <c r="Q40" s="2046"/>
      <c r="R40" s="2046"/>
      <c r="S40" s="2046"/>
      <c r="T40" s="2046"/>
      <c r="U40" s="2046"/>
      <c r="V40" s="2046"/>
    </row>
    <row r="41" spans="1:23" x14ac:dyDescent="0.2">
      <c r="A41" s="535"/>
      <c r="B41" s="535"/>
      <c r="C41" s="535"/>
      <c r="D41" s="535"/>
      <c r="E41" s="535"/>
      <c r="F41" s="535"/>
      <c r="G41" s="535"/>
      <c r="H41" s="535"/>
      <c r="I41" s="535"/>
      <c r="J41" s="535"/>
      <c r="K41" s="535"/>
      <c r="L41" s="535"/>
      <c r="M41" s="535"/>
      <c r="N41" s="535"/>
      <c r="O41" s="535"/>
    </row>
    <row r="760" spans="6:6" x14ac:dyDescent="0.2">
      <c r="F760" s="963" t="s">
        <v>1869</v>
      </c>
    </row>
  </sheetData>
  <protectedRanges>
    <protectedRange sqref="R6:R10" name="Range1"/>
  </protectedRanges>
  <mergeCells count="32">
    <mergeCell ref="A40:V40"/>
    <mergeCell ref="A2:S2"/>
    <mergeCell ref="A1:S1"/>
    <mergeCell ref="A4:A5"/>
    <mergeCell ref="B4:B5"/>
    <mergeCell ref="C4:E4"/>
    <mergeCell ref="F4:F5"/>
    <mergeCell ref="G4:G5"/>
    <mergeCell ref="H4:H5"/>
    <mergeCell ref="I4:I5"/>
    <mergeCell ref="J4:L4"/>
    <mergeCell ref="P4:Q4"/>
    <mergeCell ref="R4:S4"/>
    <mergeCell ref="M4:O4"/>
    <mergeCell ref="T4:V4"/>
    <mergeCell ref="Q6:Q7"/>
    <mergeCell ref="R6:R7"/>
    <mergeCell ref="S6:S7"/>
    <mergeCell ref="P6:P7"/>
    <mergeCell ref="R9:R10"/>
    <mergeCell ref="S9:S10"/>
    <mergeCell ref="P9:P10"/>
    <mergeCell ref="Q9:Q10"/>
    <mergeCell ref="A38:V39"/>
    <mergeCell ref="T31:U31"/>
    <mergeCell ref="A34:S34"/>
    <mergeCell ref="A35:S35"/>
    <mergeCell ref="A36:S36"/>
    <mergeCell ref="A37:S37"/>
    <mergeCell ref="A33:S33"/>
    <mergeCell ref="K31:N31"/>
    <mergeCell ref="P31:R31"/>
  </mergeCells>
  <pageMargins left="0.7" right="0.7" top="0.75" bottom="0.75" header="0.3" footer="0.3"/>
  <pageSetup paperSize="5" scale="42" orientation="landscape" r:id="rId1"/>
  <headerFooter>
    <oddFooter>&amp;RPage &amp;P of &amp;N</oddFooter>
  </headerFooter>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R1111"/>
  <sheetViews>
    <sheetView view="pageBreakPreview" topLeftCell="A27" zoomScale="85" zoomScaleNormal="75" zoomScaleSheetLayoutView="85" zoomScalePageLayoutView="85" workbookViewId="0">
      <selection activeCell="B47" sqref="B47"/>
    </sheetView>
  </sheetViews>
  <sheetFormatPr defaultRowHeight="14.25" x14ac:dyDescent="0.2"/>
  <cols>
    <col min="1" max="1" width="12.5703125" style="16" bestFit="1" customWidth="1"/>
    <col min="2" max="2" width="53.5703125" style="1435" customWidth="1"/>
    <col min="3" max="3" width="18.28515625" style="1435" bestFit="1" customWidth="1"/>
    <col min="4" max="4" width="6.28515625" style="16" bestFit="1" customWidth="1"/>
    <col min="5" max="5" width="13.140625" style="16" bestFit="1" customWidth="1"/>
    <col min="6" max="6" width="47.85546875" style="1436" bestFit="1" customWidth="1"/>
    <col min="7" max="7" width="27" style="1435" customWidth="1"/>
    <col min="8" max="8" width="12.7109375" style="16" customWidth="1"/>
    <col min="9" max="9" width="5.85546875" style="1435" bestFit="1" customWidth="1"/>
    <col min="10" max="10" width="13.140625" style="16" customWidth="1"/>
    <col min="11" max="11" width="25.5703125" style="1435" bestFit="1" customWidth="1"/>
    <col min="12" max="12" width="19.28515625" style="1435" bestFit="1" customWidth="1"/>
    <col min="13" max="13" width="42.140625" style="1435" customWidth="1"/>
    <col min="14" max="14" width="5" style="1435" customWidth="1"/>
    <col min="15" max="15" width="18" style="1435" bestFit="1" customWidth="1"/>
    <col min="16" max="17" width="9.140625" style="1435"/>
    <col min="18" max="18" width="18.42578125" style="1435" bestFit="1" customWidth="1"/>
    <col min="19" max="16384" width="9.140625" style="1435"/>
  </cols>
  <sheetData>
    <row r="1" spans="1:13" ht="15" x14ac:dyDescent="0.25">
      <c r="A1" s="2069" t="s">
        <v>480</v>
      </c>
      <c r="B1" s="2069"/>
      <c r="C1" s="2069"/>
      <c r="D1" s="2069"/>
      <c r="E1" s="2069"/>
      <c r="F1" s="2069"/>
      <c r="G1" s="2069"/>
      <c r="H1" s="2069"/>
      <c r="I1" s="2069"/>
      <c r="J1" s="2069"/>
      <c r="K1" s="2069"/>
      <c r="L1" s="2069"/>
      <c r="M1" s="2069"/>
    </row>
    <row r="2" spans="1:13" ht="11.25" customHeight="1" thickBot="1" x14ac:dyDescent="0.25">
      <c r="A2" s="2068"/>
      <c r="B2" s="2068"/>
      <c r="C2" s="2068"/>
      <c r="D2" s="2068"/>
      <c r="E2" s="2068"/>
      <c r="F2" s="2068"/>
      <c r="G2" s="2068"/>
      <c r="H2" s="2068"/>
      <c r="I2" s="2068"/>
      <c r="J2" s="2068"/>
      <c r="K2" s="2068"/>
      <c r="L2" s="2068"/>
      <c r="M2" s="2068"/>
    </row>
    <row r="3" spans="1:13" ht="12.75" customHeight="1" x14ac:dyDescent="0.25">
      <c r="A3" s="2070" t="s">
        <v>5</v>
      </c>
      <c r="B3" s="1197" t="s">
        <v>1404</v>
      </c>
      <c r="C3" s="1197"/>
      <c r="D3" s="1198"/>
      <c r="E3" s="2072" t="s">
        <v>9</v>
      </c>
      <c r="F3" s="2072" t="s">
        <v>1272</v>
      </c>
      <c r="G3" s="2072" t="s">
        <v>326</v>
      </c>
      <c r="H3" s="2072" t="s">
        <v>10</v>
      </c>
      <c r="I3" s="2061" t="s">
        <v>1818</v>
      </c>
      <c r="J3" s="1700" t="s">
        <v>443</v>
      </c>
      <c r="K3" s="1700"/>
      <c r="L3" s="1700"/>
      <c r="M3" s="1652"/>
    </row>
    <row r="4" spans="1:13" s="1437" customFormat="1" ht="30.75" thickBot="1" x14ac:dyDescent="0.3">
      <c r="A4" s="2071"/>
      <c r="B4" s="1199" t="s">
        <v>6</v>
      </c>
      <c r="C4" s="1200" t="s">
        <v>7</v>
      </c>
      <c r="D4" s="1200" t="s">
        <v>8</v>
      </c>
      <c r="E4" s="2073"/>
      <c r="F4" s="2073"/>
      <c r="G4" s="2074"/>
      <c r="H4" s="2073"/>
      <c r="I4" s="2075"/>
      <c r="J4" s="1433" t="s">
        <v>446</v>
      </c>
      <c r="K4" s="1434" t="s">
        <v>444</v>
      </c>
      <c r="L4" s="1434" t="s">
        <v>456</v>
      </c>
      <c r="M4" s="1443" t="s">
        <v>445</v>
      </c>
    </row>
    <row r="5" spans="1:13" ht="28.5" customHeight="1" x14ac:dyDescent="0.2">
      <c r="A5" s="1201">
        <v>39916</v>
      </c>
      <c r="B5" s="1202" t="s">
        <v>1317</v>
      </c>
      <c r="C5" s="1202" t="s">
        <v>1124</v>
      </c>
      <c r="D5" s="1203" t="s">
        <v>1125</v>
      </c>
      <c r="E5" s="1203" t="s">
        <v>133</v>
      </c>
      <c r="F5" s="1204" t="s">
        <v>1318</v>
      </c>
      <c r="G5" s="1205">
        <v>376000000</v>
      </c>
      <c r="H5" s="1203" t="s">
        <v>591</v>
      </c>
      <c r="I5" s="779"/>
      <c r="J5" s="546">
        <v>39976</v>
      </c>
      <c r="K5" s="1206">
        <v>284590000</v>
      </c>
      <c r="L5" s="1207">
        <f>G5+K5</f>
        <v>660590000</v>
      </c>
      <c r="M5" s="504" t="s">
        <v>447</v>
      </c>
    </row>
    <row r="6" spans="1:13" ht="28.5" customHeight="1" x14ac:dyDescent="0.2">
      <c r="A6" s="1208"/>
      <c r="B6" s="1209"/>
      <c r="C6" s="1209"/>
      <c r="D6" s="1210"/>
      <c r="E6" s="1210"/>
      <c r="F6" s="1211"/>
      <c r="G6" s="1212"/>
      <c r="H6" s="1210"/>
      <c r="I6" s="780"/>
      <c r="J6" s="547">
        <v>40086</v>
      </c>
      <c r="K6" s="1213">
        <v>121910000</v>
      </c>
      <c r="L6" s="1214">
        <f>L5+K6</f>
        <v>782500000</v>
      </c>
      <c r="M6" s="536" t="s">
        <v>1522</v>
      </c>
    </row>
    <row r="7" spans="1:13" ht="28.5" customHeight="1" x14ac:dyDescent="0.2">
      <c r="A7" s="1208"/>
      <c r="B7" s="1209"/>
      <c r="C7" s="1209"/>
      <c r="D7" s="1210"/>
      <c r="E7" s="1210"/>
      <c r="F7" s="1211"/>
      <c r="G7" s="1212"/>
      <c r="H7" s="1210"/>
      <c r="I7" s="780"/>
      <c r="J7" s="548">
        <v>40177</v>
      </c>
      <c r="K7" s="1215">
        <v>131340000</v>
      </c>
      <c r="L7" s="1216">
        <f>L6+K7</f>
        <v>913840000</v>
      </c>
      <c r="M7" s="505" t="s">
        <v>1778</v>
      </c>
    </row>
    <row r="8" spans="1:13" ht="28.5" customHeight="1" x14ac:dyDescent="0.2">
      <c r="A8" s="1208"/>
      <c r="B8" s="1209"/>
      <c r="C8" s="1209"/>
      <c r="D8" s="1210"/>
      <c r="E8" s="1210"/>
      <c r="F8" s="1211"/>
      <c r="G8" s="1212"/>
      <c r="H8" s="1210"/>
      <c r="I8" s="780"/>
      <c r="J8" s="548">
        <v>40263</v>
      </c>
      <c r="K8" s="1215">
        <v>-355530000</v>
      </c>
      <c r="L8" s="1216">
        <f>L7+K8</f>
        <v>558310000</v>
      </c>
      <c r="M8" s="505" t="s">
        <v>447</v>
      </c>
    </row>
    <row r="9" spans="1:13" ht="28.5" customHeight="1" x14ac:dyDescent="0.2">
      <c r="A9" s="1208"/>
      <c r="B9" s="1209"/>
      <c r="C9" s="1209"/>
      <c r="D9" s="1210"/>
      <c r="E9" s="1210"/>
      <c r="F9" s="1211"/>
      <c r="G9" s="1212"/>
      <c r="H9" s="1210"/>
      <c r="I9" s="780"/>
      <c r="J9" s="548">
        <v>40373</v>
      </c>
      <c r="K9" s="1215">
        <v>128690000</v>
      </c>
      <c r="L9" s="1216">
        <f>L8+K9</f>
        <v>687000000</v>
      </c>
      <c r="M9" s="505" t="s">
        <v>447</v>
      </c>
    </row>
    <row r="10" spans="1:13" ht="28.5" customHeight="1" x14ac:dyDescent="0.2">
      <c r="A10" s="1208"/>
      <c r="B10" s="1209"/>
      <c r="C10" s="1209"/>
      <c r="D10" s="1210"/>
      <c r="E10" s="1210"/>
      <c r="F10" s="1211"/>
      <c r="G10" s="1212"/>
      <c r="H10" s="1210"/>
      <c r="I10" s="780"/>
      <c r="J10" s="548">
        <v>40451</v>
      </c>
      <c r="K10" s="1215">
        <v>4000000</v>
      </c>
      <c r="L10" s="1216">
        <f t="shared" ref="L10" si="0">L9+K10</f>
        <v>691000000</v>
      </c>
      <c r="M10" s="505" t="s">
        <v>2226</v>
      </c>
    </row>
    <row r="11" spans="1:13" ht="28.5" customHeight="1" x14ac:dyDescent="0.2">
      <c r="A11" s="1208"/>
      <c r="B11" s="1209"/>
      <c r="C11" s="1209"/>
      <c r="D11" s="1210"/>
      <c r="E11" s="1210"/>
      <c r="F11" s="1211"/>
      <c r="G11" s="1212"/>
      <c r="H11" s="1210"/>
      <c r="I11" s="780"/>
      <c r="J11" s="548">
        <v>40451</v>
      </c>
      <c r="K11" s="1222">
        <v>59807784</v>
      </c>
      <c r="L11" s="1216">
        <f>L10+K11</f>
        <v>750807784</v>
      </c>
      <c r="M11" s="505" t="s">
        <v>447</v>
      </c>
    </row>
    <row r="12" spans="1:13" ht="28.5" customHeight="1" x14ac:dyDescent="0.2">
      <c r="A12" s="1208"/>
      <c r="B12" s="1209"/>
      <c r="C12" s="1209"/>
      <c r="D12" s="1210"/>
      <c r="E12" s="1210"/>
      <c r="F12" s="1211"/>
      <c r="G12" s="1212"/>
      <c r="H12" s="1210"/>
      <c r="I12" s="1445"/>
      <c r="J12" s="548">
        <v>40498</v>
      </c>
      <c r="K12" s="1222">
        <v>-700000</v>
      </c>
      <c r="L12" s="1216">
        <f>L11+K12</f>
        <v>750107784</v>
      </c>
      <c r="M12" s="505" t="s">
        <v>1981</v>
      </c>
    </row>
    <row r="13" spans="1:13" ht="28.5" customHeight="1" x14ac:dyDescent="0.2">
      <c r="A13" s="1217">
        <v>39916</v>
      </c>
      <c r="B13" s="1218" t="s">
        <v>1319</v>
      </c>
      <c r="C13" s="1218" t="s">
        <v>1320</v>
      </c>
      <c r="D13" s="1219" t="s">
        <v>1005</v>
      </c>
      <c r="E13" s="1219" t="s">
        <v>133</v>
      </c>
      <c r="F13" s="1220" t="s">
        <v>1318</v>
      </c>
      <c r="G13" s="1221">
        <v>2071000000</v>
      </c>
      <c r="H13" s="1219" t="s">
        <v>591</v>
      </c>
      <c r="I13" s="780"/>
      <c r="J13" s="548">
        <v>39976</v>
      </c>
      <c r="K13" s="1215">
        <v>-991580000</v>
      </c>
      <c r="L13" s="1216">
        <f>G13+K13</f>
        <v>1079420000</v>
      </c>
      <c r="M13" s="505" t="s">
        <v>447</v>
      </c>
    </row>
    <row r="14" spans="1:13" ht="28.5" customHeight="1" x14ac:dyDescent="0.2">
      <c r="A14" s="1208"/>
      <c r="B14" s="1209"/>
      <c r="C14" s="1209"/>
      <c r="D14" s="1210"/>
      <c r="E14" s="1210"/>
      <c r="F14" s="1211"/>
      <c r="G14" s="1212"/>
      <c r="H14" s="1210"/>
      <c r="I14" s="780"/>
      <c r="J14" s="548">
        <v>40086</v>
      </c>
      <c r="K14" s="1215">
        <v>1010180000</v>
      </c>
      <c r="L14" s="1216">
        <f t="shared" ref="L14:L21" si="1">L13+K14</f>
        <v>2089600000</v>
      </c>
      <c r="M14" s="536" t="s">
        <v>1522</v>
      </c>
    </row>
    <row r="15" spans="1:13" ht="28.5" customHeight="1" x14ac:dyDescent="0.2">
      <c r="A15" s="1208"/>
      <c r="B15" s="1209"/>
      <c r="C15" s="1209"/>
      <c r="D15" s="1210"/>
      <c r="E15" s="1210"/>
      <c r="F15" s="1211"/>
      <c r="G15" s="1212"/>
      <c r="H15" s="1210"/>
      <c r="I15" s="780"/>
      <c r="J15" s="548">
        <v>40177</v>
      </c>
      <c r="K15" s="1215">
        <v>-105410000</v>
      </c>
      <c r="L15" s="1216">
        <f t="shared" si="1"/>
        <v>1984190000</v>
      </c>
      <c r="M15" s="505" t="s">
        <v>1778</v>
      </c>
    </row>
    <row r="16" spans="1:13" ht="28.5" customHeight="1" x14ac:dyDescent="0.2">
      <c r="A16" s="1208"/>
      <c r="B16" s="1209"/>
      <c r="C16" s="1209"/>
      <c r="D16" s="1210"/>
      <c r="E16" s="1210"/>
      <c r="F16" s="1211"/>
      <c r="G16" s="1212"/>
      <c r="H16" s="1210"/>
      <c r="I16" s="780"/>
      <c r="J16" s="548">
        <v>40263</v>
      </c>
      <c r="K16" s="1215">
        <v>-199300000</v>
      </c>
      <c r="L16" s="1216">
        <f t="shared" si="1"/>
        <v>1784890000</v>
      </c>
      <c r="M16" s="505" t="s">
        <v>1838</v>
      </c>
    </row>
    <row r="17" spans="1:13" ht="28.5" customHeight="1" x14ac:dyDescent="0.2">
      <c r="A17" s="1208"/>
      <c r="B17" s="1209"/>
      <c r="C17" s="1209"/>
      <c r="D17" s="1210"/>
      <c r="E17" s="1210"/>
      <c r="F17" s="1211"/>
      <c r="G17" s="1212"/>
      <c r="H17" s="1210"/>
      <c r="I17" s="780"/>
      <c r="J17" s="548">
        <v>40287</v>
      </c>
      <c r="K17" s="1215">
        <v>-230000</v>
      </c>
      <c r="L17" s="1216">
        <f t="shared" si="1"/>
        <v>1784660000</v>
      </c>
      <c r="M17" s="505" t="s">
        <v>1862</v>
      </c>
    </row>
    <row r="18" spans="1:13" ht="28.5" customHeight="1" x14ac:dyDescent="0.2">
      <c r="A18" s="1208"/>
      <c r="B18" s="1209"/>
      <c r="C18" s="1209"/>
      <c r="D18" s="1210"/>
      <c r="E18" s="1210"/>
      <c r="F18" s="1211"/>
      <c r="G18" s="1212"/>
      <c r="H18" s="1210"/>
      <c r="I18" s="780"/>
      <c r="J18" s="548">
        <v>40312</v>
      </c>
      <c r="K18" s="1215">
        <v>-3000000</v>
      </c>
      <c r="L18" s="1216">
        <f t="shared" si="1"/>
        <v>1781660000</v>
      </c>
      <c r="M18" s="505" t="s">
        <v>1892</v>
      </c>
    </row>
    <row r="19" spans="1:13" ht="28.5" customHeight="1" x14ac:dyDescent="0.2">
      <c r="A19" s="1208"/>
      <c r="B19" s="1209"/>
      <c r="C19" s="1209"/>
      <c r="D19" s="1210"/>
      <c r="E19" s="1210"/>
      <c r="F19" s="1211"/>
      <c r="G19" s="1212"/>
      <c r="H19" s="1210"/>
      <c r="I19" s="780"/>
      <c r="J19" s="548">
        <v>40345</v>
      </c>
      <c r="K19" s="1215">
        <v>-12280000</v>
      </c>
      <c r="L19" s="1216">
        <f t="shared" si="1"/>
        <v>1769380000</v>
      </c>
      <c r="M19" s="505" t="s">
        <v>1911</v>
      </c>
    </row>
    <row r="20" spans="1:13" ht="28.5" customHeight="1" x14ac:dyDescent="0.2">
      <c r="A20" s="1208"/>
      <c r="B20" s="1209"/>
      <c r="C20" s="1209"/>
      <c r="D20" s="1210"/>
      <c r="E20" s="1210"/>
      <c r="F20" s="1211"/>
      <c r="G20" s="1212"/>
      <c r="H20" s="1210"/>
      <c r="I20" s="780"/>
      <c r="J20" s="548">
        <v>40373</v>
      </c>
      <c r="K20" s="1215">
        <v>-757680000</v>
      </c>
      <c r="L20" s="1216">
        <f t="shared" si="1"/>
        <v>1011700000</v>
      </c>
      <c r="M20" s="505" t="s">
        <v>447</v>
      </c>
    </row>
    <row r="21" spans="1:13" ht="28.5" customHeight="1" x14ac:dyDescent="0.2">
      <c r="A21" s="1208"/>
      <c r="B21" s="1209"/>
      <c r="C21" s="1209"/>
      <c r="D21" s="1210"/>
      <c r="E21" s="1210"/>
      <c r="F21" s="1211"/>
      <c r="G21" s="1212"/>
      <c r="H21" s="1210"/>
      <c r="I21" s="780"/>
      <c r="J21" s="548">
        <v>40375</v>
      </c>
      <c r="K21" s="1215">
        <v>-7110000</v>
      </c>
      <c r="L21" s="1216">
        <f t="shared" si="1"/>
        <v>1004590000</v>
      </c>
      <c r="M21" s="505" t="s">
        <v>1911</v>
      </c>
    </row>
    <row r="22" spans="1:13" ht="28.5" customHeight="1" x14ac:dyDescent="0.2">
      <c r="A22" s="1208"/>
      <c r="B22" s="1209"/>
      <c r="C22" s="1209"/>
      <c r="D22" s="1210"/>
      <c r="E22" s="1210"/>
      <c r="F22" s="1211"/>
      <c r="G22" s="1212"/>
      <c r="H22" s="1210"/>
      <c r="I22" s="780"/>
      <c r="J22" s="548">
        <v>40403</v>
      </c>
      <c r="K22" s="1222">
        <v>-6300000</v>
      </c>
      <c r="L22" s="1216">
        <f>L21+K22</f>
        <v>998290000</v>
      </c>
      <c r="M22" s="505" t="s">
        <v>1911</v>
      </c>
    </row>
    <row r="23" spans="1:13" ht="28.5" customHeight="1" x14ac:dyDescent="0.2">
      <c r="A23" s="1208"/>
      <c r="B23" s="1209"/>
      <c r="C23" s="1209"/>
      <c r="D23" s="1210"/>
      <c r="E23" s="1210"/>
      <c r="F23" s="1211"/>
      <c r="G23" s="1212"/>
      <c r="H23" s="1210"/>
      <c r="I23" s="780"/>
      <c r="J23" s="548">
        <v>40436</v>
      </c>
      <c r="K23" s="1222">
        <v>-8300000</v>
      </c>
      <c r="L23" s="1216">
        <f>L22+K23</f>
        <v>989990000</v>
      </c>
      <c r="M23" s="505" t="s">
        <v>1911</v>
      </c>
    </row>
    <row r="24" spans="1:13" ht="28.5" customHeight="1" x14ac:dyDescent="0.2">
      <c r="A24" s="1208"/>
      <c r="B24" s="1209"/>
      <c r="C24" s="1209"/>
      <c r="D24" s="1210"/>
      <c r="E24" s="1210"/>
      <c r="F24" s="1211"/>
      <c r="G24" s="1212"/>
      <c r="H24" s="1210"/>
      <c r="I24" s="780"/>
      <c r="J24" s="548">
        <v>40451</v>
      </c>
      <c r="K24" s="1215">
        <v>32400000</v>
      </c>
      <c r="L24" s="1216">
        <f t="shared" ref="L24" si="2">L23+K24</f>
        <v>1022390000</v>
      </c>
      <c r="M24" s="505" t="s">
        <v>2226</v>
      </c>
    </row>
    <row r="25" spans="1:13" ht="28.5" customHeight="1" x14ac:dyDescent="0.2">
      <c r="A25" s="1208"/>
      <c r="B25" s="1209"/>
      <c r="C25" s="1209"/>
      <c r="D25" s="1210"/>
      <c r="E25" s="1210"/>
      <c r="F25" s="1211"/>
      <c r="G25" s="1212"/>
      <c r="H25" s="1210"/>
      <c r="I25" s="780"/>
      <c r="J25" s="548">
        <v>40451</v>
      </c>
      <c r="K25" s="1222">
        <v>101287484</v>
      </c>
      <c r="L25" s="1216">
        <f>L24+K25</f>
        <v>1123677484</v>
      </c>
      <c r="M25" s="505" t="s">
        <v>447</v>
      </c>
    </row>
    <row r="26" spans="1:13" ht="28.5" customHeight="1" x14ac:dyDescent="0.2">
      <c r="A26" s="1208"/>
      <c r="B26" s="1209"/>
      <c r="C26" s="1209"/>
      <c r="D26" s="1210"/>
      <c r="E26" s="1210"/>
      <c r="F26" s="1211"/>
      <c r="G26" s="1212"/>
      <c r="H26" s="1210"/>
      <c r="I26" s="780"/>
      <c r="J26" s="548">
        <v>40466</v>
      </c>
      <c r="K26" s="1215">
        <v>-1400000</v>
      </c>
      <c r="L26" s="1216">
        <f t="shared" ref="L26" si="3">L25+K26</f>
        <v>1122277484</v>
      </c>
      <c r="M26" s="505" t="s">
        <v>1981</v>
      </c>
    </row>
    <row r="27" spans="1:13" ht="28.5" customHeight="1" x14ac:dyDescent="0.2">
      <c r="A27" s="1208"/>
      <c r="B27" s="1209"/>
      <c r="C27" s="1209"/>
      <c r="D27" s="1210"/>
      <c r="E27" s="1210"/>
      <c r="F27" s="1211"/>
      <c r="G27" s="1212"/>
      <c r="H27" s="1210"/>
      <c r="I27" s="1445"/>
      <c r="J27" s="548">
        <v>40498</v>
      </c>
      <c r="K27" s="1222">
        <v>-3200000</v>
      </c>
      <c r="L27" s="1216">
        <f>L26+K27</f>
        <v>1119077484</v>
      </c>
      <c r="M27" s="505" t="s">
        <v>1981</v>
      </c>
    </row>
    <row r="28" spans="1:13" ht="28.5" customHeight="1" x14ac:dyDescent="0.2">
      <c r="A28" s="1217">
        <v>39916</v>
      </c>
      <c r="B28" s="1218" t="s">
        <v>1321</v>
      </c>
      <c r="C28" s="1218" t="s">
        <v>1322</v>
      </c>
      <c r="D28" s="1219" t="s">
        <v>1110</v>
      </c>
      <c r="E28" s="1219" t="s">
        <v>133</v>
      </c>
      <c r="F28" s="1220" t="s">
        <v>1318</v>
      </c>
      <c r="G28" s="1221">
        <v>2873000000</v>
      </c>
      <c r="H28" s="1219" t="s">
        <v>591</v>
      </c>
      <c r="I28" s="780"/>
      <c r="J28" s="548">
        <v>39981</v>
      </c>
      <c r="K28" s="1215">
        <v>-462990000</v>
      </c>
      <c r="L28" s="1216">
        <f>G28+K28</f>
        <v>2410010000</v>
      </c>
      <c r="M28" s="505" t="s">
        <v>447</v>
      </c>
    </row>
    <row r="29" spans="1:13" ht="28.5" customHeight="1" x14ac:dyDescent="0.2">
      <c r="A29" s="1208"/>
      <c r="B29" s="1209"/>
      <c r="C29" s="1209"/>
      <c r="D29" s="1210"/>
      <c r="E29" s="1210"/>
      <c r="F29" s="1211"/>
      <c r="G29" s="1212"/>
      <c r="H29" s="1210"/>
      <c r="I29" s="780"/>
      <c r="J29" s="548">
        <v>40086</v>
      </c>
      <c r="K29" s="1215">
        <v>65070000</v>
      </c>
      <c r="L29" s="1216">
        <f>L28+K29</f>
        <v>2475080000</v>
      </c>
      <c r="M29" s="536" t="s">
        <v>1522</v>
      </c>
    </row>
    <row r="30" spans="1:13" ht="28.5" customHeight="1" x14ac:dyDescent="0.2">
      <c r="A30" s="1208"/>
      <c r="B30" s="1209"/>
      <c r="C30" s="1209"/>
      <c r="D30" s="1210"/>
      <c r="E30" s="1210"/>
      <c r="F30" s="1211"/>
      <c r="G30" s="1212"/>
      <c r="H30" s="1210"/>
      <c r="I30" s="780"/>
      <c r="J30" s="548">
        <v>40177</v>
      </c>
      <c r="K30" s="1215">
        <v>1213310000</v>
      </c>
      <c r="L30" s="1216">
        <f>L29+K30</f>
        <v>3688390000</v>
      </c>
      <c r="M30" s="505" t="s">
        <v>1778</v>
      </c>
    </row>
    <row r="31" spans="1:13" ht="28.5" customHeight="1" x14ac:dyDescent="0.2">
      <c r="A31" s="1208"/>
      <c r="B31" s="1209"/>
      <c r="C31" s="1209"/>
      <c r="D31" s="1210"/>
      <c r="E31" s="1210"/>
      <c r="F31" s="1211"/>
      <c r="G31" s="1212"/>
      <c r="H31" s="1210"/>
      <c r="I31" s="780"/>
      <c r="J31" s="548">
        <v>40226</v>
      </c>
      <c r="K31" s="1222">
        <v>2050236344</v>
      </c>
      <c r="L31" s="1216">
        <f>L30+K31</f>
        <v>5738626344</v>
      </c>
      <c r="M31" s="505" t="s">
        <v>1805</v>
      </c>
    </row>
    <row r="32" spans="1:13" ht="28.5" customHeight="1" x14ac:dyDescent="0.2">
      <c r="A32" s="1208"/>
      <c r="B32" s="1209"/>
      <c r="C32" s="1209"/>
      <c r="D32" s="1210"/>
      <c r="E32" s="1210"/>
      <c r="F32" s="1211"/>
      <c r="G32" s="1212"/>
      <c r="H32" s="1210"/>
      <c r="I32" s="780"/>
      <c r="J32" s="548">
        <v>40249</v>
      </c>
      <c r="K32" s="1222">
        <v>54767</v>
      </c>
      <c r="L32" s="1216">
        <v>5738681110</v>
      </c>
      <c r="M32" s="505" t="s">
        <v>1805</v>
      </c>
    </row>
    <row r="33" spans="1:13" ht="28.5" customHeight="1" x14ac:dyDescent="0.2">
      <c r="A33" s="1208"/>
      <c r="B33" s="1209"/>
      <c r="C33" s="1209"/>
      <c r="D33" s="1210"/>
      <c r="E33" s="1210"/>
      <c r="F33" s="1211"/>
      <c r="G33" s="1212"/>
      <c r="H33" s="1210"/>
      <c r="I33" s="780"/>
      <c r="J33" s="548">
        <v>40256</v>
      </c>
      <c r="K33" s="1215">
        <v>668108890</v>
      </c>
      <c r="L33" s="1216">
        <v>6406790000</v>
      </c>
      <c r="M33" s="506" t="s">
        <v>1780</v>
      </c>
    </row>
    <row r="34" spans="1:13" ht="28.5" customHeight="1" x14ac:dyDescent="0.2">
      <c r="A34" s="1208"/>
      <c r="B34" s="1209"/>
      <c r="C34" s="1209"/>
      <c r="D34" s="1210"/>
      <c r="E34" s="1210"/>
      <c r="F34" s="1211"/>
      <c r="G34" s="1212"/>
      <c r="H34" s="1210"/>
      <c r="I34" s="780"/>
      <c r="J34" s="547">
        <v>40263</v>
      </c>
      <c r="K34" s="1213">
        <v>683130000</v>
      </c>
      <c r="L34" s="1214">
        <f>L33+K34</f>
        <v>7089920000</v>
      </c>
      <c r="M34" s="536" t="s">
        <v>447</v>
      </c>
    </row>
    <row r="35" spans="1:13" ht="28.5" customHeight="1" x14ac:dyDescent="0.2">
      <c r="A35" s="1208"/>
      <c r="B35" s="1209"/>
      <c r="C35" s="1209"/>
      <c r="D35" s="1210"/>
      <c r="E35" s="1210"/>
      <c r="F35" s="1211"/>
      <c r="G35" s="1212"/>
      <c r="H35" s="1210"/>
      <c r="I35" s="780"/>
      <c r="J35" s="548">
        <v>40373</v>
      </c>
      <c r="K35" s="1215">
        <v>-2038220000</v>
      </c>
      <c r="L35" s="1216">
        <f t="shared" ref="L35" si="4">L34+K35</f>
        <v>5051700000</v>
      </c>
      <c r="M35" s="505" t="s">
        <v>447</v>
      </c>
    </row>
    <row r="36" spans="1:13" ht="28.5" customHeight="1" x14ac:dyDescent="0.2">
      <c r="A36" s="1208"/>
      <c r="B36" s="1209"/>
      <c r="C36" s="1209"/>
      <c r="D36" s="1210"/>
      <c r="E36" s="1210"/>
      <c r="F36" s="1211"/>
      <c r="G36" s="1212"/>
      <c r="H36" s="1210"/>
      <c r="I36" s="780"/>
      <c r="J36" s="548">
        <v>40451</v>
      </c>
      <c r="K36" s="1215">
        <v>-287348828</v>
      </c>
      <c r="L36" s="1216">
        <f>L35+K36</f>
        <v>4764351172</v>
      </c>
      <c r="M36" s="505" t="s">
        <v>447</v>
      </c>
    </row>
    <row r="37" spans="1:13" ht="28.5" customHeight="1" x14ac:dyDescent="0.2">
      <c r="A37" s="1208"/>
      <c r="B37" s="1209"/>
      <c r="C37" s="1209"/>
      <c r="D37" s="1210"/>
      <c r="E37" s="1210"/>
      <c r="F37" s="1211"/>
      <c r="G37" s="1212"/>
      <c r="H37" s="1210"/>
      <c r="I37" s="780"/>
      <c r="J37" s="548">
        <v>40451</v>
      </c>
      <c r="K37" s="1215">
        <v>344000000</v>
      </c>
      <c r="L37" s="1216">
        <f>L36+K37</f>
        <v>5108351172</v>
      </c>
      <c r="M37" s="505" t="s">
        <v>2227</v>
      </c>
    </row>
    <row r="38" spans="1:13" ht="28.5" customHeight="1" x14ac:dyDescent="0.2">
      <c r="A38" s="1208"/>
      <c r="B38" s="1209"/>
      <c r="C38" s="1209"/>
      <c r="D38" s="1210"/>
      <c r="E38" s="1210"/>
      <c r="F38" s="1211"/>
      <c r="G38" s="1230"/>
      <c r="H38" s="1223"/>
      <c r="I38" s="1445"/>
      <c r="J38" s="548">
        <v>40515</v>
      </c>
      <c r="K38" s="1215">
        <v>8413225</v>
      </c>
      <c r="L38" s="1216">
        <f>L37+K38</f>
        <v>5116764397</v>
      </c>
      <c r="M38" s="505" t="s">
        <v>1805</v>
      </c>
    </row>
    <row r="39" spans="1:13" ht="28.5" customHeight="1" x14ac:dyDescent="0.2">
      <c r="A39" s="1217">
        <v>39916</v>
      </c>
      <c r="B39" s="1218" t="s">
        <v>1323</v>
      </c>
      <c r="C39" s="1218" t="s">
        <v>1324</v>
      </c>
      <c r="D39" s="1219" t="s">
        <v>1026</v>
      </c>
      <c r="E39" s="1219" t="s">
        <v>133</v>
      </c>
      <c r="F39" s="1220" t="s">
        <v>1318</v>
      </c>
      <c r="G39" s="1212">
        <v>633000000</v>
      </c>
      <c r="H39" s="1210" t="s">
        <v>591</v>
      </c>
      <c r="I39" s="780"/>
      <c r="J39" s="548">
        <v>39976</v>
      </c>
      <c r="K39" s="1215">
        <v>384650000</v>
      </c>
      <c r="L39" s="1216">
        <f>G39+K39</f>
        <v>1017650000</v>
      </c>
      <c r="M39" s="505" t="s">
        <v>447</v>
      </c>
    </row>
    <row r="40" spans="1:13" ht="28.5" customHeight="1" x14ac:dyDescent="0.2">
      <c r="A40" s="1208"/>
      <c r="B40" s="1209"/>
      <c r="C40" s="1209"/>
      <c r="D40" s="1210"/>
      <c r="E40" s="1210"/>
      <c r="F40" s="1211"/>
      <c r="G40" s="1212"/>
      <c r="H40" s="1210"/>
      <c r="I40" s="780"/>
      <c r="J40" s="548">
        <v>40086</v>
      </c>
      <c r="K40" s="1215">
        <v>2537240000</v>
      </c>
      <c r="L40" s="1216">
        <f>L39+K40</f>
        <v>3554890000</v>
      </c>
      <c r="M40" s="536" t="s">
        <v>1522</v>
      </c>
    </row>
    <row r="41" spans="1:13" ht="28.5" customHeight="1" x14ac:dyDescent="0.2">
      <c r="A41" s="1208"/>
      <c r="B41" s="1209"/>
      <c r="C41" s="1209"/>
      <c r="D41" s="1210"/>
      <c r="E41" s="1210"/>
      <c r="F41" s="1211"/>
      <c r="G41" s="1212"/>
      <c r="H41" s="1210"/>
      <c r="I41" s="780"/>
      <c r="J41" s="548">
        <v>40177</v>
      </c>
      <c r="K41" s="1215">
        <v>-1679520000</v>
      </c>
      <c r="L41" s="1216">
        <f>L40+K41</f>
        <v>1875370000</v>
      </c>
      <c r="M41" s="505" t="s">
        <v>1778</v>
      </c>
    </row>
    <row r="42" spans="1:13" ht="28.5" customHeight="1" x14ac:dyDescent="0.2">
      <c r="A42" s="1208"/>
      <c r="B42" s="1209"/>
      <c r="C42" s="1209"/>
      <c r="D42" s="1210"/>
      <c r="E42" s="1210"/>
      <c r="F42" s="1211"/>
      <c r="G42" s="1212"/>
      <c r="H42" s="1210"/>
      <c r="I42" s="780"/>
      <c r="J42" s="548">
        <v>40263</v>
      </c>
      <c r="K42" s="1215">
        <v>190180000</v>
      </c>
      <c r="L42" s="1216">
        <f>L41+K42</f>
        <v>2065550000</v>
      </c>
      <c r="M42" s="505" t="s">
        <v>447</v>
      </c>
    </row>
    <row r="43" spans="1:13" ht="28.5" customHeight="1" x14ac:dyDescent="0.2">
      <c r="A43" s="1208"/>
      <c r="B43" s="1209"/>
      <c r="C43" s="1209"/>
      <c r="D43" s="1210"/>
      <c r="E43" s="1210"/>
      <c r="F43" s="1211"/>
      <c r="G43" s="1212"/>
      <c r="H43" s="1210"/>
      <c r="I43" s="780"/>
      <c r="J43" s="548">
        <v>40312</v>
      </c>
      <c r="K43" s="1215">
        <v>1880000</v>
      </c>
      <c r="L43" s="1216">
        <f>L42+K43</f>
        <v>2067430000</v>
      </c>
      <c r="M43" s="505" t="s">
        <v>1863</v>
      </c>
    </row>
    <row r="44" spans="1:13" ht="28.5" customHeight="1" x14ac:dyDescent="0.2">
      <c r="A44" s="1208"/>
      <c r="B44" s="1209"/>
      <c r="C44" s="1209"/>
      <c r="D44" s="1210"/>
      <c r="E44" s="1210"/>
      <c r="F44" s="1211"/>
      <c r="G44" s="1212"/>
      <c r="H44" s="1210"/>
      <c r="I44" s="780"/>
      <c r="J44" s="548">
        <v>40373</v>
      </c>
      <c r="K44" s="1215">
        <v>-881530000</v>
      </c>
      <c r="L44" s="1216">
        <f t="shared" ref="L44" si="5">L43+K44</f>
        <v>1185900000</v>
      </c>
      <c r="M44" s="505" t="s">
        <v>447</v>
      </c>
    </row>
    <row r="45" spans="1:13" ht="28.5" customHeight="1" x14ac:dyDescent="0.2">
      <c r="A45" s="1208"/>
      <c r="B45" s="1209"/>
      <c r="C45" s="1209"/>
      <c r="D45" s="1210"/>
      <c r="E45" s="1210"/>
      <c r="F45" s="1211"/>
      <c r="G45" s="1212"/>
      <c r="H45" s="1210"/>
      <c r="I45" s="780"/>
      <c r="J45" s="548">
        <v>40403</v>
      </c>
      <c r="K45" s="1222">
        <v>-3700000</v>
      </c>
      <c r="L45" s="1216">
        <f>L44+K45</f>
        <v>1182200000</v>
      </c>
      <c r="M45" s="505" t="s">
        <v>1981</v>
      </c>
    </row>
    <row r="46" spans="1:13" ht="28.5" customHeight="1" x14ac:dyDescent="0.2">
      <c r="A46" s="1208"/>
      <c r="B46" s="1209"/>
      <c r="C46" s="1209"/>
      <c r="D46" s="1210"/>
      <c r="E46" s="1210"/>
      <c r="F46" s="1211"/>
      <c r="G46" s="1212"/>
      <c r="H46" s="1210"/>
      <c r="I46" s="780"/>
      <c r="J46" s="548">
        <v>40451</v>
      </c>
      <c r="K46" s="1215">
        <v>119200000</v>
      </c>
      <c r="L46" s="1216">
        <f t="shared" ref="L46" si="6">L45+K46</f>
        <v>1301400000</v>
      </c>
      <c r="M46" s="505" t="s">
        <v>2228</v>
      </c>
    </row>
    <row r="47" spans="1:13" ht="28.5" customHeight="1" x14ac:dyDescent="0.2">
      <c r="A47" s="1208"/>
      <c r="B47" s="1209"/>
      <c r="C47" s="1209"/>
      <c r="D47" s="1210"/>
      <c r="E47" s="1210"/>
      <c r="F47" s="1211"/>
      <c r="G47" s="1212"/>
      <c r="H47" s="1210"/>
      <c r="I47" s="1445"/>
      <c r="J47" s="548">
        <v>40451</v>
      </c>
      <c r="K47" s="1222">
        <v>216998139</v>
      </c>
      <c r="L47" s="1216">
        <f>L46+K47</f>
        <v>1518398139</v>
      </c>
      <c r="M47" s="505" t="s">
        <v>447</v>
      </c>
    </row>
    <row r="48" spans="1:13" ht="28.5" customHeight="1" x14ac:dyDescent="0.2">
      <c r="A48" s="1217">
        <v>39916</v>
      </c>
      <c r="B48" s="1218" t="s">
        <v>1325</v>
      </c>
      <c r="C48" s="1218" t="s">
        <v>1258</v>
      </c>
      <c r="D48" s="1219" t="s">
        <v>1069</v>
      </c>
      <c r="E48" s="1219" t="s">
        <v>133</v>
      </c>
      <c r="F48" s="1220" t="s">
        <v>1318</v>
      </c>
      <c r="G48" s="1221">
        <v>407000000</v>
      </c>
      <c r="H48" s="1219" t="s">
        <v>591</v>
      </c>
      <c r="I48" s="780"/>
      <c r="J48" s="548">
        <v>39981</v>
      </c>
      <c r="K48" s="1215">
        <v>225040000</v>
      </c>
      <c r="L48" s="1216">
        <f>G48+K48</f>
        <v>632040000</v>
      </c>
      <c r="M48" s="505" t="s">
        <v>447</v>
      </c>
    </row>
    <row r="49" spans="1:18" ht="28.5" customHeight="1" x14ac:dyDescent="0.2">
      <c r="A49" s="1208"/>
      <c r="B49" s="1209"/>
      <c r="C49" s="1209"/>
      <c r="D49" s="1210"/>
      <c r="E49" s="1210"/>
      <c r="F49" s="1211"/>
      <c r="G49" s="1212"/>
      <c r="H49" s="1210"/>
      <c r="I49" s="780"/>
      <c r="J49" s="548">
        <v>40086</v>
      </c>
      <c r="K49" s="1215">
        <v>254380000</v>
      </c>
      <c r="L49" s="1216">
        <f>L48+K49</f>
        <v>886420000</v>
      </c>
      <c r="M49" s="536" t="s">
        <v>1522</v>
      </c>
    </row>
    <row r="50" spans="1:18" ht="28.5" customHeight="1" x14ac:dyDescent="0.2">
      <c r="A50" s="1208"/>
      <c r="B50" s="1209"/>
      <c r="C50" s="1209"/>
      <c r="D50" s="1210"/>
      <c r="E50" s="1210"/>
      <c r="F50" s="1211"/>
      <c r="G50" s="1212"/>
      <c r="H50" s="1210"/>
      <c r="I50" s="780"/>
      <c r="J50" s="548">
        <v>40177</v>
      </c>
      <c r="K50" s="1215">
        <v>355710000</v>
      </c>
      <c r="L50" s="1216">
        <f>L49+K50</f>
        <v>1242130000</v>
      </c>
      <c r="M50" s="505" t="s">
        <v>1778</v>
      </c>
    </row>
    <row r="51" spans="1:18" ht="28.5" customHeight="1" x14ac:dyDescent="0.2">
      <c r="A51" s="1208"/>
      <c r="B51" s="1209"/>
      <c r="C51" s="1209"/>
      <c r="D51" s="1210"/>
      <c r="E51" s="1210"/>
      <c r="F51" s="1211"/>
      <c r="G51" s="1212"/>
      <c r="H51" s="1210"/>
      <c r="I51" s="780"/>
      <c r="J51" s="548">
        <v>40263</v>
      </c>
      <c r="K51" s="1215">
        <v>-57720000</v>
      </c>
      <c r="L51" s="1216">
        <f>L50+K51</f>
        <v>1184410000</v>
      </c>
      <c r="M51" s="505" t="s">
        <v>447</v>
      </c>
    </row>
    <row r="52" spans="1:18" ht="28.5" customHeight="1" x14ac:dyDescent="0.2">
      <c r="A52" s="1208"/>
      <c r="B52" s="1224"/>
      <c r="C52" s="1209"/>
      <c r="D52" s="1210"/>
      <c r="E52" s="1210"/>
      <c r="F52" s="1211"/>
      <c r="G52" s="1212"/>
      <c r="H52" s="1225"/>
      <c r="I52" s="780"/>
      <c r="J52" s="548">
        <v>40345</v>
      </c>
      <c r="K52" s="1215">
        <v>-156050000</v>
      </c>
      <c r="L52" s="1216">
        <f>L51+K52</f>
        <v>1028360000</v>
      </c>
      <c r="M52" s="505" t="s">
        <v>1912</v>
      </c>
    </row>
    <row r="53" spans="1:18" ht="28.5" customHeight="1" x14ac:dyDescent="0.2">
      <c r="A53" s="1208"/>
      <c r="B53" s="1224"/>
      <c r="C53" s="1209"/>
      <c r="D53" s="1210"/>
      <c r="E53" s="1210"/>
      <c r="F53" s="1211"/>
      <c r="G53" s="1212"/>
      <c r="H53" s="1225"/>
      <c r="I53" s="780"/>
      <c r="J53" s="548">
        <v>40373</v>
      </c>
      <c r="K53" s="1215">
        <v>-513660000</v>
      </c>
      <c r="L53" s="1216">
        <f t="shared" ref="L53:L57" si="7">L52+K53</f>
        <v>514700000</v>
      </c>
      <c r="M53" s="505" t="s">
        <v>447</v>
      </c>
    </row>
    <row r="54" spans="1:18" ht="28.5" customHeight="1" x14ac:dyDescent="0.2">
      <c r="A54" s="1208"/>
      <c r="B54" s="1224"/>
      <c r="C54" s="1209"/>
      <c r="D54" s="1210"/>
      <c r="E54" s="1210"/>
      <c r="F54" s="1211"/>
      <c r="G54" s="1212"/>
      <c r="H54" s="1225"/>
      <c r="I54" s="780"/>
      <c r="J54" s="548">
        <v>40375</v>
      </c>
      <c r="K54" s="1215">
        <v>-22980000</v>
      </c>
      <c r="L54" s="1216">
        <f t="shared" si="7"/>
        <v>491720000</v>
      </c>
      <c r="M54" s="505" t="s">
        <v>1941</v>
      </c>
    </row>
    <row r="55" spans="1:18" ht="28.5" customHeight="1" x14ac:dyDescent="0.2">
      <c r="A55" s="1208"/>
      <c r="B55" s="1224"/>
      <c r="C55" s="1209"/>
      <c r="D55" s="1210"/>
      <c r="E55" s="1210"/>
      <c r="F55" s="1211"/>
      <c r="G55" s="1212"/>
      <c r="H55" s="1225"/>
      <c r="I55" s="780"/>
      <c r="J55" s="548">
        <v>40436</v>
      </c>
      <c r="K55" s="1215">
        <v>1800000</v>
      </c>
      <c r="L55" s="1216">
        <f t="shared" si="7"/>
        <v>493520000</v>
      </c>
      <c r="M55" s="505" t="s">
        <v>1981</v>
      </c>
    </row>
    <row r="56" spans="1:18" ht="28.5" customHeight="1" x14ac:dyDescent="0.2">
      <c r="A56" s="1208"/>
      <c r="B56" s="1224"/>
      <c r="C56" s="1209"/>
      <c r="D56" s="1210"/>
      <c r="E56" s="1210"/>
      <c r="F56" s="1211"/>
      <c r="G56" s="1212"/>
      <c r="H56" s="1225"/>
      <c r="I56" s="780"/>
      <c r="J56" s="548">
        <v>40451</v>
      </c>
      <c r="K56" s="1215">
        <v>9800000</v>
      </c>
      <c r="L56" s="1216">
        <f t="shared" si="7"/>
        <v>503320000</v>
      </c>
      <c r="M56" s="505" t="s">
        <v>2226</v>
      </c>
    </row>
    <row r="57" spans="1:18" ht="28.5" customHeight="1" x14ac:dyDescent="0.2">
      <c r="A57" s="1208"/>
      <c r="B57" s="1224"/>
      <c r="C57" s="1209"/>
      <c r="D57" s="1210"/>
      <c r="E57" s="1210"/>
      <c r="F57" s="1211"/>
      <c r="G57" s="1212"/>
      <c r="H57" s="1225"/>
      <c r="I57" s="780"/>
      <c r="J57" s="548">
        <v>40451</v>
      </c>
      <c r="K57" s="1215">
        <v>116222668</v>
      </c>
      <c r="L57" s="1216">
        <f t="shared" si="7"/>
        <v>619542668</v>
      </c>
      <c r="M57" s="505" t="s">
        <v>447</v>
      </c>
    </row>
    <row r="58" spans="1:18" ht="28.5" customHeight="1" x14ac:dyDescent="0.2">
      <c r="A58" s="1226"/>
      <c r="B58" s="1227"/>
      <c r="C58" s="1228"/>
      <c r="D58" s="1223"/>
      <c r="E58" s="1223"/>
      <c r="F58" s="1229"/>
      <c r="G58" s="1230"/>
      <c r="H58" s="1231"/>
      <c r="I58" s="1445"/>
      <c r="J58" s="548">
        <v>40466</v>
      </c>
      <c r="K58" s="1215">
        <v>100000</v>
      </c>
      <c r="L58" s="1216">
        <f t="shared" ref="L58" si="8">L57+K58</f>
        <v>619642668</v>
      </c>
      <c r="M58" s="505" t="s">
        <v>1981</v>
      </c>
    </row>
    <row r="59" spans="1:18" ht="28.5" customHeight="1" x14ac:dyDescent="0.2">
      <c r="A59" s="1232">
        <v>39916</v>
      </c>
      <c r="B59" s="1233" t="s">
        <v>1326</v>
      </c>
      <c r="C59" s="1234" t="s">
        <v>1327</v>
      </c>
      <c r="D59" s="1235" t="s">
        <v>1310</v>
      </c>
      <c r="E59" s="1235" t="s">
        <v>133</v>
      </c>
      <c r="F59" s="1234" t="s">
        <v>1318</v>
      </c>
      <c r="G59" s="1236">
        <v>3552000000</v>
      </c>
      <c r="H59" s="1237" t="s">
        <v>591</v>
      </c>
      <c r="I59" s="1428">
        <v>2</v>
      </c>
      <c r="J59" s="548">
        <v>40025</v>
      </c>
      <c r="K59" s="1216">
        <v>-3552000000</v>
      </c>
      <c r="L59" s="1216">
        <f>G59+K59</f>
        <v>0</v>
      </c>
      <c r="M59" s="506" t="s">
        <v>1438</v>
      </c>
    </row>
    <row r="60" spans="1:18" ht="28.5" customHeight="1" x14ac:dyDescent="0.2">
      <c r="A60" s="1217">
        <v>39919</v>
      </c>
      <c r="B60" s="1218" t="s">
        <v>1330</v>
      </c>
      <c r="C60" s="1218" t="s">
        <v>1331</v>
      </c>
      <c r="D60" s="1219" t="s">
        <v>1074</v>
      </c>
      <c r="E60" s="1219" t="s">
        <v>133</v>
      </c>
      <c r="F60" s="1220" t="s">
        <v>1318</v>
      </c>
      <c r="G60" s="1221">
        <v>659000000</v>
      </c>
      <c r="H60" s="1219" t="s">
        <v>591</v>
      </c>
      <c r="I60" s="780"/>
      <c r="J60" s="548">
        <v>39976</v>
      </c>
      <c r="K60" s="1215">
        <v>-105620000</v>
      </c>
      <c r="L60" s="1216">
        <f>G60+K60</f>
        <v>553380000</v>
      </c>
      <c r="M60" s="505" t="s">
        <v>447</v>
      </c>
    </row>
    <row r="61" spans="1:18" ht="28.5" customHeight="1" x14ac:dyDescent="0.2">
      <c r="A61" s="1208"/>
      <c r="B61" s="1209"/>
      <c r="C61" s="1209"/>
      <c r="D61" s="1210"/>
      <c r="E61" s="1210"/>
      <c r="F61" s="1211"/>
      <c r="G61" s="1212"/>
      <c r="H61" s="1210"/>
      <c r="I61" s="780"/>
      <c r="J61" s="548">
        <v>40086</v>
      </c>
      <c r="K61" s="1215">
        <v>102580000</v>
      </c>
      <c r="L61" s="1216">
        <f>L60+K61</f>
        <v>655960000</v>
      </c>
      <c r="M61" s="536" t="s">
        <v>1522</v>
      </c>
    </row>
    <row r="62" spans="1:18" ht="28.5" customHeight="1" x14ac:dyDescent="0.2">
      <c r="A62" s="1208"/>
      <c r="B62" s="1209"/>
      <c r="C62" s="1209"/>
      <c r="D62" s="1210"/>
      <c r="E62" s="1210"/>
      <c r="F62" s="1211"/>
      <c r="G62" s="1212"/>
      <c r="H62" s="1210"/>
      <c r="I62" s="780"/>
      <c r="J62" s="548">
        <v>40177</v>
      </c>
      <c r="K62" s="1215">
        <v>277640000</v>
      </c>
      <c r="L62" s="1216">
        <f>L61+K62</f>
        <v>933600000</v>
      </c>
      <c r="M62" s="505" t="s">
        <v>1778</v>
      </c>
      <c r="N62" s="595"/>
      <c r="R62" s="597"/>
    </row>
    <row r="63" spans="1:18" ht="28.5" customHeight="1" x14ac:dyDescent="0.2">
      <c r="A63" s="1208"/>
      <c r="B63" s="1209"/>
      <c r="C63" s="1209"/>
      <c r="D63" s="1210"/>
      <c r="E63" s="1210"/>
      <c r="F63" s="1211"/>
      <c r="G63" s="1212"/>
      <c r="H63" s="1210"/>
      <c r="I63" s="780"/>
      <c r="J63" s="548">
        <v>40263</v>
      </c>
      <c r="K63" s="1215">
        <v>46860000</v>
      </c>
      <c r="L63" s="1216">
        <f>L62+K63</f>
        <v>980460000</v>
      </c>
      <c r="M63" s="505" t="s">
        <v>447</v>
      </c>
    </row>
    <row r="64" spans="1:18" ht="28.5" customHeight="1" x14ac:dyDescent="0.2">
      <c r="A64" s="1208"/>
      <c r="B64" s="1209"/>
      <c r="C64" s="1209"/>
      <c r="D64" s="1210"/>
      <c r="E64" s="1210"/>
      <c r="F64" s="1211"/>
      <c r="G64" s="1212"/>
      <c r="H64" s="1210"/>
      <c r="I64" s="780"/>
      <c r="J64" s="548">
        <v>40345</v>
      </c>
      <c r="K64" s="1215">
        <v>156050000</v>
      </c>
      <c r="L64" s="1216">
        <f>L63+K64</f>
        <v>1136510000</v>
      </c>
      <c r="M64" s="505" t="s">
        <v>1913</v>
      </c>
    </row>
    <row r="65" spans="1:13" ht="28.5" customHeight="1" x14ac:dyDescent="0.2">
      <c r="A65" s="1208"/>
      <c r="B65" s="1209"/>
      <c r="C65" s="1209"/>
      <c r="D65" s="1210"/>
      <c r="E65" s="1210"/>
      <c r="F65" s="1211"/>
      <c r="G65" s="1212"/>
      <c r="H65" s="1210"/>
      <c r="I65" s="780"/>
      <c r="J65" s="548">
        <v>40373</v>
      </c>
      <c r="K65" s="1215">
        <v>-191610000</v>
      </c>
      <c r="L65" s="1216">
        <f t="shared" ref="L65" si="9">L64+K65</f>
        <v>944900000</v>
      </c>
      <c r="M65" s="505" t="s">
        <v>447</v>
      </c>
    </row>
    <row r="66" spans="1:13" ht="28.5" customHeight="1" x14ac:dyDescent="0.2">
      <c r="A66" s="1208"/>
      <c r="B66" s="1209"/>
      <c r="C66" s="1209"/>
      <c r="D66" s="1210"/>
      <c r="E66" s="1210"/>
      <c r="F66" s="1211"/>
      <c r="G66" s="1212"/>
      <c r="H66" s="1210"/>
      <c r="I66" s="780"/>
      <c r="J66" s="548">
        <v>40375</v>
      </c>
      <c r="K66" s="1215">
        <v>23710000</v>
      </c>
      <c r="L66" s="1216">
        <f>L65+K66</f>
        <v>968610000</v>
      </c>
      <c r="M66" s="505" t="s">
        <v>1913</v>
      </c>
    </row>
    <row r="67" spans="1:13" ht="28.5" customHeight="1" x14ac:dyDescent="0.2">
      <c r="A67" s="1208"/>
      <c r="B67" s="1209"/>
      <c r="C67" s="1209"/>
      <c r="D67" s="1210"/>
      <c r="E67" s="1210"/>
      <c r="F67" s="1211"/>
      <c r="G67" s="1212"/>
      <c r="H67" s="1210"/>
      <c r="I67" s="780"/>
      <c r="J67" s="548">
        <v>40436</v>
      </c>
      <c r="K67" s="1215">
        <v>100000</v>
      </c>
      <c r="L67" s="1216">
        <f>L66+K67</f>
        <v>968710000</v>
      </c>
      <c r="M67" s="505" t="s">
        <v>2002</v>
      </c>
    </row>
    <row r="68" spans="1:13" ht="28.5" customHeight="1" x14ac:dyDescent="0.2">
      <c r="A68" s="1208"/>
      <c r="B68" s="1209"/>
      <c r="C68" s="1209"/>
      <c r="D68" s="1210"/>
      <c r="E68" s="1210"/>
      <c r="F68" s="1211"/>
      <c r="G68" s="1212"/>
      <c r="H68" s="1210"/>
      <c r="I68" s="780"/>
      <c r="J68" s="548">
        <v>40451</v>
      </c>
      <c r="K68" s="1215">
        <v>3742740</v>
      </c>
      <c r="L68" s="1216">
        <f t="shared" ref="L68:L69" si="10">L67+K68</f>
        <v>972452740</v>
      </c>
      <c r="M68" s="505" t="s">
        <v>447</v>
      </c>
    </row>
    <row r="69" spans="1:13" ht="28.5" customHeight="1" x14ac:dyDescent="0.2">
      <c r="A69" s="1208"/>
      <c r="B69" s="1209"/>
      <c r="C69" s="1209"/>
      <c r="D69" s="1210"/>
      <c r="E69" s="1210"/>
      <c r="F69" s="1211"/>
      <c r="G69" s="1212"/>
      <c r="H69" s="1210"/>
      <c r="I69" s="1445"/>
      <c r="J69" s="548">
        <v>40466</v>
      </c>
      <c r="K69" s="1215">
        <v>170800000</v>
      </c>
      <c r="L69" s="1216">
        <f t="shared" si="10"/>
        <v>1143252740</v>
      </c>
      <c r="M69" s="505" t="s">
        <v>1981</v>
      </c>
    </row>
    <row r="70" spans="1:13" ht="28.5" customHeight="1" x14ac:dyDescent="0.2">
      <c r="A70" s="2076" t="s">
        <v>1781</v>
      </c>
      <c r="B70" s="1218" t="s">
        <v>1342</v>
      </c>
      <c r="C70" s="1218" t="s">
        <v>1343</v>
      </c>
      <c r="D70" s="1219" t="s">
        <v>987</v>
      </c>
      <c r="E70" s="1219" t="s">
        <v>133</v>
      </c>
      <c r="F70" s="1220" t="s">
        <v>1318</v>
      </c>
      <c r="G70" s="1221">
        <v>798900000</v>
      </c>
      <c r="H70" s="1219" t="s">
        <v>591</v>
      </c>
      <c r="I70" s="780"/>
      <c r="J70" s="548">
        <v>39976</v>
      </c>
      <c r="K70" s="1215">
        <v>5540000</v>
      </c>
      <c r="L70" s="1216">
        <f>G70+K70</f>
        <v>804440000</v>
      </c>
      <c r="M70" s="505" t="s">
        <v>447</v>
      </c>
    </row>
    <row r="71" spans="1:13" ht="28.5" customHeight="1" x14ac:dyDescent="0.2">
      <c r="A71" s="2077"/>
      <c r="B71" s="1209"/>
      <c r="C71" s="1209"/>
      <c r="D71" s="1210"/>
      <c r="E71" s="1210"/>
      <c r="F71" s="1211"/>
      <c r="G71" s="1212"/>
      <c r="H71" s="1210"/>
      <c r="I71" s="780"/>
      <c r="J71" s="548">
        <v>40086</v>
      </c>
      <c r="K71" s="1215">
        <v>162680000</v>
      </c>
      <c r="L71" s="1216">
        <f>L70+K71</f>
        <v>967120000</v>
      </c>
      <c r="M71" s="536" t="s">
        <v>1522</v>
      </c>
    </row>
    <row r="72" spans="1:13" ht="28.5" customHeight="1" x14ac:dyDescent="0.2">
      <c r="A72" s="1446"/>
      <c r="B72" s="1209"/>
      <c r="C72" s="1209"/>
      <c r="D72" s="1210"/>
      <c r="E72" s="1210"/>
      <c r="F72" s="1211"/>
      <c r="G72" s="1212"/>
      <c r="H72" s="1210"/>
      <c r="I72" s="780"/>
      <c r="J72" s="548">
        <v>40177</v>
      </c>
      <c r="K72" s="1215">
        <v>665510000</v>
      </c>
      <c r="L72" s="1216">
        <f>L71+K72</f>
        <v>1632630000</v>
      </c>
      <c r="M72" s="505" t="s">
        <v>1778</v>
      </c>
    </row>
    <row r="73" spans="1:13" ht="28.5" customHeight="1" x14ac:dyDescent="0.2">
      <c r="A73" s="1446"/>
      <c r="B73" s="1209"/>
      <c r="C73" s="1209"/>
      <c r="D73" s="1210"/>
      <c r="E73" s="1210"/>
      <c r="F73" s="1211"/>
      <c r="G73" s="1212"/>
      <c r="H73" s="1210"/>
      <c r="I73" s="780"/>
      <c r="J73" s="548">
        <v>40204</v>
      </c>
      <c r="K73" s="1215">
        <v>800390000</v>
      </c>
      <c r="L73" s="1216">
        <f>L72+K73</f>
        <v>2433020000</v>
      </c>
      <c r="M73" s="505" t="s">
        <v>1780</v>
      </c>
    </row>
    <row r="74" spans="1:13" ht="28.5" customHeight="1" x14ac:dyDescent="0.2">
      <c r="A74" s="1446"/>
      <c r="B74" s="1209"/>
      <c r="C74" s="1209"/>
      <c r="D74" s="1210"/>
      <c r="E74" s="1210"/>
      <c r="F74" s="1211"/>
      <c r="G74" s="1212"/>
      <c r="H74" s="1210"/>
      <c r="I74" s="780"/>
      <c r="J74" s="548">
        <v>40263</v>
      </c>
      <c r="K74" s="1215">
        <v>-829370000</v>
      </c>
      <c r="L74" s="1216">
        <f>L73+K74</f>
        <v>1603650000</v>
      </c>
      <c r="M74" s="505" t="s">
        <v>447</v>
      </c>
    </row>
    <row r="75" spans="1:13" ht="28.5" customHeight="1" x14ac:dyDescent="0.2">
      <c r="A75" s="1446"/>
      <c r="B75" s="1209"/>
      <c r="C75" s="1209"/>
      <c r="D75" s="1210"/>
      <c r="E75" s="1210"/>
      <c r="F75" s="1211"/>
      <c r="G75" s="1212"/>
      <c r="H75" s="1210"/>
      <c r="I75" s="780"/>
      <c r="J75" s="548">
        <v>40373</v>
      </c>
      <c r="K75" s="1215">
        <v>-366750000</v>
      </c>
      <c r="L75" s="1216">
        <f t="shared" ref="L75:L77" si="11">L74+K75</f>
        <v>1236900000</v>
      </c>
      <c r="M75" s="505" t="s">
        <v>447</v>
      </c>
    </row>
    <row r="76" spans="1:13" ht="28.5" customHeight="1" x14ac:dyDescent="0.2">
      <c r="A76" s="1446"/>
      <c r="B76" s="1209"/>
      <c r="C76" s="1209"/>
      <c r="D76" s="1210"/>
      <c r="E76" s="1210"/>
      <c r="F76" s="1211"/>
      <c r="G76" s="1212"/>
      <c r="H76" s="1210"/>
      <c r="I76" s="780"/>
      <c r="J76" s="548">
        <v>40451</v>
      </c>
      <c r="K76" s="1215">
        <v>95300000</v>
      </c>
      <c r="L76" s="1216">
        <f t="shared" si="11"/>
        <v>1332200000</v>
      </c>
      <c r="M76" s="505" t="s">
        <v>2227</v>
      </c>
    </row>
    <row r="77" spans="1:13" ht="28.5" customHeight="1" x14ac:dyDescent="0.2">
      <c r="A77" s="1446"/>
      <c r="B77" s="1209"/>
      <c r="C77" s="1209"/>
      <c r="D77" s="1210"/>
      <c r="E77" s="1210"/>
      <c r="F77" s="1211"/>
      <c r="G77" s="1212"/>
      <c r="H77" s="1210"/>
      <c r="I77" s="1445"/>
      <c r="J77" s="548">
        <v>40451</v>
      </c>
      <c r="K77" s="1215">
        <v>222941084</v>
      </c>
      <c r="L77" s="1216">
        <f t="shared" si="11"/>
        <v>1555141084</v>
      </c>
      <c r="M77" s="505" t="s">
        <v>447</v>
      </c>
    </row>
    <row r="78" spans="1:13" ht="28.5" customHeight="1" x14ac:dyDescent="0.2">
      <c r="A78" s="2076" t="s">
        <v>1781</v>
      </c>
      <c r="B78" s="1218" t="s">
        <v>1344</v>
      </c>
      <c r="C78" s="1218" t="s">
        <v>1343</v>
      </c>
      <c r="D78" s="1219" t="s">
        <v>987</v>
      </c>
      <c r="E78" s="1219" t="s">
        <v>133</v>
      </c>
      <c r="F78" s="1220" t="s">
        <v>1318</v>
      </c>
      <c r="G78" s="1221">
        <v>1864000000</v>
      </c>
      <c r="H78" s="1219" t="s">
        <v>591</v>
      </c>
      <c r="I78" s="780"/>
      <c r="J78" s="548">
        <v>39976</v>
      </c>
      <c r="K78" s="1215">
        <v>3318840000</v>
      </c>
      <c r="L78" s="1216">
        <f>G78+K78</f>
        <v>5182840000</v>
      </c>
      <c r="M78" s="505" t="s">
        <v>447</v>
      </c>
    </row>
    <row r="79" spans="1:13" ht="28.5" customHeight="1" x14ac:dyDescent="0.2">
      <c r="A79" s="2077"/>
      <c r="B79" s="1209"/>
      <c r="C79" s="1209"/>
      <c r="D79" s="1210"/>
      <c r="E79" s="1210"/>
      <c r="F79" s="1211"/>
      <c r="G79" s="1212"/>
      <c r="H79" s="1210"/>
      <c r="I79" s="780"/>
      <c r="J79" s="548">
        <v>40086</v>
      </c>
      <c r="K79" s="1215">
        <v>-717420000</v>
      </c>
      <c r="L79" s="1216">
        <f t="shared" ref="L79:L87" si="12">L78+K79</f>
        <v>4465420000</v>
      </c>
      <c r="M79" s="536" t="s">
        <v>1522</v>
      </c>
    </row>
    <row r="80" spans="1:13" ht="28.5" customHeight="1" x14ac:dyDescent="0.2">
      <c r="A80" s="1446"/>
      <c r="B80" s="1209"/>
      <c r="C80" s="1209"/>
      <c r="D80" s="1210"/>
      <c r="E80" s="1210"/>
      <c r="F80" s="1211"/>
      <c r="G80" s="1212"/>
      <c r="H80" s="1210"/>
      <c r="I80" s="780"/>
      <c r="J80" s="548">
        <v>40177</v>
      </c>
      <c r="K80" s="1215">
        <v>2290780000</v>
      </c>
      <c r="L80" s="1216">
        <f t="shared" si="12"/>
        <v>6756200000</v>
      </c>
      <c r="M80" s="505" t="s">
        <v>1778</v>
      </c>
    </row>
    <row r="81" spans="1:13" ht="28.5" customHeight="1" x14ac:dyDescent="0.2">
      <c r="A81" s="1446"/>
      <c r="B81" s="1209"/>
      <c r="C81" s="1209"/>
      <c r="D81" s="1210"/>
      <c r="E81" s="1210"/>
      <c r="F81" s="1211"/>
      <c r="G81" s="1212"/>
      <c r="H81" s="1210"/>
      <c r="I81" s="780"/>
      <c r="J81" s="548">
        <v>40204</v>
      </c>
      <c r="K81" s="1215">
        <v>450100000</v>
      </c>
      <c r="L81" s="1216">
        <f t="shared" si="12"/>
        <v>7206300000</v>
      </c>
      <c r="M81" s="505" t="s">
        <v>1780</v>
      </c>
    </row>
    <row r="82" spans="1:13" ht="28.5" customHeight="1" x14ac:dyDescent="0.2">
      <c r="A82" s="1446"/>
      <c r="B82" s="1209"/>
      <c r="C82" s="1209"/>
      <c r="D82" s="1210"/>
      <c r="E82" s="1210"/>
      <c r="F82" s="1211"/>
      <c r="G82" s="1212"/>
      <c r="H82" s="1210"/>
      <c r="I82" s="780"/>
      <c r="J82" s="548">
        <v>40263</v>
      </c>
      <c r="K82" s="1215">
        <v>905010000</v>
      </c>
      <c r="L82" s="1216">
        <f t="shared" si="12"/>
        <v>8111310000</v>
      </c>
      <c r="M82" s="505" t="s">
        <v>447</v>
      </c>
    </row>
    <row r="83" spans="1:13" ht="28.5" customHeight="1" x14ac:dyDescent="0.2">
      <c r="A83" s="1446"/>
      <c r="B83" s="1209"/>
      <c r="C83" s="1209"/>
      <c r="D83" s="1210"/>
      <c r="E83" s="1210"/>
      <c r="F83" s="1211"/>
      <c r="G83" s="1212"/>
      <c r="H83" s="1210"/>
      <c r="I83" s="780"/>
      <c r="J83" s="548">
        <v>40287</v>
      </c>
      <c r="K83" s="1215">
        <v>10280000</v>
      </c>
      <c r="L83" s="1216">
        <f t="shared" si="12"/>
        <v>8121590000</v>
      </c>
      <c r="M83" s="505" t="s">
        <v>1863</v>
      </c>
    </row>
    <row r="84" spans="1:13" ht="28.5" customHeight="1" x14ac:dyDescent="0.2">
      <c r="A84" s="1446"/>
      <c r="B84" s="1209"/>
      <c r="C84" s="1209"/>
      <c r="D84" s="1210"/>
      <c r="E84" s="1210"/>
      <c r="F84" s="1211"/>
      <c r="G84" s="1212"/>
      <c r="H84" s="1210"/>
      <c r="I84" s="780"/>
      <c r="J84" s="548">
        <v>40345</v>
      </c>
      <c r="K84" s="1215">
        <v>286510000</v>
      </c>
      <c r="L84" s="1216">
        <f t="shared" si="12"/>
        <v>8408100000</v>
      </c>
      <c r="M84" s="505" t="s">
        <v>1863</v>
      </c>
    </row>
    <row r="85" spans="1:13" ht="28.5" customHeight="1" x14ac:dyDescent="0.2">
      <c r="A85" s="1446"/>
      <c r="B85" s="1209"/>
      <c r="C85" s="1209"/>
      <c r="D85" s="1210"/>
      <c r="E85" s="1210"/>
      <c r="F85" s="1211"/>
      <c r="G85" s="1212"/>
      <c r="H85" s="1210"/>
      <c r="I85" s="780"/>
      <c r="J85" s="548">
        <v>40373</v>
      </c>
      <c r="K85" s="1215">
        <v>-1787300000</v>
      </c>
      <c r="L85" s="1216">
        <f t="shared" si="12"/>
        <v>6620800000</v>
      </c>
      <c r="M85" s="505" t="s">
        <v>447</v>
      </c>
    </row>
    <row r="86" spans="1:13" ht="28.5" customHeight="1" x14ac:dyDescent="0.2">
      <c r="A86" s="1446"/>
      <c r="B86" s="1209"/>
      <c r="C86" s="1209"/>
      <c r="D86" s="1210"/>
      <c r="E86" s="1210"/>
      <c r="F86" s="1211"/>
      <c r="G86" s="1212"/>
      <c r="H86" s="1210"/>
      <c r="I86" s="780"/>
      <c r="J86" s="548">
        <v>40451</v>
      </c>
      <c r="K86" s="1215">
        <v>105500000</v>
      </c>
      <c r="L86" s="1216">
        <f t="shared" si="12"/>
        <v>6726300000</v>
      </c>
      <c r="M86" s="505" t="s">
        <v>2227</v>
      </c>
    </row>
    <row r="87" spans="1:13" ht="28.5" customHeight="1" x14ac:dyDescent="0.2">
      <c r="A87" s="1446"/>
      <c r="B87" s="1209"/>
      <c r="C87" s="1209"/>
      <c r="D87" s="1210"/>
      <c r="E87" s="1210"/>
      <c r="F87" s="1211"/>
      <c r="G87" s="1212"/>
      <c r="H87" s="1210"/>
      <c r="I87" s="1445"/>
      <c r="J87" s="548">
        <v>40451</v>
      </c>
      <c r="K87" s="1215">
        <v>-614527362</v>
      </c>
      <c r="L87" s="1216">
        <f t="shared" si="12"/>
        <v>6111772638</v>
      </c>
      <c r="M87" s="505" t="s">
        <v>447</v>
      </c>
    </row>
    <row r="88" spans="1:13" ht="28.5" customHeight="1" x14ac:dyDescent="0.2">
      <c r="A88" s="1217">
        <v>39923</v>
      </c>
      <c r="B88" s="1218" t="s">
        <v>1350</v>
      </c>
      <c r="C88" s="1218" t="s">
        <v>1116</v>
      </c>
      <c r="D88" s="1219" t="s">
        <v>1026</v>
      </c>
      <c r="E88" s="1219" t="s">
        <v>133</v>
      </c>
      <c r="F88" s="1220" t="s">
        <v>1318</v>
      </c>
      <c r="G88" s="1221">
        <v>319000000</v>
      </c>
      <c r="H88" s="1219" t="s">
        <v>591</v>
      </c>
      <c r="I88" s="780"/>
      <c r="J88" s="548">
        <v>39976</v>
      </c>
      <c r="K88" s="1215">
        <v>128300000</v>
      </c>
      <c r="L88" s="1216">
        <f>G88+K88</f>
        <v>447300000</v>
      </c>
      <c r="M88" s="505" t="s">
        <v>447</v>
      </c>
    </row>
    <row r="89" spans="1:13" ht="28.5" customHeight="1" x14ac:dyDescent="0.2">
      <c r="A89" s="1208"/>
      <c r="B89" s="1209"/>
      <c r="C89" s="1209"/>
      <c r="D89" s="1210"/>
      <c r="E89" s="1210"/>
      <c r="F89" s="1211"/>
      <c r="G89" s="1212"/>
      <c r="H89" s="1210"/>
      <c r="I89" s="780"/>
      <c r="J89" s="548">
        <v>40086</v>
      </c>
      <c r="K89" s="1215">
        <v>46730000</v>
      </c>
      <c r="L89" s="1216">
        <f>L88+K89</f>
        <v>494030000</v>
      </c>
      <c r="M89" s="536" t="s">
        <v>1522</v>
      </c>
    </row>
    <row r="90" spans="1:13" ht="28.5" customHeight="1" x14ac:dyDescent="0.2">
      <c r="A90" s="1208"/>
      <c r="B90" s="1209"/>
      <c r="C90" s="1209"/>
      <c r="D90" s="1210"/>
      <c r="E90" s="1210"/>
      <c r="F90" s="1211"/>
      <c r="G90" s="1212"/>
      <c r="H90" s="1210"/>
      <c r="I90" s="780"/>
      <c r="J90" s="548">
        <v>40177</v>
      </c>
      <c r="K90" s="1215">
        <v>145820000</v>
      </c>
      <c r="L90" s="1216">
        <f>L89+K90</f>
        <v>639850000</v>
      </c>
      <c r="M90" s="505" t="s">
        <v>1778</v>
      </c>
    </row>
    <row r="91" spans="1:13" ht="28.5" customHeight="1" x14ac:dyDescent="0.2">
      <c r="A91" s="1208"/>
      <c r="B91" s="1209"/>
      <c r="C91" s="1209"/>
      <c r="D91" s="1210"/>
      <c r="E91" s="1210"/>
      <c r="F91" s="1211"/>
      <c r="G91" s="1212"/>
      <c r="H91" s="1210"/>
      <c r="I91" s="780"/>
      <c r="J91" s="548">
        <v>40263</v>
      </c>
      <c r="K91" s="1215">
        <v>-17440000</v>
      </c>
      <c r="L91" s="1216">
        <f>L90+K91</f>
        <v>622410000</v>
      </c>
      <c r="M91" s="505" t="s">
        <v>447</v>
      </c>
    </row>
    <row r="92" spans="1:13" ht="28.5" customHeight="1" x14ac:dyDescent="0.2">
      <c r="A92" s="1208"/>
      <c r="B92" s="1209"/>
      <c r="C92" s="1209"/>
      <c r="D92" s="1210"/>
      <c r="E92" s="1210"/>
      <c r="F92" s="1211"/>
      <c r="G92" s="1212"/>
      <c r="H92" s="1210"/>
      <c r="I92" s="780"/>
      <c r="J92" s="548">
        <v>40373</v>
      </c>
      <c r="K92" s="1215">
        <v>-73010000</v>
      </c>
      <c r="L92" s="1216">
        <f t="shared" ref="L92:L94" si="13">L91+K92</f>
        <v>549400000</v>
      </c>
      <c r="M92" s="505" t="s">
        <v>447</v>
      </c>
    </row>
    <row r="93" spans="1:13" ht="28.5" customHeight="1" x14ac:dyDescent="0.2">
      <c r="A93" s="1208"/>
      <c r="B93" s="1209"/>
      <c r="C93" s="1209"/>
      <c r="D93" s="1210"/>
      <c r="E93" s="1210"/>
      <c r="F93" s="1211"/>
      <c r="G93" s="1212"/>
      <c r="H93" s="1210"/>
      <c r="I93" s="780"/>
      <c r="J93" s="548">
        <v>40451</v>
      </c>
      <c r="K93" s="1215">
        <v>6700000</v>
      </c>
      <c r="L93" s="1216">
        <f t="shared" si="13"/>
        <v>556100000</v>
      </c>
      <c r="M93" s="505" t="s">
        <v>2168</v>
      </c>
    </row>
    <row r="94" spans="1:13" ht="28.5" customHeight="1" x14ac:dyDescent="0.2">
      <c r="A94" s="1208"/>
      <c r="B94" s="1209"/>
      <c r="C94" s="1209"/>
      <c r="D94" s="1210"/>
      <c r="E94" s="1210"/>
      <c r="F94" s="1211"/>
      <c r="G94" s="1212"/>
      <c r="H94" s="1210"/>
      <c r="I94" s="1445"/>
      <c r="J94" s="548">
        <v>40451</v>
      </c>
      <c r="K94" s="1215">
        <v>-77126410</v>
      </c>
      <c r="L94" s="1216">
        <f t="shared" si="13"/>
        <v>478973590</v>
      </c>
      <c r="M94" s="505" t="s">
        <v>447</v>
      </c>
    </row>
    <row r="95" spans="1:13" ht="28.5" customHeight="1" x14ac:dyDescent="0.2">
      <c r="A95" s="1217">
        <v>39923</v>
      </c>
      <c r="B95" s="1218" t="s">
        <v>1351</v>
      </c>
      <c r="C95" s="1218" t="s">
        <v>1352</v>
      </c>
      <c r="D95" s="1219" t="s">
        <v>995</v>
      </c>
      <c r="E95" s="1219" t="s">
        <v>133</v>
      </c>
      <c r="F95" s="1220" t="s">
        <v>1318</v>
      </c>
      <c r="G95" s="1221">
        <v>366000000</v>
      </c>
      <c r="H95" s="1219" t="s">
        <v>591</v>
      </c>
      <c r="I95" s="780"/>
      <c r="J95" s="548">
        <v>39976</v>
      </c>
      <c r="K95" s="1215">
        <v>87130000</v>
      </c>
      <c r="L95" s="1216">
        <f>G95+K95</f>
        <v>453130000</v>
      </c>
      <c r="M95" s="505" t="s">
        <v>447</v>
      </c>
    </row>
    <row r="96" spans="1:13" ht="28.5" customHeight="1" x14ac:dyDescent="0.2">
      <c r="A96" s="1208"/>
      <c r="B96" s="1209"/>
      <c r="C96" s="1209"/>
      <c r="D96" s="1210"/>
      <c r="E96" s="1210"/>
      <c r="F96" s="1211"/>
      <c r="G96" s="1212"/>
      <c r="H96" s="1210"/>
      <c r="I96" s="780"/>
      <c r="J96" s="548">
        <v>40086</v>
      </c>
      <c r="K96" s="1215">
        <v>-249670000</v>
      </c>
      <c r="L96" s="1216">
        <f t="shared" ref="L96:L102" si="14">L95+K96</f>
        <v>203460000</v>
      </c>
      <c r="M96" s="536" t="s">
        <v>1522</v>
      </c>
    </row>
    <row r="97" spans="1:13" ht="28.5" customHeight="1" x14ac:dyDescent="0.2">
      <c r="A97" s="1208"/>
      <c r="B97" s="1209"/>
      <c r="C97" s="1209"/>
      <c r="D97" s="1210"/>
      <c r="E97" s="1210"/>
      <c r="F97" s="1211"/>
      <c r="G97" s="1212"/>
      <c r="H97" s="1210"/>
      <c r="I97" s="780"/>
      <c r="J97" s="548">
        <v>40177</v>
      </c>
      <c r="K97" s="1215">
        <v>119700000</v>
      </c>
      <c r="L97" s="1216">
        <f t="shared" si="14"/>
        <v>323160000</v>
      </c>
      <c r="M97" s="505" t="s">
        <v>1778</v>
      </c>
    </row>
    <row r="98" spans="1:13" ht="28.5" customHeight="1" x14ac:dyDescent="0.2">
      <c r="A98" s="1208"/>
      <c r="B98" s="1209"/>
      <c r="C98" s="1209"/>
      <c r="D98" s="1210"/>
      <c r="E98" s="1210"/>
      <c r="F98" s="1211"/>
      <c r="G98" s="1212"/>
      <c r="H98" s="1210"/>
      <c r="I98" s="780"/>
      <c r="J98" s="548">
        <v>40263</v>
      </c>
      <c r="K98" s="1215">
        <v>52270000</v>
      </c>
      <c r="L98" s="1216">
        <f t="shared" si="14"/>
        <v>375430000</v>
      </c>
      <c r="M98" s="505" t="s">
        <v>447</v>
      </c>
    </row>
    <row r="99" spans="1:13" ht="28.5" customHeight="1" x14ac:dyDescent="0.2">
      <c r="A99" s="1208"/>
      <c r="B99" s="1209"/>
      <c r="C99" s="1209"/>
      <c r="D99" s="1210"/>
      <c r="E99" s="1210"/>
      <c r="F99" s="1211"/>
      <c r="G99" s="1212"/>
      <c r="H99" s="1210"/>
      <c r="I99" s="780"/>
      <c r="J99" s="548">
        <v>40287</v>
      </c>
      <c r="K99" s="1215">
        <v>-10280000</v>
      </c>
      <c r="L99" s="1216">
        <f t="shared" si="14"/>
        <v>365150000</v>
      </c>
      <c r="M99" s="505" t="s">
        <v>1864</v>
      </c>
    </row>
    <row r="100" spans="1:13" ht="28.5" customHeight="1" x14ac:dyDescent="0.2">
      <c r="A100" s="1208"/>
      <c r="B100" s="1209"/>
      <c r="C100" s="1209"/>
      <c r="D100" s="1210"/>
      <c r="E100" s="1210"/>
      <c r="F100" s="1211"/>
      <c r="G100" s="1212"/>
      <c r="H100" s="1210"/>
      <c r="I100" s="780"/>
      <c r="J100" s="548">
        <v>40312</v>
      </c>
      <c r="K100" s="1215">
        <v>-1880000</v>
      </c>
      <c r="L100" s="1216">
        <f t="shared" si="14"/>
        <v>363270000</v>
      </c>
      <c r="M100" s="505" t="s">
        <v>1893</v>
      </c>
    </row>
    <row r="101" spans="1:13" ht="28.5" customHeight="1" x14ac:dyDescent="0.2">
      <c r="A101" s="1208"/>
      <c r="B101" s="1209"/>
      <c r="C101" s="1209"/>
      <c r="D101" s="1210"/>
      <c r="E101" s="1210"/>
      <c r="F101" s="1211"/>
      <c r="G101" s="1212"/>
      <c r="H101" s="1210"/>
      <c r="I101" s="780"/>
      <c r="J101" s="548">
        <v>40345</v>
      </c>
      <c r="K101" s="1215">
        <v>-286510000</v>
      </c>
      <c r="L101" s="1216">
        <f t="shared" si="14"/>
        <v>76760000</v>
      </c>
      <c r="M101" s="505" t="s">
        <v>1864</v>
      </c>
    </row>
    <row r="102" spans="1:13" ht="28.5" customHeight="1" x14ac:dyDescent="0.2">
      <c r="A102" s="1208"/>
      <c r="B102" s="1209"/>
      <c r="C102" s="1209"/>
      <c r="D102" s="1210"/>
      <c r="E102" s="1210"/>
      <c r="F102" s="1211"/>
      <c r="G102" s="1212"/>
      <c r="H102" s="1210"/>
      <c r="I102" s="780"/>
      <c r="J102" s="548">
        <v>40373</v>
      </c>
      <c r="K102" s="1215">
        <v>19540000</v>
      </c>
      <c r="L102" s="1216">
        <f t="shared" si="14"/>
        <v>96300000</v>
      </c>
      <c r="M102" s="505" t="s">
        <v>447</v>
      </c>
    </row>
    <row r="103" spans="1:13" ht="28.5" customHeight="1" x14ac:dyDescent="0.2">
      <c r="A103" s="1208"/>
      <c r="B103" s="1209"/>
      <c r="C103" s="1209"/>
      <c r="D103" s="1210"/>
      <c r="E103" s="1210"/>
      <c r="F103" s="1211"/>
      <c r="G103" s="1212"/>
      <c r="H103" s="1210"/>
      <c r="I103" s="780"/>
      <c r="J103" s="548">
        <v>40375</v>
      </c>
      <c r="K103" s="1215">
        <v>-210000</v>
      </c>
      <c r="L103" s="1216">
        <f>L102+K103</f>
        <v>96090000</v>
      </c>
      <c r="M103" s="505" t="s">
        <v>1943</v>
      </c>
    </row>
    <row r="104" spans="1:13" ht="28.5" customHeight="1" x14ac:dyDescent="0.2">
      <c r="A104" s="1208"/>
      <c r="B104" s="1209"/>
      <c r="C104" s="1209"/>
      <c r="D104" s="1210"/>
      <c r="E104" s="1210"/>
      <c r="F104" s="1211"/>
      <c r="G104" s="1212"/>
      <c r="H104" s="1210"/>
      <c r="I104" s="780"/>
      <c r="J104" s="548">
        <v>40403</v>
      </c>
      <c r="K104" s="1222">
        <v>-100000</v>
      </c>
      <c r="L104" s="1216">
        <f>L103+K104</f>
        <v>95990000</v>
      </c>
      <c r="M104" s="505" t="s">
        <v>1981</v>
      </c>
    </row>
    <row r="105" spans="1:13" ht="28.5" customHeight="1" x14ac:dyDescent="0.2">
      <c r="A105" s="1208"/>
      <c r="B105" s="1209"/>
      <c r="C105" s="1209"/>
      <c r="D105" s="1210"/>
      <c r="E105" s="1210"/>
      <c r="F105" s="1211"/>
      <c r="G105" s="1212"/>
      <c r="H105" s="1210"/>
      <c r="I105" s="1445"/>
      <c r="J105" s="548">
        <v>40451</v>
      </c>
      <c r="K105" s="1215">
        <v>68565782</v>
      </c>
      <c r="L105" s="1216">
        <f t="shared" ref="L105" si="15">L104+K105</f>
        <v>164555782</v>
      </c>
      <c r="M105" s="505" t="s">
        <v>447</v>
      </c>
    </row>
    <row r="106" spans="1:13" ht="28.5" customHeight="1" x14ac:dyDescent="0.2">
      <c r="A106" s="1217">
        <v>39927</v>
      </c>
      <c r="B106" s="1218" t="s">
        <v>1372</v>
      </c>
      <c r="C106" s="1218" t="s">
        <v>1373</v>
      </c>
      <c r="D106" s="1219" t="s">
        <v>1061</v>
      </c>
      <c r="E106" s="1219" t="s">
        <v>133</v>
      </c>
      <c r="F106" s="1220" t="s">
        <v>1318</v>
      </c>
      <c r="G106" s="1238">
        <v>156000000</v>
      </c>
      <c r="H106" s="1219" t="s">
        <v>591</v>
      </c>
      <c r="I106" s="780"/>
      <c r="J106" s="548">
        <v>39981</v>
      </c>
      <c r="K106" s="1239">
        <v>-64990000</v>
      </c>
      <c r="L106" s="1216">
        <f>G106+K106</f>
        <v>91010000</v>
      </c>
      <c r="M106" s="505" t="s">
        <v>447</v>
      </c>
    </row>
    <row r="107" spans="1:13" ht="28.5" customHeight="1" x14ac:dyDescent="0.2">
      <c r="A107" s="1208"/>
      <c r="B107" s="1209"/>
      <c r="C107" s="1209"/>
      <c r="D107" s="1210"/>
      <c r="E107" s="1210"/>
      <c r="F107" s="1211"/>
      <c r="G107" s="1240"/>
      <c r="H107" s="1210"/>
      <c r="I107" s="780"/>
      <c r="J107" s="548">
        <v>40086</v>
      </c>
      <c r="K107" s="1241">
        <v>130780000</v>
      </c>
      <c r="L107" s="1216">
        <f>L106+K107</f>
        <v>221790000</v>
      </c>
      <c r="M107" s="536" t="s">
        <v>1522</v>
      </c>
    </row>
    <row r="108" spans="1:13" ht="28.5" customHeight="1" x14ac:dyDescent="0.2">
      <c r="A108" s="1208"/>
      <c r="B108" s="1209"/>
      <c r="C108" s="1209"/>
      <c r="D108" s="1210"/>
      <c r="E108" s="1210"/>
      <c r="F108" s="1211"/>
      <c r="G108" s="1240"/>
      <c r="H108" s="1210"/>
      <c r="I108" s="780"/>
      <c r="J108" s="548">
        <v>40177</v>
      </c>
      <c r="K108" s="1215">
        <v>-116750000</v>
      </c>
      <c r="L108" s="1216">
        <f>L107+K108</f>
        <v>105040000</v>
      </c>
      <c r="M108" s="505" t="s">
        <v>1778</v>
      </c>
    </row>
    <row r="109" spans="1:13" ht="28.5" customHeight="1" x14ac:dyDescent="0.2">
      <c r="A109" s="1208"/>
      <c r="B109" s="1209"/>
      <c r="C109" s="1209"/>
      <c r="D109" s="1210"/>
      <c r="E109" s="1210"/>
      <c r="F109" s="1211"/>
      <c r="G109" s="1240"/>
      <c r="H109" s="1210"/>
      <c r="I109" s="780"/>
      <c r="J109" s="548">
        <v>40263</v>
      </c>
      <c r="K109" s="1215">
        <v>13080000</v>
      </c>
      <c r="L109" s="1216">
        <f>L108+K109</f>
        <v>118120000</v>
      </c>
      <c r="M109" s="505" t="s">
        <v>447</v>
      </c>
    </row>
    <row r="110" spans="1:13" ht="28.5" customHeight="1" x14ac:dyDescent="0.2">
      <c r="A110" s="1208"/>
      <c r="B110" s="1209"/>
      <c r="C110" s="1209"/>
      <c r="D110" s="1210"/>
      <c r="E110" s="1210"/>
      <c r="F110" s="1211"/>
      <c r="G110" s="1240"/>
      <c r="H110" s="1210"/>
      <c r="I110" s="780"/>
      <c r="J110" s="548">
        <v>40373</v>
      </c>
      <c r="K110" s="1215">
        <v>-24220000</v>
      </c>
      <c r="L110" s="1216">
        <f t="shared" ref="L110" si="16">L109+K110</f>
        <v>93900000</v>
      </c>
      <c r="M110" s="505" t="s">
        <v>447</v>
      </c>
    </row>
    <row r="111" spans="1:13" ht="28.5" customHeight="1" x14ac:dyDescent="0.2">
      <c r="A111" s="1208"/>
      <c r="B111" s="1209"/>
      <c r="C111" s="1209"/>
      <c r="D111" s="1210"/>
      <c r="E111" s="1210"/>
      <c r="F111" s="1211"/>
      <c r="G111" s="1240"/>
      <c r="H111" s="1210"/>
      <c r="I111" s="780"/>
      <c r="J111" s="548">
        <v>40375</v>
      </c>
      <c r="K111" s="1215">
        <v>210000</v>
      </c>
      <c r="L111" s="1216">
        <f>L110+K111</f>
        <v>94110000</v>
      </c>
      <c r="M111" s="505" t="s">
        <v>1863</v>
      </c>
    </row>
    <row r="112" spans="1:13" ht="28.5" customHeight="1" x14ac:dyDescent="0.2">
      <c r="A112" s="1208"/>
      <c r="B112" s="1209"/>
      <c r="C112" s="1209"/>
      <c r="D112" s="1210"/>
      <c r="E112" s="1210"/>
      <c r="F112" s="1211"/>
      <c r="G112" s="1212"/>
      <c r="H112" s="1210"/>
      <c r="I112" s="780"/>
      <c r="J112" s="548">
        <v>40403</v>
      </c>
      <c r="K112" s="1222">
        <v>2200000</v>
      </c>
      <c r="L112" s="1216">
        <f>L111+K112</f>
        <v>96310000</v>
      </c>
      <c r="M112" s="505" t="s">
        <v>1981</v>
      </c>
    </row>
    <row r="113" spans="1:13" ht="28.5" customHeight="1" x14ac:dyDescent="0.2">
      <c r="A113" s="1208"/>
      <c r="B113" s="1209"/>
      <c r="C113" s="1209"/>
      <c r="D113" s="1210"/>
      <c r="E113" s="1210"/>
      <c r="F113" s="1211"/>
      <c r="G113" s="1212"/>
      <c r="H113" s="1210"/>
      <c r="I113" s="780"/>
      <c r="J113" s="548">
        <v>40431</v>
      </c>
      <c r="K113" s="1222">
        <v>34600000</v>
      </c>
      <c r="L113" s="1216">
        <f>L112+K113</f>
        <v>130910000</v>
      </c>
      <c r="M113" s="536" t="s">
        <v>1780</v>
      </c>
    </row>
    <row r="114" spans="1:13" ht="28.5" customHeight="1" x14ac:dyDescent="0.2">
      <c r="A114" s="1208"/>
      <c r="B114" s="1209"/>
      <c r="C114" s="1209"/>
      <c r="D114" s="1210"/>
      <c r="E114" s="1210"/>
      <c r="F114" s="1211"/>
      <c r="G114" s="1212"/>
      <c r="H114" s="1210"/>
      <c r="I114" s="780"/>
      <c r="J114" s="548">
        <v>40451</v>
      </c>
      <c r="K114" s="1215">
        <v>5600000</v>
      </c>
      <c r="L114" s="1216">
        <f t="shared" ref="L114:L116" si="17">L113+K114</f>
        <v>136510000</v>
      </c>
      <c r="M114" s="505" t="s">
        <v>2169</v>
      </c>
    </row>
    <row r="115" spans="1:13" ht="28.5" customHeight="1" x14ac:dyDescent="0.2">
      <c r="A115" s="1208"/>
      <c r="B115" s="1209"/>
      <c r="C115" s="1209"/>
      <c r="D115" s="1210"/>
      <c r="E115" s="1210"/>
      <c r="F115" s="1211"/>
      <c r="G115" s="1212"/>
      <c r="H115" s="1210"/>
      <c r="I115" s="780"/>
      <c r="J115" s="548">
        <v>40451</v>
      </c>
      <c r="K115" s="1215">
        <v>10185090</v>
      </c>
      <c r="L115" s="1216">
        <f t="shared" si="17"/>
        <v>146695090</v>
      </c>
      <c r="M115" s="505" t="s">
        <v>447</v>
      </c>
    </row>
    <row r="116" spans="1:13" ht="28.5" customHeight="1" x14ac:dyDescent="0.2">
      <c r="A116" s="1208"/>
      <c r="B116" s="1209"/>
      <c r="C116" s="1209"/>
      <c r="D116" s="1210"/>
      <c r="E116" s="1210"/>
      <c r="F116" s="1211"/>
      <c r="G116" s="1212"/>
      <c r="H116" s="1210"/>
      <c r="I116" s="1445"/>
      <c r="J116" s="548">
        <v>40466</v>
      </c>
      <c r="K116" s="1215">
        <v>400000</v>
      </c>
      <c r="L116" s="1216">
        <f t="shared" si="17"/>
        <v>147095090</v>
      </c>
      <c r="M116" s="505" t="s">
        <v>1981</v>
      </c>
    </row>
    <row r="117" spans="1:13" ht="28.5" customHeight="1" x14ac:dyDescent="0.2">
      <c r="A117" s="1217">
        <v>39930</v>
      </c>
      <c r="B117" s="1218" t="s">
        <v>1377</v>
      </c>
      <c r="C117" s="1218" t="s">
        <v>1378</v>
      </c>
      <c r="D117" s="1219" t="s">
        <v>987</v>
      </c>
      <c r="E117" s="1219" t="s">
        <v>133</v>
      </c>
      <c r="F117" s="1220" t="s">
        <v>1318</v>
      </c>
      <c r="G117" s="1238">
        <v>195000000</v>
      </c>
      <c r="H117" s="1219" t="s">
        <v>591</v>
      </c>
      <c r="I117" s="780"/>
      <c r="J117" s="548">
        <v>39981</v>
      </c>
      <c r="K117" s="1241">
        <v>-63980000</v>
      </c>
      <c r="L117" s="1216">
        <f>G117+K117</f>
        <v>131020000</v>
      </c>
      <c r="M117" s="505" t="s">
        <v>447</v>
      </c>
    </row>
    <row r="118" spans="1:13" ht="28.5" customHeight="1" x14ac:dyDescent="0.2">
      <c r="A118" s="1208"/>
      <c r="B118" s="1209"/>
      <c r="C118" s="1209"/>
      <c r="D118" s="1210"/>
      <c r="E118" s="1210"/>
      <c r="F118" s="1211"/>
      <c r="G118" s="1240"/>
      <c r="H118" s="1210"/>
      <c r="I118" s="780"/>
      <c r="J118" s="548">
        <v>40086</v>
      </c>
      <c r="K118" s="1241">
        <v>90990000</v>
      </c>
      <c r="L118" s="1216">
        <f>L117+K118</f>
        <v>222010000</v>
      </c>
      <c r="M118" s="536" t="s">
        <v>1522</v>
      </c>
    </row>
    <row r="119" spans="1:13" ht="28.5" customHeight="1" x14ac:dyDescent="0.2">
      <c r="A119" s="1208"/>
      <c r="B119" s="1209"/>
      <c r="C119" s="1209"/>
      <c r="D119" s="1210"/>
      <c r="E119" s="1210"/>
      <c r="F119" s="1211"/>
      <c r="G119" s="1240"/>
      <c r="H119" s="1210"/>
      <c r="I119" s="780"/>
      <c r="J119" s="548">
        <v>40177</v>
      </c>
      <c r="K119" s="1215">
        <v>57980000</v>
      </c>
      <c r="L119" s="1216">
        <f>L118+K119</f>
        <v>279990000</v>
      </c>
      <c r="M119" s="505" t="s">
        <v>1778</v>
      </c>
    </row>
    <row r="120" spans="1:13" ht="28.5" customHeight="1" x14ac:dyDescent="0.2">
      <c r="A120" s="1208"/>
      <c r="B120" s="1209"/>
      <c r="C120" s="1209"/>
      <c r="D120" s="1210"/>
      <c r="E120" s="1210"/>
      <c r="F120" s="1211"/>
      <c r="G120" s="1240"/>
      <c r="H120" s="1210"/>
      <c r="I120" s="780"/>
      <c r="J120" s="548">
        <v>40263</v>
      </c>
      <c r="K120" s="1215">
        <v>74520000</v>
      </c>
      <c r="L120" s="1216">
        <f>L119+K120</f>
        <v>354510000</v>
      </c>
      <c r="M120" s="505" t="s">
        <v>447</v>
      </c>
    </row>
    <row r="121" spans="1:13" ht="28.5" customHeight="1" x14ac:dyDescent="0.2">
      <c r="A121" s="1208"/>
      <c r="B121" s="1209"/>
      <c r="C121" s="1209"/>
      <c r="D121" s="1210"/>
      <c r="E121" s="1210"/>
      <c r="F121" s="1211"/>
      <c r="G121" s="1240"/>
      <c r="H121" s="1210"/>
      <c r="I121" s="780"/>
      <c r="J121" s="548">
        <v>40373</v>
      </c>
      <c r="K121" s="1215">
        <v>-75610000</v>
      </c>
      <c r="L121" s="1216">
        <f t="shared" ref="L121" si="18">L120+K121</f>
        <v>278900000</v>
      </c>
      <c r="M121" s="505" t="s">
        <v>447</v>
      </c>
    </row>
    <row r="122" spans="1:13" ht="28.5" customHeight="1" x14ac:dyDescent="0.2">
      <c r="A122" s="1208"/>
      <c r="B122" s="1209"/>
      <c r="C122" s="1209"/>
      <c r="D122" s="1210"/>
      <c r="E122" s="1210"/>
      <c r="F122" s="1211"/>
      <c r="G122" s="1212"/>
      <c r="H122" s="1210"/>
      <c r="I122" s="780"/>
      <c r="J122" s="548">
        <v>40403</v>
      </c>
      <c r="K122" s="1222">
        <v>1100000</v>
      </c>
      <c r="L122" s="1216">
        <f>L121+K122</f>
        <v>280000000</v>
      </c>
      <c r="M122" s="505" t="s">
        <v>1981</v>
      </c>
    </row>
    <row r="123" spans="1:13" ht="28.5" customHeight="1" x14ac:dyDescent="0.2">
      <c r="A123" s="1208"/>
      <c r="B123" s="1209"/>
      <c r="C123" s="1209"/>
      <c r="D123" s="1210"/>
      <c r="E123" s="1210"/>
      <c r="F123" s="1211"/>
      <c r="G123" s="1212"/>
      <c r="H123" s="1210"/>
      <c r="I123" s="1445"/>
      <c r="J123" s="548">
        <v>40451</v>
      </c>
      <c r="K123" s="1215">
        <v>3763685</v>
      </c>
      <c r="L123" s="1216">
        <f t="shared" ref="L123" si="19">L122+K123</f>
        <v>283763685</v>
      </c>
      <c r="M123" s="505" t="s">
        <v>447</v>
      </c>
    </row>
    <row r="124" spans="1:13" ht="28.5" customHeight="1" x14ac:dyDescent="0.2">
      <c r="A124" s="1217">
        <v>39934</v>
      </c>
      <c r="B124" s="1218" t="s">
        <v>1389</v>
      </c>
      <c r="C124" s="1218" t="s">
        <v>1390</v>
      </c>
      <c r="D124" s="1219" t="s">
        <v>1012</v>
      </c>
      <c r="E124" s="1219" t="s">
        <v>133</v>
      </c>
      <c r="F124" s="1220" t="s">
        <v>1318</v>
      </c>
      <c r="G124" s="1238">
        <v>798000000</v>
      </c>
      <c r="H124" s="1219" t="s">
        <v>591</v>
      </c>
      <c r="I124" s="780"/>
      <c r="J124" s="548">
        <v>39981</v>
      </c>
      <c r="K124" s="1241">
        <v>-338450000</v>
      </c>
      <c r="L124" s="1216">
        <f>G124+K124</f>
        <v>459550000</v>
      </c>
      <c r="M124" s="505" t="s">
        <v>447</v>
      </c>
    </row>
    <row r="125" spans="1:13" ht="28.5" customHeight="1" x14ac:dyDescent="0.2">
      <c r="A125" s="1208"/>
      <c r="B125" s="1209"/>
      <c r="C125" s="1209"/>
      <c r="D125" s="1210"/>
      <c r="E125" s="1210"/>
      <c r="F125" s="1211"/>
      <c r="G125" s="1240"/>
      <c r="H125" s="1210"/>
      <c r="I125" s="780"/>
      <c r="J125" s="548">
        <v>40086</v>
      </c>
      <c r="K125" s="1239">
        <v>-11860000</v>
      </c>
      <c r="L125" s="1216">
        <v>447690000</v>
      </c>
      <c r="M125" s="536" t="s">
        <v>1522</v>
      </c>
    </row>
    <row r="126" spans="1:13" ht="28.5" customHeight="1" x14ac:dyDescent="0.2">
      <c r="A126" s="1208"/>
      <c r="B126" s="1209"/>
      <c r="C126" s="1209"/>
      <c r="D126" s="1210"/>
      <c r="E126" s="1210"/>
      <c r="F126" s="1211"/>
      <c r="G126" s="1240"/>
      <c r="H126" s="1210"/>
      <c r="I126" s="780"/>
      <c r="J126" s="548">
        <v>40177</v>
      </c>
      <c r="K126" s="1215">
        <v>21330000</v>
      </c>
      <c r="L126" s="1216">
        <f>L125+K126</f>
        <v>469020000</v>
      </c>
      <c r="M126" s="505" t="s">
        <v>1778</v>
      </c>
    </row>
    <row r="127" spans="1:13" ht="28.5" customHeight="1" x14ac:dyDescent="0.2">
      <c r="A127" s="1208"/>
      <c r="B127" s="1209"/>
      <c r="C127" s="1209"/>
      <c r="D127" s="1210"/>
      <c r="E127" s="1210"/>
      <c r="F127" s="1211"/>
      <c r="G127" s="1240"/>
      <c r="H127" s="1210"/>
      <c r="I127" s="780"/>
      <c r="J127" s="548">
        <v>40263</v>
      </c>
      <c r="K127" s="1215">
        <v>9150000</v>
      </c>
      <c r="L127" s="1216">
        <f>L126+K127</f>
        <v>478170000</v>
      </c>
      <c r="M127" s="505" t="s">
        <v>447</v>
      </c>
    </row>
    <row r="128" spans="1:13" ht="28.5" customHeight="1" x14ac:dyDescent="0.2">
      <c r="A128" s="1208"/>
      <c r="B128" s="1209"/>
      <c r="C128" s="1209"/>
      <c r="D128" s="1210"/>
      <c r="E128" s="1210"/>
      <c r="F128" s="1211"/>
      <c r="G128" s="1240"/>
      <c r="H128" s="1210"/>
      <c r="I128" s="780"/>
      <c r="J128" s="548">
        <v>40373</v>
      </c>
      <c r="K128" s="1215">
        <v>-76870000</v>
      </c>
      <c r="L128" s="1216">
        <f t="shared" ref="L128:L130" si="20">L127+K128</f>
        <v>401300000</v>
      </c>
      <c r="M128" s="505" t="s">
        <v>447</v>
      </c>
    </row>
    <row r="129" spans="1:13" ht="28.5" customHeight="1" x14ac:dyDescent="0.2">
      <c r="A129" s="1208"/>
      <c r="B129" s="1209"/>
      <c r="C129" s="1209"/>
      <c r="D129" s="1210"/>
      <c r="E129" s="1210"/>
      <c r="F129" s="1211"/>
      <c r="G129" s="1240"/>
      <c r="H129" s="1210"/>
      <c r="I129" s="780"/>
      <c r="J129" s="548">
        <v>40422</v>
      </c>
      <c r="K129" s="1242">
        <v>400000</v>
      </c>
      <c r="L129" s="1216">
        <f t="shared" si="20"/>
        <v>401700000</v>
      </c>
      <c r="M129" s="536" t="s">
        <v>2002</v>
      </c>
    </row>
    <row r="130" spans="1:13" ht="28.5" customHeight="1" x14ac:dyDescent="0.2">
      <c r="A130" s="1208"/>
      <c r="B130" s="1209"/>
      <c r="C130" s="1209"/>
      <c r="D130" s="1210"/>
      <c r="E130" s="1210"/>
      <c r="F130" s="1211"/>
      <c r="G130" s="1212"/>
      <c r="H130" s="1210"/>
      <c r="I130" s="1445"/>
      <c r="J130" s="548">
        <v>40451</v>
      </c>
      <c r="K130" s="1215">
        <v>-8454269</v>
      </c>
      <c r="L130" s="1216">
        <f t="shared" si="20"/>
        <v>393245731</v>
      </c>
      <c r="M130" s="505" t="s">
        <v>447</v>
      </c>
    </row>
    <row r="131" spans="1:13" ht="28.5" customHeight="1" x14ac:dyDescent="0.2">
      <c r="A131" s="1217">
        <v>39961</v>
      </c>
      <c r="B131" s="1218" t="s">
        <v>844</v>
      </c>
      <c r="C131" s="1218" t="s">
        <v>845</v>
      </c>
      <c r="D131" s="1219" t="s">
        <v>1069</v>
      </c>
      <c r="E131" s="1219" t="s">
        <v>133</v>
      </c>
      <c r="F131" s="1243" t="s">
        <v>1318</v>
      </c>
      <c r="G131" s="1238">
        <v>101000000</v>
      </c>
      <c r="H131" s="1219" t="s">
        <v>591</v>
      </c>
      <c r="I131" s="780"/>
      <c r="J131" s="548">
        <v>39976</v>
      </c>
      <c r="K131" s="1241">
        <v>16140000</v>
      </c>
      <c r="L131" s="1216">
        <f>G131+K131</f>
        <v>117140000</v>
      </c>
      <c r="M131" s="505" t="s">
        <v>447</v>
      </c>
    </row>
    <row r="132" spans="1:13" ht="28.5" customHeight="1" x14ac:dyDescent="0.2">
      <c r="A132" s="1208"/>
      <c r="B132" s="1209"/>
      <c r="C132" s="1209"/>
      <c r="D132" s="1210"/>
      <c r="E132" s="1210"/>
      <c r="F132" s="1244"/>
      <c r="G132" s="1240"/>
      <c r="H132" s="1210"/>
      <c r="I132" s="780"/>
      <c r="J132" s="548">
        <v>40086</v>
      </c>
      <c r="K132" s="1241">
        <v>134560000</v>
      </c>
      <c r="L132" s="1216">
        <f>L131+K132</f>
        <v>251700000</v>
      </c>
      <c r="M132" s="536" t="s">
        <v>1522</v>
      </c>
    </row>
    <row r="133" spans="1:13" ht="28.5" customHeight="1" x14ac:dyDescent="0.2">
      <c r="A133" s="1208"/>
      <c r="B133" s="1209"/>
      <c r="C133" s="1209"/>
      <c r="D133" s="1210"/>
      <c r="E133" s="1210"/>
      <c r="F133" s="1244"/>
      <c r="G133" s="1240"/>
      <c r="H133" s="1210"/>
      <c r="I133" s="780"/>
      <c r="J133" s="548">
        <v>40177</v>
      </c>
      <c r="K133" s="1215">
        <v>80250000</v>
      </c>
      <c r="L133" s="1216">
        <f>L132+K133</f>
        <v>331950000</v>
      </c>
      <c r="M133" s="505" t="s">
        <v>1778</v>
      </c>
    </row>
    <row r="134" spans="1:13" ht="28.5" customHeight="1" x14ac:dyDescent="0.2">
      <c r="A134" s="1208"/>
      <c r="B134" s="1209"/>
      <c r="C134" s="1209"/>
      <c r="D134" s="1210"/>
      <c r="E134" s="1210"/>
      <c r="F134" s="1244"/>
      <c r="G134" s="1240"/>
      <c r="H134" s="1210"/>
      <c r="I134" s="780"/>
      <c r="J134" s="548">
        <v>40263</v>
      </c>
      <c r="K134" s="1215">
        <v>67250000</v>
      </c>
      <c r="L134" s="1216">
        <f>L133+K134</f>
        <v>399200000</v>
      </c>
      <c r="M134" s="505" t="s">
        <v>447</v>
      </c>
    </row>
    <row r="135" spans="1:13" ht="28.5" customHeight="1" x14ac:dyDescent="0.2">
      <c r="A135" s="1208"/>
      <c r="B135" s="1209"/>
      <c r="C135" s="1209"/>
      <c r="D135" s="1210"/>
      <c r="E135" s="1210"/>
      <c r="F135" s="1244"/>
      <c r="G135" s="1240"/>
      <c r="H135" s="1210"/>
      <c r="I135" s="780"/>
      <c r="J135" s="548">
        <v>40373</v>
      </c>
      <c r="K135" s="1215">
        <v>-85900000</v>
      </c>
      <c r="L135" s="1216">
        <f t="shared" ref="L135" si="21">L134+K135</f>
        <v>313300000</v>
      </c>
      <c r="M135" s="505" t="s">
        <v>447</v>
      </c>
    </row>
    <row r="136" spans="1:13" ht="28.5" customHeight="1" x14ac:dyDescent="0.2">
      <c r="A136" s="1208"/>
      <c r="B136" s="1209"/>
      <c r="C136" s="1209"/>
      <c r="D136" s="1210"/>
      <c r="E136" s="1210"/>
      <c r="F136" s="1211"/>
      <c r="G136" s="1212"/>
      <c r="H136" s="1210"/>
      <c r="I136" s="780"/>
      <c r="J136" s="548">
        <v>40403</v>
      </c>
      <c r="K136" s="1222">
        <v>100000</v>
      </c>
      <c r="L136" s="1216">
        <f>L135+K136</f>
        <v>313400000</v>
      </c>
      <c r="M136" s="505" t="s">
        <v>1981</v>
      </c>
    </row>
    <row r="137" spans="1:13" ht="28.5" customHeight="1" x14ac:dyDescent="0.2">
      <c r="A137" s="1446"/>
      <c r="B137" s="1209"/>
      <c r="C137" s="1209"/>
      <c r="D137" s="1210"/>
      <c r="E137" s="1210"/>
      <c r="F137" s="1211"/>
      <c r="G137" s="1212"/>
      <c r="H137" s="1210"/>
      <c r="I137" s="780"/>
      <c r="J137" s="548">
        <v>40451</v>
      </c>
      <c r="K137" s="1215">
        <v>2900000</v>
      </c>
      <c r="L137" s="1216">
        <f t="shared" ref="L137:L138" si="22">L136+K137</f>
        <v>316300000</v>
      </c>
      <c r="M137" s="505" t="s">
        <v>2229</v>
      </c>
    </row>
    <row r="138" spans="1:13" ht="28.5" customHeight="1" x14ac:dyDescent="0.2">
      <c r="A138" s="1446"/>
      <c r="B138" s="1209"/>
      <c r="C138" s="1209"/>
      <c r="D138" s="1210"/>
      <c r="E138" s="1210"/>
      <c r="F138" s="1211"/>
      <c r="G138" s="1212"/>
      <c r="H138" s="1210"/>
      <c r="I138" s="780"/>
      <c r="J138" s="548">
        <v>40451</v>
      </c>
      <c r="K138" s="1215">
        <v>33801486</v>
      </c>
      <c r="L138" s="1216">
        <f t="shared" si="22"/>
        <v>350101486</v>
      </c>
      <c r="M138" s="505" t="s">
        <v>447</v>
      </c>
    </row>
    <row r="139" spans="1:13" ht="28.5" customHeight="1" x14ac:dyDescent="0.2">
      <c r="A139" s="1208"/>
      <c r="B139" s="1209"/>
      <c r="C139" s="1209"/>
      <c r="D139" s="1210"/>
      <c r="E139" s="1210"/>
      <c r="F139" s="1211"/>
      <c r="G139" s="1212"/>
      <c r="H139" s="1210"/>
      <c r="I139" s="1445"/>
      <c r="J139" s="548">
        <v>40498</v>
      </c>
      <c r="K139" s="1222">
        <v>700000</v>
      </c>
      <c r="L139" s="1216">
        <f>L138+K139</f>
        <v>350801486</v>
      </c>
      <c r="M139" s="505" t="s">
        <v>1981</v>
      </c>
    </row>
    <row r="140" spans="1:13" ht="28.5" customHeight="1" x14ac:dyDescent="0.2">
      <c r="A140" s="1217">
        <v>39976</v>
      </c>
      <c r="B140" s="1218" t="s">
        <v>441</v>
      </c>
      <c r="C140" s="1218" t="s">
        <v>1154</v>
      </c>
      <c r="D140" s="1219" t="s">
        <v>1069</v>
      </c>
      <c r="E140" s="1245" t="s">
        <v>133</v>
      </c>
      <c r="F140" s="1243" t="s">
        <v>1318</v>
      </c>
      <c r="G140" s="1238">
        <v>19400000</v>
      </c>
      <c r="H140" s="1219" t="s">
        <v>591</v>
      </c>
      <c r="I140" s="780"/>
      <c r="J140" s="548">
        <v>40086</v>
      </c>
      <c r="K140" s="1246">
        <v>-1860000</v>
      </c>
      <c r="L140" s="1216">
        <f>G140+K140</f>
        <v>17540000</v>
      </c>
      <c r="M140" s="536" t="s">
        <v>1522</v>
      </c>
    </row>
    <row r="141" spans="1:13" ht="28.5" customHeight="1" x14ac:dyDescent="0.2">
      <c r="A141" s="1208"/>
      <c r="B141" s="1209"/>
      <c r="C141" s="1209"/>
      <c r="D141" s="1210"/>
      <c r="E141" s="1247"/>
      <c r="F141" s="1244"/>
      <c r="G141" s="1240"/>
      <c r="H141" s="1210"/>
      <c r="I141" s="780"/>
      <c r="J141" s="548">
        <v>40177</v>
      </c>
      <c r="K141" s="1215">
        <v>27920000</v>
      </c>
      <c r="L141" s="1216">
        <f>L140+K141</f>
        <v>45460000</v>
      </c>
      <c r="M141" s="505" t="s">
        <v>1778</v>
      </c>
    </row>
    <row r="142" spans="1:13" ht="28.5" customHeight="1" x14ac:dyDescent="0.2">
      <c r="A142" s="1208"/>
      <c r="B142" s="1209"/>
      <c r="C142" s="1209"/>
      <c r="D142" s="1210"/>
      <c r="E142" s="1247"/>
      <c r="F142" s="1244"/>
      <c r="G142" s="1240"/>
      <c r="H142" s="1210"/>
      <c r="I142" s="780"/>
      <c r="J142" s="548">
        <v>40263</v>
      </c>
      <c r="K142" s="1215">
        <v>-1390000</v>
      </c>
      <c r="L142" s="1216">
        <f>L141+K142</f>
        <v>44070000</v>
      </c>
      <c r="M142" s="505" t="s">
        <v>447</v>
      </c>
    </row>
    <row r="143" spans="1:13" ht="28.5" customHeight="1" x14ac:dyDescent="0.2">
      <c r="A143" s="1208"/>
      <c r="B143" s="1209"/>
      <c r="C143" s="1209"/>
      <c r="D143" s="1210"/>
      <c r="E143" s="1247"/>
      <c r="F143" s="1244"/>
      <c r="G143" s="1240"/>
      <c r="H143" s="1210"/>
      <c r="I143" s="780"/>
      <c r="J143" s="548">
        <v>40373</v>
      </c>
      <c r="K143" s="1215">
        <v>-13870000</v>
      </c>
      <c r="L143" s="1216">
        <f t="shared" ref="L143:L145" si="23">L142+K143</f>
        <v>30200000</v>
      </c>
      <c r="M143" s="505" t="s">
        <v>447</v>
      </c>
    </row>
    <row r="144" spans="1:13" ht="28.5" customHeight="1" x14ac:dyDescent="0.2">
      <c r="A144" s="1208"/>
      <c r="B144" s="1224"/>
      <c r="C144" s="1209"/>
      <c r="D144" s="1210"/>
      <c r="E144" s="1210"/>
      <c r="F144" s="1211"/>
      <c r="G144" s="1212"/>
      <c r="H144" s="1225"/>
      <c r="I144" s="780"/>
      <c r="J144" s="548">
        <v>40451</v>
      </c>
      <c r="K144" s="1215">
        <v>400000</v>
      </c>
      <c r="L144" s="1216">
        <f t="shared" si="23"/>
        <v>30600000</v>
      </c>
      <c r="M144" s="505" t="s">
        <v>2228</v>
      </c>
    </row>
    <row r="145" spans="1:13" ht="28.5" customHeight="1" x14ac:dyDescent="0.2">
      <c r="A145" s="1226"/>
      <c r="B145" s="1227"/>
      <c r="C145" s="1228"/>
      <c r="D145" s="1223"/>
      <c r="E145" s="1223"/>
      <c r="F145" s="1229"/>
      <c r="G145" s="1230"/>
      <c r="H145" s="1231"/>
      <c r="I145" s="1445"/>
      <c r="J145" s="548">
        <v>40451</v>
      </c>
      <c r="K145" s="1215">
        <v>586954</v>
      </c>
      <c r="L145" s="1216">
        <f t="shared" si="23"/>
        <v>31186954</v>
      </c>
      <c r="M145" s="505" t="s">
        <v>447</v>
      </c>
    </row>
    <row r="146" spans="1:13" ht="28.5" customHeight="1" x14ac:dyDescent="0.2">
      <c r="A146" s="1217">
        <v>39981</v>
      </c>
      <c r="B146" s="1218" t="s">
        <v>452</v>
      </c>
      <c r="C146" s="1218" t="s">
        <v>267</v>
      </c>
      <c r="D146" s="1219" t="s">
        <v>1211</v>
      </c>
      <c r="E146" s="1245" t="s">
        <v>133</v>
      </c>
      <c r="F146" s="1243" t="s">
        <v>1318</v>
      </c>
      <c r="G146" s="1238">
        <v>16520000</v>
      </c>
      <c r="H146" s="1219" t="s">
        <v>591</v>
      </c>
      <c r="I146" s="780"/>
      <c r="J146" s="548">
        <v>40086</v>
      </c>
      <c r="K146" s="1246">
        <v>13070000</v>
      </c>
      <c r="L146" s="1216">
        <f>G146+K146</f>
        <v>29590000</v>
      </c>
      <c r="M146" s="536" t="s">
        <v>1522</v>
      </c>
    </row>
    <row r="147" spans="1:13" ht="28.5" customHeight="1" x14ac:dyDescent="0.2">
      <c r="A147" s="1208"/>
      <c r="B147" s="1209"/>
      <c r="C147" s="1209"/>
      <c r="D147" s="1210"/>
      <c r="E147" s="1247"/>
      <c r="F147" s="1244"/>
      <c r="G147" s="1240"/>
      <c r="H147" s="1210"/>
      <c r="I147" s="780"/>
      <c r="J147" s="548">
        <v>40177</v>
      </c>
      <c r="K147" s="1215">
        <v>145510000</v>
      </c>
      <c r="L147" s="1216">
        <f>L146+K147</f>
        <v>175100000</v>
      </c>
      <c r="M147" s="505" t="s">
        <v>1778</v>
      </c>
    </row>
    <row r="148" spans="1:13" ht="28.5" customHeight="1" x14ac:dyDescent="0.2">
      <c r="A148" s="1208"/>
      <c r="B148" s="1209"/>
      <c r="C148" s="1209"/>
      <c r="D148" s="1210"/>
      <c r="E148" s="1247"/>
      <c r="F148" s="1244"/>
      <c r="G148" s="1240"/>
      <c r="H148" s="1210"/>
      <c r="I148" s="780"/>
      <c r="J148" s="548">
        <v>40263</v>
      </c>
      <c r="K148" s="1215">
        <v>-116950000</v>
      </c>
      <c r="L148" s="1216">
        <f>L147+K148</f>
        <v>58150000</v>
      </c>
      <c r="M148" s="505" t="s">
        <v>447</v>
      </c>
    </row>
    <row r="149" spans="1:13" ht="28.5" customHeight="1" x14ac:dyDescent="0.2">
      <c r="A149" s="1208"/>
      <c r="B149" s="1209"/>
      <c r="C149" s="1209"/>
      <c r="D149" s="1210"/>
      <c r="E149" s="1247"/>
      <c r="F149" s="1244"/>
      <c r="G149" s="1240"/>
      <c r="H149" s="1210"/>
      <c r="I149" s="780"/>
      <c r="J149" s="548">
        <v>40373</v>
      </c>
      <c r="K149" s="1215">
        <v>-23350000</v>
      </c>
      <c r="L149" s="1216">
        <f t="shared" ref="L149:L150" si="24">L148+K149</f>
        <v>34800000</v>
      </c>
      <c r="M149" s="505" t="s">
        <v>447</v>
      </c>
    </row>
    <row r="150" spans="1:13" ht="28.5" customHeight="1" x14ac:dyDescent="0.2">
      <c r="A150" s="1226"/>
      <c r="B150" s="1227"/>
      <c r="C150" s="1228"/>
      <c r="D150" s="1223"/>
      <c r="E150" s="1223"/>
      <c r="F150" s="1229"/>
      <c r="G150" s="1230"/>
      <c r="H150" s="1231"/>
      <c r="I150" s="1445"/>
      <c r="J150" s="548">
        <v>40451</v>
      </c>
      <c r="K150" s="1215">
        <v>7846346</v>
      </c>
      <c r="L150" s="1216">
        <f t="shared" si="24"/>
        <v>42646346</v>
      </c>
      <c r="M150" s="505" t="s">
        <v>447</v>
      </c>
    </row>
    <row r="151" spans="1:13" ht="28.5" customHeight="1" x14ac:dyDescent="0.2">
      <c r="A151" s="1217">
        <v>39981</v>
      </c>
      <c r="B151" s="1218" t="s">
        <v>453</v>
      </c>
      <c r="C151" s="1218" t="s">
        <v>454</v>
      </c>
      <c r="D151" s="1219" t="s">
        <v>455</v>
      </c>
      <c r="E151" s="1245" t="s">
        <v>133</v>
      </c>
      <c r="F151" s="1243" t="s">
        <v>1318</v>
      </c>
      <c r="G151" s="1238">
        <v>57000000</v>
      </c>
      <c r="H151" s="1219" t="s">
        <v>591</v>
      </c>
      <c r="I151" s="780"/>
      <c r="J151" s="548">
        <v>40086</v>
      </c>
      <c r="K151" s="1248">
        <v>-11300000</v>
      </c>
      <c r="L151" s="1216">
        <f>K151+G151</f>
        <v>45700000</v>
      </c>
      <c r="M151" s="536" t="s">
        <v>1522</v>
      </c>
    </row>
    <row r="152" spans="1:13" ht="28.5" customHeight="1" x14ac:dyDescent="0.2">
      <c r="A152" s="1208"/>
      <c r="B152" s="1209"/>
      <c r="C152" s="1209"/>
      <c r="D152" s="1210"/>
      <c r="E152" s="1247"/>
      <c r="F152" s="1244"/>
      <c r="G152" s="1240"/>
      <c r="H152" s="1210"/>
      <c r="I152" s="780"/>
      <c r="J152" s="548">
        <v>40177</v>
      </c>
      <c r="K152" s="1215">
        <v>-42210000</v>
      </c>
      <c r="L152" s="1216">
        <f>L151+K152</f>
        <v>3490000</v>
      </c>
      <c r="M152" s="505" t="s">
        <v>1778</v>
      </c>
    </row>
    <row r="153" spans="1:13" ht="28.5" customHeight="1" x14ac:dyDescent="0.2">
      <c r="A153" s="1208"/>
      <c r="B153" s="1209"/>
      <c r="C153" s="1209"/>
      <c r="D153" s="1210"/>
      <c r="E153" s="1247"/>
      <c r="F153" s="1244"/>
      <c r="G153" s="1240"/>
      <c r="H153" s="1210"/>
      <c r="I153" s="780"/>
      <c r="J153" s="548">
        <v>40263</v>
      </c>
      <c r="K153" s="1215">
        <v>65640000</v>
      </c>
      <c r="L153" s="1216">
        <f>L152+K153</f>
        <v>69130000</v>
      </c>
      <c r="M153" s="505" t="s">
        <v>447</v>
      </c>
    </row>
    <row r="154" spans="1:13" ht="28.5" customHeight="1" x14ac:dyDescent="0.2">
      <c r="A154" s="1208"/>
      <c r="B154" s="1209"/>
      <c r="C154" s="1209"/>
      <c r="D154" s="1210"/>
      <c r="E154" s="1247"/>
      <c r="F154" s="1244"/>
      <c r="G154" s="1240"/>
      <c r="H154" s="1210"/>
      <c r="I154" s="780"/>
      <c r="J154" s="548">
        <v>40277</v>
      </c>
      <c r="K154" s="1222">
        <v>-14470000</v>
      </c>
      <c r="L154" s="1216">
        <f>L153+K154</f>
        <v>54660000</v>
      </c>
      <c r="M154" s="505" t="s">
        <v>447</v>
      </c>
    </row>
    <row r="155" spans="1:13" ht="28.5" customHeight="1" x14ac:dyDescent="0.2">
      <c r="A155" s="1208"/>
      <c r="B155" s="1209"/>
      <c r="C155" s="1209"/>
      <c r="D155" s="1210"/>
      <c r="E155" s="1247"/>
      <c r="F155" s="1244"/>
      <c r="G155" s="1240"/>
      <c r="H155" s="1210"/>
      <c r="I155" s="780"/>
      <c r="J155" s="548">
        <v>40373</v>
      </c>
      <c r="K155" s="1215">
        <v>-8860000</v>
      </c>
      <c r="L155" s="1216">
        <f t="shared" ref="L155:L156" si="25">L154+K155</f>
        <v>45800000</v>
      </c>
      <c r="M155" s="505" t="s">
        <v>447</v>
      </c>
    </row>
    <row r="156" spans="1:13" ht="28.5" customHeight="1" x14ac:dyDescent="0.2">
      <c r="A156" s="1226"/>
      <c r="B156" s="1227"/>
      <c r="C156" s="1228"/>
      <c r="D156" s="1223"/>
      <c r="E156" s="1223"/>
      <c r="F156" s="1229"/>
      <c r="G156" s="1230"/>
      <c r="H156" s="1231"/>
      <c r="I156" s="1445"/>
      <c r="J156" s="548">
        <v>40451</v>
      </c>
      <c r="K156" s="1215">
        <v>-4459154</v>
      </c>
      <c r="L156" s="1216">
        <f t="shared" si="25"/>
        <v>41340846</v>
      </c>
      <c r="M156" s="505" t="s">
        <v>447</v>
      </c>
    </row>
    <row r="157" spans="1:13" ht="28.5" customHeight="1" x14ac:dyDescent="0.2">
      <c r="A157" s="1217">
        <v>39983</v>
      </c>
      <c r="B157" s="1218" t="s">
        <v>474</v>
      </c>
      <c r="C157" s="1218" t="s">
        <v>476</v>
      </c>
      <c r="D157" s="1219" t="s">
        <v>999</v>
      </c>
      <c r="E157" s="1245" t="s">
        <v>133</v>
      </c>
      <c r="F157" s="1243" t="s">
        <v>1318</v>
      </c>
      <c r="G157" s="1238">
        <v>770000</v>
      </c>
      <c r="H157" s="1219" t="s">
        <v>591</v>
      </c>
      <c r="I157" s="1444"/>
      <c r="J157" s="1249">
        <v>40177</v>
      </c>
      <c r="K157" s="1248">
        <v>2020000</v>
      </c>
      <c r="L157" s="1216">
        <v>2790000</v>
      </c>
      <c r="M157" s="505" t="s">
        <v>1778</v>
      </c>
    </row>
    <row r="158" spans="1:13" ht="28.5" customHeight="1" x14ac:dyDescent="0.2">
      <c r="A158" s="1208"/>
      <c r="B158" s="1209"/>
      <c r="C158" s="1209"/>
      <c r="D158" s="1210"/>
      <c r="E158" s="1247"/>
      <c r="F158" s="1244"/>
      <c r="G158" s="1240"/>
      <c r="H158" s="1210"/>
      <c r="I158" s="780"/>
      <c r="J158" s="548">
        <v>40263</v>
      </c>
      <c r="K158" s="1215">
        <v>11370000</v>
      </c>
      <c r="L158" s="1216">
        <f>L157+K158</f>
        <v>14160000</v>
      </c>
      <c r="M158" s="505" t="s">
        <v>447</v>
      </c>
    </row>
    <row r="159" spans="1:13" ht="28.5" customHeight="1" x14ac:dyDescent="0.2">
      <c r="A159" s="1208"/>
      <c r="B159" s="1209"/>
      <c r="C159" s="1209"/>
      <c r="D159" s="1210"/>
      <c r="E159" s="1247"/>
      <c r="F159" s="1244"/>
      <c r="G159" s="1240"/>
      <c r="H159" s="1210"/>
      <c r="I159" s="1445"/>
      <c r="J159" s="548">
        <v>40324</v>
      </c>
      <c r="K159" s="1222">
        <v>-14160000</v>
      </c>
      <c r="L159" s="1216">
        <f>L158+K159</f>
        <v>0</v>
      </c>
      <c r="M159" s="536" t="s">
        <v>1438</v>
      </c>
    </row>
    <row r="160" spans="1:13" ht="28.5" customHeight="1" x14ac:dyDescent="0.2">
      <c r="A160" s="1217">
        <v>39983</v>
      </c>
      <c r="B160" s="1218" t="s">
        <v>475</v>
      </c>
      <c r="C160" s="1218" t="s">
        <v>477</v>
      </c>
      <c r="D160" s="1219" t="s">
        <v>987</v>
      </c>
      <c r="E160" s="1245" t="s">
        <v>133</v>
      </c>
      <c r="F160" s="1243" t="s">
        <v>1318</v>
      </c>
      <c r="G160" s="1238">
        <v>540000</v>
      </c>
      <c r="H160" s="1219" t="s">
        <v>591</v>
      </c>
      <c r="I160" s="780"/>
      <c r="J160" s="1249">
        <v>40086</v>
      </c>
      <c r="K160" s="1248">
        <v>330000</v>
      </c>
      <c r="L160" s="1216">
        <f>G160+K160</f>
        <v>870000</v>
      </c>
      <c r="M160" s="536" t="s">
        <v>1522</v>
      </c>
    </row>
    <row r="161" spans="1:13" ht="28.5" customHeight="1" x14ac:dyDescent="0.2">
      <c r="A161" s="1208"/>
      <c r="B161" s="1209"/>
      <c r="C161" s="1209"/>
      <c r="D161" s="1210"/>
      <c r="E161" s="1247"/>
      <c r="F161" s="1244"/>
      <c r="G161" s="1240"/>
      <c r="H161" s="1210"/>
      <c r="I161" s="780"/>
      <c r="J161" s="548">
        <v>40177</v>
      </c>
      <c r="K161" s="1215">
        <v>16490000</v>
      </c>
      <c r="L161" s="1216">
        <f>L160+K161</f>
        <v>17360000</v>
      </c>
      <c r="M161" s="505" t="s">
        <v>1778</v>
      </c>
    </row>
    <row r="162" spans="1:13" ht="28.5" customHeight="1" x14ac:dyDescent="0.2">
      <c r="A162" s="1208"/>
      <c r="B162" s="1209"/>
      <c r="C162" s="1209"/>
      <c r="D162" s="1210"/>
      <c r="E162" s="1247"/>
      <c r="F162" s="1244"/>
      <c r="G162" s="1240"/>
      <c r="H162" s="1210"/>
      <c r="I162" s="780"/>
      <c r="J162" s="548">
        <v>40263</v>
      </c>
      <c r="K162" s="1215">
        <v>-14260000</v>
      </c>
      <c r="L162" s="1216">
        <f>L161+K162</f>
        <v>3100000</v>
      </c>
      <c r="M162" s="505" t="s">
        <v>447</v>
      </c>
    </row>
    <row r="163" spans="1:13" ht="28.5" customHeight="1" x14ac:dyDescent="0.2">
      <c r="A163" s="1208"/>
      <c r="B163" s="1209"/>
      <c r="C163" s="1209"/>
      <c r="D163" s="1210"/>
      <c r="E163" s="1247"/>
      <c r="F163" s="1244"/>
      <c r="G163" s="1240"/>
      <c r="H163" s="1210"/>
      <c r="I163" s="780"/>
      <c r="J163" s="548">
        <v>40373</v>
      </c>
      <c r="K163" s="1215">
        <v>-1800000</v>
      </c>
      <c r="L163" s="1216">
        <f t="shared" ref="L163:L165" si="26">L162+K163</f>
        <v>1300000</v>
      </c>
      <c r="M163" s="505" t="s">
        <v>447</v>
      </c>
    </row>
    <row r="164" spans="1:13" ht="28.5" customHeight="1" x14ac:dyDescent="0.2">
      <c r="A164" s="1208"/>
      <c r="B164" s="1209"/>
      <c r="C164" s="1209"/>
      <c r="D164" s="1210"/>
      <c r="E164" s="1247"/>
      <c r="F164" s="1244"/>
      <c r="G164" s="1240"/>
      <c r="H164" s="1210"/>
      <c r="I164" s="780"/>
      <c r="J164" s="548">
        <v>40389</v>
      </c>
      <c r="K164" s="1222">
        <v>1500000</v>
      </c>
      <c r="L164" s="1216">
        <f t="shared" si="26"/>
        <v>2800000</v>
      </c>
      <c r="M164" s="505" t="s">
        <v>447</v>
      </c>
    </row>
    <row r="165" spans="1:13" ht="28.5" customHeight="1" x14ac:dyDescent="0.2">
      <c r="A165" s="1226"/>
      <c r="B165" s="1227"/>
      <c r="C165" s="1228"/>
      <c r="D165" s="1223"/>
      <c r="E165" s="1223"/>
      <c r="F165" s="1229"/>
      <c r="G165" s="1230"/>
      <c r="H165" s="1231"/>
      <c r="I165" s="1445"/>
      <c r="J165" s="548">
        <v>40451</v>
      </c>
      <c r="K165" s="1215">
        <v>1551668</v>
      </c>
      <c r="L165" s="1216">
        <f t="shared" si="26"/>
        <v>4351668</v>
      </c>
      <c r="M165" s="505" t="s">
        <v>447</v>
      </c>
    </row>
    <row r="166" spans="1:13" ht="28.5" customHeight="1" x14ac:dyDescent="0.2">
      <c r="A166" s="1217">
        <v>39990</v>
      </c>
      <c r="B166" s="540" t="s">
        <v>295</v>
      </c>
      <c r="C166" s="1218" t="s">
        <v>298</v>
      </c>
      <c r="D166" s="1219" t="s">
        <v>1074</v>
      </c>
      <c r="E166" s="1245" t="s">
        <v>133</v>
      </c>
      <c r="F166" s="1243" t="s">
        <v>1318</v>
      </c>
      <c r="G166" s="1238">
        <v>30000</v>
      </c>
      <c r="H166" s="1219" t="s">
        <v>591</v>
      </c>
      <c r="I166" s="780"/>
      <c r="J166" s="1249">
        <v>40086</v>
      </c>
      <c r="K166" s="1248">
        <v>-10000</v>
      </c>
      <c r="L166" s="1216">
        <f>G166+K166</f>
        <v>20000</v>
      </c>
      <c r="M166" s="536" t="s">
        <v>1522</v>
      </c>
    </row>
    <row r="167" spans="1:13" ht="28.5" customHeight="1" x14ac:dyDescent="0.2">
      <c r="A167" s="1208"/>
      <c r="B167" s="541"/>
      <c r="C167" s="1209"/>
      <c r="D167" s="1210"/>
      <c r="E167" s="1247"/>
      <c r="F167" s="1244"/>
      <c r="G167" s="1240"/>
      <c r="H167" s="1210"/>
      <c r="I167" s="780"/>
      <c r="J167" s="548">
        <v>40177</v>
      </c>
      <c r="K167" s="1215">
        <v>590000</v>
      </c>
      <c r="L167" s="1216">
        <f>L166+K167</f>
        <v>610000</v>
      </c>
      <c r="M167" s="505" t="s">
        <v>1778</v>
      </c>
    </row>
    <row r="168" spans="1:13" ht="28.5" customHeight="1" x14ac:dyDescent="0.2">
      <c r="A168" s="1208"/>
      <c r="B168" s="541"/>
      <c r="C168" s="1209"/>
      <c r="D168" s="1210"/>
      <c r="E168" s="1247"/>
      <c r="F168" s="1244"/>
      <c r="G168" s="1240"/>
      <c r="H168" s="1210"/>
      <c r="I168" s="780"/>
      <c r="J168" s="548">
        <v>40263</v>
      </c>
      <c r="K168" s="1215">
        <v>-580000</v>
      </c>
      <c r="L168" s="1216">
        <f>L167+K168</f>
        <v>30000</v>
      </c>
      <c r="M168" s="505" t="s">
        <v>447</v>
      </c>
    </row>
    <row r="169" spans="1:13" ht="28.5" customHeight="1" x14ac:dyDescent="0.2">
      <c r="A169" s="1208"/>
      <c r="B169" s="541"/>
      <c r="C169" s="1209"/>
      <c r="D169" s="1210"/>
      <c r="E169" s="1247"/>
      <c r="F169" s="1244"/>
      <c r="G169" s="1240"/>
      <c r="H169" s="1210"/>
      <c r="I169" s="780"/>
      <c r="J169" s="548">
        <v>40373</v>
      </c>
      <c r="K169" s="1215">
        <v>70000</v>
      </c>
      <c r="L169" s="1216">
        <f t="shared" ref="L169:L170" si="27">L168+K169</f>
        <v>100000</v>
      </c>
      <c r="M169" s="505" t="s">
        <v>447</v>
      </c>
    </row>
    <row r="170" spans="1:13" ht="28.5" customHeight="1" x14ac:dyDescent="0.2">
      <c r="A170" s="1226"/>
      <c r="B170" s="1227"/>
      <c r="C170" s="1228"/>
      <c r="D170" s="1223"/>
      <c r="E170" s="1223"/>
      <c r="F170" s="1229"/>
      <c r="G170" s="1230"/>
      <c r="H170" s="1231"/>
      <c r="I170" s="1445"/>
      <c r="J170" s="548">
        <v>40451</v>
      </c>
      <c r="K170" s="1215">
        <v>45056</v>
      </c>
      <c r="L170" s="1216">
        <f t="shared" si="27"/>
        <v>145056</v>
      </c>
      <c r="M170" s="505" t="s">
        <v>447</v>
      </c>
    </row>
    <row r="171" spans="1:13" ht="28.5" customHeight="1" x14ac:dyDescent="0.2">
      <c r="A171" s="1217">
        <v>39990</v>
      </c>
      <c r="B171" s="540" t="s">
        <v>296</v>
      </c>
      <c r="C171" s="1218" t="s">
        <v>299</v>
      </c>
      <c r="D171" s="1219" t="s">
        <v>987</v>
      </c>
      <c r="E171" s="1245" t="s">
        <v>133</v>
      </c>
      <c r="F171" s="1243" t="s">
        <v>1318</v>
      </c>
      <c r="G171" s="1238">
        <v>70000</v>
      </c>
      <c r="H171" s="1219" t="s">
        <v>591</v>
      </c>
      <c r="I171" s="780"/>
      <c r="J171" s="1249">
        <v>40177</v>
      </c>
      <c r="K171" s="1248">
        <v>2180000</v>
      </c>
      <c r="L171" s="1216">
        <v>2250000</v>
      </c>
      <c r="M171" s="505" t="s">
        <v>1778</v>
      </c>
    </row>
    <row r="172" spans="1:13" ht="28.5" customHeight="1" x14ac:dyDescent="0.2">
      <c r="A172" s="1208"/>
      <c r="B172" s="541"/>
      <c r="C172" s="1209"/>
      <c r="D172" s="1210"/>
      <c r="E172" s="1247"/>
      <c r="F172" s="1244"/>
      <c r="G172" s="1240"/>
      <c r="H172" s="1210"/>
      <c r="I172" s="780"/>
      <c r="J172" s="548">
        <v>40263</v>
      </c>
      <c r="K172" s="1215">
        <v>-720000</v>
      </c>
      <c r="L172" s="1216">
        <f>L171+K172</f>
        <v>1530000</v>
      </c>
      <c r="M172" s="505" t="s">
        <v>447</v>
      </c>
    </row>
    <row r="173" spans="1:13" ht="28.5" customHeight="1" x14ac:dyDescent="0.2">
      <c r="A173" s="1208"/>
      <c r="B173" s="541"/>
      <c r="C173" s="1209"/>
      <c r="D173" s="1210"/>
      <c r="E173" s="1247"/>
      <c r="F173" s="1244"/>
      <c r="G173" s="1240"/>
      <c r="H173" s="1210"/>
      <c r="I173" s="780"/>
      <c r="J173" s="548">
        <v>40373</v>
      </c>
      <c r="K173" s="1215">
        <v>-430000</v>
      </c>
      <c r="L173" s="1216">
        <f t="shared" ref="L173:L174" si="28">L172+K173</f>
        <v>1100000</v>
      </c>
      <c r="M173" s="505" t="s">
        <v>447</v>
      </c>
    </row>
    <row r="174" spans="1:13" ht="28.5" customHeight="1" x14ac:dyDescent="0.2">
      <c r="A174" s="1226"/>
      <c r="B174" s="1227"/>
      <c r="C174" s="1228"/>
      <c r="D174" s="1223"/>
      <c r="E174" s="1223"/>
      <c r="F174" s="1229"/>
      <c r="G174" s="1230"/>
      <c r="H174" s="1231"/>
      <c r="I174" s="1445"/>
      <c r="J174" s="548">
        <v>40451</v>
      </c>
      <c r="K174" s="1215">
        <v>60445</v>
      </c>
      <c r="L174" s="1216">
        <f t="shared" si="28"/>
        <v>1160445</v>
      </c>
      <c r="M174" s="505" t="s">
        <v>447</v>
      </c>
    </row>
    <row r="175" spans="1:13" ht="28.5" customHeight="1" x14ac:dyDescent="0.2">
      <c r="A175" s="1217">
        <v>39990</v>
      </c>
      <c r="B175" s="540" t="s">
        <v>297</v>
      </c>
      <c r="C175" s="1218" t="s">
        <v>300</v>
      </c>
      <c r="D175" s="1219" t="s">
        <v>1190</v>
      </c>
      <c r="E175" s="1245" t="s">
        <v>133</v>
      </c>
      <c r="F175" s="1243" t="s">
        <v>1318</v>
      </c>
      <c r="G175" s="1238">
        <v>294980000</v>
      </c>
      <c r="H175" s="1219" t="s">
        <v>591</v>
      </c>
      <c r="I175" s="780"/>
      <c r="J175" s="1249">
        <v>40086</v>
      </c>
      <c r="K175" s="1248">
        <v>315170000</v>
      </c>
      <c r="L175" s="1216">
        <f>G175+K175</f>
        <v>610150000</v>
      </c>
      <c r="M175" s="536" t="s">
        <v>1522</v>
      </c>
    </row>
    <row r="176" spans="1:13" ht="28.5" customHeight="1" x14ac:dyDescent="0.2">
      <c r="A176" s="1208"/>
      <c r="B176" s="541"/>
      <c r="C176" s="1209"/>
      <c r="D176" s="1210"/>
      <c r="E176" s="1247"/>
      <c r="F176" s="1244"/>
      <c r="G176" s="1240"/>
      <c r="H176" s="1210"/>
      <c r="I176" s="780"/>
      <c r="J176" s="548">
        <v>40177</v>
      </c>
      <c r="K176" s="1215">
        <v>90280000</v>
      </c>
      <c r="L176" s="1216">
        <f>L175+K176</f>
        <v>700430000</v>
      </c>
      <c r="M176" s="505" t="s">
        <v>1778</v>
      </c>
    </row>
    <row r="177" spans="1:13" ht="28.5" customHeight="1" x14ac:dyDescent="0.2">
      <c r="A177" s="1208"/>
      <c r="B177" s="541"/>
      <c r="C177" s="1209"/>
      <c r="D177" s="1210"/>
      <c r="E177" s="1247"/>
      <c r="F177" s="1244"/>
      <c r="G177" s="1240"/>
      <c r="H177" s="1210"/>
      <c r="I177" s="780"/>
      <c r="J177" s="548">
        <v>40263</v>
      </c>
      <c r="K177" s="1215">
        <v>-18690000</v>
      </c>
      <c r="L177" s="1216">
        <f>L176+K177</f>
        <v>681740000</v>
      </c>
      <c r="M177" s="505" t="s">
        <v>447</v>
      </c>
    </row>
    <row r="178" spans="1:13" ht="28.5" customHeight="1" x14ac:dyDescent="0.2">
      <c r="A178" s="1208"/>
      <c r="B178" s="541"/>
      <c r="C178" s="1209"/>
      <c r="D178" s="1210"/>
      <c r="E178" s="1247"/>
      <c r="F178" s="1244"/>
      <c r="G178" s="1240"/>
      <c r="H178" s="1210"/>
      <c r="I178" s="780"/>
      <c r="J178" s="548">
        <v>40373</v>
      </c>
      <c r="K178" s="1215">
        <v>-272640000</v>
      </c>
      <c r="L178" s="1216">
        <f t="shared" ref="L178:L180" si="29">L177+K178</f>
        <v>409100000</v>
      </c>
      <c r="M178" s="505" t="s">
        <v>447</v>
      </c>
    </row>
    <row r="179" spans="1:13" ht="28.5" customHeight="1" x14ac:dyDescent="0.2">
      <c r="A179" s="1208"/>
      <c r="B179" s="1224"/>
      <c r="C179" s="1209"/>
      <c r="D179" s="1210"/>
      <c r="E179" s="1210"/>
      <c r="F179" s="1211"/>
      <c r="G179" s="1212"/>
      <c r="H179" s="1225"/>
      <c r="I179" s="780"/>
      <c r="J179" s="548">
        <v>40451</v>
      </c>
      <c r="K179" s="1215">
        <v>80600000</v>
      </c>
      <c r="L179" s="1216">
        <f t="shared" si="29"/>
        <v>489700000</v>
      </c>
      <c r="M179" s="505" t="s">
        <v>2170</v>
      </c>
    </row>
    <row r="180" spans="1:13" ht="28.5" customHeight="1" x14ac:dyDescent="0.2">
      <c r="A180" s="1226"/>
      <c r="B180" s="1227"/>
      <c r="C180" s="1228"/>
      <c r="D180" s="1223"/>
      <c r="E180" s="1223"/>
      <c r="F180" s="1229"/>
      <c r="G180" s="1230"/>
      <c r="H180" s="1231"/>
      <c r="I180" s="1445"/>
      <c r="J180" s="548">
        <v>40451</v>
      </c>
      <c r="K180" s="1215">
        <v>71230004</v>
      </c>
      <c r="L180" s="1216">
        <f t="shared" si="29"/>
        <v>560930004</v>
      </c>
      <c r="M180" s="505" t="s">
        <v>447</v>
      </c>
    </row>
    <row r="181" spans="1:13" ht="28.5" customHeight="1" x14ac:dyDescent="0.2">
      <c r="A181" s="1217">
        <v>39995</v>
      </c>
      <c r="B181" s="540" t="s">
        <v>301</v>
      </c>
      <c r="C181" s="537" t="s">
        <v>1322</v>
      </c>
      <c r="D181" s="581" t="s">
        <v>1110</v>
      </c>
      <c r="E181" s="1245" t="s">
        <v>133</v>
      </c>
      <c r="F181" s="1243" t="s">
        <v>1318</v>
      </c>
      <c r="G181" s="1238">
        <v>634010000</v>
      </c>
      <c r="H181" s="1219" t="s">
        <v>591</v>
      </c>
      <c r="I181" s="780"/>
      <c r="J181" s="1249">
        <v>40086</v>
      </c>
      <c r="K181" s="1248">
        <v>723880000</v>
      </c>
      <c r="L181" s="1216">
        <f>G181+K181</f>
        <v>1357890000</v>
      </c>
      <c r="M181" s="536" t="s">
        <v>1522</v>
      </c>
    </row>
    <row r="182" spans="1:13" ht="28.5" customHeight="1" x14ac:dyDescent="0.2">
      <c r="A182" s="1208"/>
      <c r="B182" s="541"/>
      <c r="C182" s="538"/>
      <c r="D182" s="582"/>
      <c r="E182" s="1247"/>
      <c r="F182" s="1244"/>
      <c r="G182" s="1240"/>
      <c r="H182" s="1210"/>
      <c r="I182" s="780"/>
      <c r="J182" s="548">
        <v>40177</v>
      </c>
      <c r="K182" s="1215">
        <v>692640000</v>
      </c>
      <c r="L182" s="1216">
        <f>L181+K182</f>
        <v>2050530000</v>
      </c>
      <c r="M182" s="505" t="s">
        <v>1778</v>
      </c>
    </row>
    <row r="183" spans="1:13" ht="28.5" customHeight="1" x14ac:dyDescent="0.2">
      <c r="A183" s="1208"/>
      <c r="B183" s="541"/>
      <c r="C183" s="538"/>
      <c r="D183" s="582"/>
      <c r="E183" s="1247"/>
      <c r="F183" s="1244"/>
      <c r="G183" s="1240"/>
      <c r="H183" s="1210"/>
      <c r="I183" s="780"/>
      <c r="J183" s="548">
        <v>40226</v>
      </c>
      <c r="K183" s="1222">
        <v>-2050236344</v>
      </c>
      <c r="L183" s="1216">
        <f>L182+K183</f>
        <v>293656</v>
      </c>
      <c r="M183" s="505" t="s">
        <v>1804</v>
      </c>
    </row>
    <row r="184" spans="1:13" ht="28.5" customHeight="1" x14ac:dyDescent="0.2">
      <c r="A184" s="1226"/>
      <c r="B184" s="542"/>
      <c r="C184" s="539"/>
      <c r="D184" s="583"/>
      <c r="E184" s="1250"/>
      <c r="F184" s="1251"/>
      <c r="G184" s="1252"/>
      <c r="H184" s="1223"/>
      <c r="I184" s="1428">
        <v>3</v>
      </c>
      <c r="J184" s="548">
        <v>40249</v>
      </c>
      <c r="K184" s="1222">
        <v>-54767</v>
      </c>
      <c r="L184" s="1216">
        <v>238890</v>
      </c>
      <c r="M184" s="505" t="s">
        <v>1804</v>
      </c>
    </row>
    <row r="185" spans="1:13" ht="28.5" customHeight="1" x14ac:dyDescent="0.2">
      <c r="A185" s="1429">
        <v>39995</v>
      </c>
      <c r="B185" s="544" t="s">
        <v>302</v>
      </c>
      <c r="C185" s="543" t="s">
        <v>303</v>
      </c>
      <c r="D185" s="581" t="s">
        <v>1074</v>
      </c>
      <c r="E185" s="1245" t="s">
        <v>133</v>
      </c>
      <c r="F185" s="1243" t="s">
        <v>1318</v>
      </c>
      <c r="G185" s="1238">
        <v>44260000</v>
      </c>
      <c r="H185" s="1219" t="s">
        <v>591</v>
      </c>
      <c r="I185" s="780"/>
      <c r="J185" s="1249">
        <v>40086</v>
      </c>
      <c r="K185" s="1248">
        <v>23850000</v>
      </c>
      <c r="L185" s="1216">
        <f>G185+K185</f>
        <v>68110000</v>
      </c>
      <c r="M185" s="536" t="s">
        <v>1522</v>
      </c>
    </row>
    <row r="186" spans="1:13" ht="28.5" customHeight="1" x14ac:dyDescent="0.2">
      <c r="A186" s="1253"/>
      <c r="B186" s="549"/>
      <c r="C186" s="550"/>
      <c r="D186" s="582"/>
      <c r="E186" s="1247"/>
      <c r="F186" s="1244"/>
      <c r="G186" s="1240"/>
      <c r="H186" s="1210"/>
      <c r="I186" s="780"/>
      <c r="J186" s="548">
        <v>40177</v>
      </c>
      <c r="K186" s="1215">
        <v>43590000</v>
      </c>
      <c r="L186" s="1216">
        <f>L185+K186</f>
        <v>111700000</v>
      </c>
      <c r="M186" s="505" t="s">
        <v>1778</v>
      </c>
    </row>
    <row r="187" spans="1:13" ht="28.5" customHeight="1" x14ac:dyDescent="0.2">
      <c r="A187" s="1253"/>
      <c r="B187" s="549"/>
      <c r="C187" s="550"/>
      <c r="D187" s="582"/>
      <c r="E187" s="1247"/>
      <c r="F187" s="1244"/>
      <c r="G187" s="1240"/>
      <c r="H187" s="1210"/>
      <c r="I187" s="780"/>
      <c r="J187" s="548">
        <v>40263</v>
      </c>
      <c r="K187" s="1215">
        <v>34540000</v>
      </c>
      <c r="L187" s="1216">
        <f>L186+K187</f>
        <v>146240000</v>
      </c>
      <c r="M187" s="505" t="s">
        <v>447</v>
      </c>
    </row>
    <row r="188" spans="1:13" ht="28.5" customHeight="1" x14ac:dyDescent="0.2">
      <c r="A188" s="1253"/>
      <c r="B188" s="549"/>
      <c r="C188" s="550"/>
      <c r="D188" s="582"/>
      <c r="E188" s="1247"/>
      <c r="F188" s="1244"/>
      <c r="G188" s="1240"/>
      <c r="H188" s="1210"/>
      <c r="I188" s="780"/>
      <c r="J188" s="548">
        <v>40305</v>
      </c>
      <c r="K188" s="1222">
        <v>1010000</v>
      </c>
      <c r="L188" s="1216">
        <f>L187+K188</f>
        <v>147250000</v>
      </c>
      <c r="M188" s="536" t="s">
        <v>1780</v>
      </c>
    </row>
    <row r="189" spans="1:13" ht="28.5" customHeight="1" x14ac:dyDescent="0.2">
      <c r="A189" s="1253"/>
      <c r="B189" s="549"/>
      <c r="C189" s="550"/>
      <c r="D189" s="582"/>
      <c r="E189" s="1247"/>
      <c r="F189" s="1244"/>
      <c r="G189" s="1240"/>
      <c r="H189" s="1210"/>
      <c r="I189" s="780"/>
      <c r="J189" s="548">
        <v>40373</v>
      </c>
      <c r="K189" s="1215">
        <v>-34250000</v>
      </c>
      <c r="L189" s="1216">
        <f t="shared" ref="L189:L191" si="30">L188+K189</f>
        <v>113000000</v>
      </c>
      <c r="M189" s="505" t="s">
        <v>447</v>
      </c>
    </row>
    <row r="190" spans="1:13" ht="28.5" customHeight="1" x14ac:dyDescent="0.2">
      <c r="A190" s="1208"/>
      <c r="B190" s="1224"/>
      <c r="C190" s="1209"/>
      <c r="D190" s="1210"/>
      <c r="E190" s="1210"/>
      <c r="F190" s="1211"/>
      <c r="G190" s="1212"/>
      <c r="H190" s="1225"/>
      <c r="I190" s="780"/>
      <c r="J190" s="548">
        <v>40451</v>
      </c>
      <c r="K190" s="1215">
        <v>600000</v>
      </c>
      <c r="L190" s="1216">
        <f t="shared" si="30"/>
        <v>113600000</v>
      </c>
      <c r="M190" s="505" t="s">
        <v>2168</v>
      </c>
    </row>
    <row r="191" spans="1:13" ht="28.5" customHeight="1" x14ac:dyDescent="0.2">
      <c r="A191" s="1226"/>
      <c r="B191" s="1227"/>
      <c r="C191" s="1228"/>
      <c r="D191" s="1223"/>
      <c r="E191" s="1223"/>
      <c r="F191" s="1229"/>
      <c r="G191" s="1230"/>
      <c r="H191" s="1231"/>
      <c r="I191" s="1445"/>
      <c r="J191" s="548">
        <v>40451</v>
      </c>
      <c r="K191" s="1215">
        <v>-15252303</v>
      </c>
      <c r="L191" s="1216">
        <f t="shared" si="30"/>
        <v>98347697</v>
      </c>
      <c r="M191" s="505" t="s">
        <v>447</v>
      </c>
    </row>
    <row r="192" spans="1:13" ht="28.5" customHeight="1" x14ac:dyDescent="0.2">
      <c r="A192" s="1217">
        <v>40004</v>
      </c>
      <c r="B192" s="540" t="s">
        <v>321</v>
      </c>
      <c r="C192" s="537" t="s">
        <v>322</v>
      </c>
      <c r="D192" s="581" t="s">
        <v>1190</v>
      </c>
      <c r="E192" s="1245" t="s">
        <v>133</v>
      </c>
      <c r="F192" s="1243" t="s">
        <v>1318</v>
      </c>
      <c r="G192" s="1238">
        <v>100000</v>
      </c>
      <c r="H192" s="1219" t="s">
        <v>591</v>
      </c>
      <c r="I192" s="780"/>
      <c r="J192" s="1249">
        <v>40086</v>
      </c>
      <c r="K192" s="1248">
        <v>150000</v>
      </c>
      <c r="L192" s="1216">
        <f>G192+K192</f>
        <v>250000</v>
      </c>
      <c r="M192" s="536" t="s">
        <v>1522</v>
      </c>
    </row>
    <row r="193" spans="1:13" ht="28.5" customHeight="1" x14ac:dyDescent="0.2">
      <c r="A193" s="1208"/>
      <c r="B193" s="541"/>
      <c r="C193" s="538"/>
      <c r="D193" s="582"/>
      <c r="E193" s="1247"/>
      <c r="F193" s="1244"/>
      <c r="G193" s="1240"/>
      <c r="H193" s="1210"/>
      <c r="I193" s="780"/>
      <c r="J193" s="548">
        <v>40177</v>
      </c>
      <c r="K193" s="1215">
        <v>130000</v>
      </c>
      <c r="L193" s="1216">
        <f>L192+K193</f>
        <v>380000</v>
      </c>
      <c r="M193" s="505" t="s">
        <v>1778</v>
      </c>
    </row>
    <row r="194" spans="1:13" ht="28.5" customHeight="1" x14ac:dyDescent="0.2">
      <c r="A194" s="1208"/>
      <c r="B194" s="541"/>
      <c r="C194" s="538"/>
      <c r="D194" s="582"/>
      <c r="E194" s="1247"/>
      <c r="F194" s="1244"/>
      <c r="G194" s="1240"/>
      <c r="H194" s="1210"/>
      <c r="I194" s="780"/>
      <c r="J194" s="548">
        <v>40263</v>
      </c>
      <c r="K194" s="1215">
        <v>50000</v>
      </c>
      <c r="L194" s="1216">
        <f>L193+K194</f>
        <v>430000</v>
      </c>
      <c r="M194" s="505" t="s">
        <v>447</v>
      </c>
    </row>
    <row r="195" spans="1:13" ht="28.5" customHeight="1" x14ac:dyDescent="0.2">
      <c r="A195" s="1208"/>
      <c r="B195" s="541"/>
      <c r="C195" s="538"/>
      <c r="D195" s="582"/>
      <c r="E195" s="1247"/>
      <c r="F195" s="1244"/>
      <c r="G195" s="1240"/>
      <c r="H195" s="1210"/>
      <c r="I195" s="780"/>
      <c r="J195" s="548">
        <v>40373</v>
      </c>
      <c r="K195" s="1215">
        <v>-30000</v>
      </c>
      <c r="L195" s="1216">
        <f t="shared" ref="L195:L196" si="31">L194+K195</f>
        <v>400000</v>
      </c>
      <c r="M195" s="505" t="s">
        <v>447</v>
      </c>
    </row>
    <row r="196" spans="1:13" ht="28.5" customHeight="1" x14ac:dyDescent="0.2">
      <c r="A196" s="1226"/>
      <c r="B196" s="1227"/>
      <c r="C196" s="1228"/>
      <c r="D196" s="1223"/>
      <c r="E196" s="1223"/>
      <c r="F196" s="1229"/>
      <c r="G196" s="1230"/>
      <c r="H196" s="1231"/>
      <c r="I196" s="1445"/>
      <c r="J196" s="548">
        <v>40451</v>
      </c>
      <c r="K196" s="1215">
        <v>35167</v>
      </c>
      <c r="L196" s="1216">
        <f t="shared" si="31"/>
        <v>435167</v>
      </c>
      <c r="M196" s="505" t="s">
        <v>447</v>
      </c>
    </row>
    <row r="197" spans="1:13" ht="28.5" customHeight="1" x14ac:dyDescent="0.2">
      <c r="A197" s="1217">
        <v>40004</v>
      </c>
      <c r="B197" s="540" t="s">
        <v>323</v>
      </c>
      <c r="C197" s="537" t="s">
        <v>324</v>
      </c>
      <c r="D197" s="581" t="s">
        <v>1074</v>
      </c>
      <c r="E197" s="1245" t="s">
        <v>133</v>
      </c>
      <c r="F197" s="1243" t="s">
        <v>1318</v>
      </c>
      <c r="G197" s="1238">
        <v>870000</v>
      </c>
      <c r="H197" s="1219" t="s">
        <v>591</v>
      </c>
      <c r="I197" s="780"/>
      <c r="J197" s="1249">
        <v>40086</v>
      </c>
      <c r="K197" s="1248">
        <v>-10000</v>
      </c>
      <c r="L197" s="1216">
        <f>G197+K197</f>
        <v>860000</v>
      </c>
      <c r="M197" s="536" t="s">
        <v>1522</v>
      </c>
    </row>
    <row r="198" spans="1:13" ht="28.5" customHeight="1" x14ac:dyDescent="0.2">
      <c r="A198" s="1208"/>
      <c r="B198" s="541"/>
      <c r="C198" s="538"/>
      <c r="D198" s="582"/>
      <c r="E198" s="1247"/>
      <c r="F198" s="1244"/>
      <c r="G198" s="1240"/>
      <c r="H198" s="1210"/>
      <c r="I198" s="780"/>
      <c r="J198" s="548">
        <v>40177</v>
      </c>
      <c r="K198" s="1215">
        <v>250000</v>
      </c>
      <c r="L198" s="1216">
        <f>L197+K198</f>
        <v>1110000</v>
      </c>
      <c r="M198" s="505" t="s">
        <v>1778</v>
      </c>
    </row>
    <row r="199" spans="1:13" ht="28.5" customHeight="1" x14ac:dyDescent="0.2">
      <c r="A199" s="1208"/>
      <c r="B199" s="541"/>
      <c r="C199" s="538"/>
      <c r="D199" s="582"/>
      <c r="E199" s="1247"/>
      <c r="F199" s="1244"/>
      <c r="G199" s="1240"/>
      <c r="H199" s="1210"/>
      <c r="I199" s="780"/>
      <c r="J199" s="548">
        <v>40263</v>
      </c>
      <c r="K199" s="1215">
        <v>-10000</v>
      </c>
      <c r="L199" s="1216">
        <f>L198+K199</f>
        <v>1100000</v>
      </c>
      <c r="M199" s="505" t="s">
        <v>447</v>
      </c>
    </row>
    <row r="200" spans="1:13" ht="28.5" customHeight="1" x14ac:dyDescent="0.2">
      <c r="A200" s="1208"/>
      <c r="B200" s="541"/>
      <c r="C200" s="538"/>
      <c r="D200" s="582"/>
      <c r="E200" s="1247"/>
      <c r="F200" s="1244"/>
      <c r="G200" s="1240"/>
      <c r="H200" s="1210"/>
      <c r="I200" s="780"/>
      <c r="J200" s="548">
        <v>40373</v>
      </c>
      <c r="K200" s="1215">
        <v>-400000</v>
      </c>
      <c r="L200" s="1216">
        <f t="shared" ref="L200:L201" si="32">L199+K200</f>
        <v>700000</v>
      </c>
      <c r="M200" s="505" t="s">
        <v>447</v>
      </c>
    </row>
    <row r="201" spans="1:13" ht="28.5" customHeight="1" x14ac:dyDescent="0.2">
      <c r="A201" s="1226"/>
      <c r="B201" s="1227"/>
      <c r="C201" s="1228"/>
      <c r="D201" s="1223"/>
      <c r="E201" s="1223"/>
      <c r="F201" s="1229"/>
      <c r="G201" s="1230"/>
      <c r="H201" s="1231"/>
      <c r="I201" s="1445"/>
      <c r="J201" s="548">
        <v>40451</v>
      </c>
      <c r="K201" s="1215">
        <v>170334</v>
      </c>
      <c r="L201" s="1216">
        <f t="shared" si="32"/>
        <v>870334</v>
      </c>
      <c r="M201" s="505" t="s">
        <v>447</v>
      </c>
    </row>
    <row r="202" spans="1:13" ht="28.5" customHeight="1" x14ac:dyDescent="0.2">
      <c r="A202" s="1217">
        <v>40011</v>
      </c>
      <c r="B202" s="540" t="s">
        <v>329</v>
      </c>
      <c r="C202" s="537" t="s">
        <v>1091</v>
      </c>
      <c r="D202" s="581" t="s">
        <v>1039</v>
      </c>
      <c r="E202" s="1245" t="s">
        <v>133</v>
      </c>
      <c r="F202" s="1243" t="s">
        <v>1318</v>
      </c>
      <c r="G202" s="1238">
        <v>23480000</v>
      </c>
      <c r="H202" s="1219" t="s">
        <v>591</v>
      </c>
      <c r="I202" s="780"/>
      <c r="J202" s="1249">
        <v>40086</v>
      </c>
      <c r="K202" s="1248">
        <v>18530000</v>
      </c>
      <c r="L202" s="1216">
        <f>G202+K202</f>
        <v>42010000</v>
      </c>
      <c r="M202" s="536" t="s">
        <v>1522</v>
      </c>
    </row>
    <row r="203" spans="1:13" ht="28.5" customHeight="1" x14ac:dyDescent="0.2">
      <c r="A203" s="1208"/>
      <c r="B203" s="541"/>
      <c r="C203" s="538"/>
      <c r="D203" s="582"/>
      <c r="E203" s="1247"/>
      <c r="F203" s="1244"/>
      <c r="G203" s="1240"/>
      <c r="H203" s="1210"/>
      <c r="I203" s="780"/>
      <c r="J203" s="548">
        <v>40177</v>
      </c>
      <c r="K203" s="1215">
        <v>24510000</v>
      </c>
      <c r="L203" s="1216">
        <f>L202+K203</f>
        <v>66520000</v>
      </c>
      <c r="M203" s="505" t="s">
        <v>1778</v>
      </c>
    </row>
    <row r="204" spans="1:13" ht="28.5" customHeight="1" x14ac:dyDescent="0.2">
      <c r="A204" s="1208"/>
      <c r="B204" s="541"/>
      <c r="C204" s="538"/>
      <c r="D204" s="582"/>
      <c r="E204" s="1247"/>
      <c r="F204" s="1244"/>
      <c r="G204" s="1240"/>
      <c r="H204" s="1210"/>
      <c r="I204" s="780"/>
      <c r="J204" s="548">
        <v>40263</v>
      </c>
      <c r="K204" s="1215">
        <v>18360000</v>
      </c>
      <c r="L204" s="1216">
        <f>L203+K204</f>
        <v>84880000</v>
      </c>
      <c r="M204" s="505" t="s">
        <v>447</v>
      </c>
    </row>
    <row r="205" spans="1:13" ht="28.5" customHeight="1" x14ac:dyDescent="0.2">
      <c r="A205" s="1208"/>
      <c r="B205" s="541"/>
      <c r="C205" s="538"/>
      <c r="D205" s="582"/>
      <c r="E205" s="1247"/>
      <c r="F205" s="1244"/>
      <c r="G205" s="1240"/>
      <c r="H205" s="1210"/>
      <c r="I205" s="780"/>
      <c r="J205" s="548">
        <v>40373</v>
      </c>
      <c r="K205" s="1215">
        <v>-22580000</v>
      </c>
      <c r="L205" s="1216">
        <f t="shared" ref="L205:L206" si="33">L204+K205</f>
        <v>62300000</v>
      </c>
      <c r="M205" s="505" t="s">
        <v>447</v>
      </c>
    </row>
    <row r="206" spans="1:13" ht="28.5" customHeight="1" x14ac:dyDescent="0.2">
      <c r="A206" s="1226"/>
      <c r="B206" s="1227"/>
      <c r="C206" s="1228"/>
      <c r="D206" s="1223"/>
      <c r="E206" s="1223"/>
      <c r="F206" s="1229"/>
      <c r="G206" s="1230"/>
      <c r="H206" s="1231"/>
      <c r="I206" s="1445"/>
      <c r="J206" s="548">
        <v>40451</v>
      </c>
      <c r="K206" s="1215">
        <v>-8194261</v>
      </c>
      <c r="L206" s="1216">
        <f t="shared" si="33"/>
        <v>54105739</v>
      </c>
      <c r="M206" s="505" t="s">
        <v>447</v>
      </c>
    </row>
    <row r="207" spans="1:13" ht="28.5" customHeight="1" x14ac:dyDescent="0.2">
      <c r="A207" s="1217">
        <v>40011</v>
      </c>
      <c r="B207" s="540" t="s">
        <v>330</v>
      </c>
      <c r="C207" s="537" t="s">
        <v>1116</v>
      </c>
      <c r="D207" s="581" t="s">
        <v>1026</v>
      </c>
      <c r="E207" s="1245" t="s">
        <v>133</v>
      </c>
      <c r="F207" s="1243" t="s">
        <v>1318</v>
      </c>
      <c r="G207" s="1238">
        <v>54470000</v>
      </c>
      <c r="H207" s="1219" t="s">
        <v>591</v>
      </c>
      <c r="I207" s="780"/>
      <c r="J207" s="1249">
        <v>40086</v>
      </c>
      <c r="K207" s="1248">
        <v>-36240000</v>
      </c>
      <c r="L207" s="1216">
        <f>G207+K207</f>
        <v>18230000</v>
      </c>
      <c r="M207" s="536" t="s">
        <v>1522</v>
      </c>
    </row>
    <row r="208" spans="1:13" ht="28.5" customHeight="1" x14ac:dyDescent="0.2">
      <c r="A208" s="1208"/>
      <c r="B208" s="541"/>
      <c r="C208" s="538"/>
      <c r="D208" s="582"/>
      <c r="E208" s="1247"/>
      <c r="F208" s="1244"/>
      <c r="G208" s="1240"/>
      <c r="H208" s="1210"/>
      <c r="I208" s="780"/>
      <c r="J208" s="548">
        <v>40177</v>
      </c>
      <c r="K208" s="1215">
        <v>19280000</v>
      </c>
      <c r="L208" s="1216">
        <f>L207+K208</f>
        <v>37510000</v>
      </c>
      <c r="M208" s="505" t="s">
        <v>1778</v>
      </c>
    </row>
    <row r="209" spans="1:17" ht="28.5" customHeight="1" x14ac:dyDescent="0.2">
      <c r="A209" s="1208"/>
      <c r="B209" s="541"/>
      <c r="C209" s="538"/>
      <c r="D209" s="582"/>
      <c r="E209" s="1247"/>
      <c r="F209" s="1244"/>
      <c r="G209" s="1240"/>
      <c r="H209" s="1210"/>
      <c r="I209" s="780"/>
      <c r="J209" s="548">
        <v>40263</v>
      </c>
      <c r="K209" s="1215">
        <v>2470000</v>
      </c>
      <c r="L209" s="1216">
        <f>L208+K209</f>
        <v>39980000</v>
      </c>
      <c r="M209" s="505" t="s">
        <v>447</v>
      </c>
    </row>
    <row r="210" spans="1:17" ht="28.5" customHeight="1" x14ac:dyDescent="0.2">
      <c r="A210" s="1208"/>
      <c r="B210" s="541"/>
      <c r="C210" s="538"/>
      <c r="D210" s="582"/>
      <c r="E210" s="1247"/>
      <c r="F210" s="1244"/>
      <c r="G210" s="1240"/>
      <c r="H210" s="1210"/>
      <c r="I210" s="780"/>
      <c r="J210" s="548">
        <v>40373</v>
      </c>
      <c r="K210" s="1215">
        <v>-17180000</v>
      </c>
      <c r="L210" s="1216">
        <f t="shared" ref="L210:L212" si="34">L209+K210</f>
        <v>22800000</v>
      </c>
      <c r="M210" s="505" t="s">
        <v>447</v>
      </c>
    </row>
    <row r="211" spans="1:17" ht="28.5" customHeight="1" x14ac:dyDescent="0.2">
      <c r="A211" s="1208"/>
      <c r="B211" s="1224"/>
      <c r="C211" s="1209"/>
      <c r="D211" s="1210"/>
      <c r="E211" s="1210"/>
      <c r="F211" s="1211"/>
      <c r="G211" s="1212"/>
      <c r="H211" s="1225"/>
      <c r="I211" s="780"/>
      <c r="J211" s="548">
        <v>40451</v>
      </c>
      <c r="K211" s="1215">
        <v>35500000</v>
      </c>
      <c r="L211" s="1216">
        <f t="shared" si="34"/>
        <v>58300000</v>
      </c>
      <c r="M211" s="505" t="s">
        <v>2171</v>
      </c>
    </row>
    <row r="212" spans="1:17" ht="28.5" customHeight="1" x14ac:dyDescent="0.2">
      <c r="A212" s="1226"/>
      <c r="B212" s="1227"/>
      <c r="C212" s="1228"/>
      <c r="D212" s="1223"/>
      <c r="E212" s="1223"/>
      <c r="F212" s="1229"/>
      <c r="G212" s="1230"/>
      <c r="H212" s="1231"/>
      <c r="I212" s="1445"/>
      <c r="J212" s="548">
        <v>40451</v>
      </c>
      <c r="K212" s="1215">
        <v>23076191</v>
      </c>
      <c r="L212" s="1216">
        <f t="shared" si="34"/>
        <v>81376191</v>
      </c>
      <c r="M212" s="505" t="s">
        <v>447</v>
      </c>
    </row>
    <row r="213" spans="1:17" ht="28.5" customHeight="1" x14ac:dyDescent="0.2">
      <c r="A213" s="1217">
        <v>40011</v>
      </c>
      <c r="B213" s="540" t="s">
        <v>331</v>
      </c>
      <c r="C213" s="537" t="s">
        <v>333</v>
      </c>
      <c r="D213" s="581" t="s">
        <v>1190</v>
      </c>
      <c r="E213" s="1245" t="s">
        <v>133</v>
      </c>
      <c r="F213" s="1243" t="s">
        <v>1318</v>
      </c>
      <c r="G213" s="1238">
        <v>170000</v>
      </c>
      <c r="H213" s="1219" t="s">
        <v>591</v>
      </c>
      <c r="I213" s="780"/>
      <c r="J213" s="1249">
        <v>40086</v>
      </c>
      <c r="K213" s="1248">
        <v>-90000</v>
      </c>
      <c r="L213" s="1216">
        <f>G213+K213</f>
        <v>80000</v>
      </c>
      <c r="M213" s="536" t="s">
        <v>1522</v>
      </c>
      <c r="P213" s="1254"/>
      <c r="Q213" s="1439"/>
    </row>
    <row r="214" spans="1:17" ht="28.5" customHeight="1" x14ac:dyDescent="0.2">
      <c r="A214" s="1208"/>
      <c r="B214" s="541"/>
      <c r="C214" s="538"/>
      <c r="D214" s="582"/>
      <c r="E214" s="1247"/>
      <c r="F214" s="1244"/>
      <c r="G214" s="1240"/>
      <c r="H214" s="1210"/>
      <c r="I214" s="780"/>
      <c r="J214" s="548">
        <v>40177</v>
      </c>
      <c r="K214" s="1215">
        <v>50000</v>
      </c>
      <c r="L214" s="1216">
        <f>L213+K214</f>
        <v>130000</v>
      </c>
      <c r="M214" s="505" t="s">
        <v>1778</v>
      </c>
      <c r="P214" s="1254"/>
      <c r="Q214" s="1439"/>
    </row>
    <row r="215" spans="1:17" ht="28.5" customHeight="1" x14ac:dyDescent="0.2">
      <c r="A215" s="1208"/>
      <c r="B215" s="541"/>
      <c r="C215" s="538"/>
      <c r="D215" s="582"/>
      <c r="E215" s="1247"/>
      <c r="F215" s="1244"/>
      <c r="G215" s="1240"/>
      <c r="H215" s="1210"/>
      <c r="I215" s="780"/>
      <c r="J215" s="548">
        <v>40263</v>
      </c>
      <c r="K215" s="1215">
        <v>100000</v>
      </c>
      <c r="L215" s="1216">
        <f>L214+K215</f>
        <v>230000</v>
      </c>
      <c r="M215" s="505" t="s">
        <v>447</v>
      </c>
      <c r="P215" s="1254"/>
      <c r="Q215" s="1439"/>
    </row>
    <row r="216" spans="1:17" ht="28.5" customHeight="1" x14ac:dyDescent="0.2">
      <c r="A216" s="1208"/>
      <c r="B216" s="541"/>
      <c r="C216" s="538"/>
      <c r="D216" s="582"/>
      <c r="E216" s="1247"/>
      <c r="F216" s="1244"/>
      <c r="G216" s="1240"/>
      <c r="H216" s="1210"/>
      <c r="I216" s="780"/>
      <c r="J216" s="548">
        <v>40373</v>
      </c>
      <c r="K216" s="1215">
        <v>-130000</v>
      </c>
      <c r="L216" s="1216">
        <f t="shared" ref="L216:L217" si="35">L215+K216</f>
        <v>100000</v>
      </c>
      <c r="M216" s="505" t="s">
        <v>447</v>
      </c>
      <c r="P216" s="1254"/>
      <c r="Q216" s="1439"/>
    </row>
    <row r="217" spans="1:17" ht="28.5" customHeight="1" x14ac:dyDescent="0.2">
      <c r="A217" s="1226"/>
      <c r="B217" s="1227"/>
      <c r="C217" s="1228"/>
      <c r="D217" s="1223"/>
      <c r="E217" s="1223"/>
      <c r="F217" s="1229"/>
      <c r="G217" s="1230"/>
      <c r="H217" s="1231"/>
      <c r="I217" s="1445"/>
      <c r="J217" s="548">
        <v>40451</v>
      </c>
      <c r="K217" s="1215">
        <v>45056</v>
      </c>
      <c r="L217" s="1216">
        <f t="shared" si="35"/>
        <v>145056</v>
      </c>
      <c r="M217" s="505" t="s">
        <v>447</v>
      </c>
    </row>
    <row r="218" spans="1:17" ht="28.5" customHeight="1" x14ac:dyDescent="0.2">
      <c r="A218" s="1217">
        <v>40011</v>
      </c>
      <c r="B218" s="540" t="s">
        <v>332</v>
      </c>
      <c r="C218" s="537" t="s">
        <v>922</v>
      </c>
      <c r="D218" s="581" t="s">
        <v>985</v>
      </c>
      <c r="E218" s="1245" t="s">
        <v>133</v>
      </c>
      <c r="F218" s="1243" t="s">
        <v>1318</v>
      </c>
      <c r="G218" s="1238">
        <v>1410000</v>
      </c>
      <c r="H218" s="1219" t="s">
        <v>591</v>
      </c>
      <c r="I218" s="780"/>
      <c r="J218" s="1249">
        <v>40086</v>
      </c>
      <c r="K218" s="1248">
        <v>890000</v>
      </c>
      <c r="L218" s="1216">
        <f>G218+K218</f>
        <v>2300000</v>
      </c>
      <c r="M218" s="536" t="s">
        <v>1522</v>
      </c>
      <c r="P218" s="1439"/>
    </row>
    <row r="219" spans="1:17" ht="28.5" customHeight="1" x14ac:dyDescent="0.2">
      <c r="A219" s="1208"/>
      <c r="B219" s="541"/>
      <c r="C219" s="538"/>
      <c r="D219" s="582"/>
      <c r="E219" s="1247"/>
      <c r="F219" s="1244"/>
      <c r="G219" s="1240"/>
      <c r="H219" s="1210"/>
      <c r="I219" s="780"/>
      <c r="J219" s="548">
        <v>40177</v>
      </c>
      <c r="K219" s="1215">
        <v>1260000</v>
      </c>
      <c r="L219" s="1216">
        <f>L218+K219</f>
        <v>3560000</v>
      </c>
      <c r="M219" s="505" t="s">
        <v>1778</v>
      </c>
      <c r="P219" s="1439"/>
    </row>
    <row r="220" spans="1:17" ht="28.5" customHeight="1" x14ac:dyDescent="0.2">
      <c r="A220" s="1208"/>
      <c r="B220" s="541"/>
      <c r="C220" s="538"/>
      <c r="D220" s="582"/>
      <c r="E220" s="1247"/>
      <c r="F220" s="1244"/>
      <c r="G220" s="1240"/>
      <c r="H220" s="1210"/>
      <c r="I220" s="780"/>
      <c r="J220" s="548">
        <v>40263</v>
      </c>
      <c r="K220" s="1215">
        <v>-20000</v>
      </c>
      <c r="L220" s="1216">
        <f>L219+K220</f>
        <v>3540000</v>
      </c>
      <c r="M220" s="505" t="s">
        <v>447</v>
      </c>
      <c r="P220" s="1439"/>
    </row>
    <row r="221" spans="1:17" ht="28.5" customHeight="1" x14ac:dyDescent="0.2">
      <c r="A221" s="1208"/>
      <c r="B221" s="541"/>
      <c r="C221" s="538"/>
      <c r="D221" s="582"/>
      <c r="E221" s="1247"/>
      <c r="F221" s="1244"/>
      <c r="G221" s="1240"/>
      <c r="H221" s="1210"/>
      <c r="I221" s="780"/>
      <c r="J221" s="548">
        <v>40373</v>
      </c>
      <c r="K221" s="1215">
        <v>-240000</v>
      </c>
      <c r="L221" s="1216">
        <f t="shared" ref="L221:L222" si="36">L220+K221</f>
        <v>3300000</v>
      </c>
      <c r="M221" s="505" t="s">
        <v>447</v>
      </c>
      <c r="P221" s="1439"/>
    </row>
    <row r="222" spans="1:17" ht="28.5" customHeight="1" x14ac:dyDescent="0.2">
      <c r="A222" s="1226"/>
      <c r="B222" s="1227"/>
      <c r="C222" s="1228"/>
      <c r="D222" s="1223"/>
      <c r="E222" s="1223"/>
      <c r="F222" s="1229"/>
      <c r="G222" s="1230"/>
      <c r="H222" s="1231"/>
      <c r="I222" s="1445"/>
      <c r="J222" s="548">
        <v>40451</v>
      </c>
      <c r="K222" s="1215">
        <v>471446</v>
      </c>
      <c r="L222" s="1216">
        <f t="shared" si="36"/>
        <v>3771446</v>
      </c>
      <c r="M222" s="505" t="s">
        <v>447</v>
      </c>
    </row>
    <row r="223" spans="1:17" ht="28.5" customHeight="1" x14ac:dyDescent="0.2">
      <c r="A223" s="1217">
        <v>40016</v>
      </c>
      <c r="B223" s="540" t="s">
        <v>343</v>
      </c>
      <c r="C223" s="537" t="s">
        <v>346</v>
      </c>
      <c r="D223" s="581" t="s">
        <v>1069</v>
      </c>
      <c r="E223" s="1245" t="s">
        <v>133</v>
      </c>
      <c r="F223" s="1243" t="s">
        <v>1318</v>
      </c>
      <c r="G223" s="1238">
        <v>1272490000</v>
      </c>
      <c r="H223" s="1219" t="s">
        <v>591</v>
      </c>
      <c r="I223" s="780"/>
      <c r="J223" s="1249">
        <v>40086</v>
      </c>
      <c r="K223" s="1248">
        <v>-53670000</v>
      </c>
      <c r="L223" s="1216">
        <f>G223+K223</f>
        <v>1218820000</v>
      </c>
      <c r="M223" s="536" t="s">
        <v>1522</v>
      </c>
    </row>
    <row r="224" spans="1:17" ht="28.5" customHeight="1" x14ac:dyDescent="0.2">
      <c r="A224" s="1208"/>
      <c r="B224" s="541"/>
      <c r="C224" s="538"/>
      <c r="D224" s="582"/>
      <c r="E224" s="1247"/>
      <c r="F224" s="1244"/>
      <c r="G224" s="1240"/>
      <c r="H224" s="1210"/>
      <c r="I224" s="780"/>
      <c r="J224" s="548">
        <v>40177</v>
      </c>
      <c r="K224" s="1215">
        <v>250450000</v>
      </c>
      <c r="L224" s="1216">
        <f>L223+K224</f>
        <v>1469270000</v>
      </c>
      <c r="M224" s="505" t="s">
        <v>1778</v>
      </c>
    </row>
    <row r="225" spans="1:13" ht="28.5" customHeight="1" x14ac:dyDescent="0.2">
      <c r="A225" s="1208"/>
      <c r="B225" s="541"/>
      <c r="C225" s="538"/>
      <c r="D225" s="582"/>
      <c r="E225" s="1247"/>
      <c r="F225" s="1244"/>
      <c r="G225" s="1240"/>
      <c r="H225" s="1210"/>
      <c r="I225" s="780"/>
      <c r="J225" s="548">
        <v>40263</v>
      </c>
      <c r="K225" s="1215">
        <v>124820000</v>
      </c>
      <c r="L225" s="1216">
        <f>L224+K225</f>
        <v>1594090000</v>
      </c>
      <c r="M225" s="505" t="s">
        <v>447</v>
      </c>
    </row>
    <row r="226" spans="1:13" ht="28.5" customHeight="1" x14ac:dyDescent="0.2">
      <c r="A226" s="1208"/>
      <c r="B226" s="541"/>
      <c r="C226" s="538"/>
      <c r="D226" s="582"/>
      <c r="E226" s="1247"/>
      <c r="F226" s="1244"/>
      <c r="G226" s="1240"/>
      <c r="H226" s="1210"/>
      <c r="I226" s="780"/>
      <c r="J226" s="548">
        <v>40373</v>
      </c>
      <c r="K226" s="1215">
        <v>-289990000</v>
      </c>
      <c r="L226" s="1216">
        <f t="shared" ref="L226:L228" si="37">L225+K226</f>
        <v>1304100000</v>
      </c>
      <c r="M226" s="505" t="s">
        <v>447</v>
      </c>
    </row>
    <row r="227" spans="1:13" ht="28.5" customHeight="1" x14ac:dyDescent="0.2">
      <c r="A227" s="1208"/>
      <c r="B227" s="1224"/>
      <c r="C227" s="1209"/>
      <c r="D227" s="1210"/>
      <c r="E227" s="1210"/>
      <c r="F227" s="1211"/>
      <c r="G227" s="1212"/>
      <c r="H227" s="1225"/>
      <c r="I227" s="780"/>
      <c r="J227" s="548">
        <v>40451</v>
      </c>
      <c r="K227" s="1215">
        <v>1690508</v>
      </c>
      <c r="L227" s="1216">
        <f t="shared" si="37"/>
        <v>1305790508</v>
      </c>
      <c r="M227" s="505" t="s">
        <v>447</v>
      </c>
    </row>
    <row r="228" spans="1:13" ht="28.5" customHeight="1" x14ac:dyDescent="0.2">
      <c r="A228" s="1208"/>
      <c r="B228" s="1209"/>
      <c r="C228" s="1209"/>
      <c r="D228" s="1210"/>
      <c r="E228" s="1210"/>
      <c r="F228" s="1211"/>
      <c r="G228" s="1212"/>
      <c r="H228" s="1210"/>
      <c r="I228" s="780"/>
      <c r="J228" s="548">
        <v>40466</v>
      </c>
      <c r="K228" s="1215">
        <v>300000</v>
      </c>
      <c r="L228" s="1216">
        <f t="shared" si="37"/>
        <v>1306090508</v>
      </c>
      <c r="M228" s="505" t="s">
        <v>1981</v>
      </c>
    </row>
    <row r="229" spans="1:13" ht="28.5" customHeight="1" x14ac:dyDescent="0.2">
      <c r="A229" s="1208"/>
      <c r="B229" s="1209"/>
      <c r="C229" s="1209"/>
      <c r="D229" s="1210"/>
      <c r="E229" s="1210"/>
      <c r="F229" s="1211"/>
      <c r="G229" s="1212"/>
      <c r="H229" s="1210"/>
      <c r="I229" s="1445"/>
      <c r="J229" s="548">
        <v>40498</v>
      </c>
      <c r="K229" s="1222">
        <v>-100000</v>
      </c>
      <c r="L229" s="1216">
        <f>L228+K229</f>
        <v>1305990508</v>
      </c>
      <c r="M229" s="505" t="s">
        <v>1981</v>
      </c>
    </row>
    <row r="230" spans="1:13" ht="28.5" customHeight="1" x14ac:dyDescent="0.2">
      <c r="A230" s="1217">
        <v>40016</v>
      </c>
      <c r="B230" s="540" t="s">
        <v>344</v>
      </c>
      <c r="C230" s="537" t="s">
        <v>347</v>
      </c>
      <c r="D230" s="581" t="s">
        <v>581</v>
      </c>
      <c r="E230" s="1245" t="s">
        <v>133</v>
      </c>
      <c r="F230" s="1243" t="s">
        <v>1318</v>
      </c>
      <c r="G230" s="1238">
        <v>4210000</v>
      </c>
      <c r="H230" s="1219" t="s">
        <v>591</v>
      </c>
      <c r="I230" s="780"/>
      <c r="J230" s="1249">
        <v>40086</v>
      </c>
      <c r="K230" s="1248">
        <v>1780000</v>
      </c>
      <c r="L230" s="1216">
        <f>G230+K230</f>
        <v>5990000</v>
      </c>
      <c r="M230" s="536" t="s">
        <v>1522</v>
      </c>
    </row>
    <row r="231" spans="1:13" ht="28.5" customHeight="1" x14ac:dyDescent="0.2">
      <c r="A231" s="1208"/>
      <c r="B231" s="541"/>
      <c r="C231" s="538"/>
      <c r="D231" s="582"/>
      <c r="E231" s="1247"/>
      <c r="F231" s="1244"/>
      <c r="G231" s="1240"/>
      <c r="H231" s="1210"/>
      <c r="I231" s="780"/>
      <c r="J231" s="548">
        <v>40177</v>
      </c>
      <c r="K231" s="1215">
        <v>2840000</v>
      </c>
      <c r="L231" s="1216">
        <f>L230+K231</f>
        <v>8830000</v>
      </c>
      <c r="M231" s="505" t="s">
        <v>1778</v>
      </c>
    </row>
    <row r="232" spans="1:13" ht="28.5" customHeight="1" x14ac:dyDescent="0.2">
      <c r="A232" s="1208"/>
      <c r="B232" s="541"/>
      <c r="C232" s="538"/>
      <c r="D232" s="582"/>
      <c r="E232" s="1247"/>
      <c r="F232" s="1244"/>
      <c r="G232" s="1240"/>
      <c r="H232" s="1210"/>
      <c r="I232" s="780"/>
      <c r="J232" s="548">
        <v>40263</v>
      </c>
      <c r="K232" s="1215">
        <v>2800000</v>
      </c>
      <c r="L232" s="1216">
        <f>L231+K232</f>
        <v>11630000</v>
      </c>
      <c r="M232" s="505" t="s">
        <v>447</v>
      </c>
    </row>
    <row r="233" spans="1:13" ht="28.5" customHeight="1" x14ac:dyDescent="0.2">
      <c r="A233" s="1208"/>
      <c r="B233" s="541"/>
      <c r="C233" s="538"/>
      <c r="D233" s="582"/>
      <c r="E233" s="1247"/>
      <c r="F233" s="1244"/>
      <c r="G233" s="1240"/>
      <c r="H233" s="1210"/>
      <c r="I233" s="780"/>
      <c r="J233" s="548">
        <v>40373</v>
      </c>
      <c r="K233" s="1215">
        <v>-5730000</v>
      </c>
      <c r="L233" s="1216">
        <f t="shared" ref="L233:L234" si="38">L232+K233</f>
        <v>5900000</v>
      </c>
      <c r="M233" s="505" t="s">
        <v>447</v>
      </c>
    </row>
    <row r="234" spans="1:13" ht="28.5" customHeight="1" x14ac:dyDescent="0.2">
      <c r="A234" s="1226"/>
      <c r="B234" s="1227"/>
      <c r="C234" s="1228"/>
      <c r="D234" s="1223"/>
      <c r="E234" s="1223"/>
      <c r="F234" s="1229"/>
      <c r="G234" s="1230"/>
      <c r="H234" s="1231"/>
      <c r="I234" s="1445"/>
      <c r="J234" s="548">
        <v>40451</v>
      </c>
      <c r="K234" s="1215">
        <v>2658280</v>
      </c>
      <c r="L234" s="1216">
        <f t="shared" si="38"/>
        <v>8558280</v>
      </c>
      <c r="M234" s="505" t="s">
        <v>447</v>
      </c>
    </row>
    <row r="235" spans="1:13" ht="28.5" customHeight="1" x14ac:dyDescent="0.2">
      <c r="A235" s="1217">
        <v>40016</v>
      </c>
      <c r="B235" s="540" t="s">
        <v>345</v>
      </c>
      <c r="C235" s="537" t="s">
        <v>348</v>
      </c>
      <c r="D235" s="581" t="s">
        <v>987</v>
      </c>
      <c r="E235" s="1245" t="s">
        <v>133</v>
      </c>
      <c r="F235" s="1243" t="s">
        <v>1318</v>
      </c>
      <c r="G235" s="1238">
        <v>860000</v>
      </c>
      <c r="H235" s="1219" t="s">
        <v>591</v>
      </c>
      <c r="I235" s="780"/>
      <c r="J235" s="1249">
        <v>40086</v>
      </c>
      <c r="K235" s="1248">
        <v>-490000</v>
      </c>
      <c r="L235" s="1216">
        <f>G235+K235</f>
        <v>370000</v>
      </c>
      <c r="M235" s="536" t="s">
        <v>1522</v>
      </c>
    </row>
    <row r="236" spans="1:13" ht="28.5" customHeight="1" x14ac:dyDescent="0.2">
      <c r="A236" s="1208"/>
      <c r="B236" s="541"/>
      <c r="C236" s="538"/>
      <c r="D236" s="582"/>
      <c r="E236" s="1247"/>
      <c r="F236" s="1244"/>
      <c r="G236" s="1240"/>
      <c r="H236" s="1210"/>
      <c r="I236" s="780"/>
      <c r="J236" s="548">
        <v>40177</v>
      </c>
      <c r="K236" s="1215">
        <v>6750000</v>
      </c>
      <c r="L236" s="1216">
        <f>L235+K236</f>
        <v>7120000</v>
      </c>
      <c r="M236" s="505" t="s">
        <v>1778</v>
      </c>
    </row>
    <row r="237" spans="1:13" ht="28.5" customHeight="1" x14ac:dyDescent="0.2">
      <c r="A237" s="1208"/>
      <c r="B237" s="541"/>
      <c r="C237" s="538"/>
      <c r="D237" s="582"/>
      <c r="E237" s="1247"/>
      <c r="F237" s="1244"/>
      <c r="G237" s="1240"/>
      <c r="H237" s="1210"/>
      <c r="I237" s="780"/>
      <c r="J237" s="548">
        <v>40263</v>
      </c>
      <c r="K237" s="1215">
        <v>-6340000</v>
      </c>
      <c r="L237" s="1216">
        <f>L236+K237</f>
        <v>780000</v>
      </c>
      <c r="M237" s="505" t="s">
        <v>447</v>
      </c>
    </row>
    <row r="238" spans="1:13" ht="28.5" customHeight="1" x14ac:dyDescent="0.2">
      <c r="A238" s="1208"/>
      <c r="B238" s="541"/>
      <c r="C238" s="538"/>
      <c r="D238" s="582"/>
      <c r="E238" s="1247"/>
      <c r="F238" s="1244"/>
      <c r="G238" s="1240"/>
      <c r="H238" s="1210"/>
      <c r="I238" s="780"/>
      <c r="J238" s="548">
        <v>40373</v>
      </c>
      <c r="K238" s="1215">
        <v>-180000</v>
      </c>
      <c r="L238" s="1216">
        <f t="shared" ref="L238:L239" si="39">L237+K238</f>
        <v>600000</v>
      </c>
      <c r="M238" s="505" t="s">
        <v>447</v>
      </c>
    </row>
    <row r="239" spans="1:13" ht="28.5" customHeight="1" x14ac:dyDescent="0.2">
      <c r="A239" s="1226"/>
      <c r="B239" s="1227"/>
      <c r="C239" s="1228"/>
      <c r="D239" s="1223"/>
      <c r="E239" s="1223"/>
      <c r="F239" s="1229"/>
      <c r="G239" s="1230"/>
      <c r="H239" s="1231"/>
      <c r="I239" s="1445"/>
      <c r="J239" s="548">
        <v>40451</v>
      </c>
      <c r="K239" s="1215">
        <v>125278</v>
      </c>
      <c r="L239" s="1216">
        <f t="shared" si="39"/>
        <v>725278</v>
      </c>
      <c r="M239" s="505" t="s">
        <v>447</v>
      </c>
    </row>
    <row r="240" spans="1:13" ht="28.5" customHeight="1" x14ac:dyDescent="0.2">
      <c r="A240" s="1217">
        <v>40023</v>
      </c>
      <c r="B240" s="540" t="s">
        <v>355</v>
      </c>
      <c r="C240" s="537" t="s">
        <v>1212</v>
      </c>
      <c r="D240" s="581" t="s">
        <v>1005</v>
      </c>
      <c r="E240" s="1245" t="s">
        <v>133</v>
      </c>
      <c r="F240" s="1243" t="s">
        <v>1318</v>
      </c>
      <c r="G240" s="1238">
        <v>6460000</v>
      </c>
      <c r="H240" s="1219" t="s">
        <v>591</v>
      </c>
      <c r="I240" s="780"/>
      <c r="J240" s="1249">
        <v>40086</v>
      </c>
      <c r="K240" s="1248">
        <v>-1530000</v>
      </c>
      <c r="L240" s="1216">
        <f>G240+K240</f>
        <v>4930000</v>
      </c>
      <c r="M240" s="536" t="s">
        <v>1522</v>
      </c>
    </row>
    <row r="241" spans="1:13" ht="28.5" customHeight="1" x14ac:dyDescent="0.2">
      <c r="A241" s="1208"/>
      <c r="B241" s="541"/>
      <c r="C241" s="538"/>
      <c r="D241" s="582"/>
      <c r="E241" s="1247"/>
      <c r="F241" s="1244"/>
      <c r="G241" s="1240"/>
      <c r="H241" s="1210"/>
      <c r="I241" s="780"/>
      <c r="J241" s="548">
        <v>40177</v>
      </c>
      <c r="K241" s="1215">
        <v>680000</v>
      </c>
      <c r="L241" s="1216">
        <f>L240+K241</f>
        <v>5610000</v>
      </c>
      <c r="M241" s="505" t="s">
        <v>1778</v>
      </c>
    </row>
    <row r="242" spans="1:13" ht="28.5" customHeight="1" x14ac:dyDescent="0.2">
      <c r="A242" s="1208"/>
      <c r="B242" s="541"/>
      <c r="C242" s="538"/>
      <c r="D242" s="582"/>
      <c r="E242" s="1247"/>
      <c r="F242" s="1244"/>
      <c r="G242" s="1240"/>
      <c r="H242" s="1210"/>
      <c r="I242" s="780"/>
      <c r="J242" s="548">
        <v>40263</v>
      </c>
      <c r="K242" s="1215">
        <v>2460000</v>
      </c>
      <c r="L242" s="1216">
        <f>L241+K242</f>
        <v>8070000</v>
      </c>
      <c r="M242" s="505" t="s">
        <v>447</v>
      </c>
    </row>
    <row r="243" spans="1:13" ht="28.5" customHeight="1" x14ac:dyDescent="0.2">
      <c r="A243" s="1208"/>
      <c r="B243" s="541"/>
      <c r="C243" s="538"/>
      <c r="D243" s="582"/>
      <c r="E243" s="1247"/>
      <c r="F243" s="1244"/>
      <c r="G243" s="1240"/>
      <c r="H243" s="1210"/>
      <c r="I243" s="780"/>
      <c r="J243" s="548">
        <v>40373</v>
      </c>
      <c r="K243" s="1215">
        <v>-2470000</v>
      </c>
      <c r="L243" s="1216">
        <f t="shared" ref="L243:L244" si="40">L242+K243</f>
        <v>5600000</v>
      </c>
      <c r="M243" s="505" t="s">
        <v>447</v>
      </c>
    </row>
    <row r="244" spans="1:13" ht="28.5" customHeight="1" x14ac:dyDescent="0.2">
      <c r="A244" s="1226"/>
      <c r="B244" s="1227"/>
      <c r="C244" s="1228"/>
      <c r="D244" s="1223"/>
      <c r="E244" s="1223"/>
      <c r="F244" s="1229"/>
      <c r="G244" s="1230"/>
      <c r="H244" s="1231"/>
      <c r="I244" s="1445"/>
      <c r="J244" s="548">
        <v>40451</v>
      </c>
      <c r="K244" s="1215">
        <v>2523114</v>
      </c>
      <c r="L244" s="1216">
        <f t="shared" si="40"/>
        <v>8123114</v>
      </c>
      <c r="M244" s="505" t="s">
        <v>447</v>
      </c>
    </row>
    <row r="245" spans="1:13" ht="28.5" customHeight="1" x14ac:dyDescent="0.2">
      <c r="A245" s="1217">
        <v>40023</v>
      </c>
      <c r="B245" s="540" t="s">
        <v>356</v>
      </c>
      <c r="C245" s="537" t="s">
        <v>358</v>
      </c>
      <c r="D245" s="581" t="s">
        <v>1039</v>
      </c>
      <c r="E245" s="1245" t="s">
        <v>133</v>
      </c>
      <c r="F245" s="1243" t="s">
        <v>1318</v>
      </c>
      <c r="G245" s="1238">
        <v>1090000</v>
      </c>
      <c r="H245" s="1219" t="s">
        <v>591</v>
      </c>
      <c r="I245" s="780"/>
      <c r="J245" s="1249">
        <v>40086</v>
      </c>
      <c r="K245" s="1248">
        <v>-60000</v>
      </c>
      <c r="L245" s="1216">
        <f>G245+K245</f>
        <v>1030000</v>
      </c>
      <c r="M245" s="536" t="s">
        <v>1522</v>
      </c>
    </row>
    <row r="246" spans="1:13" ht="28.5" customHeight="1" x14ac:dyDescent="0.2">
      <c r="A246" s="1208"/>
      <c r="B246" s="541"/>
      <c r="C246" s="538"/>
      <c r="D246" s="582"/>
      <c r="E246" s="1247"/>
      <c r="F246" s="1244"/>
      <c r="G246" s="1240"/>
      <c r="H246" s="1210"/>
      <c r="I246" s="780"/>
      <c r="J246" s="548">
        <v>40177</v>
      </c>
      <c r="K246" s="1215">
        <v>1260000</v>
      </c>
      <c r="L246" s="1216">
        <f>L245+K246</f>
        <v>2290000</v>
      </c>
      <c r="M246" s="505" t="s">
        <v>1778</v>
      </c>
    </row>
    <row r="247" spans="1:13" ht="28.5" customHeight="1" x14ac:dyDescent="0.2">
      <c r="A247" s="1208"/>
      <c r="B247" s="541"/>
      <c r="C247" s="538"/>
      <c r="D247" s="582"/>
      <c r="E247" s="1247"/>
      <c r="F247" s="1244"/>
      <c r="G247" s="1240"/>
      <c r="H247" s="1210"/>
      <c r="I247" s="780"/>
      <c r="J247" s="548">
        <v>40263</v>
      </c>
      <c r="K247" s="1215">
        <v>2070000</v>
      </c>
      <c r="L247" s="1216">
        <f>L246+K247</f>
        <v>4360000</v>
      </c>
      <c r="M247" s="505" t="s">
        <v>447</v>
      </c>
    </row>
    <row r="248" spans="1:13" ht="28.5" customHeight="1" x14ac:dyDescent="0.2">
      <c r="A248" s="1208"/>
      <c r="B248" s="541"/>
      <c r="C248" s="538"/>
      <c r="D248" s="582"/>
      <c r="E248" s="1247"/>
      <c r="F248" s="1244"/>
      <c r="G248" s="1240"/>
      <c r="H248" s="1210"/>
      <c r="I248" s="780"/>
      <c r="J248" s="548">
        <v>40373</v>
      </c>
      <c r="K248" s="1215">
        <v>-3960000</v>
      </c>
      <c r="L248" s="1216">
        <f t="shared" ref="L248:L249" si="41">L247+K248</f>
        <v>400000</v>
      </c>
      <c r="M248" s="505" t="s">
        <v>447</v>
      </c>
    </row>
    <row r="249" spans="1:13" ht="28.5" customHeight="1" x14ac:dyDescent="0.2">
      <c r="A249" s="1226"/>
      <c r="B249" s="1227"/>
      <c r="C249" s="1228"/>
      <c r="D249" s="1223"/>
      <c r="E249" s="1223"/>
      <c r="F249" s="1229"/>
      <c r="G249" s="1230"/>
      <c r="H249" s="1231"/>
      <c r="I249" s="1445"/>
      <c r="J249" s="548">
        <v>40451</v>
      </c>
      <c r="K249" s="1215">
        <v>180222</v>
      </c>
      <c r="L249" s="1216">
        <f t="shared" si="41"/>
        <v>580222</v>
      </c>
      <c r="M249" s="505" t="s">
        <v>447</v>
      </c>
    </row>
    <row r="250" spans="1:13" ht="28.5" customHeight="1" x14ac:dyDescent="0.2">
      <c r="A250" s="1217">
        <v>40023</v>
      </c>
      <c r="B250" s="540" t="s">
        <v>357</v>
      </c>
      <c r="C250" s="537" t="s">
        <v>12</v>
      </c>
      <c r="D250" s="581" t="s">
        <v>704</v>
      </c>
      <c r="E250" s="1245" t="s">
        <v>133</v>
      </c>
      <c r="F250" s="1243" t="s">
        <v>1318</v>
      </c>
      <c r="G250" s="1238">
        <v>85020000</v>
      </c>
      <c r="H250" s="1219" t="s">
        <v>591</v>
      </c>
      <c r="I250" s="780"/>
      <c r="J250" s="1249">
        <v>40086</v>
      </c>
      <c r="K250" s="1248">
        <v>-37700000</v>
      </c>
      <c r="L250" s="1216">
        <f>G250+K250</f>
        <v>47320000</v>
      </c>
      <c r="M250" s="536" t="s">
        <v>1522</v>
      </c>
    </row>
    <row r="251" spans="1:13" ht="28.5" customHeight="1" x14ac:dyDescent="0.2">
      <c r="A251" s="1208"/>
      <c r="B251" s="541"/>
      <c r="C251" s="538"/>
      <c r="D251" s="582"/>
      <c r="E251" s="1247"/>
      <c r="F251" s="1244"/>
      <c r="G251" s="1240"/>
      <c r="H251" s="1210"/>
      <c r="I251" s="780"/>
      <c r="J251" s="548">
        <v>40177</v>
      </c>
      <c r="K251" s="1215">
        <v>26160000</v>
      </c>
      <c r="L251" s="1216">
        <f>L250+K251</f>
        <v>73480000</v>
      </c>
      <c r="M251" s="505" t="s">
        <v>1778</v>
      </c>
    </row>
    <row r="252" spans="1:13" ht="28.5" customHeight="1" x14ac:dyDescent="0.2">
      <c r="A252" s="1208"/>
      <c r="B252" s="541"/>
      <c r="C252" s="538"/>
      <c r="D252" s="582"/>
      <c r="E252" s="1247"/>
      <c r="F252" s="1244"/>
      <c r="G252" s="1240"/>
      <c r="H252" s="1210"/>
      <c r="I252" s="780"/>
      <c r="J252" s="548">
        <v>40263</v>
      </c>
      <c r="K252" s="1215">
        <v>9820000</v>
      </c>
      <c r="L252" s="1216">
        <f>L251+K252</f>
        <v>83300000</v>
      </c>
      <c r="M252" s="505" t="s">
        <v>447</v>
      </c>
    </row>
    <row r="253" spans="1:13" ht="28.5" customHeight="1" x14ac:dyDescent="0.2">
      <c r="A253" s="1208"/>
      <c r="B253" s="541"/>
      <c r="C253" s="538"/>
      <c r="D253" s="582"/>
      <c r="E253" s="1247"/>
      <c r="F253" s="1244"/>
      <c r="G253" s="1240"/>
      <c r="H253" s="1210"/>
      <c r="I253" s="780"/>
      <c r="J253" s="548">
        <v>40373</v>
      </c>
      <c r="K253" s="1215">
        <v>-46200000</v>
      </c>
      <c r="L253" s="1216">
        <f t="shared" ref="L253:L255" si="42">L252+K253</f>
        <v>37100000</v>
      </c>
      <c r="M253" s="505" t="s">
        <v>447</v>
      </c>
    </row>
    <row r="254" spans="1:13" ht="28.5" customHeight="1" x14ac:dyDescent="0.2">
      <c r="A254" s="1208"/>
      <c r="B254" s="1224"/>
      <c r="C254" s="1209"/>
      <c r="D254" s="1210"/>
      <c r="E254" s="1210"/>
      <c r="F254" s="1211"/>
      <c r="G254" s="1212"/>
      <c r="H254" s="1225"/>
      <c r="I254" s="780"/>
      <c r="J254" s="548">
        <v>40451</v>
      </c>
      <c r="K254" s="1215">
        <v>-28686775</v>
      </c>
      <c r="L254" s="1216">
        <f t="shared" si="42"/>
        <v>8413225</v>
      </c>
      <c r="M254" s="505" t="s">
        <v>447</v>
      </c>
    </row>
    <row r="255" spans="1:13" ht="28.5" customHeight="1" x14ac:dyDescent="0.2">
      <c r="A255" s="1208"/>
      <c r="B255" s="1209"/>
      <c r="C255" s="1209"/>
      <c r="D255" s="1210"/>
      <c r="E255" s="1210"/>
      <c r="F255" s="1211"/>
      <c r="G255" s="1230"/>
      <c r="H255" s="1223"/>
      <c r="I255" s="1445"/>
      <c r="J255" s="548">
        <v>40515</v>
      </c>
      <c r="K255" s="1215">
        <v>-8413225</v>
      </c>
      <c r="L255" s="1216">
        <f t="shared" si="42"/>
        <v>0</v>
      </c>
      <c r="M255" s="505" t="s">
        <v>1438</v>
      </c>
    </row>
    <row r="256" spans="1:13" ht="28.5" customHeight="1" x14ac:dyDescent="0.2">
      <c r="A256" s="1217">
        <v>40025</v>
      </c>
      <c r="B256" s="540" t="s">
        <v>1432</v>
      </c>
      <c r="C256" s="537" t="s">
        <v>1433</v>
      </c>
      <c r="D256" s="581" t="s">
        <v>1069</v>
      </c>
      <c r="E256" s="1245" t="s">
        <v>133</v>
      </c>
      <c r="F256" s="1243" t="s">
        <v>1318</v>
      </c>
      <c r="G256" s="1238">
        <v>2699720000</v>
      </c>
      <c r="H256" s="1219" t="s">
        <v>591</v>
      </c>
      <c r="I256" s="780"/>
      <c r="J256" s="1249">
        <v>40086</v>
      </c>
      <c r="K256" s="1248">
        <v>-14850000</v>
      </c>
      <c r="L256" s="1216">
        <f>G256+K256</f>
        <v>2684870000</v>
      </c>
      <c r="M256" s="536" t="s">
        <v>1522</v>
      </c>
    </row>
    <row r="257" spans="1:13" ht="28.5" customHeight="1" x14ac:dyDescent="0.2">
      <c r="A257" s="1208"/>
      <c r="B257" s="541"/>
      <c r="C257" s="538"/>
      <c r="D257" s="582"/>
      <c r="E257" s="1247"/>
      <c r="F257" s="1244"/>
      <c r="G257" s="1240"/>
      <c r="H257" s="1210"/>
      <c r="I257" s="780"/>
      <c r="J257" s="548">
        <v>40177</v>
      </c>
      <c r="K257" s="1215">
        <v>1178180000</v>
      </c>
      <c r="L257" s="1216">
        <f>L256+K257</f>
        <v>3863050000</v>
      </c>
      <c r="M257" s="505" t="s">
        <v>1778</v>
      </c>
    </row>
    <row r="258" spans="1:13" ht="28.5" customHeight="1" x14ac:dyDescent="0.2">
      <c r="A258" s="1208"/>
      <c r="B258" s="541"/>
      <c r="C258" s="538"/>
      <c r="D258" s="582"/>
      <c r="E258" s="1247"/>
      <c r="F258" s="1244"/>
      <c r="G258" s="1240"/>
      <c r="H258" s="1210"/>
      <c r="I258" s="780"/>
      <c r="J258" s="548">
        <v>40263</v>
      </c>
      <c r="K258" s="1215">
        <v>1006580000</v>
      </c>
      <c r="L258" s="1216">
        <f>L257+K258</f>
        <v>4869630000</v>
      </c>
      <c r="M258" s="505" t="s">
        <v>1838</v>
      </c>
    </row>
    <row r="259" spans="1:13" ht="28.5" customHeight="1" x14ac:dyDescent="0.2">
      <c r="A259" s="1208"/>
      <c r="B259" s="541"/>
      <c r="C259" s="538"/>
      <c r="D259" s="582"/>
      <c r="E259" s="1247"/>
      <c r="F259" s="1244"/>
      <c r="G259" s="1240"/>
      <c r="H259" s="1210"/>
      <c r="I259" s="780"/>
      <c r="J259" s="548">
        <v>40373</v>
      </c>
      <c r="K259" s="1215">
        <v>-1934230000</v>
      </c>
      <c r="L259" s="1216">
        <f t="shared" ref="L259:L261" si="43">L258+K259</f>
        <v>2935400000</v>
      </c>
      <c r="M259" s="505" t="s">
        <v>447</v>
      </c>
    </row>
    <row r="260" spans="1:13" ht="28.5" customHeight="1" x14ac:dyDescent="0.2">
      <c r="A260" s="1446"/>
      <c r="B260" s="1209"/>
      <c r="C260" s="1209"/>
      <c r="D260" s="1210"/>
      <c r="E260" s="1210"/>
      <c r="F260" s="1211"/>
      <c r="G260" s="1212"/>
      <c r="H260" s="1210"/>
      <c r="I260" s="780"/>
      <c r="J260" s="548">
        <v>40451</v>
      </c>
      <c r="K260" s="1215">
        <v>72400000</v>
      </c>
      <c r="L260" s="1216">
        <f t="shared" si="43"/>
        <v>3007800000</v>
      </c>
      <c r="M260" s="505" t="s">
        <v>2167</v>
      </c>
    </row>
    <row r="261" spans="1:13" ht="28.5" customHeight="1" x14ac:dyDescent="0.2">
      <c r="A261" s="1226"/>
      <c r="B261" s="1227"/>
      <c r="C261" s="1228"/>
      <c r="D261" s="1223"/>
      <c r="E261" s="1223"/>
      <c r="F261" s="1229"/>
      <c r="G261" s="1230"/>
      <c r="H261" s="1231"/>
      <c r="I261" s="1445"/>
      <c r="J261" s="548">
        <v>40451</v>
      </c>
      <c r="K261" s="1215">
        <v>215625536</v>
      </c>
      <c r="L261" s="1216">
        <f t="shared" si="43"/>
        <v>3223425536</v>
      </c>
      <c r="M261" s="505" t="s">
        <v>447</v>
      </c>
    </row>
    <row r="262" spans="1:13" ht="28.5" customHeight="1" x14ac:dyDescent="0.2">
      <c r="A262" s="1217">
        <v>40025</v>
      </c>
      <c r="B262" s="540" t="s">
        <v>1434</v>
      </c>
      <c r="C262" s="537" t="s">
        <v>1433</v>
      </c>
      <c r="D262" s="581" t="s">
        <v>1069</v>
      </c>
      <c r="E262" s="1245" t="s">
        <v>133</v>
      </c>
      <c r="F262" s="1243" t="s">
        <v>1318</v>
      </c>
      <c r="G262" s="1238">
        <v>707380000</v>
      </c>
      <c r="H262" s="1219" t="s">
        <v>591</v>
      </c>
      <c r="I262" s="780"/>
      <c r="J262" s="1249">
        <v>40086</v>
      </c>
      <c r="K262" s="1248">
        <v>-10000</v>
      </c>
      <c r="L262" s="1216">
        <f>G262+K262</f>
        <v>707370000</v>
      </c>
      <c r="M262" s="536" t="s">
        <v>1522</v>
      </c>
    </row>
    <row r="263" spans="1:13" ht="28.5" customHeight="1" x14ac:dyDescent="0.2">
      <c r="A263" s="1208"/>
      <c r="B263" s="541"/>
      <c r="C263" s="538"/>
      <c r="D263" s="582"/>
      <c r="E263" s="1247"/>
      <c r="F263" s="1244"/>
      <c r="G263" s="1240"/>
      <c r="H263" s="1210"/>
      <c r="I263" s="780"/>
      <c r="J263" s="548">
        <v>40177</v>
      </c>
      <c r="K263" s="1215">
        <v>502430000</v>
      </c>
      <c r="L263" s="1216">
        <f>L262+K263</f>
        <v>1209800000</v>
      </c>
      <c r="M263" s="505" t="s">
        <v>1778</v>
      </c>
    </row>
    <row r="264" spans="1:13" ht="28.5" customHeight="1" x14ac:dyDescent="0.2">
      <c r="A264" s="1208"/>
      <c r="B264" s="541"/>
      <c r="C264" s="538"/>
      <c r="D264" s="582"/>
      <c r="E264" s="1247"/>
      <c r="F264" s="1244"/>
      <c r="G264" s="1240"/>
      <c r="H264" s="1210"/>
      <c r="I264" s="780"/>
      <c r="J264" s="548">
        <v>40263</v>
      </c>
      <c r="K264" s="1215">
        <v>-134560000</v>
      </c>
      <c r="L264" s="1216">
        <f>L263+K264</f>
        <v>1075240000</v>
      </c>
      <c r="M264" s="505" t="s">
        <v>1838</v>
      </c>
    </row>
    <row r="265" spans="1:13" ht="28.5" customHeight="1" x14ac:dyDescent="0.2">
      <c r="A265" s="1208"/>
      <c r="B265" s="541"/>
      <c r="C265" s="538"/>
      <c r="D265" s="582"/>
      <c r="E265" s="1247"/>
      <c r="F265" s="1244"/>
      <c r="G265" s="1240"/>
      <c r="H265" s="1210"/>
      <c r="I265" s="780"/>
      <c r="J265" s="548">
        <v>40373</v>
      </c>
      <c r="K265" s="1215">
        <v>-392140000</v>
      </c>
      <c r="L265" s="1216">
        <f t="shared" ref="L265:L268" si="44">L264+K265</f>
        <v>683100000</v>
      </c>
      <c r="M265" s="505" t="s">
        <v>447</v>
      </c>
    </row>
    <row r="266" spans="1:13" ht="28.5" customHeight="1" x14ac:dyDescent="0.2">
      <c r="A266" s="1208"/>
      <c r="B266" s="541"/>
      <c r="C266" s="538"/>
      <c r="D266" s="582"/>
      <c r="E266" s="1247"/>
      <c r="F266" s="1244"/>
      <c r="G266" s="1240"/>
      <c r="H266" s="1210"/>
      <c r="I266" s="780"/>
      <c r="J266" s="548">
        <v>40375</v>
      </c>
      <c r="K266" s="1222">
        <v>-630000</v>
      </c>
      <c r="L266" s="1216">
        <f t="shared" si="44"/>
        <v>682470000</v>
      </c>
      <c r="M266" s="536" t="s">
        <v>1942</v>
      </c>
    </row>
    <row r="267" spans="1:13" ht="28.5" customHeight="1" x14ac:dyDescent="0.2">
      <c r="A267" s="1446"/>
      <c r="B267" s="1209"/>
      <c r="C267" s="1209"/>
      <c r="D267" s="1210"/>
      <c r="E267" s="1210"/>
      <c r="F267" s="1211"/>
      <c r="G267" s="1212"/>
      <c r="H267" s="1210"/>
      <c r="I267" s="780"/>
      <c r="J267" s="548">
        <v>40451</v>
      </c>
      <c r="K267" s="1215">
        <v>13100000</v>
      </c>
      <c r="L267" s="1216">
        <f t="shared" si="44"/>
        <v>695570000</v>
      </c>
      <c r="M267" s="505" t="s">
        <v>2226</v>
      </c>
    </row>
    <row r="268" spans="1:13" ht="28.5" customHeight="1" x14ac:dyDescent="0.2">
      <c r="A268" s="1208"/>
      <c r="B268" s="1224"/>
      <c r="C268" s="1209"/>
      <c r="D268" s="1210"/>
      <c r="E268" s="1210"/>
      <c r="F268" s="1211"/>
      <c r="G268" s="1212"/>
      <c r="H268" s="1225"/>
      <c r="I268" s="780"/>
      <c r="J268" s="548">
        <v>40451</v>
      </c>
      <c r="K268" s="1215">
        <v>-8006457</v>
      </c>
      <c r="L268" s="1216">
        <f t="shared" si="44"/>
        <v>687563543</v>
      </c>
      <c r="M268" s="505" t="s">
        <v>447</v>
      </c>
    </row>
    <row r="269" spans="1:13" ht="28.5" customHeight="1" x14ac:dyDescent="0.2">
      <c r="A269" s="1208"/>
      <c r="B269" s="1209"/>
      <c r="C269" s="1209"/>
      <c r="D269" s="1210"/>
      <c r="E269" s="1210"/>
      <c r="F269" s="1211"/>
      <c r="G269" s="1212"/>
      <c r="H269" s="1210"/>
      <c r="I269" s="1445"/>
      <c r="J269" s="548">
        <v>40466</v>
      </c>
      <c r="K269" s="1215">
        <v>-100000</v>
      </c>
      <c r="L269" s="1216">
        <f>L268+K269</f>
        <v>687463543</v>
      </c>
      <c r="M269" s="505" t="s">
        <v>1981</v>
      </c>
    </row>
    <row r="270" spans="1:13" ht="28.5" customHeight="1" x14ac:dyDescent="0.2">
      <c r="A270" s="1217">
        <v>40030</v>
      </c>
      <c r="B270" s="540" t="s">
        <v>1440</v>
      </c>
      <c r="C270" s="537" t="s">
        <v>1089</v>
      </c>
      <c r="D270" s="581" t="s">
        <v>1039</v>
      </c>
      <c r="E270" s="1245" t="s">
        <v>133</v>
      </c>
      <c r="F270" s="1243" t="s">
        <v>1318</v>
      </c>
      <c r="G270" s="1238">
        <v>420000</v>
      </c>
      <c r="H270" s="1219" t="s">
        <v>591</v>
      </c>
      <c r="I270" s="780"/>
      <c r="J270" s="1249">
        <v>40086</v>
      </c>
      <c r="K270" s="1248">
        <v>180000</v>
      </c>
      <c r="L270" s="1216">
        <f>G270+K270</f>
        <v>600000</v>
      </c>
      <c r="M270" s="536" t="s">
        <v>1522</v>
      </c>
    </row>
    <row r="271" spans="1:13" ht="28.5" customHeight="1" x14ac:dyDescent="0.2">
      <c r="A271" s="1208"/>
      <c r="B271" s="541"/>
      <c r="C271" s="538"/>
      <c r="D271" s="582"/>
      <c r="E271" s="1247"/>
      <c r="F271" s="1244"/>
      <c r="G271" s="1240"/>
      <c r="H271" s="1210"/>
      <c r="I271" s="780"/>
      <c r="J271" s="548">
        <v>40177</v>
      </c>
      <c r="K271" s="1215">
        <v>-350000</v>
      </c>
      <c r="L271" s="1216">
        <f>L270+K271</f>
        <v>250000</v>
      </c>
      <c r="M271" s="505" t="s">
        <v>1778</v>
      </c>
    </row>
    <row r="272" spans="1:13" ht="28.5" customHeight="1" x14ac:dyDescent="0.2">
      <c r="A272" s="1208"/>
      <c r="B272" s="541"/>
      <c r="C272" s="538"/>
      <c r="D272" s="582"/>
      <c r="E272" s="1247"/>
      <c r="F272" s="1244"/>
      <c r="G272" s="1240"/>
      <c r="H272" s="1210"/>
      <c r="I272" s="780"/>
      <c r="J272" s="548">
        <v>40263</v>
      </c>
      <c r="K272" s="1215">
        <v>20000</v>
      </c>
      <c r="L272" s="1216">
        <f>L271+K272</f>
        <v>270000</v>
      </c>
      <c r="M272" s="505" t="s">
        <v>447</v>
      </c>
    </row>
    <row r="273" spans="1:13" ht="28.5" customHeight="1" x14ac:dyDescent="0.2">
      <c r="A273" s="1208"/>
      <c r="B273" s="541"/>
      <c r="C273" s="538"/>
      <c r="D273" s="582"/>
      <c r="E273" s="1247"/>
      <c r="F273" s="1244"/>
      <c r="G273" s="1240"/>
      <c r="H273" s="1210"/>
      <c r="I273" s="780"/>
      <c r="J273" s="548">
        <v>40373</v>
      </c>
      <c r="K273" s="1215">
        <v>-70000</v>
      </c>
      <c r="L273" s="1216">
        <f t="shared" ref="L273:L274" si="45">L272+K273</f>
        <v>200000</v>
      </c>
      <c r="M273" s="505" t="s">
        <v>447</v>
      </c>
    </row>
    <row r="274" spans="1:13" ht="28.5" customHeight="1" x14ac:dyDescent="0.2">
      <c r="A274" s="1226"/>
      <c r="B274" s="1227"/>
      <c r="C274" s="1228"/>
      <c r="D274" s="1223"/>
      <c r="E274" s="1223"/>
      <c r="F274" s="1229"/>
      <c r="G274" s="1230"/>
      <c r="H274" s="1231"/>
      <c r="I274" s="1445"/>
      <c r="J274" s="548">
        <v>40451</v>
      </c>
      <c r="K274" s="1215">
        <v>90111</v>
      </c>
      <c r="L274" s="1216">
        <f t="shared" si="45"/>
        <v>290111</v>
      </c>
      <c r="M274" s="505" t="s">
        <v>447</v>
      </c>
    </row>
    <row r="275" spans="1:13" ht="28.5" customHeight="1" x14ac:dyDescent="0.2">
      <c r="A275" s="1217">
        <v>40030</v>
      </c>
      <c r="B275" s="540" t="s">
        <v>1444</v>
      </c>
      <c r="C275" s="537" t="s">
        <v>737</v>
      </c>
      <c r="D275" s="581" t="s">
        <v>987</v>
      </c>
      <c r="E275" s="1245" t="s">
        <v>133</v>
      </c>
      <c r="F275" s="1243" t="s">
        <v>1318</v>
      </c>
      <c r="G275" s="1238">
        <v>140000</v>
      </c>
      <c r="H275" s="1219" t="s">
        <v>591</v>
      </c>
      <c r="I275" s="780"/>
      <c r="J275" s="1249">
        <v>40086</v>
      </c>
      <c r="K275" s="1255">
        <v>290000</v>
      </c>
      <c r="L275" s="1216">
        <f>G275+K275</f>
        <v>430000</v>
      </c>
      <c r="M275" s="505" t="s">
        <v>1522</v>
      </c>
    </row>
    <row r="276" spans="1:13" ht="28.5" customHeight="1" x14ac:dyDescent="0.2">
      <c r="A276" s="1208"/>
      <c r="B276" s="541"/>
      <c r="C276" s="538"/>
      <c r="D276" s="582"/>
      <c r="E276" s="1247"/>
      <c r="F276" s="1244"/>
      <c r="G276" s="1240"/>
      <c r="H276" s="1210"/>
      <c r="I276" s="780"/>
      <c r="J276" s="548">
        <v>40177</v>
      </c>
      <c r="K276" s="1215">
        <v>210000</v>
      </c>
      <c r="L276" s="1216">
        <f>L275+K276</f>
        <v>640000</v>
      </c>
      <c r="M276" s="505" t="s">
        <v>1778</v>
      </c>
    </row>
    <row r="277" spans="1:13" ht="28.5" customHeight="1" x14ac:dyDescent="0.2">
      <c r="A277" s="1208"/>
      <c r="B277" s="541"/>
      <c r="C277" s="538"/>
      <c r="D277" s="582"/>
      <c r="E277" s="1247"/>
      <c r="F277" s="1244"/>
      <c r="G277" s="1240"/>
      <c r="H277" s="1210"/>
      <c r="I277" s="780"/>
      <c r="J277" s="548">
        <v>40263</v>
      </c>
      <c r="K277" s="1215">
        <v>170000</v>
      </c>
      <c r="L277" s="1216">
        <f>L276+K277</f>
        <v>810000</v>
      </c>
      <c r="M277" s="505" t="s">
        <v>447</v>
      </c>
    </row>
    <row r="278" spans="1:13" ht="28.5" customHeight="1" x14ac:dyDescent="0.2">
      <c r="A278" s="1208"/>
      <c r="B278" s="541"/>
      <c r="C278" s="538"/>
      <c r="D278" s="582"/>
      <c r="E278" s="1247"/>
      <c r="F278" s="1244"/>
      <c r="G278" s="1240"/>
      <c r="H278" s="1210"/>
      <c r="I278" s="780"/>
      <c r="J278" s="548">
        <v>40373</v>
      </c>
      <c r="K278" s="1215">
        <v>-10000</v>
      </c>
      <c r="L278" s="1216">
        <f t="shared" ref="L278:L279" si="46">L277+K278</f>
        <v>800000</v>
      </c>
      <c r="M278" s="505" t="s">
        <v>447</v>
      </c>
    </row>
    <row r="279" spans="1:13" ht="28.5" customHeight="1" x14ac:dyDescent="0.2">
      <c r="A279" s="1226"/>
      <c r="B279" s="1227"/>
      <c r="C279" s="1228"/>
      <c r="D279" s="1223"/>
      <c r="E279" s="1223"/>
      <c r="F279" s="1229"/>
      <c r="G279" s="1230"/>
      <c r="H279" s="1231"/>
      <c r="I279" s="1445"/>
      <c r="J279" s="548">
        <v>40451</v>
      </c>
      <c r="K279" s="1215">
        <v>-74722</v>
      </c>
      <c r="L279" s="1216">
        <f t="shared" si="46"/>
        <v>725278</v>
      </c>
      <c r="M279" s="505" t="s">
        <v>447</v>
      </c>
    </row>
    <row r="280" spans="1:13" ht="28.5" customHeight="1" x14ac:dyDescent="0.2">
      <c r="A280" s="1217">
        <v>40030</v>
      </c>
      <c r="B280" s="540" t="s">
        <v>1441</v>
      </c>
      <c r="C280" s="537" t="s">
        <v>1442</v>
      </c>
      <c r="D280" s="581" t="s">
        <v>987</v>
      </c>
      <c r="E280" s="1245" t="s">
        <v>133</v>
      </c>
      <c r="F280" s="1243" t="s">
        <v>1318</v>
      </c>
      <c r="G280" s="1238">
        <v>674000000</v>
      </c>
      <c r="H280" s="1219" t="s">
        <v>591</v>
      </c>
      <c r="I280" s="780"/>
      <c r="J280" s="1249">
        <v>40086</v>
      </c>
      <c r="K280" s="1256">
        <v>-121190000</v>
      </c>
      <c r="L280" s="1216">
        <f>G280+K280</f>
        <v>552810000</v>
      </c>
      <c r="M280" s="536" t="s">
        <v>1522</v>
      </c>
    </row>
    <row r="281" spans="1:13" ht="28.5" customHeight="1" x14ac:dyDescent="0.2">
      <c r="A281" s="1208"/>
      <c r="B281" s="541"/>
      <c r="C281" s="538"/>
      <c r="D281" s="582"/>
      <c r="E281" s="1247"/>
      <c r="F281" s="1244"/>
      <c r="G281" s="1240"/>
      <c r="H281" s="1210"/>
      <c r="I281" s="780"/>
      <c r="J281" s="548">
        <v>40177</v>
      </c>
      <c r="K281" s="1215">
        <v>-36290000</v>
      </c>
      <c r="L281" s="1216">
        <f>L280+K281</f>
        <v>516520000</v>
      </c>
      <c r="M281" s="505" t="s">
        <v>1778</v>
      </c>
    </row>
    <row r="282" spans="1:13" ht="28.5" customHeight="1" x14ac:dyDescent="0.2">
      <c r="A282" s="1208"/>
      <c r="B282" s="541"/>
      <c r="C282" s="538"/>
      <c r="D282" s="582"/>
      <c r="E282" s="1247"/>
      <c r="F282" s="1244"/>
      <c r="G282" s="1240"/>
      <c r="H282" s="1210"/>
      <c r="I282" s="780"/>
      <c r="J282" s="548">
        <v>40263</v>
      </c>
      <c r="K282" s="1215">
        <v>199320000</v>
      </c>
      <c r="L282" s="1216">
        <f>L281+K282</f>
        <v>715840000</v>
      </c>
      <c r="M282" s="505" t="s">
        <v>447</v>
      </c>
    </row>
    <row r="283" spans="1:13" ht="28.5" customHeight="1" x14ac:dyDescent="0.2">
      <c r="A283" s="1208"/>
      <c r="B283" s="541"/>
      <c r="C283" s="538"/>
      <c r="D283" s="582"/>
      <c r="E283" s="1247"/>
      <c r="F283" s="1244"/>
      <c r="G283" s="1240"/>
      <c r="H283" s="1210"/>
      <c r="I283" s="780"/>
      <c r="J283" s="548">
        <v>40373</v>
      </c>
      <c r="K283" s="1215">
        <v>-189040000</v>
      </c>
      <c r="L283" s="1216">
        <f t="shared" ref="L283:L284" si="47">L282+K283</f>
        <v>526800000</v>
      </c>
      <c r="M283" s="505" t="s">
        <v>447</v>
      </c>
    </row>
    <row r="284" spans="1:13" ht="28.5" customHeight="1" x14ac:dyDescent="0.2">
      <c r="A284" s="1208"/>
      <c r="B284" s="1224"/>
      <c r="C284" s="1209"/>
      <c r="D284" s="1210"/>
      <c r="E284" s="1210"/>
      <c r="F284" s="1211"/>
      <c r="G284" s="1212"/>
      <c r="H284" s="1225"/>
      <c r="I284" s="780"/>
      <c r="J284" s="548">
        <v>40451</v>
      </c>
      <c r="K284" s="1215">
        <v>38626728</v>
      </c>
      <c r="L284" s="1216">
        <f t="shared" si="47"/>
        <v>565426728</v>
      </c>
      <c r="M284" s="505" t="s">
        <v>447</v>
      </c>
    </row>
    <row r="285" spans="1:13" ht="28.5" customHeight="1" x14ac:dyDescent="0.2">
      <c r="A285" s="1208"/>
      <c r="B285" s="1209"/>
      <c r="C285" s="1209"/>
      <c r="D285" s="1210"/>
      <c r="E285" s="1210"/>
      <c r="F285" s="1211"/>
      <c r="G285" s="1212"/>
      <c r="H285" s="1210"/>
      <c r="I285" s="1445"/>
      <c r="J285" s="548">
        <v>40466</v>
      </c>
      <c r="K285" s="1215">
        <v>-170800000</v>
      </c>
      <c r="L285" s="1216">
        <f>L284+K285</f>
        <v>394626728</v>
      </c>
      <c r="M285" s="505" t="s">
        <v>1981</v>
      </c>
    </row>
    <row r="286" spans="1:13" ht="28.5" customHeight="1" x14ac:dyDescent="0.2">
      <c r="A286" s="1217">
        <v>40037</v>
      </c>
      <c r="B286" s="540" t="s">
        <v>1453</v>
      </c>
      <c r="C286" s="537" t="s">
        <v>709</v>
      </c>
      <c r="D286" s="581" t="s">
        <v>1069</v>
      </c>
      <c r="E286" s="1245" t="s">
        <v>133</v>
      </c>
      <c r="F286" s="1243" t="s">
        <v>1318</v>
      </c>
      <c r="G286" s="1238">
        <v>774900000</v>
      </c>
      <c r="H286" s="1219" t="s">
        <v>591</v>
      </c>
      <c r="I286" s="780"/>
      <c r="J286" s="1249">
        <v>40086</v>
      </c>
      <c r="K286" s="1255">
        <v>313050000</v>
      </c>
      <c r="L286" s="1216">
        <f>G286+K286</f>
        <v>1087950000</v>
      </c>
      <c r="M286" s="536" t="s">
        <v>1522</v>
      </c>
    </row>
    <row r="287" spans="1:13" ht="28.5" customHeight="1" x14ac:dyDescent="0.2">
      <c r="A287" s="1208"/>
      <c r="B287" s="541"/>
      <c r="C287" s="538"/>
      <c r="D287" s="582"/>
      <c r="E287" s="1247"/>
      <c r="F287" s="1244"/>
      <c r="G287" s="1240"/>
      <c r="H287" s="1210"/>
      <c r="I287" s="780"/>
      <c r="J287" s="548">
        <v>40177</v>
      </c>
      <c r="K287" s="1215">
        <v>275370000</v>
      </c>
      <c r="L287" s="1216">
        <f>L286+K287</f>
        <v>1363320000</v>
      </c>
      <c r="M287" s="505" t="s">
        <v>1778</v>
      </c>
    </row>
    <row r="288" spans="1:13" ht="28.5" customHeight="1" x14ac:dyDescent="0.2">
      <c r="A288" s="1208"/>
      <c r="B288" s="541"/>
      <c r="C288" s="538"/>
      <c r="D288" s="582"/>
      <c r="E288" s="1247"/>
      <c r="F288" s="1244"/>
      <c r="G288" s="1240"/>
      <c r="H288" s="1210"/>
      <c r="I288" s="780"/>
      <c r="J288" s="548">
        <v>40263</v>
      </c>
      <c r="K288" s="1215">
        <v>278910000</v>
      </c>
      <c r="L288" s="1216">
        <f>L287+K288</f>
        <v>1642230000</v>
      </c>
      <c r="M288" s="505" t="s">
        <v>447</v>
      </c>
    </row>
    <row r="289" spans="1:13" ht="28.5" customHeight="1" x14ac:dyDescent="0.2">
      <c r="A289" s="1208"/>
      <c r="B289" s="541"/>
      <c r="C289" s="538"/>
      <c r="D289" s="582"/>
      <c r="E289" s="1247"/>
      <c r="F289" s="1244"/>
      <c r="G289" s="1240"/>
      <c r="H289" s="1210"/>
      <c r="I289" s="780"/>
      <c r="J289" s="548">
        <v>40373</v>
      </c>
      <c r="K289" s="1215">
        <v>-474730000</v>
      </c>
      <c r="L289" s="1216">
        <f t="shared" ref="L289" si="48">L288+K289</f>
        <v>1167500000</v>
      </c>
      <c r="M289" s="505" t="s">
        <v>447</v>
      </c>
    </row>
    <row r="290" spans="1:13" ht="28.5" customHeight="1" x14ac:dyDescent="0.2">
      <c r="A290" s="1208"/>
      <c r="B290" s="541"/>
      <c r="C290" s="538"/>
      <c r="D290" s="582"/>
      <c r="E290" s="1247"/>
      <c r="F290" s="1244"/>
      <c r="G290" s="1240"/>
      <c r="H290" s="1210"/>
      <c r="I290" s="780"/>
      <c r="J290" s="548">
        <v>40403</v>
      </c>
      <c r="K290" s="1222">
        <v>-700000</v>
      </c>
      <c r="L290" s="1216">
        <f>L289+K290</f>
        <v>1166800000</v>
      </c>
      <c r="M290" s="536" t="s">
        <v>1980</v>
      </c>
    </row>
    <row r="291" spans="1:13" ht="28.5" customHeight="1" x14ac:dyDescent="0.2">
      <c r="A291" s="1208"/>
      <c r="B291" s="541"/>
      <c r="C291" s="538"/>
      <c r="D291" s="582"/>
      <c r="E291" s="1247"/>
      <c r="F291" s="1244"/>
      <c r="G291" s="1240"/>
      <c r="H291" s="1210"/>
      <c r="I291" s="780"/>
      <c r="J291" s="548">
        <v>40436</v>
      </c>
      <c r="K291" s="1222">
        <v>-1000000</v>
      </c>
      <c r="L291" s="1216">
        <f>L290+K291</f>
        <v>1165800000</v>
      </c>
      <c r="M291" s="536" t="s">
        <v>1980</v>
      </c>
    </row>
    <row r="292" spans="1:13" ht="28.5" customHeight="1" x14ac:dyDescent="0.2">
      <c r="A292" s="1208"/>
      <c r="B292" s="1224"/>
      <c r="C292" s="1209"/>
      <c r="D292" s="1210"/>
      <c r="E292" s="1210"/>
      <c r="F292" s="1211"/>
      <c r="G292" s="1212"/>
      <c r="H292" s="1225"/>
      <c r="I292" s="780"/>
      <c r="J292" s="548">
        <v>40451</v>
      </c>
      <c r="K292" s="1215">
        <v>-115017236</v>
      </c>
      <c r="L292" s="1216">
        <f t="shared" ref="L292" si="49">L291+K292</f>
        <v>1050782764</v>
      </c>
      <c r="M292" s="505" t="s">
        <v>447</v>
      </c>
    </row>
    <row r="293" spans="1:13" ht="28.5" customHeight="1" x14ac:dyDescent="0.2">
      <c r="A293" s="1208"/>
      <c r="B293" s="1209"/>
      <c r="C293" s="1209"/>
      <c r="D293" s="1210"/>
      <c r="E293" s="1210"/>
      <c r="F293" s="1211"/>
      <c r="G293" s="1212"/>
      <c r="H293" s="1210"/>
      <c r="I293" s="1445"/>
      <c r="J293" s="548">
        <v>40466</v>
      </c>
      <c r="K293" s="1215">
        <v>-800000</v>
      </c>
      <c r="L293" s="1216">
        <f>L292+K293</f>
        <v>1049982764</v>
      </c>
      <c r="M293" s="505" t="s">
        <v>1981</v>
      </c>
    </row>
    <row r="294" spans="1:13" ht="28.5" customHeight="1" x14ac:dyDescent="0.2">
      <c r="A294" s="1217">
        <v>40037</v>
      </c>
      <c r="B294" s="540" t="s">
        <v>1449</v>
      </c>
      <c r="C294" s="537" t="s">
        <v>1450</v>
      </c>
      <c r="D294" s="581" t="s">
        <v>987</v>
      </c>
      <c r="E294" s="581" t="s">
        <v>133</v>
      </c>
      <c r="F294" s="1243" t="s">
        <v>1318</v>
      </c>
      <c r="G294" s="1238">
        <v>6210000</v>
      </c>
      <c r="H294" s="1219" t="s">
        <v>591</v>
      </c>
      <c r="I294" s="780"/>
      <c r="J294" s="1249">
        <v>40086</v>
      </c>
      <c r="K294" s="1248">
        <v>-1200000</v>
      </c>
      <c r="L294" s="1216">
        <f>G294+K294</f>
        <v>5010000</v>
      </c>
      <c r="M294" s="536" t="s">
        <v>1522</v>
      </c>
    </row>
    <row r="295" spans="1:13" ht="28.5" customHeight="1" x14ac:dyDescent="0.2">
      <c r="A295" s="1208"/>
      <c r="B295" s="541"/>
      <c r="C295" s="538"/>
      <c r="D295" s="582"/>
      <c r="E295" s="582"/>
      <c r="F295" s="1244"/>
      <c r="G295" s="1240"/>
      <c r="H295" s="1210"/>
      <c r="I295" s="780"/>
      <c r="J295" s="548">
        <v>40177</v>
      </c>
      <c r="K295" s="1215">
        <v>30800000</v>
      </c>
      <c r="L295" s="1216">
        <f>L294+K295</f>
        <v>35810000</v>
      </c>
      <c r="M295" s="505" t="s">
        <v>1778</v>
      </c>
    </row>
    <row r="296" spans="1:13" ht="28.5" customHeight="1" x14ac:dyDescent="0.2">
      <c r="A296" s="1208"/>
      <c r="B296" s="541"/>
      <c r="C296" s="538"/>
      <c r="D296" s="582"/>
      <c r="E296" s="582"/>
      <c r="F296" s="1244"/>
      <c r="G296" s="1240"/>
      <c r="H296" s="1210"/>
      <c r="I296" s="780"/>
      <c r="J296" s="548">
        <v>40263</v>
      </c>
      <c r="K296" s="1215">
        <v>23200000</v>
      </c>
      <c r="L296" s="1216">
        <f>L295+K296</f>
        <v>59010000</v>
      </c>
      <c r="M296" s="505" t="s">
        <v>447</v>
      </c>
    </row>
    <row r="297" spans="1:13" ht="28.5" customHeight="1" x14ac:dyDescent="0.2">
      <c r="A297" s="1208"/>
      <c r="B297" s="541"/>
      <c r="C297" s="538"/>
      <c r="D297" s="582"/>
      <c r="E297" s="582"/>
      <c r="F297" s="1244"/>
      <c r="G297" s="1240"/>
      <c r="H297" s="1210"/>
      <c r="I297" s="780"/>
      <c r="J297" s="548">
        <v>40345</v>
      </c>
      <c r="K297" s="1215">
        <v>2710000</v>
      </c>
      <c r="L297" s="1216">
        <f>L296+K297</f>
        <v>61720000</v>
      </c>
      <c r="M297" s="536" t="s">
        <v>1865</v>
      </c>
    </row>
    <row r="298" spans="1:13" ht="28.5" customHeight="1" x14ac:dyDescent="0.2">
      <c r="A298" s="1208"/>
      <c r="B298" s="541"/>
      <c r="C298" s="538"/>
      <c r="D298" s="582"/>
      <c r="E298" s="1247"/>
      <c r="F298" s="1244"/>
      <c r="G298" s="1240"/>
      <c r="H298" s="1210"/>
      <c r="I298" s="780"/>
      <c r="J298" s="548">
        <v>40373</v>
      </c>
      <c r="K298" s="1215">
        <v>-18020000</v>
      </c>
      <c r="L298" s="1216">
        <f t="shared" ref="L298" si="50">L297+K298</f>
        <v>43700000</v>
      </c>
      <c r="M298" s="505" t="s">
        <v>447</v>
      </c>
    </row>
    <row r="299" spans="1:13" ht="28.5" customHeight="1" x14ac:dyDescent="0.2">
      <c r="A299" s="1208"/>
      <c r="B299" s="541"/>
      <c r="C299" s="538"/>
      <c r="D299" s="582"/>
      <c r="E299" s="1247"/>
      <c r="F299" s="1244"/>
      <c r="G299" s="1240"/>
      <c r="H299" s="1210"/>
      <c r="I299" s="780"/>
      <c r="J299" s="548">
        <v>40375</v>
      </c>
      <c r="K299" s="1215">
        <v>6680000</v>
      </c>
      <c r="L299" s="1216">
        <f>L298+K299</f>
        <v>50380000</v>
      </c>
      <c r="M299" s="536" t="s">
        <v>1865</v>
      </c>
    </row>
    <row r="300" spans="1:13" ht="28.5" customHeight="1" x14ac:dyDescent="0.2">
      <c r="A300" s="1208"/>
      <c r="B300" s="541"/>
      <c r="C300" s="538"/>
      <c r="D300" s="582"/>
      <c r="E300" s="1247"/>
      <c r="F300" s="1244"/>
      <c r="G300" s="1240"/>
      <c r="H300" s="1210"/>
      <c r="I300" s="780"/>
      <c r="J300" s="548">
        <v>40403</v>
      </c>
      <c r="K300" s="1222">
        <v>2600000</v>
      </c>
      <c r="L300" s="1216">
        <f>L299+K300</f>
        <v>52980000</v>
      </c>
      <c r="M300" s="536" t="s">
        <v>1980</v>
      </c>
    </row>
    <row r="301" spans="1:13" ht="28.5" customHeight="1" x14ac:dyDescent="0.2">
      <c r="A301" s="1208"/>
      <c r="B301" s="541"/>
      <c r="C301" s="538"/>
      <c r="D301" s="582"/>
      <c r="E301" s="1247"/>
      <c r="F301" s="1244"/>
      <c r="G301" s="1240"/>
      <c r="H301" s="1210"/>
      <c r="I301" s="780"/>
      <c r="J301" s="548">
        <v>40436</v>
      </c>
      <c r="K301" s="1222">
        <v>-100000</v>
      </c>
      <c r="L301" s="1216">
        <f>L300+K301</f>
        <v>52880000</v>
      </c>
      <c r="M301" s="536" t="s">
        <v>1980</v>
      </c>
    </row>
    <row r="302" spans="1:13" ht="28.5" customHeight="1" x14ac:dyDescent="0.2">
      <c r="A302" s="1446"/>
      <c r="B302" s="1209"/>
      <c r="C302" s="1209"/>
      <c r="D302" s="1210"/>
      <c r="E302" s="1210"/>
      <c r="F302" s="1211"/>
      <c r="G302" s="1212"/>
      <c r="H302" s="1210"/>
      <c r="I302" s="780"/>
      <c r="J302" s="548">
        <v>40451</v>
      </c>
      <c r="K302" s="1215">
        <v>200000</v>
      </c>
      <c r="L302" s="1216">
        <f t="shared" ref="L302:L303" si="51">L301+K302</f>
        <v>53080000</v>
      </c>
      <c r="M302" s="505" t="s">
        <v>2172</v>
      </c>
    </row>
    <row r="303" spans="1:13" ht="28.5" customHeight="1" x14ac:dyDescent="0.2">
      <c r="A303" s="1208"/>
      <c r="B303" s="1224"/>
      <c r="C303" s="1209"/>
      <c r="D303" s="1210"/>
      <c r="E303" s="1210"/>
      <c r="F303" s="1211"/>
      <c r="G303" s="1212"/>
      <c r="H303" s="1225"/>
      <c r="I303" s="780"/>
      <c r="J303" s="548">
        <v>40451</v>
      </c>
      <c r="K303" s="1215">
        <v>-1423197</v>
      </c>
      <c r="L303" s="1216">
        <f t="shared" si="51"/>
        <v>51656803</v>
      </c>
      <c r="M303" s="505" t="s">
        <v>447</v>
      </c>
    </row>
    <row r="304" spans="1:13" ht="28.5" customHeight="1" x14ac:dyDescent="0.2">
      <c r="A304" s="1208"/>
      <c r="B304" s="1209"/>
      <c r="C304" s="1209"/>
      <c r="D304" s="1210"/>
      <c r="E304" s="1210"/>
      <c r="F304" s="1211"/>
      <c r="G304" s="1212"/>
      <c r="H304" s="1210"/>
      <c r="I304" s="1445"/>
      <c r="J304" s="548">
        <v>40498</v>
      </c>
      <c r="K304" s="1222">
        <v>1400000</v>
      </c>
      <c r="L304" s="1216">
        <f>L303+K304</f>
        <v>53056803</v>
      </c>
      <c r="M304" s="505" t="s">
        <v>1981</v>
      </c>
    </row>
    <row r="305" spans="1:17" ht="28.5" customHeight="1" x14ac:dyDescent="0.2">
      <c r="A305" s="1217">
        <v>40037</v>
      </c>
      <c r="B305" s="540" t="s">
        <v>1452</v>
      </c>
      <c r="C305" s="537" t="s">
        <v>1451</v>
      </c>
      <c r="D305" s="581" t="s">
        <v>1026</v>
      </c>
      <c r="E305" s="581" t="s">
        <v>133</v>
      </c>
      <c r="F305" s="1243" t="s">
        <v>1318</v>
      </c>
      <c r="G305" s="1238">
        <v>29730000</v>
      </c>
      <c r="H305" s="1219" t="s">
        <v>591</v>
      </c>
      <c r="I305" s="780"/>
      <c r="J305" s="1249">
        <v>40086</v>
      </c>
      <c r="K305" s="1256">
        <v>-25510000</v>
      </c>
      <c r="L305" s="1216">
        <f>G305+K305</f>
        <v>4220000</v>
      </c>
      <c r="M305" s="536" t="s">
        <v>1522</v>
      </c>
      <c r="N305" s="1439"/>
      <c r="O305" s="1439"/>
      <c r="P305" s="1439"/>
      <c r="Q305" s="1439"/>
    </row>
    <row r="306" spans="1:17" ht="28.5" customHeight="1" x14ac:dyDescent="0.2">
      <c r="A306" s="1208"/>
      <c r="B306" s="541"/>
      <c r="C306" s="538"/>
      <c r="D306" s="582"/>
      <c r="E306" s="582"/>
      <c r="F306" s="1244"/>
      <c r="G306" s="1240"/>
      <c r="H306" s="1210"/>
      <c r="I306" s="780"/>
      <c r="J306" s="548">
        <v>40177</v>
      </c>
      <c r="K306" s="1215">
        <v>520000</v>
      </c>
      <c r="L306" s="1216">
        <f>L305+K306</f>
        <v>4740000</v>
      </c>
      <c r="M306" s="505" t="s">
        <v>1778</v>
      </c>
      <c r="N306" s="1439"/>
      <c r="O306" s="1439"/>
      <c r="P306" s="1439"/>
      <c r="Q306" s="1439"/>
    </row>
    <row r="307" spans="1:17" ht="28.5" customHeight="1" x14ac:dyDescent="0.2">
      <c r="A307" s="1208"/>
      <c r="B307" s="541"/>
      <c r="C307" s="538"/>
      <c r="D307" s="582"/>
      <c r="E307" s="582"/>
      <c r="F307" s="1244"/>
      <c r="G307" s="1240"/>
      <c r="H307" s="1210"/>
      <c r="I307" s="780"/>
      <c r="J307" s="548">
        <v>40263</v>
      </c>
      <c r="K307" s="1215">
        <v>4330000</v>
      </c>
      <c r="L307" s="1216">
        <f>L306+K307</f>
        <v>9070000</v>
      </c>
      <c r="M307" s="505" t="s">
        <v>447</v>
      </c>
      <c r="N307" s="1439"/>
      <c r="O307" s="1439"/>
      <c r="P307" s="1439"/>
      <c r="Q307" s="1439"/>
    </row>
    <row r="308" spans="1:17" ht="28.5" customHeight="1" x14ac:dyDescent="0.2">
      <c r="A308" s="1208"/>
      <c r="B308" s="541"/>
      <c r="C308" s="538"/>
      <c r="D308" s="582"/>
      <c r="E308" s="582"/>
      <c r="F308" s="1244"/>
      <c r="G308" s="1240"/>
      <c r="H308" s="1210"/>
      <c r="I308" s="780"/>
      <c r="J308" s="548">
        <v>40287</v>
      </c>
      <c r="K308" s="1222">
        <v>230000</v>
      </c>
      <c r="L308" s="1216">
        <f>L307+K308</f>
        <v>9300000</v>
      </c>
      <c r="M308" s="536" t="s">
        <v>1865</v>
      </c>
      <c r="N308" s="1439"/>
      <c r="O308" s="1439"/>
      <c r="P308" s="1439"/>
      <c r="Q308" s="1439"/>
    </row>
    <row r="309" spans="1:17" ht="28.5" customHeight="1" x14ac:dyDescent="0.2">
      <c r="A309" s="1208"/>
      <c r="B309" s="541"/>
      <c r="C309" s="538"/>
      <c r="D309" s="582"/>
      <c r="E309" s="582"/>
      <c r="F309" s="1244"/>
      <c r="G309" s="1240"/>
      <c r="H309" s="1210"/>
      <c r="I309" s="780"/>
      <c r="J309" s="548">
        <v>40317</v>
      </c>
      <c r="K309" s="1222">
        <v>850000</v>
      </c>
      <c r="L309" s="1216">
        <f>L308+K309</f>
        <v>10150000</v>
      </c>
      <c r="M309" s="536" t="s">
        <v>1780</v>
      </c>
      <c r="N309" s="1439"/>
      <c r="O309" s="1439"/>
      <c r="P309" s="1439"/>
      <c r="Q309" s="1439"/>
    </row>
    <row r="310" spans="1:17" ht="28.5" customHeight="1" x14ac:dyDescent="0.2">
      <c r="A310" s="1208"/>
      <c r="B310" s="541"/>
      <c r="C310" s="538"/>
      <c r="D310" s="582"/>
      <c r="E310" s="1247"/>
      <c r="F310" s="1244"/>
      <c r="G310" s="1240"/>
      <c r="H310" s="1210"/>
      <c r="I310" s="780"/>
      <c r="J310" s="548">
        <v>40373</v>
      </c>
      <c r="K310" s="1215">
        <v>-850000</v>
      </c>
      <c r="L310" s="1216">
        <f t="shared" ref="L310:L313" si="52">L309+K310</f>
        <v>9300000</v>
      </c>
      <c r="M310" s="505" t="s">
        <v>447</v>
      </c>
    </row>
    <row r="311" spans="1:17" ht="28.5" customHeight="1" x14ac:dyDescent="0.2">
      <c r="A311" s="1208"/>
      <c r="B311" s="541"/>
      <c r="C311" s="538"/>
      <c r="D311" s="582"/>
      <c r="E311" s="1247"/>
      <c r="F311" s="1244"/>
      <c r="G311" s="1240"/>
      <c r="H311" s="1210"/>
      <c r="I311" s="780"/>
      <c r="J311" s="548">
        <v>40436</v>
      </c>
      <c r="K311" s="1215">
        <v>100000</v>
      </c>
      <c r="L311" s="1216">
        <f t="shared" si="52"/>
        <v>9400000</v>
      </c>
      <c r="M311" s="536" t="s">
        <v>1980</v>
      </c>
    </row>
    <row r="312" spans="1:17" ht="28.5" customHeight="1" x14ac:dyDescent="0.2">
      <c r="A312" s="1446"/>
      <c r="B312" s="1209"/>
      <c r="C312" s="1209"/>
      <c r="D312" s="1210"/>
      <c r="E312" s="1210"/>
      <c r="F312" s="1211"/>
      <c r="G312" s="1212"/>
      <c r="H312" s="1210"/>
      <c r="I312" s="780"/>
      <c r="J312" s="548">
        <v>40451</v>
      </c>
      <c r="K312" s="1215">
        <v>100000</v>
      </c>
      <c r="L312" s="1216">
        <f t="shared" si="52"/>
        <v>9500000</v>
      </c>
      <c r="M312" s="505" t="s">
        <v>2002</v>
      </c>
    </row>
    <row r="313" spans="1:17" ht="28.5" customHeight="1" x14ac:dyDescent="0.2">
      <c r="A313" s="1208"/>
      <c r="B313" s="1224"/>
      <c r="C313" s="1209"/>
      <c r="D313" s="1210"/>
      <c r="E313" s="1210"/>
      <c r="F313" s="1211"/>
      <c r="G313" s="1212"/>
      <c r="H313" s="1225"/>
      <c r="I313" s="780"/>
      <c r="J313" s="548">
        <v>40451</v>
      </c>
      <c r="K313" s="1215">
        <v>16755064</v>
      </c>
      <c r="L313" s="1216">
        <f t="shared" si="52"/>
        <v>26255064</v>
      </c>
      <c r="M313" s="505" t="s">
        <v>447</v>
      </c>
    </row>
    <row r="314" spans="1:17" ht="28.5" customHeight="1" x14ac:dyDescent="0.2">
      <c r="A314" s="1208"/>
      <c r="B314" s="1209"/>
      <c r="C314" s="1209"/>
      <c r="D314" s="1210"/>
      <c r="E314" s="1210"/>
      <c r="F314" s="1211"/>
      <c r="G314" s="1212"/>
      <c r="H314" s="1210"/>
      <c r="I314" s="1445"/>
      <c r="J314" s="548">
        <v>40466</v>
      </c>
      <c r="K314" s="1215">
        <v>100000</v>
      </c>
      <c r="L314" s="1216">
        <f>L313+K314</f>
        <v>26355064</v>
      </c>
      <c r="M314" s="505" t="s">
        <v>1981</v>
      </c>
    </row>
    <row r="315" spans="1:17" ht="28.5" customHeight="1" x14ac:dyDescent="0.2">
      <c r="A315" s="1217">
        <v>40053</v>
      </c>
      <c r="B315" s="540" t="s">
        <v>1462</v>
      </c>
      <c r="C315" s="537" t="s">
        <v>1463</v>
      </c>
      <c r="D315" s="581" t="s">
        <v>987</v>
      </c>
      <c r="E315" s="581" t="s">
        <v>133</v>
      </c>
      <c r="F315" s="1243" t="s">
        <v>1318</v>
      </c>
      <c r="G315" s="1238">
        <v>668440000</v>
      </c>
      <c r="H315" s="1219" t="s">
        <v>591</v>
      </c>
      <c r="I315" s="780"/>
      <c r="J315" s="1249">
        <v>40088</v>
      </c>
      <c r="K315" s="1248">
        <v>145800000</v>
      </c>
      <c r="L315" s="1216">
        <f>G315+K315</f>
        <v>814240000</v>
      </c>
      <c r="M315" s="536" t="s">
        <v>1534</v>
      </c>
      <c r="N315" s="1439"/>
      <c r="O315" s="1439"/>
      <c r="P315" s="1439"/>
      <c r="Q315" s="1439"/>
    </row>
    <row r="316" spans="1:17" ht="28.5" customHeight="1" x14ac:dyDescent="0.2">
      <c r="A316" s="1208"/>
      <c r="B316" s="541"/>
      <c r="C316" s="538"/>
      <c r="D316" s="582"/>
      <c r="E316" s="582"/>
      <c r="F316" s="1244"/>
      <c r="G316" s="1240"/>
      <c r="H316" s="1210"/>
      <c r="I316" s="780"/>
      <c r="J316" s="548">
        <v>40177</v>
      </c>
      <c r="K316" s="1215">
        <v>1355930000</v>
      </c>
      <c r="L316" s="1216">
        <f>L315+K316</f>
        <v>2170170000</v>
      </c>
      <c r="M316" s="505" t="s">
        <v>1778</v>
      </c>
      <c r="N316" s="1439"/>
      <c r="O316" s="1439"/>
      <c r="P316" s="1439"/>
      <c r="Q316" s="1439"/>
    </row>
    <row r="317" spans="1:17" ht="28.5" customHeight="1" x14ac:dyDescent="0.2">
      <c r="A317" s="1208"/>
      <c r="B317" s="541"/>
      <c r="C317" s="538"/>
      <c r="D317" s="582"/>
      <c r="E317" s="582"/>
      <c r="F317" s="1244"/>
      <c r="G317" s="1240"/>
      <c r="H317" s="1210"/>
      <c r="I317" s="780"/>
      <c r="J317" s="548">
        <v>40263</v>
      </c>
      <c r="K317" s="1215">
        <v>121180000</v>
      </c>
      <c r="L317" s="1216">
        <f>L316+K317</f>
        <v>2291350000</v>
      </c>
      <c r="M317" s="505" t="s">
        <v>447</v>
      </c>
      <c r="N317" s="1439"/>
      <c r="O317" s="1439"/>
      <c r="P317" s="1439"/>
      <c r="Q317" s="1439"/>
    </row>
    <row r="318" spans="1:17" ht="28.5" customHeight="1" x14ac:dyDescent="0.2">
      <c r="A318" s="1208"/>
      <c r="B318" s="541"/>
      <c r="C318" s="538"/>
      <c r="D318" s="582"/>
      <c r="E318" s="1247"/>
      <c r="F318" s="1244"/>
      <c r="G318" s="1240"/>
      <c r="H318" s="1210"/>
      <c r="I318" s="780"/>
      <c r="J318" s="548">
        <v>40373</v>
      </c>
      <c r="K318" s="1215">
        <v>-408850000</v>
      </c>
      <c r="L318" s="1216">
        <f t="shared" ref="L318:L320" si="53">L317+K318</f>
        <v>1882500000</v>
      </c>
      <c r="M318" s="505" t="s">
        <v>447</v>
      </c>
    </row>
    <row r="319" spans="1:17" ht="28.5" customHeight="1" x14ac:dyDescent="0.2">
      <c r="A319" s="1446"/>
      <c r="B319" s="1209"/>
      <c r="C319" s="1209"/>
      <c r="D319" s="1210"/>
      <c r="E319" s="1210"/>
      <c r="F319" s="1211"/>
      <c r="G319" s="1212"/>
      <c r="H319" s="1210"/>
      <c r="I319" s="780"/>
      <c r="J319" s="548">
        <v>40451</v>
      </c>
      <c r="K319" s="1215">
        <v>5500000</v>
      </c>
      <c r="L319" s="1216">
        <f t="shared" si="53"/>
        <v>1888000000</v>
      </c>
      <c r="M319" s="505" t="s">
        <v>2173</v>
      </c>
    </row>
    <row r="320" spans="1:17" ht="28.5" customHeight="1" x14ac:dyDescent="0.2">
      <c r="A320" s="1226"/>
      <c r="B320" s="1227"/>
      <c r="C320" s="1228"/>
      <c r="D320" s="1223"/>
      <c r="E320" s="1223"/>
      <c r="F320" s="1229"/>
      <c r="G320" s="1230"/>
      <c r="H320" s="1231"/>
      <c r="I320" s="1445"/>
      <c r="J320" s="548">
        <v>40451</v>
      </c>
      <c r="K320" s="1215">
        <v>-51741163</v>
      </c>
      <c r="L320" s="1216">
        <f t="shared" si="53"/>
        <v>1836258837</v>
      </c>
      <c r="M320" s="505" t="s">
        <v>447</v>
      </c>
    </row>
    <row r="321" spans="1:17" ht="28.5" customHeight="1" x14ac:dyDescent="0.2">
      <c r="A321" s="1217">
        <v>40053</v>
      </c>
      <c r="B321" s="540" t="s">
        <v>1464</v>
      </c>
      <c r="C321" s="537" t="s">
        <v>818</v>
      </c>
      <c r="D321" s="581" t="s">
        <v>987</v>
      </c>
      <c r="E321" s="581" t="s">
        <v>133</v>
      </c>
      <c r="F321" s="1243" t="s">
        <v>1318</v>
      </c>
      <c r="G321" s="1238">
        <v>300000</v>
      </c>
      <c r="H321" s="1219" t="s">
        <v>591</v>
      </c>
      <c r="I321" s="780"/>
      <c r="J321" s="1249">
        <v>40088</v>
      </c>
      <c r="K321" s="1248">
        <v>70000</v>
      </c>
      <c r="L321" s="1216">
        <f>G321+K321</f>
        <v>370000</v>
      </c>
      <c r="M321" s="536" t="s">
        <v>1534</v>
      </c>
      <c r="N321" s="1439"/>
      <c r="O321" s="1439"/>
      <c r="P321" s="1439"/>
      <c r="Q321" s="1439"/>
    </row>
    <row r="322" spans="1:17" ht="28.5" customHeight="1" x14ac:dyDescent="0.2">
      <c r="A322" s="1208"/>
      <c r="B322" s="541"/>
      <c r="C322" s="538"/>
      <c r="D322" s="582"/>
      <c r="E322" s="582"/>
      <c r="F322" s="1244"/>
      <c r="G322" s="1240"/>
      <c r="H322" s="1210"/>
      <c r="I322" s="780"/>
      <c r="J322" s="548">
        <v>40177</v>
      </c>
      <c r="K322" s="1215">
        <v>2680000</v>
      </c>
      <c r="L322" s="1216">
        <f>L321+K322</f>
        <v>3050000</v>
      </c>
      <c r="M322" s="505" t="s">
        <v>1778</v>
      </c>
      <c r="N322" s="1439"/>
      <c r="O322" s="1439"/>
      <c r="P322" s="1439"/>
      <c r="Q322" s="1439"/>
    </row>
    <row r="323" spans="1:17" ht="28.5" customHeight="1" x14ac:dyDescent="0.2">
      <c r="A323" s="1208"/>
      <c r="B323" s="541"/>
      <c r="C323" s="538"/>
      <c r="D323" s="582"/>
      <c r="E323" s="582"/>
      <c r="F323" s="1244"/>
      <c r="G323" s="1240"/>
      <c r="H323" s="1210"/>
      <c r="I323" s="780"/>
      <c r="J323" s="548">
        <v>40263</v>
      </c>
      <c r="K323" s="1215">
        <v>350000</v>
      </c>
      <c r="L323" s="1216">
        <f>L322+K323</f>
        <v>3400000</v>
      </c>
      <c r="M323" s="505" t="s">
        <v>447</v>
      </c>
      <c r="N323" s="1439"/>
      <c r="O323" s="1439"/>
      <c r="P323" s="1439"/>
      <c r="Q323" s="1439"/>
    </row>
    <row r="324" spans="1:17" ht="28.5" customHeight="1" x14ac:dyDescent="0.2">
      <c r="A324" s="1208"/>
      <c r="B324" s="541"/>
      <c r="C324" s="538"/>
      <c r="D324" s="582"/>
      <c r="E324" s="1247"/>
      <c r="F324" s="1244"/>
      <c r="G324" s="1240"/>
      <c r="H324" s="1210"/>
      <c r="I324" s="780"/>
      <c r="J324" s="548">
        <v>40373</v>
      </c>
      <c r="K324" s="1215">
        <v>-1900000</v>
      </c>
      <c r="L324" s="1216">
        <f t="shared" ref="L324:L325" si="54">L323+K324</f>
        <v>1500000</v>
      </c>
      <c r="M324" s="505" t="s">
        <v>447</v>
      </c>
    </row>
    <row r="325" spans="1:17" ht="28.5" customHeight="1" x14ac:dyDescent="0.2">
      <c r="A325" s="1226"/>
      <c r="B325" s="1227"/>
      <c r="C325" s="1228"/>
      <c r="D325" s="1223"/>
      <c r="E325" s="1223"/>
      <c r="F325" s="1229"/>
      <c r="G325" s="1230"/>
      <c r="H325" s="1231"/>
      <c r="I325" s="1445"/>
      <c r="J325" s="548">
        <v>40451</v>
      </c>
      <c r="K325" s="1215">
        <v>-1209889</v>
      </c>
      <c r="L325" s="1216">
        <f t="shared" si="54"/>
        <v>290111</v>
      </c>
      <c r="M325" s="505" t="s">
        <v>447</v>
      </c>
    </row>
    <row r="326" spans="1:17" ht="28.5" customHeight="1" x14ac:dyDescent="0.2">
      <c r="A326" s="1217">
        <v>40053</v>
      </c>
      <c r="B326" s="540" t="s">
        <v>1465</v>
      </c>
      <c r="C326" s="537" t="s">
        <v>12</v>
      </c>
      <c r="D326" s="581" t="s">
        <v>704</v>
      </c>
      <c r="E326" s="581" t="s">
        <v>133</v>
      </c>
      <c r="F326" s="1243" t="s">
        <v>1318</v>
      </c>
      <c r="G326" s="1238">
        <v>570000</v>
      </c>
      <c r="H326" s="1219" t="s">
        <v>591</v>
      </c>
      <c r="I326" s="780"/>
      <c r="J326" s="1249">
        <v>40088</v>
      </c>
      <c r="K326" s="1248">
        <v>130000</v>
      </c>
      <c r="L326" s="1216">
        <f>G326+K326</f>
        <v>700000</v>
      </c>
      <c r="M326" s="536" t="s">
        <v>1534</v>
      </c>
      <c r="N326" s="1439"/>
      <c r="O326" s="1439"/>
      <c r="P326" s="1439"/>
      <c r="Q326" s="1439"/>
    </row>
    <row r="327" spans="1:17" ht="28.5" customHeight="1" x14ac:dyDescent="0.2">
      <c r="A327" s="1208"/>
      <c r="B327" s="541"/>
      <c r="C327" s="538"/>
      <c r="D327" s="582"/>
      <c r="E327" s="582"/>
      <c r="F327" s="1244"/>
      <c r="G327" s="1240"/>
      <c r="H327" s="1210"/>
      <c r="I327" s="780"/>
      <c r="J327" s="548">
        <v>40177</v>
      </c>
      <c r="K327" s="1215">
        <v>-310000</v>
      </c>
      <c r="L327" s="1216">
        <f>L326+K327</f>
        <v>390000</v>
      </c>
      <c r="M327" s="505" t="s">
        <v>1778</v>
      </c>
      <c r="N327" s="1439"/>
      <c r="O327" s="1439"/>
      <c r="P327" s="1439"/>
      <c r="Q327" s="1439"/>
    </row>
    <row r="328" spans="1:17" ht="28.5" customHeight="1" x14ac:dyDescent="0.2">
      <c r="A328" s="1208"/>
      <c r="B328" s="541"/>
      <c r="C328" s="538"/>
      <c r="D328" s="582"/>
      <c r="E328" s="582"/>
      <c r="F328" s="1244"/>
      <c r="G328" s="1240"/>
      <c r="H328" s="1210"/>
      <c r="I328" s="780"/>
      <c r="J328" s="548">
        <v>40263</v>
      </c>
      <c r="K328" s="1215">
        <v>2110000</v>
      </c>
      <c r="L328" s="1216">
        <f>L327+K328</f>
        <v>2500000</v>
      </c>
      <c r="M328" s="505" t="s">
        <v>447</v>
      </c>
      <c r="N328" s="1439"/>
      <c r="O328" s="1439"/>
      <c r="P328" s="1439"/>
      <c r="Q328" s="1439"/>
    </row>
    <row r="329" spans="1:17" ht="28.5" customHeight="1" x14ac:dyDescent="0.2">
      <c r="A329" s="1208"/>
      <c r="B329" s="541"/>
      <c r="C329" s="538"/>
      <c r="D329" s="582"/>
      <c r="E329" s="1247"/>
      <c r="F329" s="1244"/>
      <c r="G329" s="1240"/>
      <c r="H329" s="1210"/>
      <c r="I329" s="780"/>
      <c r="J329" s="548">
        <v>40373</v>
      </c>
      <c r="K329" s="1215">
        <v>8300000</v>
      </c>
      <c r="L329" s="1216">
        <f t="shared" ref="L329:L330" si="55">L328+K329</f>
        <v>10800000</v>
      </c>
      <c r="M329" s="505" t="s">
        <v>447</v>
      </c>
    </row>
    <row r="330" spans="1:17" ht="28.5" customHeight="1" x14ac:dyDescent="0.2">
      <c r="A330" s="1226"/>
      <c r="B330" s="1227"/>
      <c r="C330" s="1228"/>
      <c r="D330" s="1223"/>
      <c r="E330" s="1223"/>
      <c r="F330" s="1229"/>
      <c r="G330" s="1230"/>
      <c r="H330" s="1231"/>
      <c r="I330" s="1445"/>
      <c r="J330" s="548">
        <v>40451</v>
      </c>
      <c r="K330" s="1215">
        <v>5301172</v>
      </c>
      <c r="L330" s="1216">
        <f t="shared" si="55"/>
        <v>16101172</v>
      </c>
      <c r="M330" s="505" t="s">
        <v>447</v>
      </c>
    </row>
    <row r="331" spans="1:17" ht="28.5" customHeight="1" x14ac:dyDescent="0.2">
      <c r="A331" s="1217">
        <v>40058</v>
      </c>
      <c r="B331" s="540" t="s">
        <v>1473</v>
      </c>
      <c r="C331" s="537" t="s">
        <v>1398</v>
      </c>
      <c r="D331" s="581" t="s">
        <v>1001</v>
      </c>
      <c r="E331" s="581" t="s">
        <v>133</v>
      </c>
      <c r="F331" s="1243" t="s">
        <v>1318</v>
      </c>
      <c r="G331" s="1238">
        <v>560000</v>
      </c>
      <c r="H331" s="1219" t="s">
        <v>591</v>
      </c>
      <c r="I331" s="780"/>
      <c r="J331" s="1249">
        <v>40088</v>
      </c>
      <c r="K331" s="1248">
        <v>130000</v>
      </c>
      <c r="L331" s="1216">
        <f>G331+K331</f>
        <v>690000</v>
      </c>
      <c r="M331" s="536" t="s">
        <v>1534</v>
      </c>
      <c r="N331" s="1439"/>
      <c r="O331" s="1439"/>
      <c r="P331" s="1439"/>
      <c r="Q331" s="1439"/>
    </row>
    <row r="332" spans="1:17" ht="28.5" customHeight="1" x14ac:dyDescent="0.2">
      <c r="A332" s="1208"/>
      <c r="B332" s="541"/>
      <c r="C332" s="538"/>
      <c r="D332" s="582"/>
      <c r="E332" s="582"/>
      <c r="F332" s="1244"/>
      <c r="G332" s="1240"/>
      <c r="H332" s="1210"/>
      <c r="I332" s="780"/>
      <c r="J332" s="548">
        <v>40177</v>
      </c>
      <c r="K332" s="1215">
        <v>1040000</v>
      </c>
      <c r="L332" s="1216">
        <f>L331+K332</f>
        <v>1730000</v>
      </c>
      <c r="M332" s="505" t="s">
        <v>1778</v>
      </c>
      <c r="N332" s="1439"/>
      <c r="O332" s="1439"/>
      <c r="P332" s="1439"/>
      <c r="Q332" s="1439"/>
    </row>
    <row r="333" spans="1:17" ht="28.5" customHeight="1" x14ac:dyDescent="0.2">
      <c r="A333" s="1208"/>
      <c r="B333" s="541"/>
      <c r="C333" s="538"/>
      <c r="D333" s="582"/>
      <c r="E333" s="582"/>
      <c r="F333" s="1244"/>
      <c r="G333" s="1240"/>
      <c r="H333" s="1210"/>
      <c r="I333" s="780"/>
      <c r="J333" s="548">
        <v>40263</v>
      </c>
      <c r="K333" s="1215">
        <v>-1680000</v>
      </c>
      <c r="L333" s="1216">
        <f>L332+K333</f>
        <v>50000</v>
      </c>
      <c r="M333" s="505" t="s">
        <v>447</v>
      </c>
      <c r="N333" s="1439"/>
      <c r="O333" s="1439"/>
      <c r="P333" s="1439"/>
      <c r="Q333" s="1439"/>
    </row>
    <row r="334" spans="1:17" ht="28.5" customHeight="1" x14ac:dyDescent="0.2">
      <c r="A334" s="1208"/>
      <c r="B334" s="541"/>
      <c r="C334" s="538"/>
      <c r="D334" s="582"/>
      <c r="E334" s="582"/>
      <c r="F334" s="1244"/>
      <c r="G334" s="1240"/>
      <c r="H334" s="1210"/>
      <c r="I334" s="780"/>
      <c r="J334" s="548">
        <v>40310</v>
      </c>
      <c r="K334" s="1222">
        <v>1260000</v>
      </c>
      <c r="L334" s="1216">
        <f>L333+K334</f>
        <v>1310000</v>
      </c>
      <c r="M334" s="505" t="s">
        <v>447</v>
      </c>
      <c r="N334" s="1439"/>
      <c r="O334" s="1439"/>
      <c r="P334" s="1439"/>
      <c r="Q334" s="1439"/>
    </row>
    <row r="335" spans="1:17" ht="28.5" customHeight="1" x14ac:dyDescent="0.2">
      <c r="A335" s="1208"/>
      <c r="B335" s="541"/>
      <c r="C335" s="538"/>
      <c r="D335" s="582"/>
      <c r="E335" s="1247"/>
      <c r="F335" s="1244"/>
      <c r="G335" s="1240"/>
      <c r="H335" s="1210"/>
      <c r="I335" s="780"/>
      <c r="J335" s="548">
        <v>40373</v>
      </c>
      <c r="K335" s="1215">
        <v>-1110000</v>
      </c>
      <c r="L335" s="1216">
        <f t="shared" ref="L335:L337" si="56">L334+K335</f>
        <v>200000</v>
      </c>
      <c r="M335" s="505" t="s">
        <v>447</v>
      </c>
    </row>
    <row r="336" spans="1:17" ht="28.5" customHeight="1" x14ac:dyDescent="0.2">
      <c r="A336" s="1446"/>
      <c r="B336" s="1209"/>
      <c r="C336" s="1209"/>
      <c r="D336" s="1210"/>
      <c r="E336" s="1210"/>
      <c r="F336" s="1211"/>
      <c r="G336" s="1212"/>
      <c r="H336" s="1210"/>
      <c r="I336" s="780"/>
      <c r="J336" s="548">
        <v>40451</v>
      </c>
      <c r="K336" s="1215">
        <v>100000</v>
      </c>
      <c r="L336" s="1216">
        <f t="shared" si="56"/>
        <v>300000</v>
      </c>
      <c r="M336" s="505" t="s">
        <v>2174</v>
      </c>
    </row>
    <row r="337" spans="1:17" ht="28.5" customHeight="1" x14ac:dyDescent="0.2">
      <c r="A337" s="1226"/>
      <c r="B337" s="1227"/>
      <c r="C337" s="1228"/>
      <c r="D337" s="1223"/>
      <c r="E337" s="1223"/>
      <c r="F337" s="1229"/>
      <c r="G337" s="1230"/>
      <c r="H337" s="1231"/>
      <c r="I337" s="1445"/>
      <c r="J337" s="548">
        <v>40451</v>
      </c>
      <c r="K337" s="1215">
        <v>-9889</v>
      </c>
      <c r="L337" s="1216">
        <f t="shared" si="56"/>
        <v>290111</v>
      </c>
      <c r="M337" s="505" t="s">
        <v>447</v>
      </c>
    </row>
    <row r="338" spans="1:17" ht="28.5" customHeight="1" x14ac:dyDescent="0.2">
      <c r="A338" s="2076" t="s">
        <v>1997</v>
      </c>
      <c r="B338" s="540" t="s">
        <v>1996</v>
      </c>
      <c r="C338" s="537" t="s">
        <v>284</v>
      </c>
      <c r="D338" s="581" t="s">
        <v>1069</v>
      </c>
      <c r="E338" s="581" t="s">
        <v>133</v>
      </c>
      <c r="F338" s="1243" t="s">
        <v>1318</v>
      </c>
      <c r="G338" s="1238">
        <v>6000000</v>
      </c>
      <c r="H338" s="1219" t="s">
        <v>591</v>
      </c>
      <c r="I338" s="1431">
        <v>10</v>
      </c>
      <c r="J338" s="1249">
        <v>40088</v>
      </c>
      <c r="K338" s="1248">
        <v>1310000</v>
      </c>
      <c r="L338" s="1216">
        <f>G338+K338</f>
        <v>7310000</v>
      </c>
      <c r="M338" s="536" t="s">
        <v>1534</v>
      </c>
      <c r="N338" s="1439"/>
      <c r="O338" s="1439"/>
      <c r="P338" s="1439"/>
      <c r="Q338" s="1439"/>
    </row>
    <row r="339" spans="1:17" ht="28.5" customHeight="1" x14ac:dyDescent="0.2">
      <c r="A339" s="2077"/>
      <c r="B339" s="541"/>
      <c r="C339" s="538"/>
      <c r="D339" s="582"/>
      <c r="E339" s="582"/>
      <c r="F339" s="1244"/>
      <c r="G339" s="1240"/>
      <c r="H339" s="1210"/>
      <c r="I339" s="780"/>
      <c r="J339" s="548">
        <v>40177</v>
      </c>
      <c r="K339" s="1215">
        <v>-3390000</v>
      </c>
      <c r="L339" s="1216">
        <f>L338+K339</f>
        <v>3920000</v>
      </c>
      <c r="M339" s="505" t="s">
        <v>1778</v>
      </c>
      <c r="N339" s="1439"/>
      <c r="O339" s="1439"/>
      <c r="P339" s="1439"/>
      <c r="Q339" s="1439"/>
    </row>
    <row r="340" spans="1:17" ht="28.5" customHeight="1" x14ac:dyDescent="0.2">
      <c r="A340" s="1208"/>
      <c r="B340" s="541"/>
      <c r="C340" s="538"/>
      <c r="D340" s="582"/>
      <c r="E340" s="582"/>
      <c r="F340" s="1244"/>
      <c r="G340" s="1240"/>
      <c r="H340" s="1210"/>
      <c r="I340" s="780"/>
      <c r="J340" s="548">
        <v>40263</v>
      </c>
      <c r="K340" s="1215">
        <v>410000</v>
      </c>
      <c r="L340" s="1216">
        <f>L339+K340</f>
        <v>4330000</v>
      </c>
      <c r="M340" s="505" t="s">
        <v>447</v>
      </c>
      <c r="N340" s="1439"/>
      <c r="O340" s="1439"/>
      <c r="P340" s="1439"/>
      <c r="Q340" s="1439"/>
    </row>
    <row r="341" spans="1:17" ht="28.5" customHeight="1" x14ac:dyDescent="0.2">
      <c r="A341" s="1208"/>
      <c r="B341" s="541"/>
      <c r="C341" s="538"/>
      <c r="D341" s="582"/>
      <c r="E341" s="1247"/>
      <c r="F341" s="1244"/>
      <c r="G341" s="1240"/>
      <c r="H341" s="1210"/>
      <c r="I341" s="780"/>
      <c r="J341" s="548">
        <v>40373</v>
      </c>
      <c r="K341" s="1215">
        <v>-730000</v>
      </c>
      <c r="L341" s="1216">
        <f t="shared" ref="L341:L343" si="57">L340+K341</f>
        <v>3600000</v>
      </c>
      <c r="M341" s="505" t="s">
        <v>447</v>
      </c>
    </row>
    <row r="342" spans="1:17" ht="28.5" customHeight="1" x14ac:dyDescent="0.2">
      <c r="A342" s="1208"/>
      <c r="B342" s="541"/>
      <c r="C342" s="538"/>
      <c r="D342" s="582"/>
      <c r="E342" s="1247"/>
      <c r="F342" s="1244"/>
      <c r="G342" s="1240"/>
      <c r="H342" s="1210"/>
      <c r="I342" s="780"/>
      <c r="J342" s="548">
        <v>40436</v>
      </c>
      <c r="K342" s="1215">
        <v>4700000</v>
      </c>
      <c r="L342" s="1216">
        <f t="shared" si="57"/>
        <v>8300000</v>
      </c>
      <c r="M342" s="505" t="s">
        <v>1981</v>
      </c>
    </row>
    <row r="343" spans="1:17" ht="28.5" customHeight="1" x14ac:dyDescent="0.2">
      <c r="A343" s="1208"/>
      <c r="B343" s="1224"/>
      <c r="C343" s="1209"/>
      <c r="D343" s="1210"/>
      <c r="E343" s="1210"/>
      <c r="F343" s="1211"/>
      <c r="G343" s="1212"/>
      <c r="H343" s="1225"/>
      <c r="I343" s="780"/>
      <c r="J343" s="548">
        <v>40451</v>
      </c>
      <c r="K343" s="1215">
        <v>117764</v>
      </c>
      <c r="L343" s="1216">
        <f t="shared" si="57"/>
        <v>8417764</v>
      </c>
      <c r="M343" s="505" t="s">
        <v>447</v>
      </c>
    </row>
    <row r="344" spans="1:17" ht="28.5" customHeight="1" x14ac:dyDescent="0.2">
      <c r="A344" s="1208"/>
      <c r="B344" s="1209"/>
      <c r="C344" s="1209"/>
      <c r="D344" s="1210"/>
      <c r="E344" s="1210"/>
      <c r="F344" s="1211"/>
      <c r="G344" s="1212"/>
      <c r="H344" s="1210"/>
      <c r="I344" s="1445"/>
      <c r="J344" s="548">
        <v>40498</v>
      </c>
      <c r="K344" s="1222">
        <v>800000</v>
      </c>
      <c r="L344" s="1216">
        <f>L343+K344</f>
        <v>9217764</v>
      </c>
      <c r="M344" s="505" t="s">
        <v>1981</v>
      </c>
    </row>
    <row r="345" spans="1:17" ht="28.5" customHeight="1" x14ac:dyDescent="0.2">
      <c r="A345" s="1217">
        <v>40065</v>
      </c>
      <c r="B345" s="540" t="s">
        <v>1476</v>
      </c>
      <c r="C345" s="537" t="s">
        <v>1479</v>
      </c>
      <c r="D345" s="581" t="s">
        <v>1074</v>
      </c>
      <c r="E345" s="581" t="s">
        <v>133</v>
      </c>
      <c r="F345" s="1243" t="s">
        <v>1318</v>
      </c>
      <c r="G345" s="1238">
        <v>1250000</v>
      </c>
      <c r="H345" s="1219" t="s">
        <v>591</v>
      </c>
      <c r="I345" s="780"/>
      <c r="J345" s="1249">
        <v>40088</v>
      </c>
      <c r="K345" s="1248">
        <v>280000</v>
      </c>
      <c r="L345" s="1216">
        <f>G345+K345</f>
        <v>1530000</v>
      </c>
      <c r="M345" s="536" t="s">
        <v>1534</v>
      </c>
    </row>
    <row r="346" spans="1:17" ht="28.5" customHeight="1" x14ac:dyDescent="0.2">
      <c r="A346" s="1208"/>
      <c r="B346" s="541"/>
      <c r="C346" s="538"/>
      <c r="D346" s="582"/>
      <c r="E346" s="582"/>
      <c r="F346" s="1244"/>
      <c r="G346" s="1240"/>
      <c r="H346" s="1210"/>
      <c r="I346" s="780"/>
      <c r="J346" s="548">
        <v>40177</v>
      </c>
      <c r="K346" s="1215">
        <v>-750000</v>
      </c>
      <c r="L346" s="1216">
        <f>L345+K346</f>
        <v>780000</v>
      </c>
      <c r="M346" s="505" t="s">
        <v>1778</v>
      </c>
    </row>
    <row r="347" spans="1:17" ht="28.5" customHeight="1" x14ac:dyDescent="0.2">
      <c r="A347" s="1208"/>
      <c r="B347" s="541"/>
      <c r="C347" s="538"/>
      <c r="D347" s="582"/>
      <c r="E347" s="582"/>
      <c r="F347" s="1244"/>
      <c r="G347" s="1240"/>
      <c r="H347" s="1210"/>
      <c r="I347" s="780"/>
      <c r="J347" s="548">
        <v>40263</v>
      </c>
      <c r="K347" s="1215">
        <v>120000</v>
      </c>
      <c r="L347" s="1216">
        <f>L346+K347</f>
        <v>900000</v>
      </c>
      <c r="M347" s="505" t="s">
        <v>447</v>
      </c>
    </row>
    <row r="348" spans="1:17" ht="28.5" customHeight="1" x14ac:dyDescent="0.2">
      <c r="A348" s="1208"/>
      <c r="B348" s="541"/>
      <c r="C348" s="538"/>
      <c r="D348" s="582"/>
      <c r="E348" s="1247"/>
      <c r="F348" s="1244"/>
      <c r="G348" s="1240"/>
      <c r="H348" s="1210"/>
      <c r="I348" s="780"/>
      <c r="J348" s="548">
        <v>40373</v>
      </c>
      <c r="K348" s="1215">
        <v>-300000</v>
      </c>
      <c r="L348" s="1216">
        <f t="shared" ref="L348:L349" si="58">L347+K348</f>
        <v>600000</v>
      </c>
      <c r="M348" s="505" t="s">
        <v>447</v>
      </c>
    </row>
    <row r="349" spans="1:17" ht="28.5" customHeight="1" x14ac:dyDescent="0.2">
      <c r="A349" s="1226"/>
      <c r="B349" s="1227"/>
      <c r="C349" s="1228"/>
      <c r="D349" s="1223"/>
      <c r="E349" s="1223"/>
      <c r="F349" s="1229"/>
      <c r="G349" s="1230"/>
      <c r="H349" s="1231"/>
      <c r="I349" s="1445"/>
      <c r="J349" s="548">
        <v>40451</v>
      </c>
      <c r="K349" s="1215">
        <v>270334</v>
      </c>
      <c r="L349" s="1216">
        <f t="shared" si="58"/>
        <v>870334</v>
      </c>
      <c r="M349" s="505" t="s">
        <v>447</v>
      </c>
    </row>
    <row r="350" spans="1:17" ht="28.5" customHeight="1" x14ac:dyDescent="0.2">
      <c r="A350" s="1217">
        <v>40065</v>
      </c>
      <c r="B350" s="540" t="s">
        <v>1477</v>
      </c>
      <c r="C350" s="537" t="s">
        <v>1480</v>
      </c>
      <c r="D350" s="581" t="s">
        <v>989</v>
      </c>
      <c r="E350" s="581" t="s">
        <v>133</v>
      </c>
      <c r="F350" s="1243" t="s">
        <v>1318</v>
      </c>
      <c r="G350" s="1238">
        <v>114220000</v>
      </c>
      <c r="H350" s="1219" t="s">
        <v>591</v>
      </c>
      <c r="I350" s="780"/>
      <c r="J350" s="1249">
        <v>40088</v>
      </c>
      <c r="K350" s="1248">
        <v>24920000</v>
      </c>
      <c r="L350" s="1216">
        <f>G350+K350</f>
        <v>139140000</v>
      </c>
      <c r="M350" s="536" t="s">
        <v>1534</v>
      </c>
    </row>
    <row r="351" spans="1:17" ht="28.5" customHeight="1" x14ac:dyDescent="0.2">
      <c r="A351" s="1208"/>
      <c r="B351" s="541"/>
      <c r="C351" s="538"/>
      <c r="D351" s="582"/>
      <c r="E351" s="582"/>
      <c r="F351" s="1244"/>
      <c r="G351" s="1240"/>
      <c r="H351" s="1210"/>
      <c r="I351" s="780"/>
      <c r="J351" s="548">
        <v>40177</v>
      </c>
      <c r="K351" s="1215">
        <v>49410000</v>
      </c>
      <c r="L351" s="1216">
        <f>L350+K351</f>
        <v>188550000</v>
      </c>
      <c r="M351" s="505" t="s">
        <v>1778</v>
      </c>
    </row>
    <row r="352" spans="1:17" ht="28.5" customHeight="1" x14ac:dyDescent="0.2">
      <c r="A352" s="1208"/>
      <c r="B352" s="541"/>
      <c r="C352" s="538"/>
      <c r="D352" s="582"/>
      <c r="E352" s="582"/>
      <c r="F352" s="1244"/>
      <c r="G352" s="1240"/>
      <c r="H352" s="1210"/>
      <c r="I352" s="780"/>
      <c r="J352" s="548">
        <v>40263</v>
      </c>
      <c r="K352" s="1215">
        <v>41830000</v>
      </c>
      <c r="L352" s="1216">
        <f>L351+K352</f>
        <v>230380000</v>
      </c>
      <c r="M352" s="505" t="s">
        <v>447</v>
      </c>
    </row>
    <row r="353" spans="1:13" ht="28.5" customHeight="1" x14ac:dyDescent="0.2">
      <c r="A353" s="1208"/>
      <c r="B353" s="541"/>
      <c r="C353" s="538"/>
      <c r="D353" s="582"/>
      <c r="E353" s="1247"/>
      <c r="F353" s="1244"/>
      <c r="G353" s="1240"/>
      <c r="H353" s="1210"/>
      <c r="I353" s="780"/>
      <c r="J353" s="548">
        <v>40373</v>
      </c>
      <c r="K353" s="1215">
        <v>-85780000</v>
      </c>
      <c r="L353" s="1216">
        <f t="shared" ref="L353:L354" si="59">L352+K353</f>
        <v>144600000</v>
      </c>
      <c r="M353" s="505" t="s">
        <v>447</v>
      </c>
    </row>
    <row r="354" spans="1:13" ht="28.5" customHeight="1" x14ac:dyDescent="0.2">
      <c r="A354" s="1226"/>
      <c r="B354" s="1227"/>
      <c r="C354" s="1228"/>
      <c r="D354" s="1223"/>
      <c r="E354" s="1223"/>
      <c r="F354" s="1229"/>
      <c r="G354" s="1230"/>
      <c r="H354" s="1231"/>
      <c r="I354" s="1445"/>
      <c r="J354" s="548">
        <v>40451</v>
      </c>
      <c r="K354" s="1215">
        <v>36574444</v>
      </c>
      <c r="L354" s="1216">
        <f t="shared" si="59"/>
        <v>181174444</v>
      </c>
      <c r="M354" s="505" t="s">
        <v>447</v>
      </c>
    </row>
    <row r="355" spans="1:13" ht="28.5" customHeight="1" x14ac:dyDescent="0.2">
      <c r="A355" s="1217">
        <v>40065</v>
      </c>
      <c r="B355" s="540" t="s">
        <v>1478</v>
      </c>
      <c r="C355" s="537" t="s">
        <v>1481</v>
      </c>
      <c r="D355" s="581" t="s">
        <v>132</v>
      </c>
      <c r="E355" s="581" t="s">
        <v>133</v>
      </c>
      <c r="F355" s="1243" t="s">
        <v>1318</v>
      </c>
      <c r="G355" s="1238">
        <v>4350000</v>
      </c>
      <c r="H355" s="1219" t="s">
        <v>591</v>
      </c>
      <c r="I355" s="780"/>
      <c r="J355" s="1249">
        <v>40088</v>
      </c>
      <c r="K355" s="1248">
        <v>950000</v>
      </c>
      <c r="L355" s="1216">
        <f>G355+K355</f>
        <v>5300000</v>
      </c>
      <c r="M355" s="536" t="s">
        <v>1534</v>
      </c>
    </row>
    <row r="356" spans="1:13" ht="28.5" customHeight="1" x14ac:dyDescent="0.2">
      <c r="A356" s="1208"/>
      <c r="B356" s="541"/>
      <c r="C356" s="538"/>
      <c r="D356" s="582"/>
      <c r="E356" s="582"/>
      <c r="F356" s="1244"/>
      <c r="G356" s="1240"/>
      <c r="H356" s="1210"/>
      <c r="I356" s="780"/>
      <c r="J356" s="548">
        <v>40177</v>
      </c>
      <c r="K356" s="1215">
        <v>5700000</v>
      </c>
      <c r="L356" s="1216">
        <f>L355+K356</f>
        <v>11000000</v>
      </c>
      <c r="M356" s="505" t="s">
        <v>1778</v>
      </c>
    </row>
    <row r="357" spans="1:13" ht="28.5" customHeight="1" x14ac:dyDescent="0.2">
      <c r="A357" s="1208"/>
      <c r="B357" s="541"/>
      <c r="C357" s="538"/>
      <c r="D357" s="582"/>
      <c r="E357" s="582"/>
      <c r="F357" s="1244"/>
      <c r="G357" s="1240"/>
      <c r="H357" s="1210"/>
      <c r="I357" s="780"/>
      <c r="J357" s="548">
        <v>40263</v>
      </c>
      <c r="K357" s="1215">
        <v>740000</v>
      </c>
      <c r="L357" s="1216">
        <f>L356+K357</f>
        <v>11740000</v>
      </c>
      <c r="M357" s="505" t="s">
        <v>447</v>
      </c>
    </row>
    <row r="358" spans="1:13" ht="28.5" customHeight="1" x14ac:dyDescent="0.2">
      <c r="A358" s="1208"/>
      <c r="B358" s="541"/>
      <c r="C358" s="538"/>
      <c r="D358" s="582"/>
      <c r="E358" s="1247"/>
      <c r="F358" s="1244"/>
      <c r="G358" s="1240"/>
      <c r="H358" s="1210"/>
      <c r="I358" s="780"/>
      <c r="J358" s="548">
        <v>40373</v>
      </c>
      <c r="K358" s="1215">
        <v>-1440000</v>
      </c>
      <c r="L358" s="1216">
        <f t="shared" ref="L358:L359" si="60">L357+K358</f>
        <v>10300000</v>
      </c>
      <c r="M358" s="505" t="s">
        <v>447</v>
      </c>
    </row>
    <row r="359" spans="1:13" ht="28.5" customHeight="1" x14ac:dyDescent="0.2">
      <c r="A359" s="1226"/>
      <c r="B359" s="1227"/>
      <c r="C359" s="1228"/>
      <c r="D359" s="1223"/>
      <c r="E359" s="1223"/>
      <c r="F359" s="1229"/>
      <c r="G359" s="1230"/>
      <c r="H359" s="1231"/>
      <c r="I359" s="1445"/>
      <c r="J359" s="548">
        <v>40451</v>
      </c>
      <c r="K359" s="1215">
        <v>-6673610</v>
      </c>
      <c r="L359" s="1216">
        <f t="shared" si="60"/>
        <v>3626390</v>
      </c>
      <c r="M359" s="505" t="s">
        <v>447</v>
      </c>
    </row>
    <row r="360" spans="1:13" ht="28.5" customHeight="1" x14ac:dyDescent="0.2">
      <c r="A360" s="1217">
        <v>40067</v>
      </c>
      <c r="B360" s="540" t="s">
        <v>1489</v>
      </c>
      <c r="C360" s="537" t="s">
        <v>916</v>
      </c>
      <c r="D360" s="581" t="s">
        <v>1024</v>
      </c>
      <c r="E360" s="581" t="s">
        <v>133</v>
      </c>
      <c r="F360" s="1243" t="s">
        <v>1318</v>
      </c>
      <c r="G360" s="1238">
        <v>2070000</v>
      </c>
      <c r="H360" s="1219" t="s">
        <v>591</v>
      </c>
      <c r="I360" s="780"/>
      <c r="J360" s="1249">
        <v>40088</v>
      </c>
      <c r="K360" s="1248">
        <v>460000</v>
      </c>
      <c r="L360" s="1216">
        <f>G360+K360</f>
        <v>2530000</v>
      </c>
      <c r="M360" s="536" t="s">
        <v>1534</v>
      </c>
    </row>
    <row r="361" spans="1:13" ht="28.5" customHeight="1" x14ac:dyDescent="0.2">
      <c r="A361" s="1208"/>
      <c r="B361" s="541"/>
      <c r="C361" s="538"/>
      <c r="D361" s="582"/>
      <c r="E361" s="582"/>
      <c r="F361" s="1244"/>
      <c r="G361" s="1240"/>
      <c r="H361" s="1210"/>
      <c r="I361" s="780"/>
      <c r="J361" s="548">
        <v>40177</v>
      </c>
      <c r="K361" s="1215">
        <v>2730000</v>
      </c>
      <c r="L361" s="1216">
        <f>L360+K361</f>
        <v>5260000</v>
      </c>
      <c r="M361" s="505" t="s">
        <v>1778</v>
      </c>
    </row>
    <row r="362" spans="1:13" ht="28.5" customHeight="1" x14ac:dyDescent="0.2">
      <c r="A362" s="1208"/>
      <c r="B362" s="541"/>
      <c r="C362" s="538"/>
      <c r="D362" s="582"/>
      <c r="E362" s="582"/>
      <c r="F362" s="1244"/>
      <c r="G362" s="1240"/>
      <c r="H362" s="1210"/>
      <c r="I362" s="780"/>
      <c r="J362" s="548">
        <v>40263</v>
      </c>
      <c r="K362" s="1215">
        <v>13280000</v>
      </c>
      <c r="L362" s="1216">
        <f>L361+K362</f>
        <v>18540000</v>
      </c>
      <c r="M362" s="505" t="s">
        <v>447</v>
      </c>
    </row>
    <row r="363" spans="1:13" ht="28.5" customHeight="1" x14ac:dyDescent="0.2">
      <c r="A363" s="1208"/>
      <c r="B363" s="541"/>
      <c r="C363" s="538"/>
      <c r="D363" s="582"/>
      <c r="E363" s="1247"/>
      <c r="F363" s="1244"/>
      <c r="G363" s="1240"/>
      <c r="H363" s="1210"/>
      <c r="I363" s="780"/>
      <c r="J363" s="548">
        <v>40373</v>
      </c>
      <c r="K363" s="1215">
        <v>-13540000</v>
      </c>
      <c r="L363" s="1216">
        <f t="shared" ref="L363:L364" si="61">L362+K363</f>
        <v>5000000</v>
      </c>
      <c r="M363" s="505" t="s">
        <v>447</v>
      </c>
    </row>
    <row r="364" spans="1:13" ht="28.5" customHeight="1" x14ac:dyDescent="0.2">
      <c r="A364" s="1226"/>
      <c r="B364" s="1227"/>
      <c r="C364" s="1228"/>
      <c r="D364" s="1223"/>
      <c r="E364" s="1223"/>
      <c r="F364" s="1229"/>
      <c r="G364" s="1230"/>
      <c r="H364" s="1231"/>
      <c r="I364" s="1445"/>
      <c r="J364" s="548">
        <v>40451</v>
      </c>
      <c r="K364" s="1215">
        <v>1817613</v>
      </c>
      <c r="L364" s="1216">
        <f t="shared" si="61"/>
        <v>6817613</v>
      </c>
      <c r="M364" s="505" t="s">
        <v>447</v>
      </c>
    </row>
    <row r="365" spans="1:13" ht="28.5" customHeight="1" x14ac:dyDescent="0.2">
      <c r="A365" s="1217">
        <v>40067</v>
      </c>
      <c r="B365" s="540" t="s">
        <v>1490</v>
      </c>
      <c r="C365" s="537" t="s">
        <v>768</v>
      </c>
      <c r="D365" s="581" t="s">
        <v>1074</v>
      </c>
      <c r="E365" s="581" t="s">
        <v>133</v>
      </c>
      <c r="F365" s="1243" t="s">
        <v>1318</v>
      </c>
      <c r="G365" s="1238">
        <v>250000</v>
      </c>
      <c r="H365" s="1219" t="s">
        <v>591</v>
      </c>
      <c r="I365" s="780"/>
      <c r="J365" s="1249">
        <v>40088</v>
      </c>
      <c r="K365" s="1248">
        <v>60000</v>
      </c>
      <c r="L365" s="1216">
        <f>G365+K365</f>
        <v>310000</v>
      </c>
      <c r="M365" s="536" t="s">
        <v>1534</v>
      </c>
    </row>
    <row r="366" spans="1:13" ht="28.5" customHeight="1" x14ac:dyDescent="0.2">
      <c r="A366" s="1208"/>
      <c r="B366" s="541"/>
      <c r="C366" s="538"/>
      <c r="D366" s="582"/>
      <c r="E366" s="582"/>
      <c r="F366" s="1244"/>
      <c r="G366" s="1240"/>
      <c r="H366" s="1210"/>
      <c r="I366" s="780"/>
      <c r="J366" s="548">
        <v>40177</v>
      </c>
      <c r="K366" s="1215">
        <v>-80000</v>
      </c>
      <c r="L366" s="1216">
        <f>L365+K366</f>
        <v>230000</v>
      </c>
      <c r="M366" s="505" t="s">
        <v>1778</v>
      </c>
    </row>
    <row r="367" spans="1:13" ht="28.5" customHeight="1" x14ac:dyDescent="0.2">
      <c r="A367" s="1208"/>
      <c r="B367" s="541"/>
      <c r="C367" s="538"/>
      <c r="D367" s="582"/>
      <c r="E367" s="582"/>
      <c r="F367" s="1244"/>
      <c r="G367" s="1240"/>
      <c r="H367" s="1210"/>
      <c r="I367" s="780"/>
      <c r="J367" s="548">
        <v>40263</v>
      </c>
      <c r="K367" s="1215">
        <v>280000</v>
      </c>
      <c r="L367" s="1216">
        <f>L366+K367</f>
        <v>510000</v>
      </c>
      <c r="M367" s="505" t="s">
        <v>447</v>
      </c>
    </row>
    <row r="368" spans="1:13" ht="28.5" customHeight="1" x14ac:dyDescent="0.2">
      <c r="A368" s="1208"/>
      <c r="B368" s="541"/>
      <c r="C368" s="538"/>
      <c r="D368" s="582"/>
      <c r="E368" s="1247"/>
      <c r="F368" s="1244"/>
      <c r="G368" s="1240"/>
      <c r="H368" s="1210"/>
      <c r="I368" s="780"/>
      <c r="J368" s="548">
        <v>40373</v>
      </c>
      <c r="K368" s="1215">
        <v>-410000</v>
      </c>
      <c r="L368" s="1216">
        <f t="shared" ref="L368:L369" si="62">L367+K368</f>
        <v>100000</v>
      </c>
      <c r="M368" s="505" t="s">
        <v>447</v>
      </c>
    </row>
    <row r="369" spans="1:13" ht="28.5" customHeight="1" x14ac:dyDescent="0.2">
      <c r="A369" s="1226"/>
      <c r="B369" s="1227"/>
      <c r="C369" s="1228"/>
      <c r="D369" s="1223"/>
      <c r="E369" s="1223"/>
      <c r="F369" s="1229"/>
      <c r="G369" s="1230"/>
      <c r="H369" s="1231"/>
      <c r="I369" s="1445"/>
      <c r="J369" s="548">
        <v>40451</v>
      </c>
      <c r="K369" s="1215">
        <v>45056</v>
      </c>
      <c r="L369" s="1216">
        <f t="shared" si="62"/>
        <v>145056</v>
      </c>
      <c r="M369" s="505" t="s">
        <v>447</v>
      </c>
    </row>
    <row r="370" spans="1:13" ht="28.5" customHeight="1" x14ac:dyDescent="0.2">
      <c r="A370" s="1217">
        <v>40067</v>
      </c>
      <c r="B370" s="540" t="s">
        <v>1491</v>
      </c>
      <c r="C370" s="537" t="s">
        <v>869</v>
      </c>
      <c r="D370" s="581" t="s">
        <v>992</v>
      </c>
      <c r="E370" s="581" t="s">
        <v>133</v>
      </c>
      <c r="F370" s="1243" t="s">
        <v>1318</v>
      </c>
      <c r="G370" s="1238">
        <v>280000</v>
      </c>
      <c r="H370" s="1219" t="s">
        <v>591</v>
      </c>
      <c r="I370" s="780"/>
      <c r="J370" s="1249">
        <v>40088</v>
      </c>
      <c r="K370" s="1248">
        <v>70000</v>
      </c>
      <c r="L370" s="1216">
        <f>G370+K370</f>
        <v>350000</v>
      </c>
      <c r="M370" s="536" t="s">
        <v>1534</v>
      </c>
    </row>
    <row r="371" spans="1:13" ht="28.5" customHeight="1" x14ac:dyDescent="0.2">
      <c r="A371" s="1208"/>
      <c r="B371" s="541"/>
      <c r="C371" s="538"/>
      <c r="D371" s="582"/>
      <c r="E371" s="582"/>
      <c r="F371" s="1244"/>
      <c r="G371" s="1240"/>
      <c r="H371" s="1210"/>
      <c r="I371" s="780"/>
      <c r="J371" s="548">
        <v>40177</v>
      </c>
      <c r="K371" s="1215">
        <v>620000</v>
      </c>
      <c r="L371" s="1216">
        <f>L370+K371</f>
        <v>970000</v>
      </c>
      <c r="M371" s="505" t="s">
        <v>1778</v>
      </c>
    </row>
    <row r="372" spans="1:13" ht="28.5" customHeight="1" x14ac:dyDescent="0.2">
      <c r="A372" s="1208"/>
      <c r="B372" s="541"/>
      <c r="C372" s="538"/>
      <c r="D372" s="582"/>
      <c r="E372" s="582"/>
      <c r="F372" s="1244"/>
      <c r="G372" s="1240"/>
      <c r="H372" s="1210"/>
      <c r="I372" s="780"/>
      <c r="J372" s="548">
        <v>40263</v>
      </c>
      <c r="K372" s="1215">
        <v>100000</v>
      </c>
      <c r="L372" s="1216">
        <f>L371+K372</f>
        <v>1070000</v>
      </c>
      <c r="M372" s="505" t="s">
        <v>447</v>
      </c>
    </row>
    <row r="373" spans="1:13" ht="28.5" customHeight="1" x14ac:dyDescent="0.2">
      <c r="A373" s="1208"/>
      <c r="B373" s="541"/>
      <c r="C373" s="538"/>
      <c r="D373" s="582"/>
      <c r="E373" s="1247"/>
      <c r="F373" s="1244"/>
      <c r="G373" s="1240"/>
      <c r="H373" s="1210"/>
      <c r="I373" s="780"/>
      <c r="J373" s="548">
        <v>40373</v>
      </c>
      <c r="K373" s="1215">
        <v>-670000</v>
      </c>
      <c r="L373" s="1216">
        <f t="shared" ref="L373:L374" si="63">L372+K373</f>
        <v>400000</v>
      </c>
      <c r="M373" s="505" t="s">
        <v>447</v>
      </c>
    </row>
    <row r="374" spans="1:13" ht="28.5" customHeight="1" x14ac:dyDescent="0.2">
      <c r="A374" s="1226"/>
      <c r="B374" s="1227"/>
      <c r="C374" s="1228"/>
      <c r="D374" s="1223"/>
      <c r="E374" s="1223"/>
      <c r="F374" s="1229"/>
      <c r="G374" s="1230"/>
      <c r="H374" s="1231"/>
      <c r="I374" s="1445"/>
      <c r="J374" s="548">
        <v>40451</v>
      </c>
      <c r="K374" s="1215">
        <v>35167</v>
      </c>
      <c r="L374" s="1216">
        <f t="shared" si="63"/>
        <v>435167</v>
      </c>
      <c r="M374" s="505" t="s">
        <v>447</v>
      </c>
    </row>
    <row r="375" spans="1:13" ht="28.5" customHeight="1" x14ac:dyDescent="0.2">
      <c r="A375" s="1217">
        <v>40067</v>
      </c>
      <c r="B375" s="540" t="s">
        <v>1492</v>
      </c>
      <c r="C375" s="537" t="s">
        <v>1493</v>
      </c>
      <c r="D375" s="581" t="s">
        <v>1310</v>
      </c>
      <c r="E375" s="581" t="s">
        <v>133</v>
      </c>
      <c r="F375" s="1243" t="s">
        <v>1318</v>
      </c>
      <c r="G375" s="1238">
        <v>27510000</v>
      </c>
      <c r="H375" s="1219" t="s">
        <v>591</v>
      </c>
      <c r="I375" s="780"/>
      <c r="J375" s="1249">
        <v>40088</v>
      </c>
      <c r="K375" s="1248">
        <v>6010000</v>
      </c>
      <c r="L375" s="1216">
        <f>G375+K375</f>
        <v>33520000</v>
      </c>
      <c r="M375" s="536" t="s">
        <v>1534</v>
      </c>
    </row>
    <row r="376" spans="1:13" ht="28.5" customHeight="1" x14ac:dyDescent="0.2">
      <c r="A376" s="1208"/>
      <c r="B376" s="541"/>
      <c r="C376" s="538"/>
      <c r="D376" s="582"/>
      <c r="E376" s="582"/>
      <c r="F376" s="1244"/>
      <c r="G376" s="1240"/>
      <c r="H376" s="1210"/>
      <c r="I376" s="780"/>
      <c r="J376" s="548">
        <v>40177</v>
      </c>
      <c r="K376" s="1215">
        <v>-19750000</v>
      </c>
      <c r="L376" s="1216">
        <f>L375+K376</f>
        <v>13770000</v>
      </c>
      <c r="M376" s="505" t="s">
        <v>1778</v>
      </c>
    </row>
    <row r="377" spans="1:13" ht="28.5" customHeight="1" x14ac:dyDescent="0.2">
      <c r="A377" s="1208"/>
      <c r="B377" s="541"/>
      <c r="C377" s="538"/>
      <c r="D377" s="582"/>
      <c r="E377" s="582"/>
      <c r="F377" s="1244"/>
      <c r="G377" s="1240"/>
      <c r="H377" s="1210"/>
      <c r="I377" s="780"/>
      <c r="J377" s="548">
        <v>40263</v>
      </c>
      <c r="K377" s="1215">
        <v>-4780000</v>
      </c>
      <c r="L377" s="1216">
        <f>L376+K377</f>
        <v>8990000</v>
      </c>
      <c r="M377" s="505" t="s">
        <v>447</v>
      </c>
    </row>
    <row r="378" spans="1:13" ht="28.5" customHeight="1" x14ac:dyDescent="0.2">
      <c r="A378" s="1208"/>
      <c r="B378" s="541"/>
      <c r="C378" s="538"/>
      <c r="D378" s="582"/>
      <c r="E378" s="1247"/>
      <c r="F378" s="1244"/>
      <c r="G378" s="1240"/>
      <c r="H378" s="1210"/>
      <c r="I378" s="780"/>
      <c r="J378" s="548">
        <v>40373</v>
      </c>
      <c r="K378" s="1215">
        <v>-2390000</v>
      </c>
      <c r="L378" s="1216">
        <f t="shared" ref="L378:L379" si="64">L377+K378</f>
        <v>6600000</v>
      </c>
      <c r="M378" s="505" t="s">
        <v>447</v>
      </c>
    </row>
    <row r="379" spans="1:13" ht="28.5" customHeight="1" x14ac:dyDescent="0.2">
      <c r="A379" s="1226"/>
      <c r="B379" s="1227"/>
      <c r="C379" s="1228"/>
      <c r="D379" s="1223"/>
      <c r="E379" s="1223"/>
      <c r="F379" s="1229"/>
      <c r="G379" s="1230"/>
      <c r="H379" s="1231"/>
      <c r="I379" s="1445"/>
      <c r="J379" s="548">
        <v>40451</v>
      </c>
      <c r="K379" s="1215">
        <v>2973670</v>
      </c>
      <c r="L379" s="1216">
        <f t="shared" si="64"/>
        <v>9573670</v>
      </c>
      <c r="M379" s="505" t="s">
        <v>447</v>
      </c>
    </row>
    <row r="380" spans="1:13" ht="28.5" customHeight="1" x14ac:dyDescent="0.2">
      <c r="A380" s="1217">
        <v>40072</v>
      </c>
      <c r="B380" s="540" t="s">
        <v>1496</v>
      </c>
      <c r="C380" s="537" t="s">
        <v>1497</v>
      </c>
      <c r="D380" s="581" t="s">
        <v>987</v>
      </c>
      <c r="E380" s="581" t="s">
        <v>133</v>
      </c>
      <c r="F380" s="1243" t="s">
        <v>1318</v>
      </c>
      <c r="G380" s="1238">
        <v>410000</v>
      </c>
      <c r="H380" s="1219" t="s">
        <v>591</v>
      </c>
      <c r="I380" s="780"/>
      <c r="J380" s="1249">
        <v>40088</v>
      </c>
      <c r="K380" s="1248">
        <v>90000</v>
      </c>
      <c r="L380" s="1216">
        <f>G380+K380</f>
        <v>500000</v>
      </c>
      <c r="M380" s="536" t="s">
        <v>1534</v>
      </c>
    </row>
    <row r="381" spans="1:13" ht="28.5" customHeight="1" x14ac:dyDescent="0.2">
      <c r="A381" s="1208"/>
      <c r="B381" s="541"/>
      <c r="C381" s="538"/>
      <c r="D381" s="582"/>
      <c r="E381" s="582"/>
      <c r="F381" s="1244"/>
      <c r="G381" s="1240"/>
      <c r="H381" s="1210"/>
      <c r="I381" s="780"/>
      <c r="J381" s="548">
        <v>40177</v>
      </c>
      <c r="K381" s="1215">
        <v>1460000</v>
      </c>
      <c r="L381" s="1216">
        <f>L380+K381</f>
        <v>1960000</v>
      </c>
      <c r="M381" s="505" t="s">
        <v>1778</v>
      </c>
    </row>
    <row r="382" spans="1:13" ht="28.5" customHeight="1" x14ac:dyDescent="0.2">
      <c r="A382" s="1208"/>
      <c r="B382" s="541"/>
      <c r="C382" s="538"/>
      <c r="D382" s="582"/>
      <c r="E382" s="582"/>
      <c r="F382" s="1244"/>
      <c r="G382" s="1240"/>
      <c r="H382" s="1210"/>
      <c r="I382" s="780"/>
      <c r="J382" s="548">
        <v>40263</v>
      </c>
      <c r="K382" s="1215">
        <v>160000</v>
      </c>
      <c r="L382" s="1216">
        <f>L381+K382</f>
        <v>2120000</v>
      </c>
      <c r="M382" s="505" t="s">
        <v>447</v>
      </c>
    </row>
    <row r="383" spans="1:13" ht="28.5" customHeight="1" x14ac:dyDescent="0.2">
      <c r="A383" s="1208"/>
      <c r="B383" s="541"/>
      <c r="C383" s="538"/>
      <c r="D383" s="582"/>
      <c r="E383" s="1247"/>
      <c r="F383" s="1244"/>
      <c r="G383" s="1240"/>
      <c r="H383" s="1210"/>
      <c r="I383" s="780"/>
      <c r="J383" s="548">
        <v>40373</v>
      </c>
      <c r="K383" s="1215">
        <v>-120000</v>
      </c>
      <c r="L383" s="1216">
        <f t="shared" ref="L383:L384" si="65">L382+K383</f>
        <v>2000000</v>
      </c>
      <c r="M383" s="505" t="s">
        <v>447</v>
      </c>
    </row>
    <row r="384" spans="1:13" ht="28.5" customHeight="1" x14ac:dyDescent="0.2">
      <c r="A384" s="1226"/>
      <c r="B384" s="1227"/>
      <c r="C384" s="1228"/>
      <c r="D384" s="1223"/>
      <c r="E384" s="1223"/>
      <c r="F384" s="1229"/>
      <c r="G384" s="1230"/>
      <c r="H384" s="1231"/>
      <c r="I384" s="1445"/>
      <c r="J384" s="548">
        <v>40451</v>
      </c>
      <c r="K384" s="1215">
        <v>-1419778</v>
      </c>
      <c r="L384" s="1216">
        <f t="shared" si="65"/>
        <v>580222</v>
      </c>
      <c r="M384" s="505" t="s">
        <v>447</v>
      </c>
    </row>
    <row r="385" spans="1:13" ht="28.5" customHeight="1" x14ac:dyDescent="0.2">
      <c r="A385" s="1257">
        <v>40079</v>
      </c>
      <c r="B385" s="1425" t="s">
        <v>1500</v>
      </c>
      <c r="C385" s="1425" t="s">
        <v>1055</v>
      </c>
      <c r="D385" s="913" t="s">
        <v>132</v>
      </c>
      <c r="E385" s="581" t="s">
        <v>133</v>
      </c>
      <c r="F385" s="1243" t="s">
        <v>1318</v>
      </c>
      <c r="G385" s="1238">
        <v>4390000</v>
      </c>
      <c r="H385" s="1219" t="s">
        <v>591</v>
      </c>
      <c r="I385" s="780"/>
      <c r="J385" s="1249">
        <v>40088</v>
      </c>
      <c r="K385" s="1248">
        <v>960000</v>
      </c>
      <c r="L385" s="1216">
        <f>G385+K385</f>
        <v>5350000</v>
      </c>
      <c r="M385" s="536" t="s">
        <v>1534</v>
      </c>
    </row>
    <row r="386" spans="1:13" ht="28.5" customHeight="1" x14ac:dyDescent="0.2">
      <c r="A386" s="1258"/>
      <c r="B386" s="912"/>
      <c r="C386" s="912"/>
      <c r="D386" s="914"/>
      <c r="E386" s="582"/>
      <c r="F386" s="1244"/>
      <c r="G386" s="1240"/>
      <c r="H386" s="1210"/>
      <c r="I386" s="780"/>
      <c r="J386" s="548">
        <v>40177</v>
      </c>
      <c r="K386" s="1215">
        <v>-3090000</v>
      </c>
      <c r="L386" s="1216">
        <f>L385+K386</f>
        <v>2260000</v>
      </c>
      <c r="M386" s="505" t="s">
        <v>1778</v>
      </c>
    </row>
    <row r="387" spans="1:13" ht="28.5" customHeight="1" x14ac:dyDescent="0.2">
      <c r="A387" s="1258"/>
      <c r="B387" s="912"/>
      <c r="C387" s="912"/>
      <c r="D387" s="914"/>
      <c r="E387" s="582"/>
      <c r="F387" s="1244"/>
      <c r="G387" s="1240"/>
      <c r="H387" s="1210"/>
      <c r="I387" s="780"/>
      <c r="J387" s="548">
        <v>40263</v>
      </c>
      <c r="K387" s="1215">
        <v>230000</v>
      </c>
      <c r="L387" s="1216">
        <f>L386+K387</f>
        <v>2490000</v>
      </c>
      <c r="M387" s="505" t="s">
        <v>447</v>
      </c>
    </row>
    <row r="388" spans="1:13" ht="28.5" customHeight="1" x14ac:dyDescent="0.2">
      <c r="A388" s="1208"/>
      <c r="B388" s="541"/>
      <c r="C388" s="538"/>
      <c r="D388" s="582"/>
      <c r="E388" s="1247"/>
      <c r="F388" s="1244"/>
      <c r="G388" s="1240"/>
      <c r="H388" s="1210"/>
      <c r="I388" s="780"/>
      <c r="J388" s="548">
        <v>40373</v>
      </c>
      <c r="K388" s="1215">
        <v>5310000</v>
      </c>
      <c r="L388" s="1216">
        <f t="shared" ref="L388:L389" si="66">L387+K388</f>
        <v>7800000</v>
      </c>
      <c r="M388" s="505" t="s">
        <v>447</v>
      </c>
    </row>
    <row r="389" spans="1:13" ht="28.5" customHeight="1" x14ac:dyDescent="0.2">
      <c r="A389" s="1226"/>
      <c r="B389" s="1227"/>
      <c r="C389" s="1228"/>
      <c r="D389" s="1223"/>
      <c r="E389" s="1223"/>
      <c r="F389" s="1229"/>
      <c r="G389" s="1230"/>
      <c r="H389" s="1231"/>
      <c r="I389" s="1445"/>
      <c r="J389" s="548">
        <v>40451</v>
      </c>
      <c r="K389" s="1215">
        <v>323114</v>
      </c>
      <c r="L389" s="1216">
        <f t="shared" si="66"/>
        <v>8123114</v>
      </c>
      <c r="M389" s="505" t="s">
        <v>447</v>
      </c>
    </row>
    <row r="390" spans="1:13" ht="28.5" customHeight="1" x14ac:dyDescent="0.2">
      <c r="A390" s="1257">
        <v>40079</v>
      </c>
      <c r="B390" s="1425" t="s">
        <v>1501</v>
      </c>
      <c r="C390" s="1425" t="s">
        <v>1502</v>
      </c>
      <c r="D390" s="913" t="s">
        <v>987</v>
      </c>
      <c r="E390" s="581" t="s">
        <v>133</v>
      </c>
      <c r="F390" s="1243" t="s">
        <v>1318</v>
      </c>
      <c r="G390" s="1238">
        <v>390000</v>
      </c>
      <c r="H390" s="1219" t="s">
        <v>591</v>
      </c>
      <c r="I390" s="780"/>
      <c r="J390" s="1249">
        <v>40088</v>
      </c>
      <c r="K390" s="1248">
        <v>90000</v>
      </c>
      <c r="L390" s="1216">
        <f>G390+K390</f>
        <v>480000</v>
      </c>
      <c r="M390" s="536" t="s">
        <v>1534</v>
      </c>
    </row>
    <row r="391" spans="1:13" ht="28.5" customHeight="1" x14ac:dyDescent="0.2">
      <c r="A391" s="1258"/>
      <c r="B391" s="912"/>
      <c r="C391" s="912"/>
      <c r="D391" s="914"/>
      <c r="E391" s="582"/>
      <c r="F391" s="1244"/>
      <c r="G391" s="1240"/>
      <c r="H391" s="1210"/>
      <c r="I391" s="780"/>
      <c r="J391" s="548">
        <v>40177</v>
      </c>
      <c r="K391" s="1215">
        <v>940000</v>
      </c>
      <c r="L391" s="1216">
        <f>L390+K391</f>
        <v>1420000</v>
      </c>
      <c r="M391" s="505" t="s">
        <v>1778</v>
      </c>
    </row>
    <row r="392" spans="1:13" ht="28.5" customHeight="1" x14ac:dyDescent="0.2">
      <c r="A392" s="1258"/>
      <c r="B392" s="912"/>
      <c r="C392" s="912"/>
      <c r="D392" s="914"/>
      <c r="E392" s="582"/>
      <c r="F392" s="1244"/>
      <c r="G392" s="1240"/>
      <c r="H392" s="1210"/>
      <c r="I392" s="780"/>
      <c r="J392" s="548">
        <v>40263</v>
      </c>
      <c r="K392" s="1215">
        <v>-980000</v>
      </c>
      <c r="L392" s="1216">
        <f>L391+K392</f>
        <v>440000</v>
      </c>
      <c r="M392" s="505" t="s">
        <v>447</v>
      </c>
    </row>
    <row r="393" spans="1:13" ht="28.5" customHeight="1" x14ac:dyDescent="0.2">
      <c r="A393" s="1208"/>
      <c r="B393" s="541"/>
      <c r="C393" s="538"/>
      <c r="D393" s="582"/>
      <c r="E393" s="1247"/>
      <c r="F393" s="1244"/>
      <c r="G393" s="1240"/>
      <c r="H393" s="1210"/>
      <c r="I393" s="780"/>
      <c r="J393" s="548">
        <v>40373</v>
      </c>
      <c r="K393" s="1215">
        <v>-140000</v>
      </c>
      <c r="L393" s="1216">
        <f t="shared" ref="L393:L394" si="67">L392+K393</f>
        <v>300000</v>
      </c>
      <c r="M393" s="505" t="s">
        <v>447</v>
      </c>
    </row>
    <row r="394" spans="1:13" ht="28.5" customHeight="1" x14ac:dyDescent="0.2">
      <c r="A394" s="1226"/>
      <c r="B394" s="1227"/>
      <c r="C394" s="1228"/>
      <c r="D394" s="1223"/>
      <c r="E394" s="1223"/>
      <c r="F394" s="1229"/>
      <c r="G394" s="1230"/>
      <c r="H394" s="1231"/>
      <c r="I394" s="1445"/>
      <c r="J394" s="548">
        <v>40451</v>
      </c>
      <c r="K394" s="1215">
        <v>1150556</v>
      </c>
      <c r="L394" s="1216">
        <f t="shared" si="67"/>
        <v>1450556</v>
      </c>
      <c r="M394" s="505" t="s">
        <v>447</v>
      </c>
    </row>
    <row r="395" spans="1:13" ht="28.5" customHeight="1" x14ac:dyDescent="0.2">
      <c r="A395" s="1257">
        <v>40079</v>
      </c>
      <c r="B395" s="1425" t="s">
        <v>1507</v>
      </c>
      <c r="C395" s="1425" t="s">
        <v>1503</v>
      </c>
      <c r="D395" s="913" t="s">
        <v>1190</v>
      </c>
      <c r="E395" s="581" t="s">
        <v>133</v>
      </c>
      <c r="F395" s="1243" t="s">
        <v>1318</v>
      </c>
      <c r="G395" s="1238">
        <v>230000</v>
      </c>
      <c r="H395" s="1219" t="s">
        <v>591</v>
      </c>
      <c r="I395" s="780"/>
      <c r="J395" s="1249">
        <v>40088</v>
      </c>
      <c r="K395" s="1248">
        <v>60000</v>
      </c>
      <c r="L395" s="1216">
        <f>G395+K395</f>
        <v>290000</v>
      </c>
      <c r="M395" s="536" t="s">
        <v>1534</v>
      </c>
    </row>
    <row r="396" spans="1:13" ht="28.5" customHeight="1" x14ac:dyDescent="0.2">
      <c r="A396" s="1258"/>
      <c r="B396" s="912"/>
      <c r="C396" s="912"/>
      <c r="D396" s="914"/>
      <c r="E396" s="582"/>
      <c r="F396" s="1244"/>
      <c r="G396" s="1240"/>
      <c r="H396" s="1210"/>
      <c r="I396" s="780"/>
      <c r="J396" s="548">
        <v>40177</v>
      </c>
      <c r="K396" s="1215">
        <v>-10000</v>
      </c>
      <c r="L396" s="1216">
        <f>L395+K396</f>
        <v>280000</v>
      </c>
      <c r="M396" s="505" t="s">
        <v>1778</v>
      </c>
    </row>
    <row r="397" spans="1:13" ht="28.5" customHeight="1" x14ac:dyDescent="0.2">
      <c r="A397" s="1258"/>
      <c r="B397" s="912"/>
      <c r="C397" s="912"/>
      <c r="D397" s="914"/>
      <c r="E397" s="582"/>
      <c r="F397" s="1244"/>
      <c r="G397" s="1240"/>
      <c r="H397" s="1210"/>
      <c r="I397" s="780"/>
      <c r="J397" s="548">
        <v>40263</v>
      </c>
      <c r="K397" s="1215">
        <v>130000</v>
      </c>
      <c r="L397" s="1216">
        <f>L396+K397</f>
        <v>410000</v>
      </c>
      <c r="M397" s="505" t="s">
        <v>447</v>
      </c>
    </row>
    <row r="398" spans="1:13" ht="28.5" customHeight="1" x14ac:dyDescent="0.2">
      <c r="A398" s="1208"/>
      <c r="B398" s="541"/>
      <c r="C398" s="538"/>
      <c r="D398" s="582"/>
      <c r="E398" s="1247"/>
      <c r="F398" s="1244"/>
      <c r="G398" s="1240"/>
      <c r="H398" s="1210"/>
      <c r="I398" s="780"/>
      <c r="J398" s="548">
        <v>40373</v>
      </c>
      <c r="K398" s="1215">
        <v>-110000</v>
      </c>
      <c r="L398" s="1216">
        <f t="shared" ref="L398:L399" si="68">L397+K398</f>
        <v>300000</v>
      </c>
      <c r="M398" s="505" t="s">
        <v>447</v>
      </c>
    </row>
    <row r="399" spans="1:13" ht="28.5" customHeight="1" x14ac:dyDescent="0.2">
      <c r="A399" s="1226"/>
      <c r="B399" s="1227"/>
      <c r="C399" s="1228"/>
      <c r="D399" s="1223"/>
      <c r="E399" s="1223"/>
      <c r="F399" s="1229"/>
      <c r="G399" s="1230"/>
      <c r="H399" s="1231"/>
      <c r="I399" s="1445"/>
      <c r="J399" s="548">
        <v>40451</v>
      </c>
      <c r="K399" s="1215">
        <v>-9889</v>
      </c>
      <c r="L399" s="1216">
        <f t="shared" si="68"/>
        <v>290111</v>
      </c>
      <c r="M399" s="505" t="s">
        <v>447</v>
      </c>
    </row>
    <row r="400" spans="1:13" ht="28.5" customHeight="1" x14ac:dyDescent="0.2">
      <c r="A400" s="1257">
        <v>40079</v>
      </c>
      <c r="B400" s="1425" t="s">
        <v>1504</v>
      </c>
      <c r="C400" s="1425" t="s">
        <v>1505</v>
      </c>
      <c r="D400" s="913" t="s">
        <v>1310</v>
      </c>
      <c r="E400" s="581" t="s">
        <v>133</v>
      </c>
      <c r="F400" s="1243" t="s">
        <v>1318</v>
      </c>
      <c r="G400" s="1238">
        <v>30000</v>
      </c>
      <c r="H400" s="1219" t="s">
        <v>591</v>
      </c>
      <c r="I400" s="780"/>
      <c r="J400" s="1249">
        <v>40088</v>
      </c>
      <c r="K400" s="1248">
        <v>10000</v>
      </c>
      <c r="L400" s="1216">
        <f>G400+K400</f>
        <v>40000</v>
      </c>
      <c r="M400" s="536" t="s">
        <v>1534</v>
      </c>
    </row>
    <row r="401" spans="1:13" ht="28.5" customHeight="1" x14ac:dyDescent="0.2">
      <c r="A401" s="1258"/>
      <c r="B401" s="912"/>
      <c r="C401" s="912"/>
      <c r="D401" s="914"/>
      <c r="E401" s="582"/>
      <c r="F401" s="1244"/>
      <c r="G401" s="1240"/>
      <c r="H401" s="1210"/>
      <c r="I401" s="780"/>
      <c r="J401" s="548">
        <v>40177</v>
      </c>
      <c r="K401" s="1215">
        <v>120000</v>
      </c>
      <c r="L401" s="1216">
        <f>L400+K401</f>
        <v>160000</v>
      </c>
      <c r="M401" s="505" t="s">
        <v>1778</v>
      </c>
    </row>
    <row r="402" spans="1:13" ht="28.5" customHeight="1" x14ac:dyDescent="0.2">
      <c r="A402" s="1258"/>
      <c r="B402" s="912"/>
      <c r="C402" s="912"/>
      <c r="D402" s="914"/>
      <c r="E402" s="582"/>
      <c r="F402" s="1244"/>
      <c r="G402" s="1240"/>
      <c r="H402" s="1210"/>
      <c r="I402" s="780"/>
      <c r="J402" s="548">
        <v>40263</v>
      </c>
      <c r="K402" s="1215">
        <v>10000</v>
      </c>
      <c r="L402" s="1216">
        <f>L401+K402</f>
        <v>170000</v>
      </c>
      <c r="M402" s="505" t="s">
        <v>447</v>
      </c>
    </row>
    <row r="403" spans="1:13" ht="28.5" customHeight="1" x14ac:dyDescent="0.2">
      <c r="A403" s="1208"/>
      <c r="B403" s="541"/>
      <c r="C403" s="538"/>
      <c r="D403" s="582"/>
      <c r="E403" s="1247"/>
      <c r="F403" s="1244"/>
      <c r="G403" s="1240"/>
      <c r="H403" s="1210"/>
      <c r="I403" s="780"/>
      <c r="J403" s="548">
        <v>40373</v>
      </c>
      <c r="K403" s="1215">
        <v>-70000</v>
      </c>
      <c r="L403" s="1216">
        <f t="shared" ref="L403:L404" si="69">L402+K403</f>
        <v>100000</v>
      </c>
      <c r="M403" s="505" t="s">
        <v>447</v>
      </c>
    </row>
    <row r="404" spans="1:13" ht="28.5" customHeight="1" x14ac:dyDescent="0.2">
      <c r="A404" s="1208"/>
      <c r="B404" s="1224"/>
      <c r="C404" s="1209"/>
      <c r="D404" s="1210"/>
      <c r="E404" s="1210"/>
      <c r="F404" s="1211"/>
      <c r="G404" s="1212"/>
      <c r="H404" s="1225"/>
      <c r="I404" s="780"/>
      <c r="J404" s="548">
        <v>40451</v>
      </c>
      <c r="K404" s="1215">
        <v>45056</v>
      </c>
      <c r="L404" s="1216">
        <f t="shared" si="69"/>
        <v>145056</v>
      </c>
      <c r="M404" s="505" t="s">
        <v>447</v>
      </c>
    </row>
    <row r="405" spans="1:13" ht="28.5" customHeight="1" x14ac:dyDescent="0.2">
      <c r="A405" s="1226"/>
      <c r="B405" s="1227"/>
      <c r="C405" s="1228"/>
      <c r="D405" s="1223"/>
      <c r="E405" s="1223"/>
      <c r="F405" s="1229"/>
      <c r="G405" s="1230"/>
      <c r="H405" s="1231"/>
      <c r="I405" s="1445"/>
      <c r="J405" s="548">
        <v>40480</v>
      </c>
      <c r="K405" s="1215">
        <v>-145056</v>
      </c>
      <c r="L405" s="1216">
        <f t="shared" ref="L405" si="70">L404+K405</f>
        <v>0</v>
      </c>
      <c r="M405" s="505" t="s">
        <v>1438</v>
      </c>
    </row>
    <row r="406" spans="1:13" ht="28.5" customHeight="1" x14ac:dyDescent="0.2">
      <c r="A406" s="1257">
        <v>40079</v>
      </c>
      <c r="B406" s="1425" t="s">
        <v>1506</v>
      </c>
      <c r="C406" s="1425" t="s">
        <v>706</v>
      </c>
      <c r="D406" s="913" t="s">
        <v>704</v>
      </c>
      <c r="E406" s="581" t="s">
        <v>133</v>
      </c>
      <c r="F406" s="1243" t="s">
        <v>1318</v>
      </c>
      <c r="G406" s="1238">
        <v>240000</v>
      </c>
      <c r="H406" s="1219" t="s">
        <v>591</v>
      </c>
      <c r="I406" s="780"/>
      <c r="J406" s="1249">
        <v>40088</v>
      </c>
      <c r="K406" s="1248">
        <v>60000</v>
      </c>
      <c r="L406" s="1216">
        <f>G406+K406</f>
        <v>300000</v>
      </c>
      <c r="M406" s="536" t="s">
        <v>1534</v>
      </c>
    </row>
    <row r="407" spans="1:13" ht="28.5" customHeight="1" x14ac:dyDescent="0.2">
      <c r="A407" s="1258"/>
      <c r="B407" s="912"/>
      <c r="C407" s="912"/>
      <c r="D407" s="914"/>
      <c r="E407" s="582"/>
      <c r="F407" s="1244"/>
      <c r="G407" s="1240"/>
      <c r="H407" s="1210"/>
      <c r="I407" s="780"/>
      <c r="J407" s="548">
        <v>40177</v>
      </c>
      <c r="K407" s="1215">
        <v>350000</v>
      </c>
      <c r="L407" s="1216">
        <f>L406+K407</f>
        <v>650000</v>
      </c>
      <c r="M407" s="505" t="s">
        <v>1778</v>
      </c>
    </row>
    <row r="408" spans="1:13" ht="28.5" customHeight="1" x14ac:dyDescent="0.2">
      <c r="A408" s="1258"/>
      <c r="B408" s="912"/>
      <c r="C408" s="912"/>
      <c r="D408" s="914"/>
      <c r="E408" s="582"/>
      <c r="F408" s="1244"/>
      <c r="G408" s="1240"/>
      <c r="H408" s="1210"/>
      <c r="I408" s="780"/>
      <c r="J408" s="548">
        <v>40263</v>
      </c>
      <c r="K408" s="1215">
        <v>1360000</v>
      </c>
      <c r="L408" s="1216">
        <f>L407+K408</f>
        <v>2010000</v>
      </c>
      <c r="M408" s="505" t="s">
        <v>447</v>
      </c>
    </row>
    <row r="409" spans="1:13" ht="28.5" customHeight="1" x14ac:dyDescent="0.2">
      <c r="A409" s="1208"/>
      <c r="B409" s="541"/>
      <c r="C409" s="538"/>
      <c r="D409" s="582"/>
      <c r="E409" s="1247"/>
      <c r="F409" s="1244"/>
      <c r="G409" s="1240"/>
      <c r="H409" s="1210"/>
      <c r="I409" s="780"/>
      <c r="J409" s="548">
        <v>40373</v>
      </c>
      <c r="K409" s="1215">
        <v>-1810000</v>
      </c>
      <c r="L409" s="1216">
        <f t="shared" ref="L409:L410" si="71">L408+K409</f>
        <v>200000</v>
      </c>
      <c r="M409" s="505" t="s">
        <v>447</v>
      </c>
    </row>
    <row r="410" spans="1:13" ht="28.5" customHeight="1" x14ac:dyDescent="0.2">
      <c r="A410" s="1226"/>
      <c r="B410" s="1227"/>
      <c r="C410" s="1228"/>
      <c r="D410" s="1223"/>
      <c r="E410" s="1223"/>
      <c r="F410" s="1229"/>
      <c r="G410" s="1230"/>
      <c r="H410" s="1231"/>
      <c r="I410" s="1445"/>
      <c r="J410" s="548">
        <v>40451</v>
      </c>
      <c r="K410" s="1215">
        <v>235167</v>
      </c>
      <c r="L410" s="1216">
        <f t="shared" si="71"/>
        <v>435167</v>
      </c>
      <c r="M410" s="505" t="s">
        <v>447</v>
      </c>
    </row>
    <row r="411" spans="1:13" ht="28.5" customHeight="1" x14ac:dyDescent="0.2">
      <c r="A411" s="1429">
        <v>40081</v>
      </c>
      <c r="B411" s="540" t="s">
        <v>1515</v>
      </c>
      <c r="C411" s="540" t="s">
        <v>1481</v>
      </c>
      <c r="D411" s="584" t="s">
        <v>132</v>
      </c>
      <c r="E411" s="581" t="s">
        <v>133</v>
      </c>
      <c r="F411" s="1243" t="s">
        <v>1318</v>
      </c>
      <c r="G411" s="1238">
        <v>440000</v>
      </c>
      <c r="H411" s="1219" t="s">
        <v>591</v>
      </c>
      <c r="I411" s="780"/>
      <c r="J411" s="5">
        <v>40088</v>
      </c>
      <c r="K411" s="68">
        <v>100000</v>
      </c>
      <c r="L411" s="1216">
        <f>G411+K411</f>
        <v>540000</v>
      </c>
      <c r="M411" s="506" t="s">
        <v>1534</v>
      </c>
    </row>
    <row r="412" spans="1:13" ht="28.5" customHeight="1" x14ac:dyDescent="0.2">
      <c r="A412" s="1253"/>
      <c r="B412" s="541"/>
      <c r="C412" s="541"/>
      <c r="D412" s="585"/>
      <c r="E412" s="582"/>
      <c r="F412" s="1244"/>
      <c r="G412" s="1240"/>
      <c r="H412" s="1210"/>
      <c r="I412" s="780"/>
      <c r="J412" s="548">
        <v>40177</v>
      </c>
      <c r="K412" s="1215">
        <v>20000</v>
      </c>
      <c r="L412" s="1216">
        <f>L411+K412</f>
        <v>560000</v>
      </c>
      <c r="M412" s="505" t="s">
        <v>1778</v>
      </c>
    </row>
    <row r="413" spans="1:13" ht="28.5" customHeight="1" x14ac:dyDescent="0.2">
      <c r="A413" s="1253"/>
      <c r="B413" s="541"/>
      <c r="C413" s="541"/>
      <c r="D413" s="585"/>
      <c r="E413" s="582"/>
      <c r="F413" s="1244"/>
      <c r="G413" s="1240"/>
      <c r="H413" s="1210"/>
      <c r="I413" s="780"/>
      <c r="J413" s="548">
        <v>40263</v>
      </c>
      <c r="K413" s="1215">
        <v>-290000</v>
      </c>
      <c r="L413" s="1216">
        <f>L412+K413</f>
        <v>270000</v>
      </c>
      <c r="M413" s="505" t="s">
        <v>447</v>
      </c>
    </row>
    <row r="414" spans="1:13" ht="28.5" customHeight="1" x14ac:dyDescent="0.2">
      <c r="A414" s="1208"/>
      <c r="B414" s="541"/>
      <c r="C414" s="538"/>
      <c r="D414" s="582"/>
      <c r="E414" s="1247"/>
      <c r="F414" s="1244"/>
      <c r="G414" s="1240"/>
      <c r="H414" s="1210"/>
      <c r="I414" s="780"/>
      <c r="J414" s="548">
        <v>40373</v>
      </c>
      <c r="K414" s="1215">
        <v>-70000</v>
      </c>
      <c r="L414" s="1216">
        <f t="shared" ref="L414:L415" si="72">L413+K414</f>
        <v>200000</v>
      </c>
      <c r="M414" s="505" t="s">
        <v>447</v>
      </c>
    </row>
    <row r="415" spans="1:13" ht="28.5" customHeight="1" x14ac:dyDescent="0.2">
      <c r="A415" s="1226"/>
      <c r="B415" s="1227"/>
      <c r="C415" s="1228"/>
      <c r="D415" s="1223"/>
      <c r="E415" s="1223"/>
      <c r="F415" s="1229"/>
      <c r="G415" s="1230"/>
      <c r="H415" s="1231"/>
      <c r="I415" s="1445"/>
      <c r="J415" s="548">
        <v>40451</v>
      </c>
      <c r="K415" s="1215">
        <v>-54944</v>
      </c>
      <c r="L415" s="1216">
        <f t="shared" si="72"/>
        <v>145056</v>
      </c>
      <c r="M415" s="505" t="s">
        <v>447</v>
      </c>
    </row>
    <row r="416" spans="1:13" ht="28.5" customHeight="1" x14ac:dyDescent="0.2">
      <c r="A416" s="1429">
        <v>40100</v>
      </c>
      <c r="B416" s="540" t="s">
        <v>1539</v>
      </c>
      <c r="C416" s="540" t="s">
        <v>1541</v>
      </c>
      <c r="D416" s="584" t="s">
        <v>985</v>
      </c>
      <c r="E416" s="581" t="s">
        <v>133</v>
      </c>
      <c r="F416" s="1243" t="s">
        <v>1318</v>
      </c>
      <c r="G416" s="1238">
        <v>570000</v>
      </c>
      <c r="H416" s="1219" t="s">
        <v>591</v>
      </c>
      <c r="I416" s="780"/>
      <c r="J416" s="548">
        <v>40177</v>
      </c>
      <c r="K416" s="68">
        <v>1030000</v>
      </c>
      <c r="L416" s="1216">
        <f>G416+K416</f>
        <v>1600000</v>
      </c>
      <c r="M416" s="505" t="s">
        <v>1778</v>
      </c>
    </row>
    <row r="417" spans="1:13" ht="28.5" customHeight="1" x14ac:dyDescent="0.2">
      <c r="A417" s="1253"/>
      <c r="B417" s="541"/>
      <c r="C417" s="541"/>
      <c r="D417" s="585"/>
      <c r="E417" s="582"/>
      <c r="F417" s="1244"/>
      <c r="G417" s="1240"/>
      <c r="H417" s="1210"/>
      <c r="I417" s="780"/>
      <c r="J417" s="548">
        <v>40263</v>
      </c>
      <c r="K417" s="1215">
        <v>-880000</v>
      </c>
      <c r="L417" s="1216">
        <f>L416+K417</f>
        <v>720000</v>
      </c>
      <c r="M417" s="505" t="s">
        <v>447</v>
      </c>
    </row>
    <row r="418" spans="1:13" ht="28.5" customHeight="1" x14ac:dyDescent="0.2">
      <c r="A418" s="1208"/>
      <c r="B418" s="541"/>
      <c r="C418" s="538"/>
      <c r="D418" s="582"/>
      <c r="E418" s="1247"/>
      <c r="F418" s="1244"/>
      <c r="G418" s="1240"/>
      <c r="H418" s="1210"/>
      <c r="I418" s="780"/>
      <c r="J418" s="548">
        <v>40373</v>
      </c>
      <c r="K418" s="1215">
        <v>-320000</v>
      </c>
      <c r="L418" s="1216">
        <f t="shared" ref="L418:L419" si="73">L417+K418</f>
        <v>400000</v>
      </c>
      <c r="M418" s="505" t="s">
        <v>447</v>
      </c>
    </row>
    <row r="419" spans="1:13" ht="28.5" customHeight="1" x14ac:dyDescent="0.2">
      <c r="A419" s="1226"/>
      <c r="B419" s="1227"/>
      <c r="C419" s="1228"/>
      <c r="D419" s="1223"/>
      <c r="E419" s="1223"/>
      <c r="F419" s="1229"/>
      <c r="G419" s="1230"/>
      <c r="H419" s="1231"/>
      <c r="I419" s="1445"/>
      <c r="J419" s="548">
        <v>40451</v>
      </c>
      <c r="K419" s="1215">
        <v>180222</v>
      </c>
      <c r="L419" s="1216">
        <f t="shared" si="73"/>
        <v>580222</v>
      </c>
      <c r="M419" s="505" t="s">
        <v>447</v>
      </c>
    </row>
    <row r="420" spans="1:13" ht="28.5" customHeight="1" x14ac:dyDescent="0.2">
      <c r="A420" s="1429">
        <v>40100</v>
      </c>
      <c r="B420" s="540" t="s">
        <v>1540</v>
      </c>
      <c r="C420" s="540" t="s">
        <v>1370</v>
      </c>
      <c r="D420" s="584" t="s">
        <v>1122</v>
      </c>
      <c r="E420" s="581" t="s">
        <v>133</v>
      </c>
      <c r="F420" s="1243" t="s">
        <v>1318</v>
      </c>
      <c r="G420" s="1238">
        <v>4860000</v>
      </c>
      <c r="H420" s="1219" t="s">
        <v>591</v>
      </c>
      <c r="I420" s="780"/>
      <c r="J420" s="548">
        <v>40177</v>
      </c>
      <c r="K420" s="68">
        <v>-2900000</v>
      </c>
      <c r="L420" s="1216">
        <f>G420+K420</f>
        <v>1960000</v>
      </c>
      <c r="M420" s="505" t="s">
        <v>1778</v>
      </c>
    </row>
    <row r="421" spans="1:13" ht="28.5" customHeight="1" x14ac:dyDescent="0.2">
      <c r="A421" s="1253"/>
      <c r="B421" s="541"/>
      <c r="C421" s="541"/>
      <c r="D421" s="585"/>
      <c r="E421" s="582"/>
      <c r="F421" s="1244"/>
      <c r="G421" s="1240"/>
      <c r="H421" s="1210"/>
      <c r="I421" s="780"/>
      <c r="J421" s="548">
        <v>40263</v>
      </c>
      <c r="K421" s="1215">
        <v>-1600000</v>
      </c>
      <c r="L421" s="1216">
        <f>L420+K421</f>
        <v>360000</v>
      </c>
      <c r="M421" s="505" t="s">
        <v>447</v>
      </c>
    </row>
    <row r="422" spans="1:13" ht="28.5" customHeight="1" x14ac:dyDescent="0.2">
      <c r="A422" s="1208"/>
      <c r="B422" s="541"/>
      <c r="C422" s="538"/>
      <c r="D422" s="582"/>
      <c r="E422" s="1247"/>
      <c r="F422" s="1244"/>
      <c r="G422" s="1240"/>
      <c r="H422" s="1210"/>
      <c r="I422" s="780"/>
      <c r="J422" s="548">
        <v>40373</v>
      </c>
      <c r="K422" s="1215">
        <v>-260000</v>
      </c>
      <c r="L422" s="1216">
        <f t="shared" ref="L422:L423" si="74">L421+K422</f>
        <v>100000</v>
      </c>
      <c r="M422" s="505" t="s">
        <v>447</v>
      </c>
    </row>
    <row r="423" spans="1:13" ht="28.5" customHeight="1" x14ac:dyDescent="0.2">
      <c r="A423" s="1226"/>
      <c r="B423" s="1227"/>
      <c r="C423" s="1228"/>
      <c r="D423" s="1223"/>
      <c r="E423" s="1223"/>
      <c r="F423" s="1229"/>
      <c r="G423" s="1230"/>
      <c r="H423" s="1231"/>
      <c r="I423" s="1445"/>
      <c r="J423" s="548">
        <v>40451</v>
      </c>
      <c r="K423" s="1215">
        <v>45056</v>
      </c>
      <c r="L423" s="1216">
        <f t="shared" si="74"/>
        <v>145056</v>
      </c>
      <c r="M423" s="505" t="s">
        <v>447</v>
      </c>
    </row>
    <row r="424" spans="1:13" ht="29.25" customHeight="1" x14ac:dyDescent="0.2">
      <c r="A424" s="1429">
        <v>40107</v>
      </c>
      <c r="B424" s="540" t="s">
        <v>1543</v>
      </c>
      <c r="C424" s="540" t="s">
        <v>1416</v>
      </c>
      <c r="D424" s="584" t="s">
        <v>581</v>
      </c>
      <c r="E424" s="581" t="s">
        <v>133</v>
      </c>
      <c r="F424" s="1243" t="s">
        <v>1318</v>
      </c>
      <c r="G424" s="1238">
        <v>410000</v>
      </c>
      <c r="H424" s="1219" t="s">
        <v>591</v>
      </c>
      <c r="I424" s="780"/>
      <c r="J424" s="332">
        <v>40200</v>
      </c>
      <c r="K424" s="68">
        <v>20000</v>
      </c>
      <c r="L424" s="1216">
        <f>K424+G424</f>
        <v>430000</v>
      </c>
      <c r="M424" s="507" t="s">
        <v>1779</v>
      </c>
    </row>
    <row r="425" spans="1:13" ht="29.25" customHeight="1" x14ac:dyDescent="0.2">
      <c r="A425" s="1253"/>
      <c r="B425" s="541"/>
      <c r="C425" s="541"/>
      <c r="D425" s="585"/>
      <c r="E425" s="582"/>
      <c r="F425" s="1244"/>
      <c r="G425" s="1240"/>
      <c r="H425" s="1210"/>
      <c r="I425" s="780"/>
      <c r="J425" s="548">
        <v>40263</v>
      </c>
      <c r="K425" s="1215">
        <v>400000</v>
      </c>
      <c r="L425" s="1216">
        <f>L424+K425</f>
        <v>830000</v>
      </c>
      <c r="M425" s="505" t="s">
        <v>447</v>
      </c>
    </row>
    <row r="426" spans="1:13" ht="28.5" customHeight="1" x14ac:dyDescent="0.2">
      <c r="A426" s="1208"/>
      <c r="B426" s="541"/>
      <c r="C426" s="538"/>
      <c r="D426" s="582"/>
      <c r="E426" s="1247"/>
      <c r="F426" s="1244"/>
      <c r="G426" s="1240"/>
      <c r="H426" s="1210"/>
      <c r="I426" s="780"/>
      <c r="J426" s="548">
        <v>40373</v>
      </c>
      <c r="K426" s="1215">
        <v>-430000</v>
      </c>
      <c r="L426" s="1216">
        <f t="shared" ref="L426:L427" si="75">L425+K426</f>
        <v>400000</v>
      </c>
      <c r="M426" s="505" t="s">
        <v>447</v>
      </c>
    </row>
    <row r="427" spans="1:13" ht="28.5" customHeight="1" x14ac:dyDescent="0.2">
      <c r="A427" s="1226"/>
      <c r="B427" s="1227"/>
      <c r="C427" s="1228"/>
      <c r="D427" s="1223"/>
      <c r="E427" s="1223"/>
      <c r="F427" s="1229"/>
      <c r="G427" s="1230"/>
      <c r="H427" s="1231"/>
      <c r="I427" s="1445"/>
      <c r="J427" s="548">
        <v>40451</v>
      </c>
      <c r="K427" s="1215">
        <v>180222</v>
      </c>
      <c r="L427" s="1216">
        <f t="shared" si="75"/>
        <v>580222</v>
      </c>
      <c r="M427" s="505" t="s">
        <v>447</v>
      </c>
    </row>
    <row r="428" spans="1:13" ht="29.25" customHeight="1" x14ac:dyDescent="0.2">
      <c r="A428" s="1429">
        <v>40109</v>
      </c>
      <c r="B428" s="540" t="s">
        <v>1546</v>
      </c>
      <c r="C428" s="540" t="s">
        <v>1547</v>
      </c>
      <c r="D428" s="584" t="s">
        <v>1074</v>
      </c>
      <c r="E428" s="581" t="s">
        <v>133</v>
      </c>
      <c r="F428" s="1243" t="s">
        <v>1318</v>
      </c>
      <c r="G428" s="1238">
        <v>93660000</v>
      </c>
      <c r="H428" s="1219" t="s">
        <v>591</v>
      </c>
      <c r="I428" s="780"/>
      <c r="J428" s="5">
        <v>40200</v>
      </c>
      <c r="K428" s="68">
        <v>4370000</v>
      </c>
      <c r="L428" s="1216">
        <f>K428+G428</f>
        <v>98030000</v>
      </c>
      <c r="M428" s="507" t="s">
        <v>1779</v>
      </c>
    </row>
    <row r="429" spans="1:13" ht="29.25" customHeight="1" x14ac:dyDescent="0.2">
      <c r="A429" s="1253"/>
      <c r="B429" s="541"/>
      <c r="C429" s="541"/>
      <c r="D429" s="585"/>
      <c r="E429" s="582"/>
      <c r="F429" s="1244"/>
      <c r="G429" s="1240"/>
      <c r="H429" s="1210"/>
      <c r="I429" s="780"/>
      <c r="J429" s="548">
        <v>40263</v>
      </c>
      <c r="K429" s="1215">
        <v>23880000</v>
      </c>
      <c r="L429" s="1216">
        <f>L428+K429</f>
        <v>121910000</v>
      </c>
      <c r="M429" s="505" t="s">
        <v>447</v>
      </c>
    </row>
    <row r="430" spans="1:13" ht="28.5" customHeight="1" x14ac:dyDescent="0.2">
      <c r="A430" s="1208"/>
      <c r="B430" s="541"/>
      <c r="C430" s="538"/>
      <c r="D430" s="582"/>
      <c r="E430" s="1247"/>
      <c r="F430" s="1244"/>
      <c r="G430" s="1240"/>
      <c r="H430" s="1210"/>
      <c r="I430" s="780"/>
      <c r="J430" s="548">
        <v>40373</v>
      </c>
      <c r="K430" s="1215">
        <v>-16610000</v>
      </c>
      <c r="L430" s="1216">
        <f t="shared" ref="L430:L431" si="76">L429+K430</f>
        <v>105300000</v>
      </c>
      <c r="M430" s="505" t="s">
        <v>447</v>
      </c>
    </row>
    <row r="431" spans="1:13" ht="28.5" customHeight="1" x14ac:dyDescent="0.2">
      <c r="A431" s="1226"/>
      <c r="B431" s="1227"/>
      <c r="C431" s="1228"/>
      <c r="D431" s="1223"/>
      <c r="E431" s="1223"/>
      <c r="F431" s="1229"/>
      <c r="G431" s="1230"/>
      <c r="H431" s="1231"/>
      <c r="I431" s="1445"/>
      <c r="J431" s="548">
        <v>40451</v>
      </c>
      <c r="K431" s="1215">
        <v>1751033</v>
      </c>
      <c r="L431" s="1216">
        <f t="shared" si="76"/>
        <v>107051033</v>
      </c>
      <c r="M431" s="505" t="s">
        <v>447</v>
      </c>
    </row>
    <row r="432" spans="1:13" ht="29.25" customHeight="1" x14ac:dyDescent="0.2">
      <c r="A432" s="1429">
        <v>40109</v>
      </c>
      <c r="B432" s="540" t="s">
        <v>1548</v>
      </c>
      <c r="C432" s="540" t="s">
        <v>1549</v>
      </c>
      <c r="D432" s="584" t="s">
        <v>1550</v>
      </c>
      <c r="E432" s="581" t="s">
        <v>133</v>
      </c>
      <c r="F432" s="1243" t="s">
        <v>1318</v>
      </c>
      <c r="G432" s="1238">
        <v>760000</v>
      </c>
      <c r="H432" s="1219" t="s">
        <v>591</v>
      </c>
      <c r="I432" s="780"/>
      <c r="J432" s="332">
        <v>40200</v>
      </c>
      <c r="K432" s="68">
        <v>40000</v>
      </c>
      <c r="L432" s="1216">
        <f>K432+G432</f>
        <v>800000</v>
      </c>
      <c r="M432" s="507" t="s">
        <v>1779</v>
      </c>
    </row>
    <row r="433" spans="1:13" ht="29.25" customHeight="1" x14ac:dyDescent="0.2">
      <c r="A433" s="1253"/>
      <c r="B433" s="541"/>
      <c r="C433" s="541"/>
      <c r="D433" s="585"/>
      <c r="E433" s="582"/>
      <c r="F433" s="1244"/>
      <c r="G433" s="1240"/>
      <c r="H433" s="1210"/>
      <c r="I433" s="780"/>
      <c r="J433" s="548">
        <v>40263</v>
      </c>
      <c r="K433" s="1215">
        <v>-760000</v>
      </c>
      <c r="L433" s="1216">
        <f>L432+K433</f>
        <v>40000</v>
      </c>
      <c r="M433" s="505" t="s">
        <v>447</v>
      </c>
    </row>
    <row r="434" spans="1:13" ht="29.25" customHeight="1" x14ac:dyDescent="0.2">
      <c r="A434" s="1253"/>
      <c r="B434" s="541"/>
      <c r="C434" s="541"/>
      <c r="D434" s="585"/>
      <c r="E434" s="582"/>
      <c r="F434" s="1244"/>
      <c r="G434" s="1240"/>
      <c r="H434" s="1210"/>
      <c r="I434" s="780"/>
      <c r="J434" s="548">
        <v>40310</v>
      </c>
      <c r="K434" s="1215">
        <v>2630000</v>
      </c>
      <c r="L434" s="1216">
        <f>L433+K434</f>
        <v>2670000</v>
      </c>
      <c r="M434" s="505" t="s">
        <v>447</v>
      </c>
    </row>
    <row r="435" spans="1:13" ht="28.5" customHeight="1" x14ac:dyDescent="0.2">
      <c r="A435" s="1208"/>
      <c r="B435" s="541"/>
      <c r="C435" s="538"/>
      <c r="D435" s="582"/>
      <c r="E435" s="1247"/>
      <c r="F435" s="1244"/>
      <c r="G435" s="1240"/>
      <c r="H435" s="1210"/>
      <c r="I435" s="780"/>
      <c r="J435" s="548">
        <v>40373</v>
      </c>
      <c r="K435" s="1215">
        <v>-770000</v>
      </c>
      <c r="L435" s="1216">
        <f t="shared" ref="L435:L436" si="77">L434+K435</f>
        <v>1900000</v>
      </c>
      <c r="M435" s="505" t="s">
        <v>447</v>
      </c>
    </row>
    <row r="436" spans="1:13" ht="28.5" customHeight="1" x14ac:dyDescent="0.2">
      <c r="A436" s="1226"/>
      <c r="B436" s="1227"/>
      <c r="C436" s="1228"/>
      <c r="D436" s="1223"/>
      <c r="E436" s="1223"/>
      <c r="F436" s="1229"/>
      <c r="G436" s="1230"/>
      <c r="H436" s="1231"/>
      <c r="I436" s="1445"/>
      <c r="J436" s="548">
        <v>40451</v>
      </c>
      <c r="K436" s="1215">
        <v>565945</v>
      </c>
      <c r="L436" s="1216">
        <f t="shared" si="77"/>
        <v>2465945</v>
      </c>
      <c r="M436" s="505" t="s">
        <v>447</v>
      </c>
    </row>
    <row r="437" spans="1:13" ht="29.25" customHeight="1" x14ac:dyDescent="0.2">
      <c r="A437" s="139">
        <v>40114</v>
      </c>
      <c r="B437" s="1440" t="s">
        <v>1552</v>
      </c>
      <c r="C437" s="1440" t="s">
        <v>1553</v>
      </c>
      <c r="D437" s="1441" t="s">
        <v>1026</v>
      </c>
      <c r="E437" s="778" t="s">
        <v>133</v>
      </c>
      <c r="F437" s="1259" t="s">
        <v>1318</v>
      </c>
      <c r="G437" s="1260">
        <v>1070000</v>
      </c>
      <c r="H437" s="1237" t="s">
        <v>591</v>
      </c>
      <c r="I437" s="1445"/>
      <c r="J437" s="5">
        <v>40289</v>
      </c>
      <c r="K437" s="68">
        <v>-1070000</v>
      </c>
      <c r="L437" s="1216">
        <v>0</v>
      </c>
      <c r="M437" s="507" t="s">
        <v>1438</v>
      </c>
    </row>
    <row r="438" spans="1:13" ht="29.25" customHeight="1" x14ac:dyDescent="0.2">
      <c r="A438" s="139">
        <v>40114</v>
      </c>
      <c r="B438" s="1440" t="s">
        <v>1554</v>
      </c>
      <c r="C438" s="1440" t="s">
        <v>1555</v>
      </c>
      <c r="D438" s="1441" t="s">
        <v>1550</v>
      </c>
      <c r="E438" s="778" t="s">
        <v>133</v>
      </c>
      <c r="F438" s="1259" t="s">
        <v>1318</v>
      </c>
      <c r="G438" s="1260">
        <v>510000</v>
      </c>
      <c r="H438" s="1237" t="s">
        <v>591</v>
      </c>
      <c r="I438" s="1445"/>
      <c r="J438" s="5">
        <v>40289</v>
      </c>
      <c r="K438" s="68">
        <v>-510000</v>
      </c>
      <c r="L438" s="1216">
        <v>0</v>
      </c>
      <c r="M438" s="507" t="s">
        <v>1438</v>
      </c>
    </row>
    <row r="439" spans="1:13" ht="29.25" customHeight="1" x14ac:dyDescent="0.2">
      <c r="A439" s="1429">
        <v>40116</v>
      </c>
      <c r="B439" s="1425" t="s">
        <v>1618</v>
      </c>
      <c r="C439" s="1425" t="s">
        <v>1619</v>
      </c>
      <c r="D439" s="913" t="s">
        <v>985</v>
      </c>
      <c r="E439" s="581" t="s">
        <v>133</v>
      </c>
      <c r="F439" s="1243" t="s">
        <v>1318</v>
      </c>
      <c r="G439" s="1238">
        <v>70000</v>
      </c>
      <c r="H439" s="1219" t="s">
        <v>591</v>
      </c>
      <c r="I439" s="780"/>
      <c r="J439" s="5">
        <v>40200</v>
      </c>
      <c r="K439" s="68">
        <v>10000</v>
      </c>
      <c r="L439" s="1216">
        <f t="shared" ref="L439:L459" si="78">K439+G439</f>
        <v>80000</v>
      </c>
      <c r="M439" s="507" t="s">
        <v>1779</v>
      </c>
    </row>
    <row r="440" spans="1:13" ht="29.25" customHeight="1" x14ac:dyDescent="0.2">
      <c r="A440" s="1253"/>
      <c r="B440" s="912"/>
      <c r="C440" s="912"/>
      <c r="D440" s="914"/>
      <c r="E440" s="582"/>
      <c r="F440" s="1244"/>
      <c r="G440" s="1240"/>
      <c r="H440" s="1210"/>
      <c r="I440" s="780"/>
      <c r="J440" s="548">
        <v>40263</v>
      </c>
      <c r="K440" s="1215">
        <v>10000</v>
      </c>
      <c r="L440" s="1216">
        <f>L439+K440</f>
        <v>90000</v>
      </c>
      <c r="M440" s="505" t="s">
        <v>447</v>
      </c>
    </row>
    <row r="441" spans="1:13" ht="28.5" customHeight="1" x14ac:dyDescent="0.2">
      <c r="A441" s="1208"/>
      <c r="B441" s="541"/>
      <c r="C441" s="538"/>
      <c r="D441" s="582"/>
      <c r="E441" s="1247"/>
      <c r="F441" s="1244"/>
      <c r="G441" s="1240"/>
      <c r="H441" s="1210"/>
      <c r="I441" s="780"/>
      <c r="J441" s="548">
        <v>40373</v>
      </c>
      <c r="K441" s="1215">
        <v>10000</v>
      </c>
      <c r="L441" s="1216">
        <f t="shared" ref="L441:L442" si="79">L440+K441</f>
        <v>100000</v>
      </c>
      <c r="M441" s="505" t="s">
        <v>447</v>
      </c>
    </row>
    <row r="442" spans="1:13" ht="28.5" customHeight="1" x14ac:dyDescent="0.2">
      <c r="A442" s="1226"/>
      <c r="B442" s="1227"/>
      <c r="C442" s="1228"/>
      <c r="D442" s="1223"/>
      <c r="E442" s="1223"/>
      <c r="F442" s="1229"/>
      <c r="G442" s="1230"/>
      <c r="H442" s="1231"/>
      <c r="I442" s="1445"/>
      <c r="J442" s="548">
        <v>40451</v>
      </c>
      <c r="K442" s="1215">
        <v>45056</v>
      </c>
      <c r="L442" s="1216">
        <f t="shared" si="79"/>
        <v>145056</v>
      </c>
      <c r="M442" s="505" t="s">
        <v>447</v>
      </c>
    </row>
    <row r="443" spans="1:13" ht="29.25" customHeight="1" x14ac:dyDescent="0.2">
      <c r="A443" s="1429">
        <v>40123</v>
      </c>
      <c r="B443" s="1425" t="s">
        <v>1629</v>
      </c>
      <c r="C443" s="1425" t="s">
        <v>1251</v>
      </c>
      <c r="D443" s="913" t="s">
        <v>1261</v>
      </c>
      <c r="E443" s="581" t="s">
        <v>133</v>
      </c>
      <c r="F443" s="1243" t="s">
        <v>1318</v>
      </c>
      <c r="G443" s="1238">
        <v>700000</v>
      </c>
      <c r="H443" s="1219" t="s">
        <v>591</v>
      </c>
      <c r="I443" s="780"/>
      <c r="J443" s="332">
        <v>40200</v>
      </c>
      <c r="K443" s="68">
        <v>40000</v>
      </c>
      <c r="L443" s="1216">
        <f t="shared" si="78"/>
        <v>740000</v>
      </c>
      <c r="M443" s="507" t="s">
        <v>1779</v>
      </c>
    </row>
    <row r="444" spans="1:13" ht="29.25" customHeight="1" x14ac:dyDescent="0.2">
      <c r="A444" s="1253"/>
      <c r="B444" s="912"/>
      <c r="C444" s="912"/>
      <c r="D444" s="914"/>
      <c r="E444" s="582"/>
      <c r="F444" s="1244"/>
      <c r="G444" s="1240"/>
      <c r="H444" s="1210"/>
      <c r="I444" s="780"/>
      <c r="J444" s="548">
        <v>40263</v>
      </c>
      <c r="K444" s="1215">
        <v>50000</v>
      </c>
      <c r="L444" s="1216">
        <f>L443+K444</f>
        <v>790000</v>
      </c>
      <c r="M444" s="505" t="s">
        <v>447</v>
      </c>
    </row>
    <row r="445" spans="1:13" ht="28.5" customHeight="1" x14ac:dyDescent="0.2">
      <c r="A445" s="1208"/>
      <c r="B445" s="541"/>
      <c r="C445" s="538"/>
      <c r="D445" s="582"/>
      <c r="E445" s="1247"/>
      <c r="F445" s="1244"/>
      <c r="G445" s="1240"/>
      <c r="H445" s="1210"/>
      <c r="I445" s="780"/>
      <c r="J445" s="548">
        <v>40373</v>
      </c>
      <c r="K445" s="1215">
        <v>1310000</v>
      </c>
      <c r="L445" s="1216">
        <f t="shared" ref="L445:L446" si="80">L444+K445</f>
        <v>2100000</v>
      </c>
      <c r="M445" s="505" t="s">
        <v>447</v>
      </c>
    </row>
    <row r="446" spans="1:13" ht="28.5" customHeight="1" x14ac:dyDescent="0.2">
      <c r="A446" s="1226"/>
      <c r="B446" s="1227"/>
      <c r="C446" s="1228"/>
      <c r="D446" s="1223"/>
      <c r="E446" s="1223"/>
      <c r="F446" s="1229"/>
      <c r="G446" s="1230"/>
      <c r="H446" s="1231"/>
      <c r="I446" s="1445"/>
      <c r="J446" s="548">
        <v>40451</v>
      </c>
      <c r="K446" s="1215">
        <v>75834</v>
      </c>
      <c r="L446" s="1216">
        <f t="shared" si="80"/>
        <v>2175834</v>
      </c>
      <c r="M446" s="505" t="s">
        <v>447</v>
      </c>
    </row>
    <row r="447" spans="1:13" ht="29.25" customHeight="1" x14ac:dyDescent="0.2">
      <c r="A447" s="1429">
        <v>40135</v>
      </c>
      <c r="B447" s="1425" t="s">
        <v>1636</v>
      </c>
      <c r="C447" s="1425" t="s">
        <v>1073</v>
      </c>
      <c r="D447" s="913" t="s">
        <v>1074</v>
      </c>
      <c r="E447" s="581" t="s">
        <v>133</v>
      </c>
      <c r="F447" s="1243" t="s">
        <v>1318</v>
      </c>
      <c r="G447" s="1238">
        <v>18960000</v>
      </c>
      <c r="H447" s="1219" t="s">
        <v>591</v>
      </c>
      <c r="I447" s="780"/>
      <c r="J447" s="5">
        <v>40200</v>
      </c>
      <c r="K447" s="68">
        <v>890000</v>
      </c>
      <c r="L447" s="1216">
        <f t="shared" si="78"/>
        <v>19850000</v>
      </c>
      <c r="M447" s="507" t="s">
        <v>1779</v>
      </c>
    </row>
    <row r="448" spans="1:13" ht="29.25" customHeight="1" x14ac:dyDescent="0.2">
      <c r="A448" s="1253"/>
      <c r="B448" s="912"/>
      <c r="C448" s="912"/>
      <c r="D448" s="914"/>
      <c r="E448" s="582"/>
      <c r="F448" s="1244"/>
      <c r="G448" s="1240"/>
      <c r="H448" s="1210"/>
      <c r="I448" s="780"/>
      <c r="J448" s="548">
        <v>40263</v>
      </c>
      <c r="K448" s="1215">
        <v>3840000</v>
      </c>
      <c r="L448" s="1216">
        <f>L447+K448</f>
        <v>23690000</v>
      </c>
      <c r="M448" s="505" t="s">
        <v>447</v>
      </c>
    </row>
    <row r="449" spans="1:13" ht="28.5" customHeight="1" x14ac:dyDescent="0.2">
      <c r="A449" s="1208"/>
      <c r="B449" s="541"/>
      <c r="C449" s="538"/>
      <c r="D449" s="582"/>
      <c r="E449" s="1247"/>
      <c r="F449" s="1244"/>
      <c r="G449" s="1240"/>
      <c r="H449" s="1210"/>
      <c r="I449" s="780"/>
      <c r="J449" s="548">
        <v>40373</v>
      </c>
      <c r="K449" s="1215">
        <v>-2890000</v>
      </c>
      <c r="L449" s="1216">
        <f t="shared" ref="L449:L450" si="81">L448+K449</f>
        <v>20800000</v>
      </c>
      <c r="M449" s="505" t="s">
        <v>447</v>
      </c>
    </row>
    <row r="450" spans="1:13" ht="28.5" customHeight="1" x14ac:dyDescent="0.2">
      <c r="A450" s="1226"/>
      <c r="B450" s="1227"/>
      <c r="C450" s="1228"/>
      <c r="D450" s="1223"/>
      <c r="E450" s="1223"/>
      <c r="F450" s="1229"/>
      <c r="G450" s="1230"/>
      <c r="H450" s="1231"/>
      <c r="I450" s="1445"/>
      <c r="J450" s="548">
        <v>40451</v>
      </c>
      <c r="K450" s="1215">
        <v>9661676</v>
      </c>
      <c r="L450" s="1216">
        <f t="shared" si="81"/>
        <v>30461676</v>
      </c>
      <c r="M450" s="505" t="s">
        <v>447</v>
      </c>
    </row>
    <row r="451" spans="1:13" ht="29.25" customHeight="1" x14ac:dyDescent="0.2">
      <c r="A451" s="1429">
        <v>40135</v>
      </c>
      <c r="B451" s="1425" t="s">
        <v>1637</v>
      </c>
      <c r="C451" s="1425" t="s">
        <v>1638</v>
      </c>
      <c r="D451" s="913" t="s">
        <v>581</v>
      </c>
      <c r="E451" s="581" t="s">
        <v>133</v>
      </c>
      <c r="F451" s="1243" t="s">
        <v>1318</v>
      </c>
      <c r="G451" s="1238">
        <v>1670000</v>
      </c>
      <c r="H451" s="1219" t="s">
        <v>591</v>
      </c>
      <c r="I451" s="780"/>
      <c r="J451" s="332">
        <v>40200</v>
      </c>
      <c r="K451" s="68">
        <v>80000</v>
      </c>
      <c r="L451" s="1216">
        <f t="shared" si="78"/>
        <v>1750000</v>
      </c>
      <c r="M451" s="507" t="s">
        <v>1779</v>
      </c>
    </row>
    <row r="452" spans="1:13" ht="29.25" customHeight="1" x14ac:dyDescent="0.2">
      <c r="A452" s="1253"/>
      <c r="B452" s="912"/>
      <c r="C452" s="912"/>
      <c r="D452" s="914"/>
      <c r="E452" s="582"/>
      <c r="F452" s="1244"/>
      <c r="G452" s="1240"/>
      <c r="H452" s="1210"/>
      <c r="I452" s="780"/>
      <c r="J452" s="548">
        <v>40263</v>
      </c>
      <c r="K452" s="1215">
        <v>330000</v>
      </c>
      <c r="L452" s="1216">
        <f>L451+K452</f>
        <v>2080000</v>
      </c>
      <c r="M452" s="505" t="s">
        <v>447</v>
      </c>
    </row>
    <row r="453" spans="1:13" ht="28.5" customHeight="1" x14ac:dyDescent="0.2">
      <c r="A453" s="1208"/>
      <c r="B453" s="541"/>
      <c r="C453" s="538"/>
      <c r="D453" s="582"/>
      <c r="E453" s="1247"/>
      <c r="F453" s="1244"/>
      <c r="G453" s="1240"/>
      <c r="H453" s="1210"/>
      <c r="I453" s="780"/>
      <c r="J453" s="548">
        <v>40373</v>
      </c>
      <c r="K453" s="1215">
        <v>-1080000</v>
      </c>
      <c r="L453" s="1216">
        <f t="shared" ref="L453:L454" si="82">L452+K453</f>
        <v>1000000</v>
      </c>
      <c r="M453" s="505" t="s">
        <v>447</v>
      </c>
    </row>
    <row r="454" spans="1:13" ht="28.5" customHeight="1" x14ac:dyDescent="0.2">
      <c r="A454" s="1226"/>
      <c r="B454" s="1227"/>
      <c r="C454" s="1228"/>
      <c r="D454" s="1223"/>
      <c r="E454" s="1223"/>
      <c r="F454" s="1229"/>
      <c r="G454" s="1230"/>
      <c r="H454" s="1231"/>
      <c r="I454" s="1445"/>
      <c r="J454" s="548">
        <v>40451</v>
      </c>
      <c r="K454" s="1215">
        <v>160445</v>
      </c>
      <c r="L454" s="1216">
        <f t="shared" si="82"/>
        <v>1160445</v>
      </c>
      <c r="M454" s="505" t="s">
        <v>447</v>
      </c>
    </row>
    <row r="455" spans="1:13" ht="29.25" customHeight="1" x14ac:dyDescent="0.2">
      <c r="A455" s="1429">
        <v>40135</v>
      </c>
      <c r="B455" s="1425" t="s">
        <v>1639</v>
      </c>
      <c r="C455" s="1425" t="s">
        <v>303</v>
      </c>
      <c r="D455" s="913" t="s">
        <v>1074</v>
      </c>
      <c r="E455" s="581" t="s">
        <v>133</v>
      </c>
      <c r="F455" s="1243" t="s">
        <v>1318</v>
      </c>
      <c r="G455" s="1238">
        <v>20000</v>
      </c>
      <c r="H455" s="1219" t="s">
        <v>591</v>
      </c>
      <c r="I455" s="780"/>
      <c r="J455" s="5">
        <v>40200</v>
      </c>
      <c r="K455" s="68">
        <v>0</v>
      </c>
      <c r="L455" s="1216">
        <f t="shared" si="78"/>
        <v>20000</v>
      </c>
      <c r="M455" s="507" t="s">
        <v>1779</v>
      </c>
    </row>
    <row r="456" spans="1:13" ht="29.25" customHeight="1" x14ac:dyDescent="0.2">
      <c r="A456" s="1253"/>
      <c r="B456" s="912"/>
      <c r="C456" s="912"/>
      <c r="D456" s="914"/>
      <c r="E456" s="582"/>
      <c r="F456" s="1244"/>
      <c r="G456" s="1240"/>
      <c r="H456" s="1210"/>
      <c r="I456" s="780"/>
      <c r="J456" s="548">
        <v>40263</v>
      </c>
      <c r="K456" s="1215">
        <v>-10000</v>
      </c>
      <c r="L456" s="1216">
        <f>L455+K456</f>
        <v>10000</v>
      </c>
      <c r="M456" s="505" t="s">
        <v>447</v>
      </c>
    </row>
    <row r="457" spans="1:13" ht="28.5" customHeight="1" x14ac:dyDescent="0.2">
      <c r="A457" s="1208"/>
      <c r="B457" s="541"/>
      <c r="C457" s="538"/>
      <c r="D457" s="582"/>
      <c r="E457" s="1247"/>
      <c r="F457" s="1244"/>
      <c r="G457" s="1240"/>
      <c r="H457" s="1210"/>
      <c r="I457" s="780"/>
      <c r="J457" s="548">
        <v>40373</v>
      </c>
      <c r="K457" s="1215">
        <v>90000</v>
      </c>
      <c r="L457" s="1216">
        <f t="shared" ref="L457:L458" si="83">L456+K457</f>
        <v>100000</v>
      </c>
      <c r="M457" s="505" t="s">
        <v>447</v>
      </c>
    </row>
    <row r="458" spans="1:13" ht="28.5" customHeight="1" x14ac:dyDescent="0.2">
      <c r="A458" s="1226"/>
      <c r="B458" s="1227"/>
      <c r="C458" s="1228"/>
      <c r="D458" s="1223"/>
      <c r="E458" s="1223"/>
      <c r="F458" s="1229"/>
      <c r="G458" s="1230"/>
      <c r="H458" s="1231"/>
      <c r="I458" s="1445"/>
      <c r="J458" s="548">
        <v>40451</v>
      </c>
      <c r="K458" s="1215">
        <v>45056</v>
      </c>
      <c r="L458" s="1216">
        <f t="shared" si="83"/>
        <v>145056</v>
      </c>
      <c r="M458" s="505" t="s">
        <v>447</v>
      </c>
    </row>
    <row r="459" spans="1:13" ht="29.25" customHeight="1" x14ac:dyDescent="0.2">
      <c r="A459" s="1429">
        <v>40142</v>
      </c>
      <c r="B459" s="1425" t="s">
        <v>1646</v>
      </c>
      <c r="C459" s="1425" t="s">
        <v>1866</v>
      </c>
      <c r="D459" s="913" t="s">
        <v>875</v>
      </c>
      <c r="E459" s="581" t="s">
        <v>133</v>
      </c>
      <c r="F459" s="1243" t="s">
        <v>1318</v>
      </c>
      <c r="G459" s="1238">
        <v>20360000</v>
      </c>
      <c r="H459" s="1219" t="s">
        <v>591</v>
      </c>
      <c r="I459" s="780"/>
      <c r="J459" s="332">
        <v>40200</v>
      </c>
      <c r="K459" s="68">
        <v>950000</v>
      </c>
      <c r="L459" s="1216">
        <f t="shared" si="78"/>
        <v>21310000</v>
      </c>
      <c r="M459" s="507" t="s">
        <v>1779</v>
      </c>
    </row>
    <row r="460" spans="1:13" ht="29.25" customHeight="1" x14ac:dyDescent="0.2">
      <c r="A460" s="1253"/>
      <c r="B460" s="912"/>
      <c r="C460" s="912"/>
      <c r="D460" s="914"/>
      <c r="E460" s="582"/>
      <c r="F460" s="1244"/>
      <c r="G460" s="1240"/>
      <c r="H460" s="1210"/>
      <c r="I460" s="780"/>
      <c r="J460" s="548">
        <v>40263</v>
      </c>
      <c r="K460" s="1215">
        <v>-17880000</v>
      </c>
      <c r="L460" s="1216">
        <f>L459+K460</f>
        <v>3430000</v>
      </c>
      <c r="M460" s="505" t="s">
        <v>447</v>
      </c>
    </row>
    <row r="461" spans="1:13" ht="29.25" customHeight="1" x14ac:dyDescent="0.2">
      <c r="A461" s="1253"/>
      <c r="B461" s="912"/>
      <c r="C461" s="912"/>
      <c r="D461" s="914"/>
      <c r="E461" s="582"/>
      <c r="F461" s="1244"/>
      <c r="G461" s="1240"/>
      <c r="H461" s="1225"/>
      <c r="I461" s="780"/>
      <c r="J461" s="548">
        <v>40345</v>
      </c>
      <c r="K461" s="1215">
        <v>1030000</v>
      </c>
      <c r="L461" s="1216">
        <f>L460+K461</f>
        <v>4460000</v>
      </c>
      <c r="M461" s="768" t="s">
        <v>1865</v>
      </c>
    </row>
    <row r="462" spans="1:13" ht="28.5" customHeight="1" x14ac:dyDescent="0.2">
      <c r="A462" s="1208"/>
      <c r="B462" s="541"/>
      <c r="C462" s="538"/>
      <c r="D462" s="582"/>
      <c r="E462" s="1247"/>
      <c r="F462" s="1244"/>
      <c r="G462" s="1240"/>
      <c r="H462" s="1210"/>
      <c r="I462" s="780"/>
      <c r="J462" s="548">
        <v>40373</v>
      </c>
      <c r="K462" s="1215">
        <v>-1160000</v>
      </c>
      <c r="L462" s="1216">
        <f t="shared" ref="L462" si="84">L461+K462</f>
        <v>3300000</v>
      </c>
      <c r="M462" s="505" t="s">
        <v>447</v>
      </c>
    </row>
    <row r="463" spans="1:13" ht="28.5" customHeight="1" x14ac:dyDescent="0.2">
      <c r="A463" s="1208"/>
      <c r="B463" s="1209"/>
      <c r="C463" s="1209"/>
      <c r="D463" s="1210"/>
      <c r="E463" s="1210"/>
      <c r="F463" s="1211"/>
      <c r="G463" s="1212"/>
      <c r="H463" s="1210"/>
      <c r="I463" s="780"/>
      <c r="J463" s="548">
        <v>40403</v>
      </c>
      <c r="K463" s="1222">
        <v>800000</v>
      </c>
      <c r="L463" s="1216">
        <f>L462+K463</f>
        <v>4100000</v>
      </c>
      <c r="M463" s="505" t="s">
        <v>1981</v>
      </c>
    </row>
    <row r="464" spans="1:13" ht="28.5" customHeight="1" x14ac:dyDescent="0.2">
      <c r="A464" s="1208"/>
      <c r="B464" s="1224"/>
      <c r="C464" s="1209"/>
      <c r="D464" s="1210"/>
      <c r="E464" s="1210"/>
      <c r="F464" s="1211"/>
      <c r="G464" s="1212"/>
      <c r="H464" s="1225"/>
      <c r="I464" s="780"/>
      <c r="J464" s="548">
        <v>40451</v>
      </c>
      <c r="K464" s="1215">
        <v>200000</v>
      </c>
      <c r="L464" s="1216">
        <f t="shared" ref="L464:L465" si="85">L463+K464</f>
        <v>4300000</v>
      </c>
      <c r="M464" s="505" t="s">
        <v>2175</v>
      </c>
    </row>
    <row r="465" spans="1:13" ht="28.5" customHeight="1" x14ac:dyDescent="0.2">
      <c r="A465" s="1226"/>
      <c r="B465" s="1227"/>
      <c r="C465" s="1228"/>
      <c r="D465" s="1223"/>
      <c r="E465" s="1223"/>
      <c r="F465" s="1229"/>
      <c r="G465" s="1230"/>
      <c r="H465" s="1231"/>
      <c r="I465" s="1445"/>
      <c r="J465" s="548">
        <v>40451</v>
      </c>
      <c r="K465" s="1215">
        <v>1357168</v>
      </c>
      <c r="L465" s="1216">
        <f t="shared" si="85"/>
        <v>5657168</v>
      </c>
      <c r="M465" s="505" t="s">
        <v>447</v>
      </c>
    </row>
    <row r="466" spans="1:13" ht="29.25" customHeight="1" x14ac:dyDescent="0.2">
      <c r="A466" s="139">
        <v>40142</v>
      </c>
      <c r="B466" s="1440" t="s">
        <v>1647</v>
      </c>
      <c r="C466" s="1440" t="s">
        <v>303</v>
      </c>
      <c r="D466" s="1441" t="s">
        <v>1074</v>
      </c>
      <c r="E466" s="778" t="s">
        <v>133</v>
      </c>
      <c r="F466" s="1259" t="s">
        <v>1318</v>
      </c>
      <c r="G466" s="1260">
        <v>230000</v>
      </c>
      <c r="H466" s="1237" t="s">
        <v>591</v>
      </c>
      <c r="I466" s="1445"/>
      <c r="J466" s="5">
        <v>40289</v>
      </c>
      <c r="K466" s="68">
        <v>-230000</v>
      </c>
      <c r="L466" s="1216">
        <v>0</v>
      </c>
      <c r="M466" s="507" t="s">
        <v>1438</v>
      </c>
    </row>
    <row r="467" spans="1:13" ht="29.25" customHeight="1" x14ac:dyDescent="0.2">
      <c r="A467" s="1429">
        <v>40142</v>
      </c>
      <c r="B467" s="1425" t="s">
        <v>1648</v>
      </c>
      <c r="C467" s="1425" t="s">
        <v>1649</v>
      </c>
      <c r="D467" s="913" t="s">
        <v>1026</v>
      </c>
      <c r="E467" s="581" t="s">
        <v>133</v>
      </c>
      <c r="F467" s="1243" t="s">
        <v>1318</v>
      </c>
      <c r="G467" s="1238">
        <v>1280000</v>
      </c>
      <c r="H467" s="1219" t="s">
        <v>591</v>
      </c>
      <c r="I467" s="780"/>
      <c r="J467" s="332">
        <v>40200</v>
      </c>
      <c r="K467" s="68">
        <v>50000</v>
      </c>
      <c r="L467" s="1216">
        <f t="shared" ref="L467:L521" si="86">K467+G467</f>
        <v>1330000</v>
      </c>
      <c r="M467" s="507" t="s">
        <v>1779</v>
      </c>
    </row>
    <row r="468" spans="1:13" ht="29.25" customHeight="1" x14ac:dyDescent="0.2">
      <c r="A468" s="1253"/>
      <c r="B468" s="912"/>
      <c r="C468" s="912"/>
      <c r="D468" s="914"/>
      <c r="E468" s="582"/>
      <c r="F468" s="1244"/>
      <c r="G468" s="1240"/>
      <c r="H468" s="1210"/>
      <c r="I468" s="780"/>
      <c r="J468" s="548">
        <v>40263</v>
      </c>
      <c r="K468" s="1215">
        <v>1020000</v>
      </c>
      <c r="L468" s="1216">
        <f>L467+K468</f>
        <v>2350000</v>
      </c>
      <c r="M468" s="505" t="s">
        <v>447</v>
      </c>
    </row>
    <row r="469" spans="1:13" ht="28.5" customHeight="1" x14ac:dyDescent="0.2">
      <c r="A469" s="1208"/>
      <c r="B469" s="541"/>
      <c r="C469" s="538"/>
      <c r="D469" s="582"/>
      <c r="E469" s="1247"/>
      <c r="F469" s="1244"/>
      <c r="G469" s="1240"/>
      <c r="H469" s="1210"/>
      <c r="I469" s="780"/>
      <c r="J469" s="548">
        <v>40373</v>
      </c>
      <c r="K469" s="1215">
        <v>-950000</v>
      </c>
      <c r="L469" s="1216">
        <f t="shared" ref="L469:L470" si="87">L468+K469</f>
        <v>1400000</v>
      </c>
      <c r="M469" s="505" t="s">
        <v>447</v>
      </c>
    </row>
    <row r="470" spans="1:13" ht="28.5" customHeight="1" x14ac:dyDescent="0.2">
      <c r="A470" s="1226"/>
      <c r="B470" s="1227"/>
      <c r="C470" s="1228"/>
      <c r="D470" s="1223"/>
      <c r="E470" s="1223"/>
      <c r="F470" s="1229"/>
      <c r="G470" s="1230"/>
      <c r="H470" s="1231"/>
      <c r="I470" s="1445"/>
      <c r="J470" s="548">
        <v>40451</v>
      </c>
      <c r="K470" s="1215">
        <v>50556</v>
      </c>
      <c r="L470" s="1216">
        <f t="shared" si="87"/>
        <v>1450556</v>
      </c>
      <c r="M470" s="505" t="s">
        <v>447</v>
      </c>
    </row>
    <row r="471" spans="1:13" ht="29.25" customHeight="1" x14ac:dyDescent="0.2">
      <c r="A471" s="1429">
        <v>40151</v>
      </c>
      <c r="B471" s="1425" t="s">
        <v>1663</v>
      </c>
      <c r="C471" s="1425" t="s">
        <v>1665</v>
      </c>
      <c r="D471" s="913" t="s">
        <v>1026</v>
      </c>
      <c r="E471" s="581" t="s">
        <v>133</v>
      </c>
      <c r="F471" s="1243" t="s">
        <v>1318</v>
      </c>
      <c r="G471" s="1238">
        <v>380000</v>
      </c>
      <c r="H471" s="1219" t="s">
        <v>591</v>
      </c>
      <c r="I471" s="780"/>
      <c r="J471" s="5">
        <v>40200</v>
      </c>
      <c r="K471" s="68">
        <v>10000</v>
      </c>
      <c r="L471" s="1216">
        <f t="shared" si="86"/>
        <v>390000</v>
      </c>
      <c r="M471" s="507" t="s">
        <v>1779</v>
      </c>
    </row>
    <row r="472" spans="1:13" ht="29.25" customHeight="1" x14ac:dyDescent="0.2">
      <c r="A472" s="1253"/>
      <c r="B472" s="912"/>
      <c r="C472" s="912"/>
      <c r="D472" s="914"/>
      <c r="E472" s="582"/>
      <c r="F472" s="1244"/>
      <c r="G472" s="1240"/>
      <c r="H472" s="1210"/>
      <c r="I472" s="780"/>
      <c r="J472" s="548">
        <v>40263</v>
      </c>
      <c r="K472" s="1215">
        <v>520000</v>
      </c>
      <c r="L472" s="1216">
        <f>L471+K472</f>
        <v>910000</v>
      </c>
      <c r="M472" s="505" t="s">
        <v>447</v>
      </c>
    </row>
    <row r="473" spans="1:13" ht="28.5" customHeight="1" x14ac:dyDescent="0.2">
      <c r="A473" s="1208"/>
      <c r="B473" s="541"/>
      <c r="C473" s="538"/>
      <c r="D473" s="582"/>
      <c r="E473" s="1247"/>
      <c r="F473" s="1244"/>
      <c r="G473" s="1240"/>
      <c r="H473" s="1210"/>
      <c r="I473" s="780"/>
      <c r="J473" s="548">
        <v>40373</v>
      </c>
      <c r="K473" s="1215">
        <v>-810000</v>
      </c>
      <c r="L473" s="1216">
        <f t="shared" ref="L473:L474" si="88">L472+K473</f>
        <v>100000</v>
      </c>
      <c r="M473" s="505" t="s">
        <v>447</v>
      </c>
    </row>
    <row r="474" spans="1:13" ht="28.5" customHeight="1" x14ac:dyDescent="0.2">
      <c r="A474" s="1226"/>
      <c r="B474" s="1227"/>
      <c r="C474" s="1228"/>
      <c r="D474" s="1223"/>
      <c r="E474" s="1223"/>
      <c r="F474" s="1229"/>
      <c r="G474" s="1230"/>
      <c r="H474" s="1231"/>
      <c r="I474" s="1445"/>
      <c r="J474" s="548">
        <v>40451</v>
      </c>
      <c r="K474" s="1215">
        <v>45056</v>
      </c>
      <c r="L474" s="1216">
        <f t="shared" si="88"/>
        <v>145056</v>
      </c>
      <c r="M474" s="505" t="s">
        <v>447</v>
      </c>
    </row>
    <row r="475" spans="1:13" ht="29.25" customHeight="1" x14ac:dyDescent="0.2">
      <c r="A475" s="1429">
        <v>40151</v>
      </c>
      <c r="B475" s="1425" t="s">
        <v>1664</v>
      </c>
      <c r="C475" s="1425" t="s">
        <v>741</v>
      </c>
      <c r="D475" s="913" t="s">
        <v>1115</v>
      </c>
      <c r="E475" s="581" t="s">
        <v>133</v>
      </c>
      <c r="F475" s="1243" t="s">
        <v>1318</v>
      </c>
      <c r="G475" s="1238">
        <v>9430000</v>
      </c>
      <c r="H475" s="1219" t="s">
        <v>591</v>
      </c>
      <c r="I475" s="780"/>
      <c r="J475" s="332">
        <v>40200</v>
      </c>
      <c r="K475" s="68">
        <v>440000</v>
      </c>
      <c r="L475" s="1216">
        <f t="shared" si="86"/>
        <v>9870000</v>
      </c>
      <c r="M475" s="507" t="s">
        <v>1779</v>
      </c>
    </row>
    <row r="476" spans="1:13" ht="29.25" customHeight="1" x14ac:dyDescent="0.2">
      <c r="A476" s="1253"/>
      <c r="B476" s="912"/>
      <c r="C476" s="912"/>
      <c r="D476" s="914"/>
      <c r="E476" s="582"/>
      <c r="F476" s="1244"/>
      <c r="G476" s="1240"/>
      <c r="H476" s="1210"/>
      <c r="I476" s="780"/>
      <c r="J476" s="548">
        <v>40263</v>
      </c>
      <c r="K476" s="1215">
        <v>14480000</v>
      </c>
      <c r="L476" s="1216">
        <f>L475+K476</f>
        <v>24350000</v>
      </c>
      <c r="M476" s="505" t="s">
        <v>447</v>
      </c>
    </row>
    <row r="477" spans="1:13" ht="29.25" customHeight="1" x14ac:dyDescent="0.2">
      <c r="A477" s="1253"/>
      <c r="B477" s="912"/>
      <c r="C477" s="912"/>
      <c r="D477" s="914"/>
      <c r="E477" s="582"/>
      <c r="F477" s="1244"/>
      <c r="G477" s="1240"/>
      <c r="H477" s="1210"/>
      <c r="I477" s="780"/>
      <c r="J477" s="548">
        <v>40324</v>
      </c>
      <c r="K477" s="1215">
        <v>-24200000</v>
      </c>
      <c r="L477" s="1216">
        <f>L476+K477</f>
        <v>150000</v>
      </c>
      <c r="M477" s="505" t="s">
        <v>447</v>
      </c>
    </row>
    <row r="478" spans="1:13" ht="28.5" customHeight="1" x14ac:dyDescent="0.2">
      <c r="A478" s="1208"/>
      <c r="B478" s="541"/>
      <c r="C478" s="538"/>
      <c r="D478" s="582"/>
      <c r="E478" s="1247"/>
      <c r="F478" s="1244"/>
      <c r="G478" s="1240"/>
      <c r="H478" s="1210"/>
      <c r="I478" s="780"/>
      <c r="J478" s="548">
        <v>40373</v>
      </c>
      <c r="K478" s="1215">
        <v>150000</v>
      </c>
      <c r="L478" s="1216">
        <f t="shared" ref="L478:L479" si="89">L477+K478</f>
        <v>300000</v>
      </c>
      <c r="M478" s="505" t="s">
        <v>447</v>
      </c>
    </row>
    <row r="479" spans="1:13" ht="28.5" customHeight="1" x14ac:dyDescent="0.2">
      <c r="A479" s="1226"/>
      <c r="B479" s="1227"/>
      <c r="C479" s="1228"/>
      <c r="D479" s="1223"/>
      <c r="E479" s="1223"/>
      <c r="F479" s="1229"/>
      <c r="G479" s="1230"/>
      <c r="H479" s="1231"/>
      <c r="I479" s="1445"/>
      <c r="J479" s="548">
        <v>40451</v>
      </c>
      <c r="K479" s="1215">
        <v>-9889</v>
      </c>
      <c r="L479" s="1216">
        <f t="shared" si="89"/>
        <v>290111</v>
      </c>
      <c r="M479" s="505" t="s">
        <v>447</v>
      </c>
    </row>
    <row r="480" spans="1:13" ht="29.25" customHeight="1" x14ac:dyDescent="0.2">
      <c r="A480" s="1429">
        <v>40156</v>
      </c>
      <c r="B480" s="1425" t="s">
        <v>1673</v>
      </c>
      <c r="C480" s="1425" t="s">
        <v>1680</v>
      </c>
      <c r="D480" s="913" t="s">
        <v>921</v>
      </c>
      <c r="E480" s="581" t="s">
        <v>133</v>
      </c>
      <c r="F480" s="1243" t="s">
        <v>1318</v>
      </c>
      <c r="G480" s="1238">
        <v>360000</v>
      </c>
      <c r="H480" s="1219" t="s">
        <v>591</v>
      </c>
      <c r="I480" s="780"/>
      <c r="J480" s="5">
        <v>40200</v>
      </c>
      <c r="K480" s="68">
        <v>10000</v>
      </c>
      <c r="L480" s="1216">
        <f t="shared" si="86"/>
        <v>370000</v>
      </c>
      <c r="M480" s="507" t="s">
        <v>1779</v>
      </c>
    </row>
    <row r="481" spans="1:13" ht="29.25" customHeight="1" x14ac:dyDescent="0.2">
      <c r="A481" s="1253"/>
      <c r="B481" s="912"/>
      <c r="C481" s="912"/>
      <c r="D481" s="914"/>
      <c r="E481" s="582"/>
      <c r="F481" s="1244"/>
      <c r="G481" s="1240"/>
      <c r="H481" s="1210"/>
      <c r="I481" s="780"/>
      <c r="J481" s="548">
        <v>40263</v>
      </c>
      <c r="K481" s="1215">
        <v>850000</v>
      </c>
      <c r="L481" s="1216">
        <f>L480+K481</f>
        <v>1220000</v>
      </c>
      <c r="M481" s="505" t="s">
        <v>447</v>
      </c>
    </row>
    <row r="482" spans="1:13" ht="28.5" customHeight="1" x14ac:dyDescent="0.2">
      <c r="A482" s="1208"/>
      <c r="B482" s="541"/>
      <c r="C482" s="538"/>
      <c r="D482" s="582"/>
      <c r="E482" s="1247"/>
      <c r="F482" s="1244"/>
      <c r="G482" s="1240"/>
      <c r="H482" s="1210"/>
      <c r="I482" s="780"/>
      <c r="J482" s="548">
        <v>40373</v>
      </c>
      <c r="K482" s="1215">
        <v>-120000</v>
      </c>
      <c r="L482" s="1216">
        <f t="shared" ref="L482:L483" si="90">L481+K482</f>
        <v>1100000</v>
      </c>
      <c r="M482" s="505" t="s">
        <v>447</v>
      </c>
    </row>
    <row r="483" spans="1:13" ht="28.5" customHeight="1" x14ac:dyDescent="0.2">
      <c r="A483" s="1208"/>
      <c r="B483" s="1224"/>
      <c r="C483" s="1209"/>
      <c r="D483" s="1210"/>
      <c r="E483" s="1210"/>
      <c r="F483" s="1211"/>
      <c r="G483" s="1212"/>
      <c r="H483" s="1225"/>
      <c r="I483" s="780"/>
      <c r="J483" s="548">
        <v>40451</v>
      </c>
      <c r="K483" s="1215">
        <v>100000</v>
      </c>
      <c r="L483" s="1216">
        <f t="shared" si="90"/>
        <v>1200000</v>
      </c>
      <c r="M483" s="505" t="s">
        <v>2002</v>
      </c>
    </row>
    <row r="484" spans="1:13" ht="28.5" customHeight="1" x14ac:dyDescent="0.2">
      <c r="A484" s="1226"/>
      <c r="B484" s="1227"/>
      <c r="C484" s="1228"/>
      <c r="D484" s="1223"/>
      <c r="E484" s="1223"/>
      <c r="F484" s="1229"/>
      <c r="G484" s="1230"/>
      <c r="H484" s="1231"/>
      <c r="I484" s="1445"/>
      <c r="J484" s="548">
        <v>40451</v>
      </c>
      <c r="K484" s="1215">
        <v>105500</v>
      </c>
      <c r="L484" s="1216">
        <f>L483+K484</f>
        <v>1305500</v>
      </c>
      <c r="M484" s="505" t="s">
        <v>447</v>
      </c>
    </row>
    <row r="485" spans="1:13" ht="29.25" customHeight="1" x14ac:dyDescent="0.2">
      <c r="A485" s="1429">
        <v>40156</v>
      </c>
      <c r="B485" s="1425" t="s">
        <v>1674</v>
      </c>
      <c r="C485" s="1425" t="s">
        <v>1681</v>
      </c>
      <c r="D485" s="913" t="s">
        <v>1106</v>
      </c>
      <c r="E485" s="581" t="s">
        <v>133</v>
      </c>
      <c r="F485" s="1243" t="s">
        <v>1318</v>
      </c>
      <c r="G485" s="1238">
        <v>1590000</v>
      </c>
      <c r="H485" s="1219" t="s">
        <v>591</v>
      </c>
      <c r="I485" s="780"/>
      <c r="J485" s="332">
        <v>40200</v>
      </c>
      <c r="K485" s="68">
        <v>70000</v>
      </c>
      <c r="L485" s="1216">
        <f t="shared" si="86"/>
        <v>1660000</v>
      </c>
      <c r="M485" s="507" t="s">
        <v>1779</v>
      </c>
    </row>
    <row r="486" spans="1:13" ht="29.25" customHeight="1" x14ac:dyDescent="0.2">
      <c r="A486" s="1253"/>
      <c r="B486" s="912"/>
      <c r="C486" s="912"/>
      <c r="D486" s="914"/>
      <c r="E486" s="582"/>
      <c r="F486" s="1244"/>
      <c r="G486" s="1240"/>
      <c r="H486" s="1210"/>
      <c r="I486" s="780"/>
      <c r="J486" s="548">
        <v>40263</v>
      </c>
      <c r="K486" s="1215">
        <v>-290000</v>
      </c>
      <c r="L486" s="1216">
        <f>L485+K486</f>
        <v>1370000</v>
      </c>
      <c r="M486" s="505" t="s">
        <v>447</v>
      </c>
    </row>
    <row r="487" spans="1:13" ht="28.5" customHeight="1" x14ac:dyDescent="0.2">
      <c r="A487" s="1208"/>
      <c r="B487" s="541"/>
      <c r="C487" s="538"/>
      <c r="D487" s="582"/>
      <c r="E487" s="1247"/>
      <c r="F487" s="1244"/>
      <c r="G487" s="1240"/>
      <c r="H487" s="1210"/>
      <c r="I487" s="780"/>
      <c r="J487" s="548">
        <v>40373</v>
      </c>
      <c r="K487" s="1215">
        <v>-570000</v>
      </c>
      <c r="L487" s="1216">
        <f t="shared" ref="L487" si="91">L486+K487</f>
        <v>800000</v>
      </c>
      <c r="M487" s="505" t="s">
        <v>447</v>
      </c>
    </row>
    <row r="488" spans="1:13" ht="28.5" customHeight="1" x14ac:dyDescent="0.2">
      <c r="A488" s="1226"/>
      <c r="B488" s="1227"/>
      <c r="C488" s="1228"/>
      <c r="D488" s="1223"/>
      <c r="E488" s="1223"/>
      <c r="F488" s="1229"/>
      <c r="G488" s="1230"/>
      <c r="H488" s="1231"/>
      <c r="I488" s="1445"/>
      <c r="J488" s="548">
        <v>40451</v>
      </c>
      <c r="K488" s="1215">
        <v>70334</v>
      </c>
      <c r="L488" s="1216">
        <f>L487+K488</f>
        <v>870334</v>
      </c>
      <c r="M488" s="505" t="s">
        <v>447</v>
      </c>
    </row>
    <row r="489" spans="1:13" ht="29.25" customHeight="1" x14ac:dyDescent="0.2">
      <c r="A489" s="1429">
        <v>40156</v>
      </c>
      <c r="B489" s="1425" t="s">
        <v>1675</v>
      </c>
      <c r="C489" s="1425" t="s">
        <v>1682</v>
      </c>
      <c r="D489" s="913" t="s">
        <v>1217</v>
      </c>
      <c r="E489" s="581" t="s">
        <v>133</v>
      </c>
      <c r="F489" s="1243" t="s">
        <v>1318</v>
      </c>
      <c r="G489" s="1238">
        <v>1880000</v>
      </c>
      <c r="H489" s="1219" t="s">
        <v>591</v>
      </c>
      <c r="I489" s="780"/>
      <c r="J489" s="5">
        <v>40200</v>
      </c>
      <c r="K489" s="68">
        <v>90000</v>
      </c>
      <c r="L489" s="1216">
        <f t="shared" si="86"/>
        <v>1970000</v>
      </c>
      <c r="M489" s="507" t="s">
        <v>1779</v>
      </c>
    </row>
    <row r="490" spans="1:13" ht="29.25" customHeight="1" x14ac:dyDescent="0.2">
      <c r="A490" s="1253"/>
      <c r="B490" s="912"/>
      <c r="C490" s="912"/>
      <c r="D490" s="914"/>
      <c r="E490" s="582"/>
      <c r="F490" s="1244"/>
      <c r="G490" s="1240"/>
      <c r="H490" s="1210"/>
      <c r="I490" s="780"/>
      <c r="J490" s="548">
        <v>40263</v>
      </c>
      <c r="K490" s="1215">
        <v>1110000</v>
      </c>
      <c r="L490" s="1216">
        <f>L489+K490</f>
        <v>3080000</v>
      </c>
      <c r="M490" s="505" t="s">
        <v>447</v>
      </c>
    </row>
    <row r="491" spans="1:13" ht="28.5" customHeight="1" x14ac:dyDescent="0.2">
      <c r="A491" s="1208"/>
      <c r="B491" s="541"/>
      <c r="C491" s="538"/>
      <c r="D491" s="582"/>
      <c r="E491" s="1247"/>
      <c r="F491" s="1244"/>
      <c r="G491" s="1240"/>
      <c r="H491" s="1210"/>
      <c r="I491" s="780"/>
      <c r="J491" s="548">
        <v>40373</v>
      </c>
      <c r="K491" s="1215">
        <v>-1180000</v>
      </c>
      <c r="L491" s="1216">
        <f t="shared" ref="L491" si="92">L490+K491</f>
        <v>1900000</v>
      </c>
      <c r="M491" s="505" t="s">
        <v>447</v>
      </c>
    </row>
    <row r="492" spans="1:13" ht="28.5" customHeight="1" x14ac:dyDescent="0.2">
      <c r="A492" s="1226"/>
      <c r="B492" s="1227"/>
      <c r="C492" s="1228"/>
      <c r="D492" s="1223"/>
      <c r="E492" s="1223"/>
      <c r="F492" s="1229"/>
      <c r="G492" s="1230"/>
      <c r="H492" s="1231"/>
      <c r="I492" s="1445"/>
      <c r="J492" s="548">
        <v>40451</v>
      </c>
      <c r="K492" s="1215">
        <v>275834</v>
      </c>
      <c r="L492" s="1216">
        <f>L491+K492</f>
        <v>2175834</v>
      </c>
      <c r="M492" s="505" t="s">
        <v>447</v>
      </c>
    </row>
    <row r="493" spans="1:13" ht="29.25" customHeight="1" x14ac:dyDescent="0.2">
      <c r="A493" s="1429">
        <v>40156</v>
      </c>
      <c r="B493" s="1425" t="s">
        <v>1676</v>
      </c>
      <c r="C493" s="1425" t="s">
        <v>929</v>
      </c>
      <c r="D493" s="913" t="s">
        <v>1127</v>
      </c>
      <c r="E493" s="581" t="s">
        <v>133</v>
      </c>
      <c r="F493" s="1243" t="s">
        <v>1318</v>
      </c>
      <c r="G493" s="1238">
        <v>2940000</v>
      </c>
      <c r="H493" s="1219" t="s">
        <v>591</v>
      </c>
      <c r="I493" s="780"/>
      <c r="J493" s="332">
        <v>40200</v>
      </c>
      <c r="K493" s="68">
        <v>140000</v>
      </c>
      <c r="L493" s="1216">
        <f t="shared" si="86"/>
        <v>3080000</v>
      </c>
      <c r="M493" s="507" t="s">
        <v>1779</v>
      </c>
    </row>
    <row r="494" spans="1:13" ht="29.25" customHeight="1" x14ac:dyDescent="0.2">
      <c r="A494" s="1253"/>
      <c r="B494" s="912"/>
      <c r="C494" s="912"/>
      <c r="D494" s="914"/>
      <c r="E494" s="582"/>
      <c r="F494" s="1244"/>
      <c r="G494" s="1240"/>
      <c r="H494" s="1210"/>
      <c r="I494" s="780"/>
      <c r="J494" s="548">
        <v>40263</v>
      </c>
      <c r="K494" s="1215">
        <v>6300000</v>
      </c>
      <c r="L494" s="1216">
        <f>L493+K494</f>
        <v>9380000</v>
      </c>
      <c r="M494" s="505" t="s">
        <v>447</v>
      </c>
    </row>
    <row r="495" spans="1:13" ht="28.5" customHeight="1" x14ac:dyDescent="0.2">
      <c r="A495" s="1208"/>
      <c r="B495" s="541"/>
      <c r="C495" s="538"/>
      <c r="D495" s="582"/>
      <c r="E495" s="1247"/>
      <c r="F495" s="1244"/>
      <c r="G495" s="1240"/>
      <c r="H495" s="1210"/>
      <c r="I495" s="780"/>
      <c r="J495" s="548">
        <v>40373</v>
      </c>
      <c r="K495" s="1215">
        <v>-1980000</v>
      </c>
      <c r="L495" s="1216">
        <f t="shared" ref="L495" si="93">L494+K495</f>
        <v>7400000</v>
      </c>
      <c r="M495" s="505" t="s">
        <v>447</v>
      </c>
    </row>
    <row r="496" spans="1:13" ht="28.5" customHeight="1" x14ac:dyDescent="0.2">
      <c r="A496" s="1226"/>
      <c r="B496" s="1227"/>
      <c r="C496" s="1228"/>
      <c r="D496" s="1223"/>
      <c r="E496" s="1223"/>
      <c r="F496" s="1229"/>
      <c r="G496" s="1230"/>
      <c r="H496" s="1231"/>
      <c r="I496" s="1445"/>
      <c r="J496" s="548">
        <v>40451</v>
      </c>
      <c r="K496" s="1215">
        <v>-6384611</v>
      </c>
      <c r="L496" s="1216">
        <f>L495+K496</f>
        <v>1015389</v>
      </c>
      <c r="M496" s="505" t="s">
        <v>447</v>
      </c>
    </row>
    <row r="497" spans="1:13" ht="29.25" customHeight="1" x14ac:dyDescent="0.2">
      <c r="A497" s="1429">
        <v>40156</v>
      </c>
      <c r="B497" s="1425" t="s">
        <v>1677</v>
      </c>
      <c r="C497" s="1425" t="s">
        <v>1073</v>
      </c>
      <c r="D497" s="913" t="s">
        <v>1074</v>
      </c>
      <c r="E497" s="581" t="s">
        <v>133</v>
      </c>
      <c r="F497" s="1243" t="s">
        <v>1318</v>
      </c>
      <c r="G497" s="1238">
        <v>230000</v>
      </c>
      <c r="H497" s="1219" t="s">
        <v>591</v>
      </c>
      <c r="I497" s="780"/>
      <c r="J497" s="5">
        <v>40200</v>
      </c>
      <c r="K497" s="68">
        <v>10000</v>
      </c>
      <c r="L497" s="1216">
        <f t="shared" si="86"/>
        <v>240000</v>
      </c>
      <c r="M497" s="507" t="s">
        <v>1779</v>
      </c>
    </row>
    <row r="498" spans="1:13" ht="29.25" customHeight="1" x14ac:dyDescent="0.2">
      <c r="A498" s="1253"/>
      <c r="B498" s="912"/>
      <c r="C498" s="912"/>
      <c r="D498" s="914"/>
      <c r="E498" s="582"/>
      <c r="F498" s="1244"/>
      <c r="G498" s="1240"/>
      <c r="H498" s="1210"/>
      <c r="I498" s="780"/>
      <c r="J498" s="548">
        <v>40263</v>
      </c>
      <c r="K498" s="1215">
        <v>440000</v>
      </c>
      <c r="L498" s="1216">
        <f>L497+K498</f>
        <v>680000</v>
      </c>
      <c r="M498" s="505" t="s">
        <v>447</v>
      </c>
    </row>
    <row r="499" spans="1:13" ht="28.5" customHeight="1" x14ac:dyDescent="0.2">
      <c r="A499" s="1208"/>
      <c r="B499" s="541"/>
      <c r="C499" s="538"/>
      <c r="D499" s="582"/>
      <c r="E499" s="1247"/>
      <c r="F499" s="1244"/>
      <c r="G499" s="1240"/>
      <c r="H499" s="1210"/>
      <c r="I499" s="780"/>
      <c r="J499" s="548">
        <v>40373</v>
      </c>
      <c r="K499" s="1215">
        <v>-80000</v>
      </c>
      <c r="L499" s="1216">
        <f t="shared" ref="L499" si="94">L498+K499</f>
        <v>600000</v>
      </c>
      <c r="M499" s="505" t="s">
        <v>447</v>
      </c>
    </row>
    <row r="500" spans="1:13" ht="28.5" customHeight="1" x14ac:dyDescent="0.2">
      <c r="A500" s="1208"/>
      <c r="B500" s="1224"/>
      <c r="C500" s="1209"/>
      <c r="D500" s="1210"/>
      <c r="E500" s="1210"/>
      <c r="F500" s="1211"/>
      <c r="G500" s="1212"/>
      <c r="H500" s="1225"/>
      <c r="I500" s="780"/>
      <c r="J500" s="548">
        <v>40451</v>
      </c>
      <c r="K500" s="1215">
        <v>-19778</v>
      </c>
      <c r="L500" s="1216">
        <f>L499+K500</f>
        <v>580222</v>
      </c>
      <c r="M500" s="505" t="s">
        <v>447</v>
      </c>
    </row>
    <row r="501" spans="1:13" ht="28.5" customHeight="1" x14ac:dyDescent="0.2">
      <c r="A501" s="1208"/>
      <c r="B501" s="1209"/>
      <c r="C501" s="1209"/>
      <c r="D501" s="1210"/>
      <c r="E501" s="1210"/>
      <c r="F501" s="1211"/>
      <c r="G501" s="1212"/>
      <c r="H501" s="1210"/>
      <c r="I501" s="1445"/>
      <c r="J501" s="548">
        <v>40466</v>
      </c>
      <c r="K501" s="1215">
        <v>-580222</v>
      </c>
      <c r="L501" s="1216">
        <f>L500+K501</f>
        <v>0</v>
      </c>
      <c r="M501" s="505" t="s">
        <v>1438</v>
      </c>
    </row>
    <row r="502" spans="1:13" ht="29.25" customHeight="1" x14ac:dyDescent="0.2">
      <c r="A502" s="1429">
        <v>40156</v>
      </c>
      <c r="B502" s="1425" t="s">
        <v>1678</v>
      </c>
      <c r="C502" s="1425" t="s">
        <v>1502</v>
      </c>
      <c r="D502" s="913" t="s">
        <v>987</v>
      </c>
      <c r="E502" s="581" t="s">
        <v>133</v>
      </c>
      <c r="F502" s="1243" t="s">
        <v>1318</v>
      </c>
      <c r="G502" s="1238">
        <v>6160000</v>
      </c>
      <c r="H502" s="1219" t="s">
        <v>591</v>
      </c>
      <c r="I502" s="780"/>
      <c r="J502" s="332">
        <v>40200</v>
      </c>
      <c r="K502" s="68">
        <v>290000</v>
      </c>
      <c r="L502" s="1216">
        <f t="shared" si="86"/>
        <v>6450000</v>
      </c>
      <c r="M502" s="507" t="s">
        <v>1779</v>
      </c>
    </row>
    <row r="503" spans="1:13" ht="29.25" customHeight="1" x14ac:dyDescent="0.2">
      <c r="A503" s="1253"/>
      <c r="B503" s="912"/>
      <c r="C503" s="912"/>
      <c r="D503" s="914"/>
      <c r="E503" s="582"/>
      <c r="F503" s="1244"/>
      <c r="G503" s="1240"/>
      <c r="H503" s="1210"/>
      <c r="I503" s="780"/>
      <c r="J503" s="548">
        <v>40263</v>
      </c>
      <c r="K503" s="1215">
        <v>40000</v>
      </c>
      <c r="L503" s="1216">
        <f>L502+K503</f>
        <v>6490000</v>
      </c>
      <c r="M503" s="505" t="s">
        <v>447</v>
      </c>
    </row>
    <row r="504" spans="1:13" ht="28.5" customHeight="1" x14ac:dyDescent="0.2">
      <c r="A504" s="1208"/>
      <c r="B504" s="541"/>
      <c r="C504" s="538"/>
      <c r="D504" s="582"/>
      <c r="E504" s="1247"/>
      <c r="F504" s="1244"/>
      <c r="G504" s="1240"/>
      <c r="H504" s="1210"/>
      <c r="I504" s="780"/>
      <c r="J504" s="548">
        <v>40373</v>
      </c>
      <c r="K504" s="1215">
        <v>-2890000</v>
      </c>
      <c r="L504" s="1216">
        <f t="shared" ref="L504" si="95">L503+K504</f>
        <v>3600000</v>
      </c>
      <c r="M504" s="505" t="s">
        <v>447</v>
      </c>
    </row>
    <row r="505" spans="1:13" ht="28.5" customHeight="1" x14ac:dyDescent="0.2">
      <c r="A505" s="1226"/>
      <c r="B505" s="1227"/>
      <c r="C505" s="1228"/>
      <c r="D505" s="1223"/>
      <c r="E505" s="1223"/>
      <c r="F505" s="1229"/>
      <c r="G505" s="1230"/>
      <c r="H505" s="1231"/>
      <c r="I505" s="1445"/>
      <c r="J505" s="548">
        <v>40451</v>
      </c>
      <c r="K505" s="1215">
        <v>606612</v>
      </c>
      <c r="L505" s="1216">
        <f>L504+K505</f>
        <v>4206612</v>
      </c>
      <c r="M505" s="505" t="s">
        <v>447</v>
      </c>
    </row>
    <row r="506" spans="1:13" ht="29.25" customHeight="1" x14ac:dyDescent="0.2">
      <c r="A506" s="1429">
        <v>40156</v>
      </c>
      <c r="B506" s="1425" t="s">
        <v>1679</v>
      </c>
      <c r="C506" s="1425" t="s">
        <v>872</v>
      </c>
      <c r="D506" s="913" t="s">
        <v>999</v>
      </c>
      <c r="E506" s="581" t="s">
        <v>133</v>
      </c>
      <c r="F506" s="1243" t="s">
        <v>1318</v>
      </c>
      <c r="G506" s="1238">
        <v>2250000</v>
      </c>
      <c r="H506" s="1219" t="s">
        <v>591</v>
      </c>
      <c r="I506" s="780"/>
      <c r="J506" s="5">
        <v>40200</v>
      </c>
      <c r="K506" s="68">
        <v>100000</v>
      </c>
      <c r="L506" s="1216">
        <f t="shared" si="86"/>
        <v>2350000</v>
      </c>
      <c r="M506" s="507" t="s">
        <v>1779</v>
      </c>
    </row>
    <row r="507" spans="1:13" ht="29.25" customHeight="1" x14ac:dyDescent="0.2">
      <c r="A507" s="1253"/>
      <c r="B507" s="912"/>
      <c r="C507" s="912"/>
      <c r="D507" s="914"/>
      <c r="E507" s="582"/>
      <c r="F507" s="1244"/>
      <c r="G507" s="1240"/>
      <c r="H507" s="1210"/>
      <c r="I507" s="780"/>
      <c r="J507" s="548">
        <v>40263</v>
      </c>
      <c r="K507" s="1215">
        <v>-740000</v>
      </c>
      <c r="L507" s="1216">
        <f>L506+K507</f>
        <v>1610000</v>
      </c>
      <c r="M507" s="505" t="s">
        <v>447</v>
      </c>
    </row>
    <row r="508" spans="1:13" ht="28.5" customHeight="1" x14ac:dyDescent="0.2">
      <c r="A508" s="1208"/>
      <c r="B508" s="541"/>
      <c r="C508" s="538"/>
      <c r="D508" s="582"/>
      <c r="E508" s="1247"/>
      <c r="F508" s="1244"/>
      <c r="G508" s="1240"/>
      <c r="H508" s="1210"/>
      <c r="I508" s="780"/>
      <c r="J508" s="548">
        <v>40373</v>
      </c>
      <c r="K508" s="1215">
        <v>-710000</v>
      </c>
      <c r="L508" s="1216">
        <f t="shared" ref="L508" si="96">L507+K508</f>
        <v>900000</v>
      </c>
      <c r="M508" s="505" t="s">
        <v>447</v>
      </c>
    </row>
    <row r="509" spans="1:13" ht="28.5" customHeight="1" x14ac:dyDescent="0.2">
      <c r="A509" s="1226"/>
      <c r="B509" s="1227"/>
      <c r="C509" s="1228"/>
      <c r="D509" s="1223"/>
      <c r="E509" s="1223"/>
      <c r="F509" s="1229"/>
      <c r="G509" s="1230"/>
      <c r="H509" s="1231"/>
      <c r="I509" s="1445"/>
      <c r="J509" s="548">
        <v>40451</v>
      </c>
      <c r="K509" s="1215">
        <v>550556</v>
      </c>
      <c r="L509" s="1216">
        <f>L508+K509</f>
        <v>1450556</v>
      </c>
      <c r="M509" s="505" t="s">
        <v>447</v>
      </c>
    </row>
    <row r="510" spans="1:13" ht="29.25" customHeight="1" x14ac:dyDescent="0.2">
      <c r="A510" s="1429">
        <v>40158</v>
      </c>
      <c r="B510" s="540" t="s">
        <v>1691</v>
      </c>
      <c r="C510" s="1425" t="s">
        <v>1699</v>
      </c>
      <c r="D510" s="913" t="s">
        <v>985</v>
      </c>
      <c r="E510" s="581" t="s">
        <v>133</v>
      </c>
      <c r="F510" s="1243" t="s">
        <v>1318</v>
      </c>
      <c r="G510" s="1238">
        <v>310000</v>
      </c>
      <c r="H510" s="1219" t="s">
        <v>591</v>
      </c>
      <c r="I510" s="780"/>
      <c r="J510" s="332">
        <v>40200</v>
      </c>
      <c r="K510" s="68">
        <v>20000</v>
      </c>
      <c r="L510" s="1216">
        <f t="shared" si="86"/>
        <v>330000</v>
      </c>
      <c r="M510" s="507" t="s">
        <v>1779</v>
      </c>
    </row>
    <row r="511" spans="1:13" ht="29.25" customHeight="1" x14ac:dyDescent="0.2">
      <c r="A511" s="1253"/>
      <c r="B511" s="541"/>
      <c r="C511" s="912"/>
      <c r="D511" s="914"/>
      <c r="E511" s="582"/>
      <c r="F511" s="1244"/>
      <c r="G511" s="1240"/>
      <c r="H511" s="1210"/>
      <c r="I511" s="780"/>
      <c r="J511" s="548">
        <v>40263</v>
      </c>
      <c r="K511" s="1215">
        <v>820000</v>
      </c>
      <c r="L511" s="1216">
        <f>L510+K511</f>
        <v>1150000</v>
      </c>
      <c r="M511" s="505" t="s">
        <v>447</v>
      </c>
    </row>
    <row r="512" spans="1:13" ht="28.5" customHeight="1" x14ac:dyDescent="0.2">
      <c r="A512" s="1208"/>
      <c r="B512" s="541"/>
      <c r="C512" s="538"/>
      <c r="D512" s="582"/>
      <c r="E512" s="1247"/>
      <c r="F512" s="1244"/>
      <c r="G512" s="1240"/>
      <c r="H512" s="1210"/>
      <c r="I512" s="780"/>
      <c r="J512" s="548">
        <v>40373</v>
      </c>
      <c r="K512" s="1215">
        <v>-350000</v>
      </c>
      <c r="L512" s="1216">
        <f t="shared" ref="L512" si="97">L511+K512</f>
        <v>800000</v>
      </c>
      <c r="M512" s="505" t="s">
        <v>447</v>
      </c>
    </row>
    <row r="513" spans="1:13" ht="28.5" customHeight="1" x14ac:dyDescent="0.2">
      <c r="A513" s="1226"/>
      <c r="B513" s="1227"/>
      <c r="C513" s="1228"/>
      <c r="D513" s="1223"/>
      <c r="E513" s="1223"/>
      <c r="F513" s="1229"/>
      <c r="G513" s="1230"/>
      <c r="H513" s="1231"/>
      <c r="I513" s="1445"/>
      <c r="J513" s="548">
        <v>40451</v>
      </c>
      <c r="K513" s="1215">
        <v>70334</v>
      </c>
      <c r="L513" s="1216">
        <f>L512+K513</f>
        <v>870334</v>
      </c>
      <c r="M513" s="505" t="s">
        <v>447</v>
      </c>
    </row>
    <row r="514" spans="1:13" ht="29.25" customHeight="1" x14ac:dyDescent="0.2">
      <c r="A514" s="1429">
        <v>40158</v>
      </c>
      <c r="B514" s="540" t="s">
        <v>1692</v>
      </c>
      <c r="C514" s="1425" t="s">
        <v>1696</v>
      </c>
      <c r="D514" s="913" t="s">
        <v>985</v>
      </c>
      <c r="E514" s="581" t="s">
        <v>133</v>
      </c>
      <c r="F514" s="1243" t="s">
        <v>1318</v>
      </c>
      <c r="G514" s="1238">
        <v>370000</v>
      </c>
      <c r="H514" s="1219" t="s">
        <v>591</v>
      </c>
      <c r="I514" s="780"/>
      <c r="J514" s="5">
        <v>40200</v>
      </c>
      <c r="K514" s="68">
        <v>20000</v>
      </c>
      <c r="L514" s="1216">
        <f t="shared" si="86"/>
        <v>390000</v>
      </c>
      <c r="M514" s="507" t="s">
        <v>1779</v>
      </c>
    </row>
    <row r="515" spans="1:13" ht="29.25" customHeight="1" x14ac:dyDescent="0.2">
      <c r="A515" s="1253"/>
      <c r="B515" s="541"/>
      <c r="C515" s="912"/>
      <c r="D515" s="914"/>
      <c r="E515" s="582"/>
      <c r="F515" s="1244"/>
      <c r="G515" s="1240"/>
      <c r="H515" s="1210"/>
      <c r="I515" s="780"/>
      <c r="J515" s="548">
        <v>40263</v>
      </c>
      <c r="K515" s="1215">
        <v>1250000</v>
      </c>
      <c r="L515" s="1216">
        <f>L514+K515</f>
        <v>1640000</v>
      </c>
      <c r="M515" s="505" t="s">
        <v>447</v>
      </c>
    </row>
    <row r="516" spans="1:13" ht="29.25" customHeight="1" x14ac:dyDescent="0.2">
      <c r="A516" s="1253"/>
      <c r="B516" s="541"/>
      <c r="C516" s="912"/>
      <c r="D516" s="914"/>
      <c r="E516" s="582"/>
      <c r="F516" s="1244"/>
      <c r="G516" s="1240"/>
      <c r="H516" s="1210"/>
      <c r="I516" s="1445"/>
      <c r="J516" s="767">
        <v>40324</v>
      </c>
      <c r="K516" s="1215">
        <v>-1640000</v>
      </c>
      <c r="L516" s="1216">
        <f>L515+K516</f>
        <v>0</v>
      </c>
      <c r="M516" s="768" t="s">
        <v>1438</v>
      </c>
    </row>
    <row r="517" spans="1:13" ht="29.25" customHeight="1" x14ac:dyDescent="0.2">
      <c r="A517" s="1429">
        <v>40158</v>
      </c>
      <c r="B517" s="540" t="s">
        <v>1693</v>
      </c>
      <c r="C517" s="1425" t="s">
        <v>1697</v>
      </c>
      <c r="D517" s="913" t="s">
        <v>999</v>
      </c>
      <c r="E517" s="581" t="s">
        <v>133</v>
      </c>
      <c r="F517" s="1243" t="s">
        <v>1318</v>
      </c>
      <c r="G517" s="1238">
        <v>600000</v>
      </c>
      <c r="H517" s="1219" t="s">
        <v>591</v>
      </c>
      <c r="I517" s="780"/>
      <c r="J517" s="332">
        <v>40200</v>
      </c>
      <c r="K517" s="68">
        <v>30000</v>
      </c>
      <c r="L517" s="1216">
        <f t="shared" si="86"/>
        <v>630000</v>
      </c>
      <c r="M517" s="507" t="s">
        <v>1779</v>
      </c>
    </row>
    <row r="518" spans="1:13" ht="29.25" customHeight="1" x14ac:dyDescent="0.2">
      <c r="A518" s="1253"/>
      <c r="B518" s="541"/>
      <c r="C518" s="912"/>
      <c r="D518" s="914"/>
      <c r="E518" s="582"/>
      <c r="F518" s="1244"/>
      <c r="G518" s="1240"/>
      <c r="H518" s="1210"/>
      <c r="I518" s="780"/>
      <c r="J518" s="548">
        <v>40263</v>
      </c>
      <c r="K518" s="1215">
        <v>400000</v>
      </c>
      <c r="L518" s="1216">
        <f>L517+K518</f>
        <v>1030000</v>
      </c>
      <c r="M518" s="505" t="s">
        <v>447</v>
      </c>
    </row>
    <row r="519" spans="1:13" ht="28.5" customHeight="1" x14ac:dyDescent="0.2">
      <c r="A519" s="1208"/>
      <c r="B519" s="541"/>
      <c r="C519" s="538"/>
      <c r="D519" s="582"/>
      <c r="E519" s="1247"/>
      <c r="F519" s="1244"/>
      <c r="G519" s="1240"/>
      <c r="H519" s="1210"/>
      <c r="I519" s="780"/>
      <c r="J519" s="548">
        <v>40373</v>
      </c>
      <c r="K519" s="1215">
        <v>-330000</v>
      </c>
      <c r="L519" s="1216">
        <f t="shared" ref="L519" si="98">L518+K519</f>
        <v>700000</v>
      </c>
      <c r="M519" s="505" t="s">
        <v>447</v>
      </c>
    </row>
    <row r="520" spans="1:13" ht="28.5" customHeight="1" x14ac:dyDescent="0.2">
      <c r="A520" s="1226"/>
      <c r="B520" s="1227"/>
      <c r="C520" s="1228"/>
      <c r="D520" s="1223"/>
      <c r="E520" s="1223"/>
      <c r="F520" s="1229"/>
      <c r="G520" s="1230"/>
      <c r="H520" s="1231"/>
      <c r="I520" s="1445"/>
      <c r="J520" s="548">
        <v>40451</v>
      </c>
      <c r="K520" s="1215">
        <v>25278</v>
      </c>
      <c r="L520" s="1216">
        <f>L519+K520</f>
        <v>725278</v>
      </c>
      <c r="M520" s="505" t="s">
        <v>447</v>
      </c>
    </row>
    <row r="521" spans="1:13" ht="29.25" customHeight="1" x14ac:dyDescent="0.2">
      <c r="A521" s="1429">
        <v>40158</v>
      </c>
      <c r="B521" s="540" t="s">
        <v>1694</v>
      </c>
      <c r="C521" s="1425" t="s">
        <v>283</v>
      </c>
      <c r="D521" s="913" t="s">
        <v>1001</v>
      </c>
      <c r="E521" s="581" t="s">
        <v>133</v>
      </c>
      <c r="F521" s="1243" t="s">
        <v>1318</v>
      </c>
      <c r="G521" s="1238">
        <v>630000</v>
      </c>
      <c r="H521" s="1219" t="s">
        <v>591</v>
      </c>
      <c r="I521" s="780"/>
      <c r="J521" s="5">
        <v>40200</v>
      </c>
      <c r="K521" s="68">
        <v>30000</v>
      </c>
      <c r="L521" s="1216">
        <f t="shared" si="86"/>
        <v>660000</v>
      </c>
      <c r="M521" s="507" t="s">
        <v>1779</v>
      </c>
    </row>
    <row r="522" spans="1:13" ht="29.25" customHeight="1" x14ac:dyDescent="0.2">
      <c r="A522" s="1253"/>
      <c r="B522" s="541"/>
      <c r="C522" s="912"/>
      <c r="D522" s="914"/>
      <c r="E522" s="582"/>
      <c r="F522" s="1244"/>
      <c r="G522" s="1240"/>
      <c r="H522" s="1210"/>
      <c r="I522" s="780"/>
      <c r="J522" s="548">
        <v>40263</v>
      </c>
      <c r="K522" s="1215">
        <v>800000</v>
      </c>
      <c r="L522" s="1216">
        <f>L521+K522</f>
        <v>1460000</v>
      </c>
      <c r="M522" s="505" t="s">
        <v>447</v>
      </c>
    </row>
    <row r="523" spans="1:13" ht="28.5" customHeight="1" x14ac:dyDescent="0.2">
      <c r="A523" s="1208"/>
      <c r="B523" s="541"/>
      <c r="C523" s="538"/>
      <c r="D523" s="582"/>
      <c r="E523" s="1247"/>
      <c r="F523" s="1244"/>
      <c r="G523" s="1240"/>
      <c r="H523" s="1210"/>
      <c r="I523" s="780"/>
      <c r="J523" s="548">
        <v>40373</v>
      </c>
      <c r="K523" s="1215">
        <v>-360000</v>
      </c>
      <c r="L523" s="1216">
        <f t="shared" ref="L523" si="99">L522+K523</f>
        <v>1100000</v>
      </c>
      <c r="M523" s="505" t="s">
        <v>447</v>
      </c>
    </row>
    <row r="524" spans="1:13" ht="28.5" customHeight="1" x14ac:dyDescent="0.2">
      <c r="A524" s="1226"/>
      <c r="B524" s="1227"/>
      <c r="C524" s="1228"/>
      <c r="D524" s="1223"/>
      <c r="E524" s="1223"/>
      <c r="F524" s="1229"/>
      <c r="G524" s="1230"/>
      <c r="H524" s="1231"/>
      <c r="I524" s="1445"/>
      <c r="J524" s="548">
        <v>40451</v>
      </c>
      <c r="K524" s="1215">
        <v>60445</v>
      </c>
      <c r="L524" s="1216">
        <f>L523+K524</f>
        <v>1160445</v>
      </c>
      <c r="M524" s="505" t="s">
        <v>447</v>
      </c>
    </row>
    <row r="525" spans="1:13" ht="29.25" customHeight="1" x14ac:dyDescent="0.2">
      <c r="A525" s="139">
        <v>40158</v>
      </c>
      <c r="B525" s="777" t="s">
        <v>1695</v>
      </c>
      <c r="C525" s="1440" t="s">
        <v>1698</v>
      </c>
      <c r="D525" s="1441" t="s">
        <v>1026</v>
      </c>
      <c r="E525" s="778" t="s">
        <v>133</v>
      </c>
      <c r="F525" s="1259" t="s">
        <v>1318</v>
      </c>
      <c r="G525" s="1260">
        <v>150000</v>
      </c>
      <c r="H525" s="1237" t="s">
        <v>591</v>
      </c>
      <c r="I525" s="1445"/>
      <c r="J525" s="5">
        <v>40289</v>
      </c>
      <c r="K525" s="68">
        <v>-150000</v>
      </c>
      <c r="L525" s="1216">
        <v>0</v>
      </c>
      <c r="M525" s="507" t="s">
        <v>1438</v>
      </c>
    </row>
    <row r="526" spans="1:13" ht="29.25" customHeight="1" x14ac:dyDescent="0.2">
      <c r="A526" s="1429">
        <v>40163</v>
      </c>
      <c r="B526" s="540" t="s">
        <v>1701</v>
      </c>
      <c r="C526" s="1425" t="s">
        <v>1706</v>
      </c>
      <c r="D526" s="913" t="s">
        <v>985</v>
      </c>
      <c r="E526" s="581" t="s">
        <v>133</v>
      </c>
      <c r="F526" s="1243" t="s">
        <v>1318</v>
      </c>
      <c r="G526" s="1238">
        <v>620000</v>
      </c>
      <c r="H526" s="1219" t="s">
        <v>591</v>
      </c>
      <c r="I526" s="780"/>
      <c r="J526" s="5">
        <v>40200</v>
      </c>
      <c r="K526" s="68">
        <v>30000</v>
      </c>
      <c r="L526" s="1216">
        <f t="shared" ref="L526:L560" si="100">K526+G526</f>
        <v>650000</v>
      </c>
      <c r="M526" s="507" t="s">
        <v>1779</v>
      </c>
    </row>
    <row r="527" spans="1:13" ht="29.25" customHeight="1" x14ac:dyDescent="0.2">
      <c r="A527" s="1253"/>
      <c r="B527" s="541"/>
      <c r="C527" s="912"/>
      <c r="D527" s="914"/>
      <c r="E527" s="582"/>
      <c r="F527" s="1244"/>
      <c r="G527" s="1240"/>
      <c r="H527" s="1210"/>
      <c r="I527" s="780"/>
      <c r="J527" s="548">
        <v>40263</v>
      </c>
      <c r="K527" s="1215">
        <v>-580000</v>
      </c>
      <c r="L527" s="1216">
        <f>L526+K527</f>
        <v>70000</v>
      </c>
      <c r="M527" s="505" t="s">
        <v>447</v>
      </c>
    </row>
    <row r="528" spans="1:13" ht="28.5" customHeight="1" x14ac:dyDescent="0.2">
      <c r="A528" s="1208"/>
      <c r="B528" s="541"/>
      <c r="C528" s="538"/>
      <c r="D528" s="582"/>
      <c r="E528" s="1247"/>
      <c r="F528" s="1244"/>
      <c r="G528" s="1240"/>
      <c r="H528" s="1210"/>
      <c r="I528" s="780"/>
      <c r="J528" s="548">
        <v>40373</v>
      </c>
      <c r="K528" s="1215">
        <v>1430000</v>
      </c>
      <c r="L528" s="1216">
        <f t="shared" ref="L528" si="101">L527+K528</f>
        <v>1500000</v>
      </c>
      <c r="M528" s="505" t="s">
        <v>447</v>
      </c>
    </row>
    <row r="529" spans="1:13" ht="28.5" customHeight="1" x14ac:dyDescent="0.2">
      <c r="A529" s="1226"/>
      <c r="B529" s="1227"/>
      <c r="C529" s="1228"/>
      <c r="D529" s="1223"/>
      <c r="E529" s="1223"/>
      <c r="F529" s="1229"/>
      <c r="G529" s="1230"/>
      <c r="H529" s="1231"/>
      <c r="I529" s="1445"/>
      <c r="J529" s="548">
        <v>40451</v>
      </c>
      <c r="K529" s="1215">
        <v>95612</v>
      </c>
      <c r="L529" s="1216">
        <f>L528+K529</f>
        <v>1595612</v>
      </c>
      <c r="M529" s="505" t="s">
        <v>447</v>
      </c>
    </row>
    <row r="530" spans="1:13" ht="29.25" customHeight="1" x14ac:dyDescent="0.2">
      <c r="A530" s="1429">
        <v>40163</v>
      </c>
      <c r="B530" s="540" t="s">
        <v>1702</v>
      </c>
      <c r="C530" s="1425" t="s">
        <v>1707</v>
      </c>
      <c r="D530" s="913" t="s">
        <v>1021</v>
      </c>
      <c r="E530" s="581" t="s">
        <v>133</v>
      </c>
      <c r="F530" s="1243" t="s">
        <v>1318</v>
      </c>
      <c r="G530" s="1238">
        <v>170000</v>
      </c>
      <c r="H530" s="1219" t="s">
        <v>591</v>
      </c>
      <c r="I530" s="780"/>
      <c r="J530" s="5">
        <v>40200</v>
      </c>
      <c r="K530" s="68">
        <v>10000</v>
      </c>
      <c r="L530" s="1216">
        <f t="shared" si="100"/>
        <v>180000</v>
      </c>
      <c r="M530" s="506" t="s">
        <v>1779</v>
      </c>
    </row>
    <row r="531" spans="1:13" ht="29.25" customHeight="1" x14ac:dyDescent="0.2">
      <c r="A531" s="1253"/>
      <c r="B531" s="541"/>
      <c r="C531" s="912"/>
      <c r="D531" s="914"/>
      <c r="E531" s="582"/>
      <c r="F531" s="1244"/>
      <c r="G531" s="1240"/>
      <c r="H531" s="1210"/>
      <c r="I531" s="780"/>
      <c r="J531" s="548">
        <v>40263</v>
      </c>
      <c r="K531" s="1215">
        <v>30000</v>
      </c>
      <c r="L531" s="1216">
        <f>L530+K531</f>
        <v>210000</v>
      </c>
      <c r="M531" s="505" t="s">
        <v>447</v>
      </c>
    </row>
    <row r="532" spans="1:13" ht="28.5" customHeight="1" x14ac:dyDescent="0.2">
      <c r="A532" s="1208"/>
      <c r="B532" s="541"/>
      <c r="C532" s="538"/>
      <c r="D532" s="582"/>
      <c r="E532" s="1247"/>
      <c r="F532" s="1244"/>
      <c r="G532" s="1240"/>
      <c r="H532" s="1210"/>
      <c r="I532" s="780"/>
      <c r="J532" s="548">
        <v>40373</v>
      </c>
      <c r="K532" s="1215">
        <v>-10000</v>
      </c>
      <c r="L532" s="1216">
        <f t="shared" ref="L532" si="102">L531+K532</f>
        <v>200000</v>
      </c>
      <c r="M532" s="505" t="s">
        <v>447</v>
      </c>
    </row>
    <row r="533" spans="1:13" ht="28.5" customHeight="1" x14ac:dyDescent="0.2">
      <c r="A533" s="1226"/>
      <c r="B533" s="1227"/>
      <c r="C533" s="1228"/>
      <c r="D533" s="1223"/>
      <c r="E533" s="1223"/>
      <c r="F533" s="1229"/>
      <c r="G533" s="1230"/>
      <c r="H533" s="1231"/>
      <c r="I533" s="1445"/>
      <c r="J533" s="548">
        <v>40451</v>
      </c>
      <c r="K533" s="1215">
        <v>90111</v>
      </c>
      <c r="L533" s="1216">
        <f>L532+K533</f>
        <v>290111</v>
      </c>
      <c r="M533" s="505" t="s">
        <v>447</v>
      </c>
    </row>
    <row r="534" spans="1:13" ht="29.25" customHeight="1" x14ac:dyDescent="0.2">
      <c r="A534" s="1429">
        <v>40163</v>
      </c>
      <c r="B534" s="540" t="s">
        <v>1703</v>
      </c>
      <c r="C534" s="1425" t="s">
        <v>1027</v>
      </c>
      <c r="D534" s="913" t="s">
        <v>1190</v>
      </c>
      <c r="E534" s="581" t="s">
        <v>133</v>
      </c>
      <c r="F534" s="1243" t="s">
        <v>1318</v>
      </c>
      <c r="G534" s="1238">
        <v>3460000</v>
      </c>
      <c r="H534" s="1261" t="s">
        <v>591</v>
      </c>
      <c r="I534" s="1444"/>
      <c r="J534" s="5">
        <v>40200</v>
      </c>
      <c r="K534" s="68">
        <v>160000</v>
      </c>
      <c r="L534" s="1216">
        <f t="shared" si="100"/>
        <v>3620000</v>
      </c>
      <c r="M534" s="507" t="s">
        <v>1779</v>
      </c>
    </row>
    <row r="535" spans="1:13" ht="29.25" customHeight="1" x14ac:dyDescent="0.2">
      <c r="A535" s="1253"/>
      <c r="B535" s="541"/>
      <c r="C535" s="912"/>
      <c r="D535" s="914"/>
      <c r="E535" s="582"/>
      <c r="F535" s="1244"/>
      <c r="G535" s="1240"/>
      <c r="H535" s="1225"/>
      <c r="I535" s="1445"/>
      <c r="J535" s="5">
        <v>40289</v>
      </c>
      <c r="K535" s="68">
        <v>-3620000</v>
      </c>
      <c r="L535" s="1216">
        <v>0</v>
      </c>
      <c r="M535" s="507" t="s">
        <v>1438</v>
      </c>
    </row>
    <row r="536" spans="1:13" ht="29.25" customHeight="1" x14ac:dyDescent="0.2">
      <c r="A536" s="1429">
        <v>40163</v>
      </c>
      <c r="B536" s="540" t="s">
        <v>1704</v>
      </c>
      <c r="C536" s="1425" t="s">
        <v>1697</v>
      </c>
      <c r="D536" s="913" t="s">
        <v>999</v>
      </c>
      <c r="E536" s="581" t="s">
        <v>133</v>
      </c>
      <c r="F536" s="1243" t="s">
        <v>1318</v>
      </c>
      <c r="G536" s="1238">
        <v>440000</v>
      </c>
      <c r="H536" s="1219" t="s">
        <v>591</v>
      </c>
      <c r="I536" s="780"/>
      <c r="J536" s="332">
        <v>40200</v>
      </c>
      <c r="K536" s="68">
        <v>20000</v>
      </c>
      <c r="L536" s="1216">
        <f t="shared" si="100"/>
        <v>460000</v>
      </c>
      <c r="M536" s="507" t="s">
        <v>1779</v>
      </c>
    </row>
    <row r="537" spans="1:13" ht="29.25" customHeight="1" x14ac:dyDescent="0.2">
      <c r="A537" s="1253"/>
      <c r="B537" s="541"/>
      <c r="C537" s="912"/>
      <c r="D537" s="914"/>
      <c r="E537" s="582"/>
      <c r="F537" s="1244"/>
      <c r="G537" s="1240"/>
      <c r="H537" s="1210"/>
      <c r="I537" s="780"/>
      <c r="J537" s="548">
        <v>40263</v>
      </c>
      <c r="K537" s="1215">
        <v>1430000</v>
      </c>
      <c r="L537" s="1216">
        <f>L536+K537</f>
        <v>1890000</v>
      </c>
      <c r="M537" s="505" t="s">
        <v>447</v>
      </c>
    </row>
    <row r="538" spans="1:13" ht="28.5" customHeight="1" x14ac:dyDescent="0.2">
      <c r="A538" s="1208"/>
      <c r="B538" s="541"/>
      <c r="C538" s="538"/>
      <c r="D538" s="582"/>
      <c r="E538" s="1247"/>
      <c r="F538" s="1244"/>
      <c r="G538" s="1240"/>
      <c r="H538" s="1210"/>
      <c r="I538" s="780"/>
      <c r="J538" s="548">
        <v>40373</v>
      </c>
      <c r="K538" s="1215">
        <v>-390000</v>
      </c>
      <c r="L538" s="1216">
        <f>L537+K538</f>
        <v>1500000</v>
      </c>
      <c r="M538" s="505" t="s">
        <v>447</v>
      </c>
    </row>
    <row r="539" spans="1:13" ht="28.5" customHeight="1" x14ac:dyDescent="0.2">
      <c r="A539" s="1208"/>
      <c r="B539" s="541"/>
      <c r="C539" s="538"/>
      <c r="D539" s="582"/>
      <c r="E539" s="1247"/>
      <c r="F539" s="1244"/>
      <c r="G539" s="1240"/>
      <c r="H539" s="1210"/>
      <c r="I539" s="1445"/>
      <c r="J539" s="548">
        <v>40429</v>
      </c>
      <c r="K539" s="1215">
        <v>-1500000</v>
      </c>
      <c r="L539" s="1216">
        <f>L538+K539</f>
        <v>0</v>
      </c>
      <c r="M539" s="768" t="s">
        <v>1438</v>
      </c>
    </row>
    <row r="540" spans="1:13" ht="29.25" customHeight="1" x14ac:dyDescent="0.2">
      <c r="A540" s="1429">
        <v>40163</v>
      </c>
      <c r="B540" s="540" t="s">
        <v>1710</v>
      </c>
      <c r="C540" s="1425" t="s">
        <v>1708</v>
      </c>
      <c r="D540" s="913" t="s">
        <v>1039</v>
      </c>
      <c r="E540" s="581" t="s">
        <v>133</v>
      </c>
      <c r="F540" s="1243" t="s">
        <v>1318</v>
      </c>
      <c r="G540" s="1238">
        <v>700000</v>
      </c>
      <c r="H540" s="1219" t="s">
        <v>591</v>
      </c>
      <c r="I540" s="780"/>
      <c r="J540" s="5">
        <v>40200</v>
      </c>
      <c r="K540" s="68">
        <v>30000</v>
      </c>
      <c r="L540" s="1216">
        <f t="shared" si="100"/>
        <v>730000</v>
      </c>
      <c r="M540" s="507" t="s">
        <v>1779</v>
      </c>
    </row>
    <row r="541" spans="1:13" ht="29.25" customHeight="1" x14ac:dyDescent="0.2">
      <c r="A541" s="1253"/>
      <c r="B541" s="541"/>
      <c r="C541" s="912"/>
      <c r="D541" s="914"/>
      <c r="E541" s="582"/>
      <c r="F541" s="1244"/>
      <c r="G541" s="1240"/>
      <c r="H541" s="1210"/>
      <c r="I541" s="780"/>
      <c r="J541" s="548">
        <v>40263</v>
      </c>
      <c r="K541" s="1215">
        <v>1740000</v>
      </c>
      <c r="L541" s="1216">
        <f>L540+K541</f>
        <v>2470000</v>
      </c>
      <c r="M541" s="505" t="s">
        <v>447</v>
      </c>
    </row>
    <row r="542" spans="1:13" ht="28.5" customHeight="1" x14ac:dyDescent="0.2">
      <c r="A542" s="1208"/>
      <c r="B542" s="541"/>
      <c r="C542" s="538"/>
      <c r="D542" s="582"/>
      <c r="E542" s="1247"/>
      <c r="F542" s="1244"/>
      <c r="G542" s="1240"/>
      <c r="H542" s="1210"/>
      <c r="I542" s="780"/>
      <c r="J542" s="548">
        <v>40373</v>
      </c>
      <c r="K542" s="1215">
        <v>-1870000</v>
      </c>
      <c r="L542" s="1216">
        <f t="shared" ref="L542" si="103">L541+K542</f>
        <v>600000</v>
      </c>
      <c r="M542" s="505" t="s">
        <v>447</v>
      </c>
    </row>
    <row r="543" spans="1:13" ht="28.5" customHeight="1" x14ac:dyDescent="0.2">
      <c r="A543" s="1226"/>
      <c r="B543" s="1227"/>
      <c r="C543" s="1228"/>
      <c r="D543" s="1223"/>
      <c r="E543" s="1223"/>
      <c r="F543" s="1229"/>
      <c r="G543" s="1230"/>
      <c r="H543" s="1231"/>
      <c r="I543" s="1445"/>
      <c r="J543" s="548">
        <v>40451</v>
      </c>
      <c r="K543" s="1215">
        <v>850556</v>
      </c>
      <c r="L543" s="1216">
        <f>L542+K543</f>
        <v>1450556</v>
      </c>
      <c r="M543" s="505" t="s">
        <v>447</v>
      </c>
    </row>
    <row r="544" spans="1:13" ht="29.25" customHeight="1" x14ac:dyDescent="0.2">
      <c r="A544" s="1429">
        <v>40163</v>
      </c>
      <c r="B544" s="540" t="s">
        <v>1705</v>
      </c>
      <c r="C544" s="1425" t="s">
        <v>1709</v>
      </c>
      <c r="D544" s="913" t="s">
        <v>1190</v>
      </c>
      <c r="E544" s="581" t="s">
        <v>133</v>
      </c>
      <c r="F544" s="1243" t="s">
        <v>1318</v>
      </c>
      <c r="G544" s="1238">
        <v>760000</v>
      </c>
      <c r="H544" s="1219" t="s">
        <v>591</v>
      </c>
      <c r="I544" s="780"/>
      <c r="J544" s="332">
        <v>40200</v>
      </c>
      <c r="K544" s="68">
        <v>40000</v>
      </c>
      <c r="L544" s="1216">
        <f t="shared" si="100"/>
        <v>800000</v>
      </c>
      <c r="M544" s="507" t="s">
        <v>1779</v>
      </c>
    </row>
    <row r="545" spans="1:13" ht="29.25" customHeight="1" x14ac:dyDescent="0.2">
      <c r="A545" s="1253"/>
      <c r="B545" s="541"/>
      <c r="C545" s="912"/>
      <c r="D545" s="914"/>
      <c r="E545" s="582"/>
      <c r="F545" s="1244"/>
      <c r="G545" s="1240"/>
      <c r="H545" s="1210"/>
      <c r="I545" s="780"/>
      <c r="J545" s="548">
        <v>40263</v>
      </c>
      <c r="K545" s="1215">
        <v>140000</v>
      </c>
      <c r="L545" s="1216">
        <f>L544+K545</f>
        <v>940000</v>
      </c>
      <c r="M545" s="505" t="s">
        <v>447</v>
      </c>
    </row>
    <row r="546" spans="1:13" ht="28.5" customHeight="1" x14ac:dyDescent="0.2">
      <c r="A546" s="1208"/>
      <c r="B546" s="541"/>
      <c r="C546" s="538"/>
      <c r="D546" s="582"/>
      <c r="E546" s="1247"/>
      <c r="F546" s="1244"/>
      <c r="G546" s="1240"/>
      <c r="H546" s="1210"/>
      <c r="I546" s="780"/>
      <c r="J546" s="548">
        <v>40373</v>
      </c>
      <c r="K546" s="1215">
        <v>-140000</v>
      </c>
      <c r="L546" s="1216">
        <f t="shared" ref="L546" si="104">L545+K546</f>
        <v>800000</v>
      </c>
      <c r="M546" s="505" t="s">
        <v>447</v>
      </c>
    </row>
    <row r="547" spans="1:13" ht="28.5" customHeight="1" x14ac:dyDescent="0.2">
      <c r="A547" s="1226"/>
      <c r="B547" s="1227"/>
      <c r="C547" s="1228"/>
      <c r="D547" s="1223"/>
      <c r="E547" s="1223"/>
      <c r="F547" s="1229"/>
      <c r="G547" s="1230"/>
      <c r="H547" s="1231"/>
      <c r="I547" s="1445"/>
      <c r="J547" s="548">
        <v>40451</v>
      </c>
      <c r="K547" s="1215">
        <v>70334</v>
      </c>
      <c r="L547" s="1216">
        <f>L546+K547</f>
        <v>870334</v>
      </c>
      <c r="M547" s="505" t="s">
        <v>447</v>
      </c>
    </row>
    <row r="548" spans="1:13" ht="29.25" customHeight="1" x14ac:dyDescent="0.2">
      <c r="A548" s="1429">
        <v>40170</v>
      </c>
      <c r="B548" s="540" t="s">
        <v>1729</v>
      </c>
      <c r="C548" s="1425" t="s">
        <v>1733</v>
      </c>
      <c r="D548" s="913" t="s">
        <v>1074</v>
      </c>
      <c r="E548" s="581" t="s">
        <v>133</v>
      </c>
      <c r="F548" s="1243" t="s">
        <v>1318</v>
      </c>
      <c r="G548" s="1238">
        <v>4230000</v>
      </c>
      <c r="H548" s="1219" t="s">
        <v>591</v>
      </c>
      <c r="I548" s="780"/>
      <c r="J548" s="5">
        <v>40200</v>
      </c>
      <c r="K548" s="68">
        <v>200000</v>
      </c>
      <c r="L548" s="1216">
        <f t="shared" si="100"/>
        <v>4430000</v>
      </c>
      <c r="M548" s="507" t="s">
        <v>1779</v>
      </c>
    </row>
    <row r="549" spans="1:13" ht="29.25" customHeight="1" x14ac:dyDescent="0.2">
      <c r="A549" s="1253"/>
      <c r="B549" s="541"/>
      <c r="C549" s="912"/>
      <c r="D549" s="914"/>
      <c r="E549" s="582"/>
      <c r="F549" s="1244"/>
      <c r="G549" s="1240"/>
      <c r="H549" s="1210"/>
      <c r="I549" s="780"/>
      <c r="J549" s="548">
        <v>40263</v>
      </c>
      <c r="K549" s="1215">
        <v>-1470000</v>
      </c>
      <c r="L549" s="1216">
        <f>L548+K549</f>
        <v>2960000</v>
      </c>
      <c r="M549" s="505" t="s">
        <v>447</v>
      </c>
    </row>
    <row r="550" spans="1:13" ht="28.5" customHeight="1" x14ac:dyDescent="0.2">
      <c r="A550" s="1208"/>
      <c r="B550" s="541"/>
      <c r="C550" s="538"/>
      <c r="D550" s="582"/>
      <c r="E550" s="1247"/>
      <c r="F550" s="1244"/>
      <c r="G550" s="1240"/>
      <c r="H550" s="1210"/>
      <c r="I550" s="780"/>
      <c r="J550" s="548">
        <v>40373</v>
      </c>
      <c r="K550" s="1215">
        <v>-1560000</v>
      </c>
      <c r="L550" s="1216">
        <f t="shared" ref="L550" si="105">L549+K550</f>
        <v>1400000</v>
      </c>
      <c r="M550" s="505" t="s">
        <v>447</v>
      </c>
    </row>
    <row r="551" spans="1:13" ht="28.5" customHeight="1" x14ac:dyDescent="0.2">
      <c r="A551" s="1226"/>
      <c r="B551" s="1227"/>
      <c r="C551" s="1228"/>
      <c r="D551" s="1223"/>
      <c r="E551" s="1223"/>
      <c r="F551" s="1229"/>
      <c r="G551" s="1230"/>
      <c r="H551" s="1231"/>
      <c r="I551" s="1445"/>
      <c r="J551" s="548">
        <v>40451</v>
      </c>
      <c r="K551" s="1215">
        <v>5852780</v>
      </c>
      <c r="L551" s="1216">
        <f>L550+K551</f>
        <v>7252780</v>
      </c>
      <c r="M551" s="505" t="s">
        <v>447</v>
      </c>
    </row>
    <row r="552" spans="1:13" ht="29.25" customHeight="1" x14ac:dyDescent="0.2">
      <c r="A552" s="1429">
        <v>40170</v>
      </c>
      <c r="B552" s="540" t="s">
        <v>1730</v>
      </c>
      <c r="C552" s="1425" t="s">
        <v>1734</v>
      </c>
      <c r="D552" s="913" t="s">
        <v>1550</v>
      </c>
      <c r="E552" s="581" t="s">
        <v>133</v>
      </c>
      <c r="F552" s="1243" t="s">
        <v>1318</v>
      </c>
      <c r="G552" s="1238">
        <v>340000</v>
      </c>
      <c r="H552" s="1219" t="s">
        <v>591</v>
      </c>
      <c r="I552" s="780"/>
      <c r="J552" s="332">
        <v>40200</v>
      </c>
      <c r="K552" s="68">
        <v>20000</v>
      </c>
      <c r="L552" s="1216">
        <f t="shared" si="100"/>
        <v>360000</v>
      </c>
      <c r="M552" s="507" t="s">
        <v>1779</v>
      </c>
    </row>
    <row r="553" spans="1:13" ht="29.25" customHeight="1" x14ac:dyDescent="0.2">
      <c r="A553" s="1253"/>
      <c r="B553" s="541"/>
      <c r="C553" s="912"/>
      <c r="D553" s="914"/>
      <c r="E553" s="582"/>
      <c r="F553" s="1244"/>
      <c r="G553" s="1240"/>
      <c r="H553" s="1210"/>
      <c r="I553" s="780"/>
      <c r="J553" s="548">
        <v>40263</v>
      </c>
      <c r="K553" s="1215">
        <v>-320000</v>
      </c>
      <c r="L553" s="1216">
        <f>L552+K553</f>
        <v>40000</v>
      </c>
      <c r="M553" s="505" t="s">
        <v>447</v>
      </c>
    </row>
    <row r="554" spans="1:13" ht="28.5" customHeight="1" x14ac:dyDescent="0.2">
      <c r="A554" s="1208"/>
      <c r="B554" s="541"/>
      <c r="C554" s="538"/>
      <c r="D554" s="582"/>
      <c r="E554" s="1247"/>
      <c r="F554" s="1244"/>
      <c r="G554" s="1240"/>
      <c r="H554" s="1210"/>
      <c r="I554" s="780"/>
      <c r="J554" s="548">
        <v>40373</v>
      </c>
      <c r="K554" s="1215">
        <v>760000</v>
      </c>
      <c r="L554" s="1216">
        <f t="shared" ref="L554" si="106">L553+K554</f>
        <v>800000</v>
      </c>
      <c r="M554" s="505" t="s">
        <v>447</v>
      </c>
    </row>
    <row r="555" spans="1:13" ht="28.5" customHeight="1" x14ac:dyDescent="0.2">
      <c r="A555" s="1226"/>
      <c r="B555" s="1227"/>
      <c r="C555" s="1228"/>
      <c r="D555" s="1223"/>
      <c r="E555" s="1223"/>
      <c r="F555" s="1229"/>
      <c r="G555" s="1230"/>
      <c r="H555" s="1231"/>
      <c r="I555" s="1445"/>
      <c r="J555" s="548">
        <v>40451</v>
      </c>
      <c r="K555" s="1215">
        <v>-74722</v>
      </c>
      <c r="L555" s="1216">
        <f>L554+K555</f>
        <v>725278</v>
      </c>
      <c r="M555" s="505" t="s">
        <v>447</v>
      </c>
    </row>
    <row r="556" spans="1:13" ht="29.25" customHeight="1" x14ac:dyDescent="0.2">
      <c r="A556" s="1429">
        <v>40170</v>
      </c>
      <c r="B556" s="540" t="s">
        <v>1731</v>
      </c>
      <c r="C556" s="1425" t="s">
        <v>1735</v>
      </c>
      <c r="D556" s="913" t="s">
        <v>1190</v>
      </c>
      <c r="E556" s="581" t="s">
        <v>133</v>
      </c>
      <c r="F556" s="1243" t="s">
        <v>1318</v>
      </c>
      <c r="G556" s="1238">
        <v>60000</v>
      </c>
      <c r="H556" s="1219" t="s">
        <v>591</v>
      </c>
      <c r="I556" s="780"/>
      <c r="J556" s="5">
        <v>40200</v>
      </c>
      <c r="K556" s="68">
        <v>0</v>
      </c>
      <c r="L556" s="1216">
        <f t="shared" si="100"/>
        <v>60000</v>
      </c>
      <c r="M556" s="507" t="s">
        <v>1779</v>
      </c>
    </row>
    <row r="557" spans="1:13" ht="29.25" customHeight="1" x14ac:dyDescent="0.2">
      <c r="A557" s="1253"/>
      <c r="B557" s="541"/>
      <c r="C557" s="912"/>
      <c r="D557" s="914"/>
      <c r="E557" s="582"/>
      <c r="F557" s="1244"/>
      <c r="G557" s="1240"/>
      <c r="H557" s="1210"/>
      <c r="I557" s="780"/>
      <c r="J557" s="548">
        <v>40263</v>
      </c>
      <c r="K557" s="1215">
        <v>90000</v>
      </c>
      <c r="L557" s="1216">
        <f>L556+K557</f>
        <v>150000</v>
      </c>
      <c r="M557" s="505" t="s">
        <v>447</v>
      </c>
    </row>
    <row r="558" spans="1:13" ht="28.5" customHeight="1" x14ac:dyDescent="0.2">
      <c r="A558" s="1208"/>
      <c r="B558" s="541"/>
      <c r="C558" s="538"/>
      <c r="D558" s="582"/>
      <c r="E558" s="1247"/>
      <c r="F558" s="1244"/>
      <c r="G558" s="1240"/>
      <c r="H558" s="1210"/>
      <c r="I558" s="780"/>
      <c r="J558" s="548">
        <v>40373</v>
      </c>
      <c r="K558" s="1215">
        <v>50000</v>
      </c>
      <c r="L558" s="1216">
        <f t="shared" ref="L558" si="107">L557+K558</f>
        <v>200000</v>
      </c>
      <c r="M558" s="505" t="s">
        <v>447</v>
      </c>
    </row>
    <row r="559" spans="1:13" ht="28.5" customHeight="1" x14ac:dyDescent="0.2">
      <c r="A559" s="1226"/>
      <c r="B559" s="1227"/>
      <c r="C559" s="1228"/>
      <c r="D559" s="1223"/>
      <c r="E559" s="1223"/>
      <c r="F559" s="1229"/>
      <c r="G559" s="1230"/>
      <c r="H559" s="1231"/>
      <c r="I559" s="1445"/>
      <c r="J559" s="548">
        <v>40451</v>
      </c>
      <c r="K559" s="1215">
        <v>-54944</v>
      </c>
      <c r="L559" s="1216">
        <f>L558+K559</f>
        <v>145056</v>
      </c>
      <c r="M559" s="505" t="s">
        <v>447</v>
      </c>
    </row>
    <row r="560" spans="1:13" ht="29.25" customHeight="1" x14ac:dyDescent="0.2">
      <c r="A560" s="1429">
        <v>40170</v>
      </c>
      <c r="B560" s="540" t="s">
        <v>1732</v>
      </c>
      <c r="C560" s="1425" t="s">
        <v>1736</v>
      </c>
      <c r="D560" s="913" t="s">
        <v>875</v>
      </c>
      <c r="E560" s="581" t="s">
        <v>133</v>
      </c>
      <c r="F560" s="1243" t="s">
        <v>1318</v>
      </c>
      <c r="G560" s="1238">
        <v>110000</v>
      </c>
      <c r="H560" s="1219" t="s">
        <v>591</v>
      </c>
      <c r="I560" s="780"/>
      <c r="J560" s="332">
        <v>40200</v>
      </c>
      <c r="K560" s="68">
        <v>0</v>
      </c>
      <c r="L560" s="1216">
        <f t="shared" si="100"/>
        <v>110000</v>
      </c>
      <c r="M560" s="507" t="s">
        <v>1779</v>
      </c>
    </row>
    <row r="561" spans="1:13" ht="29.25" customHeight="1" x14ac:dyDescent="0.2">
      <c r="A561" s="1253"/>
      <c r="B561" s="541"/>
      <c r="C561" s="912"/>
      <c r="D561" s="914"/>
      <c r="E561" s="582"/>
      <c r="F561" s="1244"/>
      <c r="G561" s="1240"/>
      <c r="H561" s="1210"/>
      <c r="I561" s="780"/>
      <c r="J561" s="548">
        <v>40263</v>
      </c>
      <c r="K561" s="1215">
        <v>-20000</v>
      </c>
      <c r="L561" s="1216">
        <f>L560+K561</f>
        <v>90000</v>
      </c>
      <c r="M561" s="505" t="s">
        <v>447</v>
      </c>
    </row>
    <row r="562" spans="1:13" ht="28.5" customHeight="1" x14ac:dyDescent="0.2">
      <c r="A562" s="1208"/>
      <c r="B562" s="541"/>
      <c r="C562" s="538"/>
      <c r="D562" s="582"/>
      <c r="E562" s="1247"/>
      <c r="F562" s="1244"/>
      <c r="G562" s="1240"/>
      <c r="H562" s="1210"/>
      <c r="I562" s="780"/>
      <c r="J562" s="548">
        <v>40373</v>
      </c>
      <c r="K562" s="1215">
        <v>10000</v>
      </c>
      <c r="L562" s="1216">
        <f t="shared" ref="L562" si="108">L561+K562</f>
        <v>100000</v>
      </c>
      <c r="M562" s="505" t="s">
        <v>447</v>
      </c>
    </row>
    <row r="563" spans="1:13" ht="28.5" customHeight="1" x14ac:dyDescent="0.2">
      <c r="A563" s="1226"/>
      <c r="B563" s="1227"/>
      <c r="C563" s="1228"/>
      <c r="D563" s="1223"/>
      <c r="E563" s="1223"/>
      <c r="F563" s="1229"/>
      <c r="G563" s="1230"/>
      <c r="H563" s="1231"/>
      <c r="I563" s="1445"/>
      <c r="J563" s="548">
        <v>40451</v>
      </c>
      <c r="K563" s="1215">
        <v>45056</v>
      </c>
      <c r="L563" s="1216">
        <f>L562+K563</f>
        <v>145056</v>
      </c>
      <c r="M563" s="505" t="s">
        <v>447</v>
      </c>
    </row>
    <row r="564" spans="1:13" ht="29.25" customHeight="1" x14ac:dyDescent="0.2">
      <c r="A564" s="1429">
        <v>40191</v>
      </c>
      <c r="B564" s="540" t="s">
        <v>1765</v>
      </c>
      <c r="C564" s="1425" t="s">
        <v>765</v>
      </c>
      <c r="D564" s="913" t="s">
        <v>987</v>
      </c>
      <c r="E564" s="581" t="s">
        <v>133</v>
      </c>
      <c r="F564" s="1243" t="s">
        <v>1318</v>
      </c>
      <c r="G564" s="1238">
        <v>260000</v>
      </c>
      <c r="H564" s="1261" t="s">
        <v>591</v>
      </c>
      <c r="I564" s="1444"/>
      <c r="J564" s="548">
        <v>40263</v>
      </c>
      <c r="K564" s="1215">
        <v>480000</v>
      </c>
      <c r="L564" s="1216">
        <f t="shared" ref="L564:L596" si="109">G564+K564</f>
        <v>740000</v>
      </c>
      <c r="M564" s="505" t="s">
        <v>447</v>
      </c>
    </row>
    <row r="565" spans="1:13" ht="28.5" customHeight="1" x14ac:dyDescent="0.2">
      <c r="A565" s="1208"/>
      <c r="B565" s="541"/>
      <c r="C565" s="538"/>
      <c r="D565" s="582"/>
      <c r="E565" s="1247"/>
      <c r="F565" s="1244"/>
      <c r="G565" s="1240"/>
      <c r="H565" s="1210"/>
      <c r="I565" s="780"/>
      <c r="J565" s="548">
        <v>40373</v>
      </c>
      <c r="K565" s="1215">
        <v>-140000</v>
      </c>
      <c r="L565" s="1216">
        <f t="shared" ref="L565" si="110">L564+K565</f>
        <v>600000</v>
      </c>
      <c r="M565" s="505" t="s">
        <v>447</v>
      </c>
    </row>
    <row r="566" spans="1:13" ht="28.5" customHeight="1" x14ac:dyDescent="0.2">
      <c r="A566" s="1226"/>
      <c r="B566" s="1227"/>
      <c r="C566" s="1228"/>
      <c r="D566" s="1223"/>
      <c r="E566" s="1223"/>
      <c r="F566" s="1229"/>
      <c r="G566" s="1230"/>
      <c r="H566" s="1231"/>
      <c r="I566" s="1445"/>
      <c r="J566" s="548">
        <v>40451</v>
      </c>
      <c r="K566" s="1215">
        <v>-19778</v>
      </c>
      <c r="L566" s="1216">
        <f>L565+K566</f>
        <v>580222</v>
      </c>
      <c r="M566" s="505" t="s">
        <v>447</v>
      </c>
    </row>
    <row r="567" spans="1:13" ht="29.25" customHeight="1" x14ac:dyDescent="0.2">
      <c r="A567" s="1429">
        <v>40191</v>
      </c>
      <c r="B567" s="540" t="s">
        <v>1766</v>
      </c>
      <c r="C567" s="1425" t="s">
        <v>1769</v>
      </c>
      <c r="D567" s="913" t="s">
        <v>1310</v>
      </c>
      <c r="E567" s="581" t="s">
        <v>133</v>
      </c>
      <c r="F567" s="1243" t="s">
        <v>1318</v>
      </c>
      <c r="G567" s="1238">
        <v>240000</v>
      </c>
      <c r="H567" s="1261" t="s">
        <v>591</v>
      </c>
      <c r="I567" s="1444"/>
      <c r="J567" s="548">
        <v>40263</v>
      </c>
      <c r="K567" s="1215">
        <v>610000</v>
      </c>
      <c r="L567" s="1216">
        <f t="shared" si="109"/>
        <v>850000</v>
      </c>
      <c r="M567" s="505" t="s">
        <v>447</v>
      </c>
    </row>
    <row r="568" spans="1:13" ht="28.5" customHeight="1" x14ac:dyDescent="0.2">
      <c r="A568" s="1208"/>
      <c r="B568" s="541"/>
      <c r="C568" s="538"/>
      <c r="D568" s="582"/>
      <c r="E568" s="1247"/>
      <c r="F568" s="1244"/>
      <c r="G568" s="1240"/>
      <c r="H568" s="1210"/>
      <c r="I568" s="780"/>
      <c r="J568" s="548">
        <v>40373</v>
      </c>
      <c r="K568" s="1215">
        <v>50000</v>
      </c>
      <c r="L568" s="1216">
        <f t="shared" ref="L568" si="111">L567+K568</f>
        <v>900000</v>
      </c>
      <c r="M568" s="505" t="s">
        <v>447</v>
      </c>
    </row>
    <row r="569" spans="1:13" ht="28.5" customHeight="1" x14ac:dyDescent="0.2">
      <c r="A569" s="1226"/>
      <c r="B569" s="1227"/>
      <c r="C569" s="1228"/>
      <c r="D569" s="1223"/>
      <c r="E569" s="1223"/>
      <c r="F569" s="1229"/>
      <c r="G569" s="1230"/>
      <c r="H569" s="1231"/>
      <c r="I569" s="1445"/>
      <c r="J569" s="548">
        <v>40451</v>
      </c>
      <c r="K569" s="1215">
        <v>-29666</v>
      </c>
      <c r="L569" s="1216">
        <f>L568+K569</f>
        <v>870334</v>
      </c>
      <c r="M569" s="505" t="s">
        <v>447</v>
      </c>
    </row>
    <row r="570" spans="1:13" ht="29.25" customHeight="1" x14ac:dyDescent="0.2">
      <c r="A570" s="1429">
        <v>40191</v>
      </c>
      <c r="B570" s="540" t="s">
        <v>1767</v>
      </c>
      <c r="C570" s="1425" t="s">
        <v>1770</v>
      </c>
      <c r="D570" s="913" t="s">
        <v>985</v>
      </c>
      <c r="E570" s="581" t="s">
        <v>133</v>
      </c>
      <c r="F570" s="1243" t="s">
        <v>1318</v>
      </c>
      <c r="G570" s="1238">
        <v>140000</v>
      </c>
      <c r="H570" s="1261" t="s">
        <v>591</v>
      </c>
      <c r="I570" s="1444"/>
      <c r="J570" s="548">
        <v>40263</v>
      </c>
      <c r="K570" s="1215">
        <v>150000</v>
      </c>
      <c r="L570" s="1216">
        <f t="shared" si="109"/>
        <v>290000</v>
      </c>
      <c r="M570" s="505" t="s">
        <v>447</v>
      </c>
    </row>
    <row r="571" spans="1:13" ht="28.5" customHeight="1" x14ac:dyDescent="0.2">
      <c r="A571" s="1208"/>
      <c r="B571" s="541"/>
      <c r="C571" s="538"/>
      <c r="D571" s="582"/>
      <c r="E571" s="1247"/>
      <c r="F571" s="1244"/>
      <c r="G571" s="1240"/>
      <c r="H571" s="1210"/>
      <c r="I571" s="780"/>
      <c r="J571" s="548">
        <v>40373</v>
      </c>
      <c r="K571" s="1215">
        <v>10000</v>
      </c>
      <c r="L571" s="1216">
        <f t="shared" ref="L571" si="112">L570+K571</f>
        <v>300000</v>
      </c>
      <c r="M571" s="505" t="s">
        <v>447</v>
      </c>
    </row>
    <row r="572" spans="1:13" ht="28.5" customHeight="1" x14ac:dyDescent="0.2">
      <c r="A572" s="1226"/>
      <c r="B572" s="1227"/>
      <c r="C572" s="1228"/>
      <c r="D572" s="1223"/>
      <c r="E572" s="1223"/>
      <c r="F572" s="1229"/>
      <c r="G572" s="1230"/>
      <c r="H572" s="1231"/>
      <c r="I572" s="1445"/>
      <c r="J572" s="548">
        <v>40451</v>
      </c>
      <c r="K572" s="1215">
        <v>-9889</v>
      </c>
      <c r="L572" s="1216">
        <f>L571+K572</f>
        <v>290111</v>
      </c>
      <c r="M572" s="505" t="s">
        <v>447</v>
      </c>
    </row>
    <row r="573" spans="1:13" ht="29.25" customHeight="1" x14ac:dyDescent="0.2">
      <c r="A573" s="1429">
        <v>40191</v>
      </c>
      <c r="B573" s="540" t="s">
        <v>1773</v>
      </c>
      <c r="C573" s="1425" t="s">
        <v>1771</v>
      </c>
      <c r="D573" s="913" t="s">
        <v>1012</v>
      </c>
      <c r="E573" s="581" t="s">
        <v>133</v>
      </c>
      <c r="F573" s="1243" t="s">
        <v>1318</v>
      </c>
      <c r="G573" s="1238">
        <v>64150000</v>
      </c>
      <c r="H573" s="1261" t="s">
        <v>591</v>
      </c>
      <c r="I573" s="1444"/>
      <c r="J573" s="548">
        <v>40263</v>
      </c>
      <c r="K573" s="1215">
        <v>-51240000</v>
      </c>
      <c r="L573" s="1216">
        <f t="shared" si="109"/>
        <v>12910000</v>
      </c>
      <c r="M573" s="505" t="s">
        <v>447</v>
      </c>
    </row>
    <row r="574" spans="1:13" ht="29.25" customHeight="1" x14ac:dyDescent="0.2">
      <c r="A574" s="1253"/>
      <c r="B574" s="541"/>
      <c r="C574" s="912"/>
      <c r="D574" s="914"/>
      <c r="E574" s="582"/>
      <c r="F574" s="1244"/>
      <c r="G574" s="1240"/>
      <c r="H574" s="1225"/>
      <c r="I574" s="780"/>
      <c r="J574" s="548">
        <v>40312</v>
      </c>
      <c r="K574" s="1215">
        <v>3000000</v>
      </c>
      <c r="L574" s="1216">
        <f>L573+K574</f>
        <v>15910000</v>
      </c>
      <c r="M574" s="505" t="s">
        <v>1865</v>
      </c>
    </row>
    <row r="575" spans="1:13" ht="29.25" customHeight="1" x14ac:dyDescent="0.2">
      <c r="A575" s="1253"/>
      <c r="B575" s="541"/>
      <c r="C575" s="912"/>
      <c r="D575" s="914"/>
      <c r="E575" s="582"/>
      <c r="F575" s="1244"/>
      <c r="G575" s="1240"/>
      <c r="H575" s="1225"/>
      <c r="I575" s="780"/>
      <c r="J575" s="548">
        <v>40345</v>
      </c>
      <c r="K575" s="1215">
        <v>4860000</v>
      </c>
      <c r="L575" s="1216">
        <f>L574+K575</f>
        <v>20770000</v>
      </c>
      <c r="M575" s="505" t="s">
        <v>1865</v>
      </c>
    </row>
    <row r="576" spans="1:13" ht="28.5" customHeight="1" x14ac:dyDescent="0.2">
      <c r="A576" s="1208"/>
      <c r="B576" s="541"/>
      <c r="C576" s="538"/>
      <c r="D576" s="582"/>
      <c r="E576" s="1247"/>
      <c r="F576" s="1244"/>
      <c r="G576" s="1240"/>
      <c r="H576" s="1210"/>
      <c r="I576" s="780"/>
      <c r="J576" s="548">
        <v>40373</v>
      </c>
      <c r="K576" s="1215">
        <v>3630000</v>
      </c>
      <c r="L576" s="1216">
        <f t="shared" ref="L576:L577" si="113">L575+K576</f>
        <v>24400000</v>
      </c>
      <c r="M576" s="505" t="s">
        <v>447</v>
      </c>
    </row>
    <row r="577" spans="1:13" ht="28.5" customHeight="1" x14ac:dyDescent="0.2">
      <c r="A577" s="1208"/>
      <c r="B577" s="541"/>
      <c r="C577" s="538"/>
      <c r="D577" s="582"/>
      <c r="E577" s="1247"/>
      <c r="F577" s="1244"/>
      <c r="G577" s="1240"/>
      <c r="H577" s="1225"/>
      <c r="I577" s="780"/>
      <c r="J577" s="548">
        <v>40375</v>
      </c>
      <c r="K577" s="1215">
        <v>330000</v>
      </c>
      <c r="L577" s="1216">
        <f t="shared" si="113"/>
        <v>24730000</v>
      </c>
      <c r="M577" s="505" t="s">
        <v>1865</v>
      </c>
    </row>
    <row r="578" spans="1:13" ht="28.5" customHeight="1" x14ac:dyDescent="0.2">
      <c r="A578" s="1208"/>
      <c r="B578" s="1209"/>
      <c r="C578" s="1209"/>
      <c r="D578" s="1210"/>
      <c r="E578" s="1210"/>
      <c r="F578" s="1211"/>
      <c r="G578" s="1212"/>
      <c r="H578" s="1210"/>
      <c r="I578" s="780"/>
      <c r="J578" s="548">
        <v>40403</v>
      </c>
      <c r="K578" s="1222">
        <v>700000</v>
      </c>
      <c r="L578" s="1216">
        <f>L577+K578</f>
        <v>25430000</v>
      </c>
      <c r="M578" s="505" t="s">
        <v>1981</v>
      </c>
    </row>
    <row r="579" spans="1:13" ht="28.5" customHeight="1" x14ac:dyDescent="0.2">
      <c r="A579" s="1208"/>
      <c r="B579" s="1209"/>
      <c r="C579" s="1209"/>
      <c r="D579" s="1210"/>
      <c r="E579" s="1210"/>
      <c r="F579" s="1211"/>
      <c r="G579" s="1212"/>
      <c r="H579" s="1210"/>
      <c r="I579" s="780"/>
      <c r="J579" s="548">
        <v>40436</v>
      </c>
      <c r="K579" s="1222">
        <v>200000</v>
      </c>
      <c r="L579" s="1216">
        <f>L578+K579</f>
        <v>25630000</v>
      </c>
      <c r="M579" s="505" t="s">
        <v>1981</v>
      </c>
    </row>
    <row r="580" spans="1:13" ht="28.5" customHeight="1" x14ac:dyDescent="0.2">
      <c r="A580" s="1208"/>
      <c r="B580" s="1224"/>
      <c r="C580" s="1209"/>
      <c r="D580" s="1210"/>
      <c r="E580" s="1210"/>
      <c r="F580" s="1211"/>
      <c r="G580" s="1212"/>
      <c r="H580" s="1225"/>
      <c r="I580" s="780"/>
      <c r="J580" s="548">
        <v>40451</v>
      </c>
      <c r="K580" s="1215">
        <v>-1695826</v>
      </c>
      <c r="L580" s="1216">
        <f>L579+K580</f>
        <v>23934174</v>
      </c>
      <c r="M580" s="505" t="s">
        <v>447</v>
      </c>
    </row>
    <row r="581" spans="1:13" ht="28.5" customHeight="1" x14ac:dyDescent="0.2">
      <c r="A581" s="1208"/>
      <c r="B581" s="1209"/>
      <c r="C581" s="1209"/>
      <c r="D581" s="1210"/>
      <c r="E581" s="1210"/>
      <c r="F581" s="1211"/>
      <c r="G581" s="1212"/>
      <c r="H581" s="1210"/>
      <c r="I581" s="1445"/>
      <c r="J581" s="548">
        <v>40498</v>
      </c>
      <c r="K581" s="1222">
        <v>200000</v>
      </c>
      <c r="L581" s="1216">
        <f>L580+K581</f>
        <v>24134174</v>
      </c>
      <c r="M581" s="505" t="s">
        <v>1981</v>
      </c>
    </row>
    <row r="582" spans="1:13" ht="29.25" customHeight="1" x14ac:dyDescent="0.2">
      <c r="A582" s="1429">
        <v>40191</v>
      </c>
      <c r="B582" s="540" t="s">
        <v>1768</v>
      </c>
      <c r="C582" s="1425" t="s">
        <v>1772</v>
      </c>
      <c r="D582" s="913" t="s">
        <v>1217</v>
      </c>
      <c r="E582" s="581" t="s">
        <v>133</v>
      </c>
      <c r="F582" s="1243" t="s">
        <v>1318</v>
      </c>
      <c r="G582" s="1238">
        <v>770000</v>
      </c>
      <c r="H582" s="1261" t="s">
        <v>591</v>
      </c>
      <c r="I582" s="1444"/>
      <c r="J582" s="548">
        <v>40263</v>
      </c>
      <c r="K582" s="1215">
        <v>8680000</v>
      </c>
      <c r="L582" s="1216">
        <f t="shared" si="109"/>
        <v>9450000</v>
      </c>
      <c r="M582" s="505" t="s">
        <v>447</v>
      </c>
    </row>
    <row r="583" spans="1:13" ht="28.5" customHeight="1" x14ac:dyDescent="0.2">
      <c r="A583" s="1208"/>
      <c r="B583" s="541"/>
      <c r="C583" s="538"/>
      <c r="D583" s="582"/>
      <c r="E583" s="1247"/>
      <c r="F583" s="1244"/>
      <c r="G583" s="1240"/>
      <c r="H583" s="1210"/>
      <c r="I583" s="780"/>
      <c r="J583" s="548">
        <v>40373</v>
      </c>
      <c r="K583" s="1215">
        <v>-8750000</v>
      </c>
      <c r="L583" s="1216">
        <f t="shared" ref="L583" si="114">L582+K583</f>
        <v>700000</v>
      </c>
      <c r="M583" s="505" t="s">
        <v>447</v>
      </c>
    </row>
    <row r="584" spans="1:13" ht="28.5" customHeight="1" x14ac:dyDescent="0.2">
      <c r="A584" s="1226"/>
      <c r="B584" s="1227"/>
      <c r="C584" s="1228"/>
      <c r="D584" s="1223"/>
      <c r="E584" s="1223"/>
      <c r="F584" s="1229"/>
      <c r="G584" s="1230"/>
      <c r="H584" s="1231"/>
      <c r="I584" s="1445"/>
      <c r="J584" s="548">
        <v>40451</v>
      </c>
      <c r="K584" s="1215">
        <v>170334</v>
      </c>
      <c r="L584" s="1216">
        <f>L583+K584</f>
        <v>870334</v>
      </c>
      <c r="M584" s="505" t="s">
        <v>447</v>
      </c>
    </row>
    <row r="585" spans="1:13" ht="29.25" customHeight="1" x14ac:dyDescent="0.2">
      <c r="A585" s="1429">
        <v>40193</v>
      </c>
      <c r="B585" s="540" t="s">
        <v>1774</v>
      </c>
      <c r="C585" s="1425" t="s">
        <v>1775</v>
      </c>
      <c r="D585" s="913" t="s">
        <v>1550</v>
      </c>
      <c r="E585" s="581" t="s">
        <v>133</v>
      </c>
      <c r="F585" s="1243" t="s">
        <v>1318</v>
      </c>
      <c r="G585" s="1238">
        <v>3050000</v>
      </c>
      <c r="H585" s="1261" t="s">
        <v>591</v>
      </c>
      <c r="I585" s="1444"/>
      <c r="J585" s="548">
        <v>40263</v>
      </c>
      <c r="K585" s="1215">
        <v>12190000</v>
      </c>
      <c r="L585" s="1216">
        <f t="shared" si="109"/>
        <v>15240000</v>
      </c>
      <c r="M585" s="505" t="s">
        <v>447</v>
      </c>
    </row>
    <row r="586" spans="1:13" ht="29.25" customHeight="1" x14ac:dyDescent="0.2">
      <c r="A586" s="1430"/>
      <c r="B586" s="542"/>
      <c r="C586" s="1426"/>
      <c r="D586" s="918"/>
      <c r="E586" s="583"/>
      <c r="F586" s="1251"/>
      <c r="G586" s="1252"/>
      <c r="H586" s="1231"/>
      <c r="I586" s="1445"/>
      <c r="J586" s="548">
        <v>40312</v>
      </c>
      <c r="K586" s="1215">
        <f>-L585</f>
        <v>-15240000</v>
      </c>
      <c r="L586" s="1216">
        <v>0</v>
      </c>
      <c r="M586" s="505" t="s">
        <v>1438</v>
      </c>
    </row>
    <row r="587" spans="1:13" ht="29.25" customHeight="1" x14ac:dyDescent="0.2">
      <c r="A587" s="1429">
        <v>40207</v>
      </c>
      <c r="B587" s="540" t="s">
        <v>1786</v>
      </c>
      <c r="C587" s="1425" t="s">
        <v>348</v>
      </c>
      <c r="D587" s="913" t="s">
        <v>987</v>
      </c>
      <c r="E587" s="581" t="s">
        <v>133</v>
      </c>
      <c r="F587" s="1243" t="s">
        <v>1318</v>
      </c>
      <c r="G587" s="1238">
        <v>960000</v>
      </c>
      <c r="H587" s="1261" t="s">
        <v>591</v>
      </c>
      <c r="I587" s="1444"/>
      <c r="J587" s="548">
        <v>40263</v>
      </c>
      <c r="K587" s="1215">
        <v>-730000</v>
      </c>
      <c r="L587" s="1216">
        <f t="shared" si="109"/>
        <v>230000</v>
      </c>
      <c r="M587" s="505" t="s">
        <v>447</v>
      </c>
    </row>
    <row r="588" spans="1:13" ht="28.5" customHeight="1" x14ac:dyDescent="0.2">
      <c r="A588" s="1208"/>
      <c r="B588" s="541"/>
      <c r="C588" s="538"/>
      <c r="D588" s="582"/>
      <c r="E588" s="1247"/>
      <c r="F588" s="1244"/>
      <c r="G588" s="1240"/>
      <c r="H588" s="1210"/>
      <c r="I588" s="780"/>
      <c r="J588" s="548">
        <v>40373</v>
      </c>
      <c r="K588" s="1215">
        <v>370000</v>
      </c>
      <c r="L588" s="1216">
        <f t="shared" ref="L588" si="115">L587+K588</f>
        <v>600000</v>
      </c>
      <c r="M588" s="505" t="s">
        <v>447</v>
      </c>
    </row>
    <row r="589" spans="1:13" ht="28.5" customHeight="1" x14ac:dyDescent="0.2">
      <c r="A589" s="1208"/>
      <c r="B589" s="1262"/>
      <c r="C589" s="538"/>
      <c r="D589" s="582"/>
      <c r="E589" s="1247"/>
      <c r="F589" s="1244"/>
      <c r="G589" s="1240"/>
      <c r="H589" s="1225"/>
      <c r="I589" s="780"/>
      <c r="J589" s="548">
        <v>40451</v>
      </c>
      <c r="K589" s="1215">
        <v>200000</v>
      </c>
      <c r="L589" s="1216">
        <f>L588+K589</f>
        <v>800000</v>
      </c>
      <c r="M589" s="505" t="s">
        <v>2232</v>
      </c>
    </row>
    <row r="590" spans="1:13" ht="28.5" customHeight="1" x14ac:dyDescent="0.2">
      <c r="A590" s="1208"/>
      <c r="B590" s="1224"/>
      <c r="C590" s="1209"/>
      <c r="D590" s="1210"/>
      <c r="E590" s="1210"/>
      <c r="F590" s="1211"/>
      <c r="G590" s="1212"/>
      <c r="H590" s="1225"/>
      <c r="I590" s="780"/>
      <c r="J590" s="548">
        <v>40451</v>
      </c>
      <c r="K590" s="1215">
        <v>-364833</v>
      </c>
      <c r="L590" s="1216">
        <f>L589+K590</f>
        <v>435167</v>
      </c>
      <c r="M590" s="505" t="s">
        <v>447</v>
      </c>
    </row>
    <row r="591" spans="1:13" ht="28.5" customHeight="1" x14ac:dyDescent="0.2">
      <c r="A591" s="1208"/>
      <c r="B591" s="1209"/>
      <c r="C591" s="1209"/>
      <c r="D591" s="1210"/>
      <c r="E591" s="1210"/>
      <c r="F591" s="1211"/>
      <c r="G591" s="1212"/>
      <c r="H591" s="1210"/>
      <c r="I591" s="1445"/>
      <c r="J591" s="548">
        <v>40498</v>
      </c>
      <c r="K591" s="1222">
        <v>100000</v>
      </c>
      <c r="L591" s="1216">
        <f>L590+K591</f>
        <v>535167</v>
      </c>
      <c r="M591" s="505" t="s">
        <v>1981</v>
      </c>
    </row>
    <row r="592" spans="1:13" ht="29.25" customHeight="1" x14ac:dyDescent="0.2">
      <c r="A592" s="1429">
        <v>40207</v>
      </c>
      <c r="B592" s="540" t="s">
        <v>1787</v>
      </c>
      <c r="C592" s="1425" t="s">
        <v>1788</v>
      </c>
      <c r="D592" s="913" t="s">
        <v>1050</v>
      </c>
      <c r="E592" s="581" t="s">
        <v>133</v>
      </c>
      <c r="F592" s="1243" t="s">
        <v>1318</v>
      </c>
      <c r="G592" s="1238">
        <v>540000</v>
      </c>
      <c r="H592" s="1261" t="s">
        <v>591</v>
      </c>
      <c r="I592" s="1444"/>
      <c r="J592" s="548">
        <v>40263</v>
      </c>
      <c r="K592" s="1215">
        <v>160000</v>
      </c>
      <c r="L592" s="1216">
        <f t="shared" si="109"/>
        <v>700000</v>
      </c>
      <c r="M592" s="505" t="s">
        <v>447</v>
      </c>
    </row>
    <row r="593" spans="1:13" ht="28.5" customHeight="1" x14ac:dyDescent="0.2">
      <c r="A593" s="1226"/>
      <c r="B593" s="1227"/>
      <c r="C593" s="1228"/>
      <c r="D593" s="1223"/>
      <c r="E593" s="1223"/>
      <c r="F593" s="1229"/>
      <c r="G593" s="1230"/>
      <c r="H593" s="1231"/>
      <c r="I593" s="1445"/>
      <c r="J593" s="548">
        <v>40451</v>
      </c>
      <c r="K593" s="1215">
        <v>25278</v>
      </c>
      <c r="L593" s="1216">
        <f>L592+K593</f>
        <v>725278</v>
      </c>
      <c r="M593" s="505" t="s">
        <v>447</v>
      </c>
    </row>
    <row r="594" spans="1:13" ht="29.25" customHeight="1" x14ac:dyDescent="0.2">
      <c r="A594" s="1429">
        <v>40240</v>
      </c>
      <c r="B594" s="540" t="s">
        <v>1806</v>
      </c>
      <c r="C594" s="1425" t="s">
        <v>1479</v>
      </c>
      <c r="D594" s="913" t="s">
        <v>1074</v>
      </c>
      <c r="E594" s="581" t="s">
        <v>133</v>
      </c>
      <c r="F594" s="1243" t="s">
        <v>1318</v>
      </c>
      <c r="G594" s="1238">
        <v>1060000</v>
      </c>
      <c r="H594" s="1261" t="s">
        <v>591</v>
      </c>
      <c r="I594" s="1444"/>
      <c r="J594" s="548">
        <v>40373</v>
      </c>
      <c r="K594" s="1215">
        <v>4440000</v>
      </c>
      <c r="L594" s="1216">
        <f>G594+K594</f>
        <v>5500000</v>
      </c>
      <c r="M594" s="505" t="s">
        <v>447</v>
      </c>
    </row>
    <row r="595" spans="1:13" ht="29.25" customHeight="1" x14ac:dyDescent="0.2">
      <c r="A595" s="1253"/>
      <c r="B595" s="541"/>
      <c r="C595" s="912"/>
      <c r="D595" s="914"/>
      <c r="E595" s="582"/>
      <c r="F595" s="1244"/>
      <c r="G595" s="1240"/>
      <c r="H595" s="1225"/>
      <c r="I595" s="780"/>
      <c r="J595" s="548">
        <v>40445</v>
      </c>
      <c r="K595" s="1215">
        <v>-5500000</v>
      </c>
      <c r="L595" s="1216">
        <f>L594+K595</f>
        <v>0</v>
      </c>
      <c r="M595" s="505" t="s">
        <v>1438</v>
      </c>
    </row>
    <row r="596" spans="1:13" ht="29.25" customHeight="1" x14ac:dyDescent="0.2">
      <c r="A596" s="1429">
        <v>40242</v>
      </c>
      <c r="B596" s="540" t="s">
        <v>1813</v>
      </c>
      <c r="C596" s="1425" t="s">
        <v>1258</v>
      </c>
      <c r="D596" s="913" t="s">
        <v>1069</v>
      </c>
      <c r="E596" s="581" t="s">
        <v>133</v>
      </c>
      <c r="F596" s="1243" t="s">
        <v>1318</v>
      </c>
      <c r="G596" s="1238">
        <v>28040000</v>
      </c>
      <c r="H596" s="1261" t="s">
        <v>591</v>
      </c>
      <c r="I596" s="1444"/>
      <c r="J596" s="5">
        <v>40324</v>
      </c>
      <c r="K596" s="68">
        <v>120000</v>
      </c>
      <c r="L596" s="1216">
        <f t="shared" si="109"/>
        <v>28160000</v>
      </c>
      <c r="M596" s="96" t="s">
        <v>1780</v>
      </c>
    </row>
    <row r="597" spans="1:13" ht="29.25" customHeight="1" x14ac:dyDescent="0.2">
      <c r="A597" s="1253"/>
      <c r="B597" s="541"/>
      <c r="C597" s="912"/>
      <c r="D597" s="914"/>
      <c r="E597" s="582"/>
      <c r="F597" s="1244"/>
      <c r="G597" s="1240"/>
      <c r="H597" s="1225"/>
      <c r="I597" s="780"/>
      <c r="J597" s="548">
        <v>40373</v>
      </c>
      <c r="K597" s="1215">
        <v>-12660000</v>
      </c>
      <c r="L597" s="1216">
        <f>L596+K597</f>
        <v>15500000</v>
      </c>
      <c r="M597" s="505" t="s">
        <v>447</v>
      </c>
    </row>
    <row r="598" spans="1:13" ht="28.5" customHeight="1" x14ac:dyDescent="0.2">
      <c r="A598" s="1208"/>
      <c r="B598" s="1224"/>
      <c r="C598" s="1209"/>
      <c r="D598" s="1210"/>
      <c r="E598" s="1210"/>
      <c r="F598" s="1211"/>
      <c r="G598" s="1212"/>
      <c r="H598" s="1225"/>
      <c r="I598" s="780"/>
      <c r="J598" s="548">
        <v>40451</v>
      </c>
      <c r="K598" s="1215">
        <v>100000</v>
      </c>
      <c r="L598" s="1216">
        <f t="shared" ref="L598:L599" si="116">L597+K598</f>
        <v>15600000</v>
      </c>
      <c r="M598" s="505" t="s">
        <v>2002</v>
      </c>
    </row>
    <row r="599" spans="1:13" ht="28.5" customHeight="1" x14ac:dyDescent="0.2">
      <c r="A599" s="1208"/>
      <c r="B599" s="1224"/>
      <c r="C599" s="1209"/>
      <c r="D599" s="1210"/>
      <c r="E599" s="1210"/>
      <c r="F599" s="1211"/>
      <c r="G599" s="1212"/>
      <c r="H599" s="1225"/>
      <c r="I599" s="780"/>
      <c r="J599" s="548">
        <v>40451</v>
      </c>
      <c r="K599" s="1215">
        <v>-3125218</v>
      </c>
      <c r="L599" s="1216">
        <f t="shared" si="116"/>
        <v>12474782</v>
      </c>
      <c r="M599" s="505" t="s">
        <v>447</v>
      </c>
    </row>
    <row r="600" spans="1:13" ht="28.5" customHeight="1" x14ac:dyDescent="0.2">
      <c r="A600" s="1208"/>
      <c r="B600" s="1209"/>
      <c r="C600" s="1209"/>
      <c r="D600" s="1210"/>
      <c r="E600" s="1210"/>
      <c r="F600" s="1211"/>
      <c r="G600" s="1212"/>
      <c r="H600" s="1210"/>
      <c r="I600" s="1445"/>
      <c r="J600" s="548">
        <v>40498</v>
      </c>
      <c r="K600" s="1222">
        <v>800000</v>
      </c>
      <c r="L600" s="1216">
        <f>L599+K600</f>
        <v>13274782</v>
      </c>
      <c r="M600" s="505" t="s">
        <v>1981</v>
      </c>
    </row>
    <row r="601" spans="1:13" ht="29.25" customHeight="1" x14ac:dyDescent="0.2">
      <c r="A601" s="1429">
        <v>40247</v>
      </c>
      <c r="B601" s="540" t="s">
        <v>1815</v>
      </c>
      <c r="C601" s="1425" t="s">
        <v>743</v>
      </c>
      <c r="D601" s="913" t="s">
        <v>1211</v>
      </c>
      <c r="E601" s="581" t="s">
        <v>133</v>
      </c>
      <c r="F601" s="1243" t="s">
        <v>1318</v>
      </c>
      <c r="G601" s="1238">
        <v>60780000</v>
      </c>
      <c r="H601" s="1261" t="s">
        <v>591</v>
      </c>
      <c r="I601" s="1444"/>
      <c r="J601" s="548">
        <v>40373</v>
      </c>
      <c r="K601" s="1215">
        <v>-44880000</v>
      </c>
      <c r="L601" s="1216">
        <f>G601+K601</f>
        <v>15900000</v>
      </c>
      <c r="M601" s="505" t="s">
        <v>447</v>
      </c>
    </row>
    <row r="602" spans="1:13" ht="28.5" customHeight="1" x14ac:dyDescent="0.2">
      <c r="A602" s="1226"/>
      <c r="B602" s="1227"/>
      <c r="C602" s="1228"/>
      <c r="D602" s="1223"/>
      <c r="E602" s="1223"/>
      <c r="F602" s="1229"/>
      <c r="G602" s="1230"/>
      <c r="H602" s="1231"/>
      <c r="I602" s="1445"/>
      <c r="J602" s="548">
        <v>40451</v>
      </c>
      <c r="K602" s="1215">
        <v>1071505</v>
      </c>
      <c r="L602" s="1216">
        <f t="shared" ref="L602" si="117">L601+K602</f>
        <v>16971505</v>
      </c>
      <c r="M602" s="505" t="s">
        <v>447</v>
      </c>
    </row>
    <row r="603" spans="1:13" ht="29.25" customHeight="1" x14ac:dyDescent="0.2">
      <c r="A603" s="1429">
        <v>40247</v>
      </c>
      <c r="B603" s="540" t="s">
        <v>1816</v>
      </c>
      <c r="C603" s="1425" t="s">
        <v>435</v>
      </c>
      <c r="D603" s="913" t="s">
        <v>1026</v>
      </c>
      <c r="E603" s="581" t="s">
        <v>133</v>
      </c>
      <c r="F603" s="1243" t="s">
        <v>1318</v>
      </c>
      <c r="G603" s="1238">
        <v>300000</v>
      </c>
      <c r="H603" s="1219" t="s">
        <v>591</v>
      </c>
      <c r="I603" s="1444"/>
      <c r="J603" s="548">
        <v>40373</v>
      </c>
      <c r="K603" s="1215">
        <v>400000</v>
      </c>
      <c r="L603" s="1216">
        <f t="shared" ref="L603:L607" si="118">G603+K603</f>
        <v>700000</v>
      </c>
      <c r="M603" s="505" t="s">
        <v>447</v>
      </c>
    </row>
    <row r="604" spans="1:13" ht="28.5" customHeight="1" x14ac:dyDescent="0.2">
      <c r="A604" s="1226"/>
      <c r="B604" s="1227"/>
      <c r="C604" s="1228"/>
      <c r="D604" s="1223"/>
      <c r="E604" s="1223"/>
      <c r="F604" s="1229"/>
      <c r="G604" s="1230"/>
      <c r="H604" s="1231"/>
      <c r="I604" s="1445"/>
      <c r="J604" s="548">
        <v>40451</v>
      </c>
      <c r="K604" s="1215">
        <v>25278</v>
      </c>
      <c r="L604" s="1216">
        <f t="shared" ref="L604" si="119">L603+K604</f>
        <v>725278</v>
      </c>
      <c r="M604" s="505" t="s">
        <v>447</v>
      </c>
    </row>
    <row r="605" spans="1:13" ht="29.25" customHeight="1" x14ac:dyDescent="0.2">
      <c r="A605" s="1429">
        <v>40282</v>
      </c>
      <c r="B605" s="540" t="s">
        <v>1857</v>
      </c>
      <c r="C605" s="1425" t="s">
        <v>1859</v>
      </c>
      <c r="D605" s="913" t="s">
        <v>985</v>
      </c>
      <c r="E605" s="581" t="s">
        <v>133</v>
      </c>
      <c r="F605" s="1243" t="s">
        <v>1318</v>
      </c>
      <c r="G605" s="1238">
        <v>300000</v>
      </c>
      <c r="H605" s="1219" t="s">
        <v>591</v>
      </c>
      <c r="I605" s="1444"/>
      <c r="J605" s="548">
        <v>40373</v>
      </c>
      <c r="K605" s="1215">
        <v>300000</v>
      </c>
      <c r="L605" s="1216">
        <f t="shared" si="118"/>
        <v>600000</v>
      </c>
      <c r="M605" s="505" t="s">
        <v>447</v>
      </c>
    </row>
    <row r="606" spans="1:13" ht="28.5" customHeight="1" x14ac:dyDescent="0.2">
      <c r="A606" s="1226"/>
      <c r="B606" s="1227"/>
      <c r="C606" s="1228"/>
      <c r="D606" s="1223"/>
      <c r="E606" s="1223"/>
      <c r="F606" s="1229"/>
      <c r="G606" s="1230"/>
      <c r="H606" s="1231"/>
      <c r="I606" s="1445"/>
      <c r="J606" s="548">
        <v>40451</v>
      </c>
      <c r="K606" s="1215">
        <v>-19778</v>
      </c>
      <c r="L606" s="1216">
        <f t="shared" ref="L606" si="120">L605+K606</f>
        <v>580222</v>
      </c>
      <c r="M606" s="505" t="s">
        <v>447</v>
      </c>
    </row>
    <row r="607" spans="1:13" ht="29.25" customHeight="1" x14ac:dyDescent="0.2">
      <c r="A607" s="1429">
        <v>40282</v>
      </c>
      <c r="B607" s="540" t="s">
        <v>1858</v>
      </c>
      <c r="C607" s="1425" t="s">
        <v>1352</v>
      </c>
      <c r="D607" s="913" t="s">
        <v>995</v>
      </c>
      <c r="E607" s="581" t="s">
        <v>133</v>
      </c>
      <c r="F607" s="1243" t="s">
        <v>1318</v>
      </c>
      <c r="G607" s="1238">
        <v>6550000</v>
      </c>
      <c r="H607" s="1219" t="s">
        <v>591</v>
      </c>
      <c r="I607" s="1444"/>
      <c r="J607" s="548">
        <v>40373</v>
      </c>
      <c r="K607" s="1215">
        <v>-150000</v>
      </c>
      <c r="L607" s="1216">
        <f t="shared" si="118"/>
        <v>6400000</v>
      </c>
      <c r="M607" s="505" t="s">
        <v>447</v>
      </c>
    </row>
    <row r="608" spans="1:13" ht="29.25" customHeight="1" x14ac:dyDescent="0.2">
      <c r="A608" s="1253"/>
      <c r="B608" s="541"/>
      <c r="C608" s="912"/>
      <c r="D608" s="914"/>
      <c r="E608" s="582"/>
      <c r="F608" s="1244"/>
      <c r="G608" s="1240"/>
      <c r="H608" s="1210"/>
      <c r="I608" s="780"/>
      <c r="J608" s="548">
        <v>40436</v>
      </c>
      <c r="K608" s="1222">
        <v>1600000</v>
      </c>
      <c r="L608" s="1216">
        <f>L607+K608</f>
        <v>8000000</v>
      </c>
      <c r="M608" s="505" t="s">
        <v>1981</v>
      </c>
    </row>
    <row r="609" spans="1:13" ht="28.5" customHeight="1" x14ac:dyDescent="0.2">
      <c r="A609" s="1226"/>
      <c r="B609" s="1227"/>
      <c r="C609" s="1228"/>
      <c r="D609" s="1223"/>
      <c r="E609" s="1223"/>
      <c r="F609" s="1229"/>
      <c r="G609" s="1230"/>
      <c r="H609" s="1231"/>
      <c r="I609" s="1445"/>
      <c r="J609" s="548">
        <v>40451</v>
      </c>
      <c r="K609" s="1215">
        <v>-4352173</v>
      </c>
      <c r="L609" s="1216">
        <f t="shared" ref="L609" si="121">L608+K609</f>
        <v>3647827</v>
      </c>
      <c r="M609" s="505" t="s">
        <v>447</v>
      </c>
    </row>
    <row r="610" spans="1:13" ht="29.25" customHeight="1" x14ac:dyDescent="0.2">
      <c r="A610" s="1429">
        <v>40319</v>
      </c>
      <c r="B610" s="540" t="s">
        <v>1897</v>
      </c>
      <c r="C610" s="1425" t="s">
        <v>1898</v>
      </c>
      <c r="D610" s="913" t="s">
        <v>1310</v>
      </c>
      <c r="E610" s="581" t="s">
        <v>133</v>
      </c>
      <c r="F610" s="1243" t="s">
        <v>1318</v>
      </c>
      <c r="G610" s="1238">
        <v>10000</v>
      </c>
      <c r="H610" s="1219" t="s">
        <v>591</v>
      </c>
      <c r="I610" s="1427" t="s">
        <v>2176</v>
      </c>
      <c r="J610" s="5">
        <v>40324</v>
      </c>
      <c r="K610" s="68">
        <v>30000</v>
      </c>
      <c r="L610" s="1216">
        <f t="shared" ref="L610" si="122">G610+K610</f>
        <v>40000</v>
      </c>
      <c r="M610" s="96" t="s">
        <v>1905</v>
      </c>
    </row>
    <row r="611" spans="1:13" ht="28.5" customHeight="1" x14ac:dyDescent="0.2">
      <c r="A611" s="1226"/>
      <c r="B611" s="1227"/>
      <c r="C611" s="1228"/>
      <c r="D611" s="1223"/>
      <c r="E611" s="1223"/>
      <c r="F611" s="1229"/>
      <c r="G611" s="1230"/>
      <c r="H611" s="1231"/>
      <c r="I611" s="1428"/>
      <c r="J611" s="548">
        <v>40451</v>
      </c>
      <c r="K611" s="1215">
        <v>250111</v>
      </c>
      <c r="L611" s="1216">
        <f t="shared" ref="L611" si="123">L610+K611</f>
        <v>290111</v>
      </c>
      <c r="M611" s="505" t="s">
        <v>447</v>
      </c>
    </row>
    <row r="612" spans="1:13" ht="29.25" customHeight="1" x14ac:dyDescent="0.2">
      <c r="A612" s="1429">
        <v>40345</v>
      </c>
      <c r="B612" s="540" t="s">
        <v>1910</v>
      </c>
      <c r="C612" s="1425" t="s">
        <v>709</v>
      </c>
      <c r="D612" s="913" t="s">
        <v>1069</v>
      </c>
      <c r="E612" s="581" t="s">
        <v>1909</v>
      </c>
      <c r="F612" s="1243" t="s">
        <v>1318</v>
      </c>
      <c r="G612" s="1238">
        <v>0</v>
      </c>
      <c r="H612" s="1219" t="s">
        <v>591</v>
      </c>
      <c r="I612" s="1427">
        <v>9</v>
      </c>
      <c r="J612" s="5">
        <v>40345</v>
      </c>
      <c r="K612" s="1256">
        <v>3680000</v>
      </c>
      <c r="L612" s="1256">
        <v>3680000</v>
      </c>
      <c r="M612" s="505" t="s">
        <v>1865</v>
      </c>
    </row>
    <row r="613" spans="1:13" ht="29.25" customHeight="1" x14ac:dyDescent="0.2">
      <c r="A613" s="1253"/>
      <c r="B613" s="541"/>
      <c r="C613" s="912"/>
      <c r="D613" s="914"/>
      <c r="E613" s="582"/>
      <c r="F613" s="1244"/>
      <c r="G613" s="1240"/>
      <c r="H613" s="1225"/>
      <c r="I613" s="1431"/>
      <c r="J613" s="332">
        <v>40403</v>
      </c>
      <c r="K613" s="1246">
        <v>3300000</v>
      </c>
      <c r="L613" s="1256">
        <f>L612+K613</f>
        <v>6980000</v>
      </c>
      <c r="M613" s="505" t="s">
        <v>1981</v>
      </c>
    </row>
    <row r="614" spans="1:13" ht="28.5" customHeight="1" x14ac:dyDescent="0.2">
      <c r="A614" s="1208"/>
      <c r="B614" s="1224"/>
      <c r="C614" s="1209"/>
      <c r="D614" s="1210"/>
      <c r="E614" s="1210"/>
      <c r="F614" s="1211"/>
      <c r="G614" s="1212"/>
      <c r="H614" s="1225"/>
      <c r="I614" s="780"/>
      <c r="J614" s="548">
        <v>40451</v>
      </c>
      <c r="K614" s="1215">
        <v>3043831</v>
      </c>
      <c r="L614" s="1216">
        <f t="shared" ref="L614" si="124">L613+K614</f>
        <v>10023831</v>
      </c>
      <c r="M614" s="505" t="s">
        <v>447</v>
      </c>
    </row>
    <row r="615" spans="1:13" ht="28.5" customHeight="1" x14ac:dyDescent="0.2">
      <c r="A615" s="1208"/>
      <c r="B615" s="1209"/>
      <c r="C615" s="1209"/>
      <c r="D615" s="1210"/>
      <c r="E615" s="1210"/>
      <c r="F615" s="1211"/>
      <c r="G615" s="1212"/>
      <c r="H615" s="1210"/>
      <c r="I615" s="1445"/>
      <c r="J615" s="548">
        <v>40466</v>
      </c>
      <c r="K615" s="1215">
        <v>1400000</v>
      </c>
      <c r="L615" s="1216">
        <f>L614+K615</f>
        <v>11423831</v>
      </c>
      <c r="M615" s="505" t="s">
        <v>1981</v>
      </c>
    </row>
    <row r="616" spans="1:13" ht="29.25" customHeight="1" x14ac:dyDescent="0.2">
      <c r="A616" s="139">
        <v>40394</v>
      </c>
      <c r="B616" s="777" t="s">
        <v>1974</v>
      </c>
      <c r="C616" s="1440" t="s">
        <v>1748</v>
      </c>
      <c r="D616" s="1441" t="s">
        <v>1261</v>
      </c>
      <c r="E616" s="778" t="s">
        <v>133</v>
      </c>
      <c r="F616" s="1259" t="s">
        <v>1318</v>
      </c>
      <c r="G616" s="1260">
        <v>880000</v>
      </c>
      <c r="H616" s="1237" t="s">
        <v>591</v>
      </c>
      <c r="I616" s="296"/>
      <c r="J616" s="548">
        <v>40451</v>
      </c>
      <c r="K616" s="1215">
        <v>1585945</v>
      </c>
      <c r="L616" s="1216">
        <f t="shared" ref="L616:L621" si="125">G616+K616</f>
        <v>2465945</v>
      </c>
      <c r="M616" s="505" t="s">
        <v>447</v>
      </c>
    </row>
    <row r="617" spans="1:13" ht="29.25" customHeight="1" x14ac:dyDescent="0.2">
      <c r="A617" s="139">
        <v>40410</v>
      </c>
      <c r="B617" s="777" t="s">
        <v>1987</v>
      </c>
      <c r="C617" s="1440" t="s">
        <v>1988</v>
      </c>
      <c r="D617" s="1441" t="s">
        <v>1190</v>
      </c>
      <c r="E617" s="778" t="s">
        <v>133</v>
      </c>
      <c r="F617" s="1259" t="s">
        <v>1318</v>
      </c>
      <c r="G617" s="1260">
        <v>700000</v>
      </c>
      <c r="H617" s="1237" t="s">
        <v>591</v>
      </c>
      <c r="I617" s="296"/>
      <c r="J617" s="548">
        <v>40451</v>
      </c>
      <c r="K617" s="1215">
        <v>1040667</v>
      </c>
      <c r="L617" s="1216">
        <f t="shared" si="125"/>
        <v>1740667</v>
      </c>
      <c r="M617" s="505" t="s">
        <v>447</v>
      </c>
    </row>
    <row r="618" spans="1:13" ht="29.25" customHeight="1" x14ac:dyDescent="0.2">
      <c r="A618" s="139">
        <v>40415</v>
      </c>
      <c r="B618" s="777" t="s">
        <v>1989</v>
      </c>
      <c r="C618" s="1440" t="s">
        <v>1371</v>
      </c>
      <c r="D618" s="1441" t="s">
        <v>132</v>
      </c>
      <c r="E618" s="778" t="s">
        <v>133</v>
      </c>
      <c r="F618" s="1259" t="s">
        <v>1318</v>
      </c>
      <c r="G618" s="1260">
        <v>1300000</v>
      </c>
      <c r="H618" s="1237" t="s">
        <v>591</v>
      </c>
      <c r="I618" s="296"/>
      <c r="J618" s="548">
        <v>40451</v>
      </c>
      <c r="K618" s="1215">
        <v>2181334</v>
      </c>
      <c r="L618" s="1216">
        <f t="shared" si="125"/>
        <v>3481334</v>
      </c>
      <c r="M618" s="505" t="s">
        <v>447</v>
      </c>
    </row>
    <row r="619" spans="1:13" ht="29.25" customHeight="1" x14ac:dyDescent="0.2">
      <c r="A619" s="139">
        <v>40417</v>
      </c>
      <c r="B619" s="777" t="s">
        <v>1994</v>
      </c>
      <c r="C619" s="1440" t="s">
        <v>1995</v>
      </c>
      <c r="D619" s="1441" t="s">
        <v>1115</v>
      </c>
      <c r="E619" s="778" t="s">
        <v>133</v>
      </c>
      <c r="F619" s="1259" t="s">
        <v>1318</v>
      </c>
      <c r="G619" s="1260">
        <v>4300000</v>
      </c>
      <c r="H619" s="1237" t="s">
        <v>591</v>
      </c>
      <c r="I619" s="296"/>
      <c r="J619" s="548">
        <v>40451</v>
      </c>
      <c r="K619" s="1215">
        <v>7014337</v>
      </c>
      <c r="L619" s="1216">
        <f t="shared" si="125"/>
        <v>11314337</v>
      </c>
      <c r="M619" s="505" t="s">
        <v>447</v>
      </c>
    </row>
    <row r="620" spans="1:13" ht="29.25" customHeight="1" x14ac:dyDescent="0.2">
      <c r="A620" s="1253">
        <v>40422</v>
      </c>
      <c r="B620" s="541" t="s">
        <v>2001</v>
      </c>
      <c r="C620" s="912" t="s">
        <v>1966</v>
      </c>
      <c r="D620" s="914" t="s">
        <v>704</v>
      </c>
      <c r="E620" s="582" t="s">
        <v>133</v>
      </c>
      <c r="F620" s="1244" t="s">
        <v>1318</v>
      </c>
      <c r="G620" s="1240">
        <v>100000</v>
      </c>
      <c r="H620" s="1225" t="s">
        <v>591</v>
      </c>
      <c r="I620" s="1431" t="s">
        <v>2176</v>
      </c>
      <c r="J620" s="548">
        <v>40451</v>
      </c>
      <c r="K620" s="1215">
        <v>45056</v>
      </c>
      <c r="L620" s="1216">
        <f t="shared" si="125"/>
        <v>145056</v>
      </c>
      <c r="M620" s="505" t="s">
        <v>447</v>
      </c>
    </row>
    <row r="621" spans="1:13" ht="29.25" customHeight="1" x14ac:dyDescent="0.2">
      <c r="A621" s="139">
        <v>40424</v>
      </c>
      <c r="B621" s="777" t="s">
        <v>2012</v>
      </c>
      <c r="C621" s="1440" t="s">
        <v>922</v>
      </c>
      <c r="D621" s="1441" t="s">
        <v>985</v>
      </c>
      <c r="E621" s="778" t="s">
        <v>133</v>
      </c>
      <c r="F621" s="1259" t="s">
        <v>1318</v>
      </c>
      <c r="G621" s="1260">
        <v>3100000</v>
      </c>
      <c r="H621" s="1235" t="s">
        <v>591</v>
      </c>
      <c r="I621" s="296"/>
      <c r="J621" s="548">
        <v>40451</v>
      </c>
      <c r="K621" s="1215">
        <v>5168169</v>
      </c>
      <c r="L621" s="1216">
        <f t="shared" si="125"/>
        <v>8268169</v>
      </c>
      <c r="M621" s="505" t="s">
        <v>447</v>
      </c>
    </row>
    <row r="622" spans="1:13" ht="29.25" customHeight="1" x14ac:dyDescent="0.2">
      <c r="A622" s="1429">
        <v>40436</v>
      </c>
      <c r="B622" s="540" t="s">
        <v>2017</v>
      </c>
      <c r="C622" s="1425" t="s">
        <v>2018</v>
      </c>
      <c r="D622" s="913" t="s">
        <v>1122</v>
      </c>
      <c r="E622" s="581" t="s">
        <v>133</v>
      </c>
      <c r="F622" s="1243" t="s">
        <v>1318</v>
      </c>
      <c r="G622" s="1238">
        <v>0</v>
      </c>
      <c r="H622" s="1219" t="s">
        <v>591</v>
      </c>
      <c r="I622" s="1427">
        <v>9</v>
      </c>
      <c r="J622" s="5">
        <v>40436</v>
      </c>
      <c r="K622" s="1256">
        <v>1000000</v>
      </c>
      <c r="L622" s="1256">
        <v>1000000</v>
      </c>
      <c r="M622" s="505" t="s">
        <v>1981</v>
      </c>
    </row>
    <row r="623" spans="1:13" ht="28.5" customHeight="1" x14ac:dyDescent="0.2">
      <c r="A623" s="1226"/>
      <c r="B623" s="1227"/>
      <c r="C623" s="1228"/>
      <c r="D623" s="1223"/>
      <c r="E623" s="1223"/>
      <c r="F623" s="1229"/>
      <c r="G623" s="1230"/>
      <c r="H623" s="1231"/>
      <c r="I623" s="1445"/>
      <c r="J623" s="548">
        <v>40451</v>
      </c>
      <c r="K623" s="1215">
        <v>450556</v>
      </c>
      <c r="L623" s="1216">
        <f t="shared" ref="L623" si="126">L622+K623</f>
        <v>1450556</v>
      </c>
      <c r="M623" s="505" t="s">
        <v>447</v>
      </c>
    </row>
    <row r="624" spans="1:13" ht="29.25" customHeight="1" x14ac:dyDescent="0.2">
      <c r="A624" s="139">
        <v>40436</v>
      </c>
      <c r="B624" s="777" t="s">
        <v>2028</v>
      </c>
      <c r="C624" s="1440" t="s">
        <v>1396</v>
      </c>
      <c r="D624" s="1441" t="s">
        <v>985</v>
      </c>
      <c r="E624" s="778" t="s">
        <v>133</v>
      </c>
      <c r="F624" s="1259" t="s">
        <v>1318</v>
      </c>
      <c r="G624" s="1260">
        <v>400000</v>
      </c>
      <c r="H624" s="1235" t="s">
        <v>591</v>
      </c>
      <c r="I624" s="296"/>
      <c r="J624" s="548">
        <v>40451</v>
      </c>
      <c r="K624" s="1215">
        <v>180222</v>
      </c>
      <c r="L624" s="1216">
        <f>G624+K624</f>
        <v>580222</v>
      </c>
      <c r="M624" s="505" t="s">
        <v>447</v>
      </c>
    </row>
    <row r="625" spans="1:13" ht="29.25" customHeight="1" x14ac:dyDescent="0.2">
      <c r="A625" s="1430">
        <v>40445</v>
      </c>
      <c r="B625" s="542" t="s">
        <v>2090</v>
      </c>
      <c r="C625" s="1426" t="s">
        <v>1463</v>
      </c>
      <c r="D625" s="918" t="s">
        <v>987</v>
      </c>
      <c r="E625" s="583" t="s">
        <v>133</v>
      </c>
      <c r="F625" s="1251" t="s">
        <v>1318</v>
      </c>
      <c r="G625" s="1252">
        <v>100000</v>
      </c>
      <c r="H625" s="1223" t="s">
        <v>591</v>
      </c>
      <c r="I625" s="1428"/>
      <c r="J625" s="548">
        <v>40451</v>
      </c>
      <c r="K625" s="1215">
        <v>45056</v>
      </c>
      <c r="L625" s="1216">
        <f>G625+K625</f>
        <v>145056</v>
      </c>
      <c r="M625" s="505" t="s">
        <v>447</v>
      </c>
    </row>
    <row r="626" spans="1:13" ht="29.25" customHeight="1" x14ac:dyDescent="0.2">
      <c r="A626" s="139">
        <v>40445</v>
      </c>
      <c r="B626" s="777" t="s">
        <v>2091</v>
      </c>
      <c r="C626" s="1440" t="s">
        <v>2092</v>
      </c>
      <c r="D626" s="1441" t="s">
        <v>985</v>
      </c>
      <c r="E626" s="778" t="s">
        <v>133</v>
      </c>
      <c r="F626" s="1259" t="s">
        <v>1318</v>
      </c>
      <c r="G626" s="1260">
        <v>1900000</v>
      </c>
      <c r="H626" s="1235" t="s">
        <v>591</v>
      </c>
      <c r="I626" s="296"/>
      <c r="J626" s="548">
        <v>40451</v>
      </c>
      <c r="K626" s="1215">
        <v>856056</v>
      </c>
      <c r="L626" s="1216">
        <f>G626+K626</f>
        <v>2756056</v>
      </c>
      <c r="M626" s="505" t="s">
        <v>447</v>
      </c>
    </row>
    <row r="627" spans="1:13" ht="29.25" customHeight="1" x14ac:dyDescent="0.2">
      <c r="A627" s="1430">
        <v>40451</v>
      </c>
      <c r="B627" s="777" t="s">
        <v>2177</v>
      </c>
      <c r="C627" s="1440" t="s">
        <v>701</v>
      </c>
      <c r="D627" s="1441" t="s">
        <v>1008</v>
      </c>
      <c r="E627" s="778" t="s">
        <v>133</v>
      </c>
      <c r="F627" s="1259" t="s">
        <v>1318</v>
      </c>
      <c r="G627" s="1260">
        <v>100000</v>
      </c>
      <c r="H627" s="1235" t="s">
        <v>591</v>
      </c>
      <c r="I627" s="296"/>
      <c r="J627" s="548">
        <v>40451</v>
      </c>
      <c r="K627" s="1268">
        <v>45056</v>
      </c>
      <c r="L627" s="1216">
        <f t="shared" ref="L627:L653" si="127">G627+K627</f>
        <v>145056</v>
      </c>
      <c r="M627" s="505" t="s">
        <v>447</v>
      </c>
    </row>
    <row r="628" spans="1:13" ht="29.25" customHeight="1" x14ac:dyDescent="0.2">
      <c r="A628" s="139">
        <v>40451</v>
      </c>
      <c r="B628" s="777" t="s">
        <v>2178</v>
      </c>
      <c r="C628" s="1440" t="s">
        <v>2179</v>
      </c>
      <c r="D628" s="1441" t="s">
        <v>1069</v>
      </c>
      <c r="E628" s="778" t="s">
        <v>133</v>
      </c>
      <c r="F628" s="1259" t="s">
        <v>1318</v>
      </c>
      <c r="G628" s="1260">
        <v>100000</v>
      </c>
      <c r="H628" s="1235" t="s">
        <v>591</v>
      </c>
      <c r="I628" s="296" t="s">
        <v>2176</v>
      </c>
      <c r="J628" s="548">
        <v>40451</v>
      </c>
      <c r="K628" s="1268">
        <v>45056</v>
      </c>
      <c r="L628" s="1216">
        <f t="shared" si="127"/>
        <v>145056</v>
      </c>
      <c r="M628" s="505" t="s">
        <v>447</v>
      </c>
    </row>
    <row r="629" spans="1:13" ht="29.25" customHeight="1" x14ac:dyDescent="0.2">
      <c r="A629" s="1430">
        <v>40451</v>
      </c>
      <c r="B629" s="777" t="s">
        <v>2180</v>
      </c>
      <c r="C629" s="1440" t="s">
        <v>2181</v>
      </c>
      <c r="D629" s="1441" t="s">
        <v>1310</v>
      </c>
      <c r="E629" s="778" t="s">
        <v>133</v>
      </c>
      <c r="F629" s="1259" t="s">
        <v>1318</v>
      </c>
      <c r="G629" s="1260">
        <v>100000</v>
      </c>
      <c r="H629" s="1235" t="s">
        <v>591</v>
      </c>
      <c r="I629" s="296" t="s">
        <v>2176</v>
      </c>
      <c r="J629" s="548">
        <v>40451</v>
      </c>
      <c r="K629" s="1268">
        <v>45056</v>
      </c>
      <c r="L629" s="1216">
        <f t="shared" si="127"/>
        <v>145056</v>
      </c>
      <c r="M629" s="505" t="s">
        <v>447</v>
      </c>
    </row>
    <row r="630" spans="1:13" ht="29.25" customHeight="1" x14ac:dyDescent="0.2">
      <c r="A630" s="139">
        <v>40451</v>
      </c>
      <c r="B630" s="1269" t="s">
        <v>2182</v>
      </c>
      <c r="C630" s="1440" t="s">
        <v>454</v>
      </c>
      <c r="D630" s="1441" t="s">
        <v>455</v>
      </c>
      <c r="E630" s="778" t="s">
        <v>133</v>
      </c>
      <c r="F630" s="1259" t="s">
        <v>1318</v>
      </c>
      <c r="G630" s="1260">
        <v>1700000</v>
      </c>
      <c r="H630" s="1235" t="s">
        <v>591</v>
      </c>
      <c r="I630" s="296" t="s">
        <v>2183</v>
      </c>
      <c r="J630" s="548">
        <v>40451</v>
      </c>
      <c r="K630" s="1268">
        <v>765945</v>
      </c>
      <c r="L630" s="1216">
        <f t="shared" si="127"/>
        <v>2465945</v>
      </c>
      <c r="M630" s="505" t="s">
        <v>447</v>
      </c>
    </row>
    <row r="631" spans="1:13" ht="29.25" customHeight="1" x14ac:dyDescent="0.2">
      <c r="A631" s="1430">
        <v>40451</v>
      </c>
      <c r="B631" s="542" t="s">
        <v>2184</v>
      </c>
      <c r="C631" s="1426" t="s">
        <v>303</v>
      </c>
      <c r="D631" s="918" t="s">
        <v>1074</v>
      </c>
      <c r="E631" s="583" t="s">
        <v>133</v>
      </c>
      <c r="F631" s="1251" t="s">
        <v>1318</v>
      </c>
      <c r="G631" s="1252">
        <v>100000</v>
      </c>
      <c r="H631" s="1223" t="s">
        <v>591</v>
      </c>
      <c r="I631" s="1428" t="s">
        <v>2176</v>
      </c>
      <c r="J631" s="548">
        <v>40451</v>
      </c>
      <c r="K631" s="1270">
        <v>45056</v>
      </c>
      <c r="L631" s="1216">
        <f t="shared" si="127"/>
        <v>145056</v>
      </c>
      <c r="M631" s="505" t="s">
        <v>447</v>
      </c>
    </row>
    <row r="632" spans="1:13" ht="29.25" customHeight="1" x14ac:dyDescent="0.2">
      <c r="A632" s="139">
        <v>40445</v>
      </c>
      <c r="B632" s="777" t="s">
        <v>2185</v>
      </c>
      <c r="C632" s="1440" t="s">
        <v>2186</v>
      </c>
      <c r="D632" s="1441" t="s">
        <v>985</v>
      </c>
      <c r="E632" s="778" t="s">
        <v>133</v>
      </c>
      <c r="F632" s="1259" t="s">
        <v>1318</v>
      </c>
      <c r="G632" s="1260">
        <v>800000</v>
      </c>
      <c r="H632" s="1235" t="s">
        <v>591</v>
      </c>
      <c r="I632" s="296"/>
      <c r="J632" s="548">
        <v>40451</v>
      </c>
      <c r="K632" s="1268">
        <v>360445</v>
      </c>
      <c r="L632" s="1216">
        <f t="shared" si="127"/>
        <v>1160445</v>
      </c>
      <c r="M632" s="505" t="s">
        <v>447</v>
      </c>
    </row>
    <row r="633" spans="1:13" ht="29.25" customHeight="1" x14ac:dyDescent="0.2">
      <c r="A633" s="1430">
        <v>40451</v>
      </c>
      <c r="B633" s="542" t="s">
        <v>2187</v>
      </c>
      <c r="C633" s="1426" t="s">
        <v>2188</v>
      </c>
      <c r="D633" s="918" t="s">
        <v>1074</v>
      </c>
      <c r="E633" s="583" t="s">
        <v>133</v>
      </c>
      <c r="F633" s="1251" t="s">
        <v>1318</v>
      </c>
      <c r="G633" s="1252">
        <v>2000000</v>
      </c>
      <c r="H633" s="1223" t="s">
        <v>591</v>
      </c>
      <c r="I633" s="1428">
        <v>6</v>
      </c>
      <c r="J633" s="548">
        <v>40451</v>
      </c>
      <c r="K633" s="1268">
        <v>901112</v>
      </c>
      <c r="L633" s="1216">
        <f t="shared" si="127"/>
        <v>2901112</v>
      </c>
      <c r="M633" s="505" t="s">
        <v>447</v>
      </c>
    </row>
    <row r="634" spans="1:13" ht="29.25" customHeight="1" x14ac:dyDescent="0.2">
      <c r="A634" s="139">
        <v>40451</v>
      </c>
      <c r="B634" s="777" t="s">
        <v>2189</v>
      </c>
      <c r="C634" s="1440" t="s">
        <v>2190</v>
      </c>
      <c r="D634" s="1441" t="s">
        <v>1061</v>
      </c>
      <c r="E634" s="778" t="s">
        <v>133</v>
      </c>
      <c r="F634" s="1259" t="s">
        <v>1318</v>
      </c>
      <c r="G634" s="1260">
        <v>100000</v>
      </c>
      <c r="H634" s="1235" t="s">
        <v>591</v>
      </c>
      <c r="I634" s="296" t="s">
        <v>2176</v>
      </c>
      <c r="J634" s="548">
        <v>40451</v>
      </c>
      <c r="K634" s="1268">
        <v>45056</v>
      </c>
      <c r="L634" s="1216">
        <f t="shared" si="127"/>
        <v>145056</v>
      </c>
      <c r="M634" s="505" t="s">
        <v>447</v>
      </c>
    </row>
    <row r="635" spans="1:13" ht="29.25" customHeight="1" x14ac:dyDescent="0.2">
      <c r="A635" s="1430">
        <v>40451</v>
      </c>
      <c r="B635" s="777" t="s">
        <v>2191</v>
      </c>
      <c r="C635" s="1440" t="s">
        <v>2192</v>
      </c>
      <c r="D635" s="1441" t="s">
        <v>1074</v>
      </c>
      <c r="E635" s="778" t="s">
        <v>133</v>
      </c>
      <c r="F635" s="1259" t="s">
        <v>1318</v>
      </c>
      <c r="G635" s="1260">
        <v>100000</v>
      </c>
      <c r="H635" s="1235" t="s">
        <v>591</v>
      </c>
      <c r="I635" s="296" t="s">
        <v>2176</v>
      </c>
      <c r="J635" s="548">
        <v>40451</v>
      </c>
      <c r="K635" s="1268">
        <v>45056</v>
      </c>
      <c r="L635" s="1216">
        <f t="shared" si="127"/>
        <v>145056</v>
      </c>
      <c r="M635" s="505" t="s">
        <v>447</v>
      </c>
    </row>
    <row r="636" spans="1:13" ht="29.25" customHeight="1" x14ac:dyDescent="0.2">
      <c r="A636" s="139">
        <v>40451</v>
      </c>
      <c r="B636" s="1269" t="s">
        <v>2193</v>
      </c>
      <c r="C636" s="1440" t="s">
        <v>2194</v>
      </c>
      <c r="D636" s="1441" t="s">
        <v>987</v>
      </c>
      <c r="E636" s="778" t="s">
        <v>133</v>
      </c>
      <c r="F636" s="1259" t="s">
        <v>1318</v>
      </c>
      <c r="G636" s="1260">
        <v>100000</v>
      </c>
      <c r="H636" s="1235" t="s">
        <v>591</v>
      </c>
      <c r="I636" s="296" t="s">
        <v>2176</v>
      </c>
      <c r="J636" s="548">
        <v>40451</v>
      </c>
      <c r="K636" s="1268">
        <v>45056</v>
      </c>
      <c r="L636" s="1216">
        <f t="shared" si="127"/>
        <v>145056</v>
      </c>
      <c r="M636" s="505" t="s">
        <v>447</v>
      </c>
    </row>
    <row r="637" spans="1:13" ht="29.25" customHeight="1" x14ac:dyDescent="0.2">
      <c r="A637" s="1430">
        <v>40451</v>
      </c>
      <c r="B637" s="542" t="s">
        <v>2195</v>
      </c>
      <c r="C637" s="1426" t="s">
        <v>2196</v>
      </c>
      <c r="D637" s="918" t="s">
        <v>1190</v>
      </c>
      <c r="E637" s="583" t="s">
        <v>133</v>
      </c>
      <c r="F637" s="1251" t="s">
        <v>1318</v>
      </c>
      <c r="G637" s="1252">
        <v>400000</v>
      </c>
      <c r="H637" s="1223" t="s">
        <v>591</v>
      </c>
      <c r="I637" s="1428"/>
      <c r="J637" s="548">
        <v>40451</v>
      </c>
      <c r="K637" s="1268">
        <v>180222</v>
      </c>
      <c r="L637" s="1216">
        <f t="shared" si="127"/>
        <v>580222</v>
      </c>
      <c r="M637" s="505" t="s">
        <v>447</v>
      </c>
    </row>
    <row r="638" spans="1:13" ht="29.25" customHeight="1" x14ac:dyDescent="0.2">
      <c r="A638" s="1430">
        <v>40451</v>
      </c>
      <c r="B638" s="777" t="s">
        <v>2197</v>
      </c>
      <c r="C638" s="1440" t="s">
        <v>633</v>
      </c>
      <c r="D638" s="1441" t="s">
        <v>581</v>
      </c>
      <c r="E638" s="778" t="s">
        <v>133</v>
      </c>
      <c r="F638" s="1259" t="s">
        <v>1318</v>
      </c>
      <c r="G638" s="1260">
        <v>800000</v>
      </c>
      <c r="H638" s="1235" t="s">
        <v>591</v>
      </c>
      <c r="I638" s="296" t="s">
        <v>2198</v>
      </c>
      <c r="J638" s="548">
        <v>40451</v>
      </c>
      <c r="K638" s="1268">
        <v>360445</v>
      </c>
      <c r="L638" s="1216">
        <f t="shared" si="127"/>
        <v>1160445</v>
      </c>
      <c r="M638" s="505" t="s">
        <v>447</v>
      </c>
    </row>
    <row r="639" spans="1:13" ht="29.25" customHeight="1" x14ac:dyDescent="0.2">
      <c r="A639" s="139">
        <v>40451</v>
      </c>
      <c r="B639" s="777" t="s">
        <v>2199</v>
      </c>
      <c r="C639" s="1426" t="s">
        <v>2196</v>
      </c>
      <c r="D639" s="918" t="s">
        <v>1190</v>
      </c>
      <c r="E639" s="778" t="s">
        <v>133</v>
      </c>
      <c r="F639" s="1259" t="s">
        <v>1318</v>
      </c>
      <c r="G639" s="1260">
        <v>1700000</v>
      </c>
      <c r="H639" s="1235" t="s">
        <v>591</v>
      </c>
      <c r="I639" s="296">
        <v>4</v>
      </c>
      <c r="J639" s="548">
        <v>40451</v>
      </c>
      <c r="K639" s="1268">
        <v>765945</v>
      </c>
      <c r="L639" s="1216">
        <f t="shared" si="127"/>
        <v>2465945</v>
      </c>
      <c r="M639" s="505" t="s">
        <v>447</v>
      </c>
    </row>
    <row r="640" spans="1:13" ht="29.25" customHeight="1" x14ac:dyDescent="0.2">
      <c r="A640" s="1430">
        <v>40451</v>
      </c>
      <c r="B640" s="777" t="s">
        <v>2200</v>
      </c>
      <c r="C640" s="1440" t="s">
        <v>1370</v>
      </c>
      <c r="D640" s="1441" t="s">
        <v>1122</v>
      </c>
      <c r="E640" s="778" t="s">
        <v>133</v>
      </c>
      <c r="F640" s="1259" t="s">
        <v>1318</v>
      </c>
      <c r="G640" s="1260">
        <v>100000</v>
      </c>
      <c r="H640" s="1235" t="s">
        <v>591</v>
      </c>
      <c r="I640" s="296" t="s">
        <v>2176</v>
      </c>
      <c r="J640" s="548">
        <v>40451</v>
      </c>
      <c r="K640" s="1268">
        <v>45056</v>
      </c>
      <c r="L640" s="1216">
        <f t="shared" si="127"/>
        <v>145056</v>
      </c>
      <c r="M640" s="505" t="s">
        <v>447</v>
      </c>
    </row>
    <row r="641" spans="1:13" ht="29.25" customHeight="1" x14ac:dyDescent="0.2">
      <c r="A641" s="139">
        <v>40451</v>
      </c>
      <c r="B641" s="1269" t="s">
        <v>2201</v>
      </c>
      <c r="C641" s="1440" t="s">
        <v>2202</v>
      </c>
      <c r="D641" s="1441" t="s">
        <v>1550</v>
      </c>
      <c r="E641" s="778" t="s">
        <v>133</v>
      </c>
      <c r="F641" s="1259" t="s">
        <v>1318</v>
      </c>
      <c r="G641" s="1260">
        <v>100000</v>
      </c>
      <c r="H641" s="1235" t="s">
        <v>591</v>
      </c>
      <c r="I641" s="296"/>
      <c r="J641" s="548">
        <v>40451</v>
      </c>
      <c r="K641" s="1268">
        <v>45056</v>
      </c>
      <c r="L641" s="1216">
        <f t="shared" si="127"/>
        <v>145056</v>
      </c>
      <c r="M641" s="505" t="s">
        <v>447</v>
      </c>
    </row>
    <row r="642" spans="1:13" ht="29.25" customHeight="1" x14ac:dyDescent="0.2">
      <c r="A642" s="1430">
        <v>40451</v>
      </c>
      <c r="B642" s="542" t="s">
        <v>2203</v>
      </c>
      <c r="C642" s="1426" t="s">
        <v>1373</v>
      </c>
      <c r="D642" s="918" t="s">
        <v>1061</v>
      </c>
      <c r="E642" s="583" t="s">
        <v>133</v>
      </c>
      <c r="F642" s="1251" t="s">
        <v>1318</v>
      </c>
      <c r="G642" s="1252">
        <v>100000</v>
      </c>
      <c r="H642" s="1223" t="s">
        <v>591</v>
      </c>
      <c r="I642" s="296" t="s">
        <v>2176</v>
      </c>
      <c r="J642" s="548">
        <v>40451</v>
      </c>
      <c r="K642" s="1268">
        <v>45056</v>
      </c>
      <c r="L642" s="1216">
        <f t="shared" si="127"/>
        <v>145056</v>
      </c>
      <c r="M642" s="505" t="s">
        <v>447</v>
      </c>
    </row>
    <row r="643" spans="1:13" ht="29.25" customHeight="1" x14ac:dyDescent="0.2">
      <c r="A643" s="139">
        <v>40445</v>
      </c>
      <c r="B643" s="777" t="s">
        <v>2204</v>
      </c>
      <c r="C643" s="1440" t="s">
        <v>744</v>
      </c>
      <c r="D643" s="1441" t="s">
        <v>1005</v>
      </c>
      <c r="E643" s="778" t="s">
        <v>133</v>
      </c>
      <c r="F643" s="1259" t="s">
        <v>1318</v>
      </c>
      <c r="G643" s="1260">
        <v>300000</v>
      </c>
      <c r="H643" s="1235" t="s">
        <v>591</v>
      </c>
      <c r="I643" s="296" t="s">
        <v>2176</v>
      </c>
      <c r="J643" s="548">
        <v>40451</v>
      </c>
      <c r="K643" s="1268">
        <v>135167</v>
      </c>
      <c r="L643" s="1216">
        <f t="shared" si="127"/>
        <v>435167</v>
      </c>
      <c r="M643" s="505" t="s">
        <v>447</v>
      </c>
    </row>
    <row r="644" spans="1:13" ht="29.25" customHeight="1" x14ac:dyDescent="0.2">
      <c r="A644" s="1430">
        <v>40451</v>
      </c>
      <c r="B644" s="542" t="s">
        <v>2205</v>
      </c>
      <c r="C644" s="1426" t="s">
        <v>929</v>
      </c>
      <c r="D644" s="918" t="s">
        <v>1127</v>
      </c>
      <c r="E644" s="583" t="s">
        <v>133</v>
      </c>
      <c r="F644" s="1251" t="s">
        <v>1318</v>
      </c>
      <c r="G644" s="1252">
        <v>1000000</v>
      </c>
      <c r="H644" s="1223" t="s">
        <v>591</v>
      </c>
      <c r="I644" s="1428"/>
      <c r="J644" s="548">
        <v>40451</v>
      </c>
      <c r="K644" s="1268">
        <v>450556</v>
      </c>
      <c r="L644" s="1216">
        <f t="shared" si="127"/>
        <v>1450556</v>
      </c>
      <c r="M644" s="505" t="s">
        <v>447</v>
      </c>
    </row>
    <row r="645" spans="1:13" ht="29.25" customHeight="1" x14ac:dyDescent="0.2">
      <c r="A645" s="139">
        <v>40451</v>
      </c>
      <c r="B645" s="777" t="s">
        <v>2206</v>
      </c>
      <c r="C645" s="1440" t="s">
        <v>1055</v>
      </c>
      <c r="D645" s="1441" t="s">
        <v>132</v>
      </c>
      <c r="E645" s="778" t="s">
        <v>133</v>
      </c>
      <c r="F645" s="1259" t="s">
        <v>1318</v>
      </c>
      <c r="G645" s="1260">
        <v>700000</v>
      </c>
      <c r="H645" s="1235" t="s">
        <v>591</v>
      </c>
      <c r="I645" s="296" t="s">
        <v>2176</v>
      </c>
      <c r="J645" s="548">
        <v>40451</v>
      </c>
      <c r="K645" s="1268">
        <v>315389</v>
      </c>
      <c r="L645" s="1216">
        <f t="shared" si="127"/>
        <v>1015389</v>
      </c>
      <c r="M645" s="505" t="s">
        <v>447</v>
      </c>
    </row>
    <row r="646" spans="1:13" ht="29.25" customHeight="1" x14ac:dyDescent="0.2">
      <c r="A646" s="1430">
        <v>40451</v>
      </c>
      <c r="B646" s="777" t="s">
        <v>2207</v>
      </c>
      <c r="C646" s="1440" t="s">
        <v>1164</v>
      </c>
      <c r="D646" s="1441" t="s">
        <v>1024</v>
      </c>
      <c r="E646" s="778" t="s">
        <v>133</v>
      </c>
      <c r="F646" s="1259" t="s">
        <v>1318</v>
      </c>
      <c r="G646" s="1260">
        <v>1400000</v>
      </c>
      <c r="H646" s="1235" t="s">
        <v>591</v>
      </c>
      <c r="I646" s="1431">
        <v>5</v>
      </c>
      <c r="J646" s="548">
        <v>40451</v>
      </c>
      <c r="K646" s="1268">
        <v>630778</v>
      </c>
      <c r="L646" s="1216">
        <f t="shared" si="127"/>
        <v>2030778</v>
      </c>
      <c r="M646" s="505" t="s">
        <v>447</v>
      </c>
    </row>
    <row r="647" spans="1:13" ht="29.25" customHeight="1" x14ac:dyDescent="0.2">
      <c r="A647" s="139">
        <v>40451</v>
      </c>
      <c r="B647" s="1269" t="s">
        <v>2208</v>
      </c>
      <c r="C647" s="1440" t="s">
        <v>2209</v>
      </c>
      <c r="D647" s="1441" t="s">
        <v>1021</v>
      </c>
      <c r="E647" s="778" t="s">
        <v>133</v>
      </c>
      <c r="F647" s="1259" t="s">
        <v>1318</v>
      </c>
      <c r="G647" s="1260">
        <v>500000</v>
      </c>
      <c r="H647" s="1235" t="s">
        <v>591</v>
      </c>
      <c r="I647" s="296"/>
      <c r="J647" s="548">
        <v>40451</v>
      </c>
      <c r="K647" s="1268">
        <v>225278</v>
      </c>
      <c r="L647" s="1216">
        <f t="shared" si="127"/>
        <v>725278</v>
      </c>
      <c r="M647" s="505" t="s">
        <v>447</v>
      </c>
    </row>
    <row r="648" spans="1:13" ht="29.25" customHeight="1" x14ac:dyDescent="0.2">
      <c r="A648" s="1430">
        <v>40451</v>
      </c>
      <c r="B648" s="542" t="s">
        <v>2210</v>
      </c>
      <c r="C648" s="1426" t="s">
        <v>678</v>
      </c>
      <c r="D648" s="918" t="s">
        <v>704</v>
      </c>
      <c r="E648" s="583" t="s">
        <v>133</v>
      </c>
      <c r="F648" s="1251" t="s">
        <v>1318</v>
      </c>
      <c r="G648" s="1252">
        <v>100000</v>
      </c>
      <c r="H648" s="1223" t="s">
        <v>591</v>
      </c>
      <c r="I648" s="296" t="s">
        <v>2176</v>
      </c>
      <c r="J648" s="548">
        <v>40451</v>
      </c>
      <c r="K648" s="1268">
        <v>45056</v>
      </c>
      <c r="L648" s="1216">
        <f t="shared" si="127"/>
        <v>145056</v>
      </c>
      <c r="M648" s="505" t="s">
        <v>447</v>
      </c>
    </row>
    <row r="649" spans="1:13" ht="29.25" customHeight="1" x14ac:dyDescent="0.2">
      <c r="A649" s="1430">
        <v>40451</v>
      </c>
      <c r="B649" s="777" t="s">
        <v>2211</v>
      </c>
      <c r="C649" s="1440" t="s">
        <v>2018</v>
      </c>
      <c r="D649" s="1441" t="s">
        <v>1122</v>
      </c>
      <c r="E649" s="778" t="s">
        <v>133</v>
      </c>
      <c r="F649" s="1259" t="s">
        <v>1318</v>
      </c>
      <c r="G649" s="1260">
        <v>43500000</v>
      </c>
      <c r="H649" s="1235" t="s">
        <v>591</v>
      </c>
      <c r="I649" s="296" t="s">
        <v>2212</v>
      </c>
      <c r="J649" s="548">
        <v>40451</v>
      </c>
      <c r="K649" s="1268">
        <v>49915806</v>
      </c>
      <c r="L649" s="1216">
        <f t="shared" si="127"/>
        <v>93415806</v>
      </c>
      <c r="M649" s="505" t="s">
        <v>447</v>
      </c>
    </row>
    <row r="650" spans="1:13" ht="29.25" customHeight="1" x14ac:dyDescent="0.2">
      <c r="A650" s="139">
        <v>40451</v>
      </c>
      <c r="B650" s="777" t="s">
        <v>2213</v>
      </c>
      <c r="C650" s="1440" t="s">
        <v>2214</v>
      </c>
      <c r="D650" s="1441" t="s">
        <v>1190</v>
      </c>
      <c r="E650" s="778" t="s">
        <v>133</v>
      </c>
      <c r="F650" s="1259" t="s">
        <v>1318</v>
      </c>
      <c r="G650" s="1260">
        <v>100000</v>
      </c>
      <c r="H650" s="1235" t="s">
        <v>591</v>
      </c>
      <c r="I650" s="296" t="s">
        <v>2176</v>
      </c>
      <c r="J650" s="548">
        <v>40451</v>
      </c>
      <c r="K650" s="1268">
        <v>45056</v>
      </c>
      <c r="L650" s="1216">
        <f t="shared" si="127"/>
        <v>145056</v>
      </c>
      <c r="M650" s="505" t="s">
        <v>447</v>
      </c>
    </row>
    <row r="651" spans="1:13" ht="29.25" customHeight="1" x14ac:dyDescent="0.2">
      <c r="A651" s="1430">
        <v>40451</v>
      </c>
      <c r="B651" s="777" t="s">
        <v>2215</v>
      </c>
      <c r="C651" s="1440" t="s">
        <v>2216</v>
      </c>
      <c r="D651" s="1441" t="s">
        <v>2059</v>
      </c>
      <c r="E651" s="778" t="s">
        <v>133</v>
      </c>
      <c r="F651" s="1259" t="s">
        <v>1318</v>
      </c>
      <c r="G651" s="1260">
        <v>100000</v>
      </c>
      <c r="H651" s="1235" t="s">
        <v>591</v>
      </c>
      <c r="I651" s="296" t="s">
        <v>2176</v>
      </c>
      <c r="J651" s="548">
        <v>40451</v>
      </c>
      <c r="K651" s="1268">
        <v>45056</v>
      </c>
      <c r="L651" s="1216">
        <f t="shared" si="127"/>
        <v>145056</v>
      </c>
      <c r="M651" s="505" t="s">
        <v>447</v>
      </c>
    </row>
    <row r="652" spans="1:13" ht="29.25" customHeight="1" x14ac:dyDescent="0.2">
      <c r="A652" s="139">
        <v>40451</v>
      </c>
      <c r="B652" s="1269" t="s">
        <v>2217</v>
      </c>
      <c r="C652" s="1440" t="s">
        <v>1124</v>
      </c>
      <c r="D652" s="1441" t="s">
        <v>1125</v>
      </c>
      <c r="E652" s="778" t="s">
        <v>133</v>
      </c>
      <c r="F652" s="1259" t="s">
        <v>1318</v>
      </c>
      <c r="G652" s="1260">
        <v>600000</v>
      </c>
      <c r="H652" s="1235" t="s">
        <v>591</v>
      </c>
      <c r="I652" s="296"/>
      <c r="J652" s="548">
        <v>40451</v>
      </c>
      <c r="K652" s="1268">
        <v>270334</v>
      </c>
      <c r="L652" s="1216">
        <f t="shared" si="127"/>
        <v>870334</v>
      </c>
      <c r="M652" s="505" t="s">
        <v>447</v>
      </c>
    </row>
    <row r="653" spans="1:13" ht="29.25" customHeight="1" thickBot="1" x14ac:dyDescent="0.25">
      <c r="A653" s="1271">
        <v>40451</v>
      </c>
      <c r="B653" s="1272" t="s">
        <v>2218</v>
      </c>
      <c r="C653" s="1273" t="s">
        <v>1505</v>
      </c>
      <c r="D653" s="1274" t="s">
        <v>1211</v>
      </c>
      <c r="E653" s="1275" t="s">
        <v>133</v>
      </c>
      <c r="F653" s="1276" t="s">
        <v>1318</v>
      </c>
      <c r="G653" s="1277">
        <v>100000</v>
      </c>
      <c r="H653" s="1278" t="s">
        <v>591</v>
      </c>
      <c r="I653" s="1279" t="s">
        <v>2176</v>
      </c>
      <c r="J653" s="1106">
        <v>40451</v>
      </c>
      <c r="K653" s="1280">
        <v>45056</v>
      </c>
      <c r="L653" s="1281">
        <f t="shared" si="127"/>
        <v>145056</v>
      </c>
      <c r="M653" s="1282" t="s">
        <v>447</v>
      </c>
    </row>
    <row r="654" spans="1:13" x14ac:dyDescent="0.2">
      <c r="A654" s="676"/>
      <c r="B654" s="903"/>
      <c r="C654" s="297"/>
      <c r="D654" s="904"/>
      <c r="E654" s="905"/>
      <c r="F654" s="1263"/>
      <c r="G654" s="1264"/>
      <c r="H654" s="1265"/>
      <c r="I654" s="904"/>
      <c r="J654" s="528"/>
      <c r="K654" s="1266"/>
      <c r="L654" s="1267"/>
      <c r="M654" s="1438"/>
    </row>
    <row r="655" spans="1:13" ht="15.75" thickBot="1" x14ac:dyDescent="0.3">
      <c r="B655" s="104"/>
      <c r="F655" s="545" t="s">
        <v>448</v>
      </c>
      <c r="G655" s="1021">
        <f>SUM(G5:G653)</f>
        <v>23831570000</v>
      </c>
      <c r="H655" s="1929" t="s">
        <v>449</v>
      </c>
      <c r="I655" s="1929"/>
      <c r="J655" s="1929"/>
      <c r="K655" s="1442">
        <f>SUM(K5:K653)</f>
        <v>6076485542</v>
      </c>
    </row>
    <row r="656" spans="1:13" ht="15" thickTop="1" x14ac:dyDescent="0.2">
      <c r="B656" s="1439"/>
      <c r="M656" s="66"/>
    </row>
    <row r="657" spans="1:13" ht="15.75" thickBot="1" x14ac:dyDescent="0.3">
      <c r="G657" s="587" t="s">
        <v>458</v>
      </c>
      <c r="H657" s="439"/>
      <c r="I657" s="439"/>
      <c r="J657" s="766"/>
      <c r="K657" s="1006">
        <f>SUM(G655+K655)</f>
        <v>29908055542</v>
      </c>
      <c r="M657" s="66"/>
    </row>
    <row r="658" spans="1:13" ht="15" thickTop="1" x14ac:dyDescent="0.2">
      <c r="J658" s="1432"/>
      <c r="K658" s="1439"/>
    </row>
    <row r="659" spans="1:13" x14ac:dyDescent="0.2">
      <c r="A659" s="1862" t="s">
        <v>349</v>
      </c>
      <c r="B659" s="1862"/>
      <c r="C659" s="1862"/>
      <c r="D659" s="1862"/>
      <c r="E659" s="1862"/>
      <c r="F659" s="1862"/>
      <c r="G659" s="1862"/>
      <c r="H659" s="1862"/>
      <c r="I659" s="1862"/>
      <c r="J659" s="1862"/>
      <c r="K659" s="1862"/>
      <c r="L659" s="1862"/>
      <c r="M659" s="1862"/>
    </row>
    <row r="660" spans="1:13" x14ac:dyDescent="0.2">
      <c r="A660" s="1862" t="s">
        <v>451</v>
      </c>
      <c r="B660" s="1862"/>
      <c r="C660" s="1862"/>
      <c r="D660" s="1862"/>
      <c r="E660" s="1862"/>
      <c r="F660" s="1862"/>
      <c r="G660" s="1862"/>
      <c r="H660" s="1862"/>
      <c r="I660" s="1862"/>
      <c r="J660" s="1862"/>
      <c r="K660" s="1862"/>
      <c r="L660" s="1862"/>
      <c r="M660" s="1862"/>
    </row>
    <row r="661" spans="1:13" x14ac:dyDescent="0.2">
      <c r="A661" s="1862" t="s">
        <v>1439</v>
      </c>
      <c r="B661" s="1862"/>
      <c r="C661" s="1862"/>
      <c r="D661" s="1862"/>
      <c r="E661" s="1862"/>
      <c r="F661" s="1862"/>
      <c r="G661" s="1862"/>
      <c r="H661" s="1862"/>
      <c r="I661" s="1862"/>
      <c r="J661" s="1862"/>
      <c r="K661" s="1862"/>
      <c r="L661" s="1862"/>
      <c r="M661" s="1862"/>
    </row>
    <row r="662" spans="1:13" x14ac:dyDescent="0.2">
      <c r="A662" s="1861" t="s">
        <v>1817</v>
      </c>
      <c r="B662" s="1861"/>
      <c r="C662" s="1861"/>
      <c r="D662" s="1861"/>
      <c r="E662" s="1861"/>
      <c r="F662" s="1861"/>
      <c r="G662" s="1861"/>
      <c r="H662" s="1861"/>
      <c r="I662" s="1861"/>
      <c r="J662" s="1861"/>
      <c r="K662" s="1861"/>
      <c r="L662" s="1861"/>
      <c r="M662" s="1861"/>
    </row>
    <row r="663" spans="1:13" x14ac:dyDescent="0.2">
      <c r="A663" s="1863" t="s">
        <v>2219</v>
      </c>
      <c r="B663" s="1863"/>
      <c r="C663" s="1863"/>
      <c r="D663" s="1863"/>
      <c r="E663" s="1863"/>
      <c r="F663" s="1863"/>
      <c r="G663" s="1863"/>
      <c r="H663" s="1863"/>
      <c r="I663" s="1863"/>
      <c r="J663" s="1863"/>
      <c r="K663" s="1863"/>
      <c r="L663" s="1863"/>
      <c r="M663" s="1863"/>
    </row>
    <row r="664" spans="1:13" x14ac:dyDescent="0.2">
      <c r="A664" s="1863" t="s">
        <v>2220</v>
      </c>
      <c r="B664" s="1863"/>
      <c r="C664" s="1863"/>
      <c r="D664" s="1863"/>
      <c r="E664" s="1863"/>
      <c r="F664" s="1863"/>
      <c r="G664" s="1863"/>
      <c r="H664" s="1863"/>
      <c r="I664" s="1863"/>
      <c r="J664" s="1863"/>
      <c r="K664" s="1863"/>
      <c r="L664" s="1863"/>
      <c r="M664" s="1863"/>
    </row>
    <row r="665" spans="1:13" x14ac:dyDescent="0.2">
      <c r="A665" s="1863" t="s">
        <v>2221</v>
      </c>
      <c r="B665" s="1863"/>
      <c r="C665" s="1863"/>
      <c r="D665" s="1863"/>
      <c r="E665" s="1863"/>
      <c r="F665" s="1863"/>
      <c r="G665" s="1863"/>
      <c r="H665" s="1863"/>
      <c r="I665" s="1863"/>
      <c r="J665" s="1863"/>
      <c r="K665" s="1863"/>
      <c r="L665" s="1863"/>
      <c r="M665" s="1863"/>
    </row>
    <row r="666" spans="1:13" x14ac:dyDescent="0.2">
      <c r="A666" s="1863" t="s">
        <v>2222</v>
      </c>
      <c r="B666" s="1863"/>
      <c r="C666" s="1863"/>
      <c r="D666" s="1863"/>
      <c r="E666" s="1863"/>
      <c r="F666" s="1863"/>
      <c r="G666" s="1863"/>
      <c r="H666" s="1863"/>
      <c r="I666" s="1863"/>
      <c r="J666" s="1863"/>
      <c r="K666" s="1863"/>
      <c r="L666" s="1863"/>
      <c r="M666" s="1863"/>
    </row>
    <row r="667" spans="1:13" x14ac:dyDescent="0.2">
      <c r="A667" s="1863" t="s">
        <v>2223</v>
      </c>
      <c r="B667" s="1863"/>
      <c r="C667" s="1863"/>
      <c r="D667" s="1863"/>
      <c r="E667" s="1863"/>
      <c r="F667" s="1863"/>
      <c r="G667" s="1863"/>
      <c r="H667" s="1863"/>
      <c r="I667" s="1863"/>
      <c r="J667" s="1863"/>
      <c r="K667" s="1863"/>
      <c r="L667" s="1863"/>
      <c r="M667" s="1863"/>
    </row>
    <row r="668" spans="1:13" ht="14.25" customHeight="1" x14ac:dyDescent="0.2">
      <c r="A668" s="1864" t="s">
        <v>2224</v>
      </c>
      <c r="B668" s="1864"/>
      <c r="C668" s="1864"/>
      <c r="D668" s="1864"/>
      <c r="E668" s="1864"/>
      <c r="F668" s="1864"/>
      <c r="G668" s="1864"/>
      <c r="H668" s="1864"/>
      <c r="I668" s="1864"/>
      <c r="J668" s="1864"/>
      <c r="K668" s="1864"/>
      <c r="L668" s="1864"/>
      <c r="M668" s="1864"/>
    </row>
    <row r="669" spans="1:13" ht="14.25" customHeight="1" x14ac:dyDescent="0.2">
      <c r="A669" s="1864" t="s">
        <v>2225</v>
      </c>
      <c r="B669" s="1864"/>
      <c r="C669" s="1864"/>
      <c r="D669" s="1864"/>
      <c r="E669" s="1864"/>
      <c r="F669" s="1864"/>
      <c r="G669" s="1864"/>
      <c r="H669" s="1864"/>
      <c r="I669" s="1864"/>
      <c r="J669" s="1864"/>
      <c r="K669" s="1864"/>
      <c r="L669" s="1864"/>
      <c r="M669" s="1864"/>
    </row>
    <row r="670" spans="1:13" x14ac:dyDescent="0.2">
      <c r="A670" s="1865"/>
      <c r="B670" s="1865"/>
      <c r="C670" s="1865"/>
      <c r="D670" s="1865"/>
      <c r="E670" s="1865"/>
      <c r="F670" s="1865"/>
      <c r="G670" s="1865"/>
      <c r="H670" s="1865"/>
      <c r="I670" s="1865"/>
      <c r="J670" s="1865"/>
      <c r="K670" s="1865"/>
      <c r="L670" s="1865"/>
      <c r="M670" s="1865"/>
    </row>
    <row r="671" spans="1:13" x14ac:dyDescent="0.2">
      <c r="A671" s="1861" t="s">
        <v>1782</v>
      </c>
      <c r="B671" s="1861"/>
      <c r="C671" s="1861"/>
      <c r="D671" s="1861"/>
      <c r="E671" s="1861"/>
      <c r="F671" s="1861"/>
      <c r="G671" s="1861"/>
      <c r="H671" s="1861"/>
      <c r="I671" s="1861"/>
      <c r="J671" s="1861"/>
      <c r="K671" s="1861"/>
      <c r="L671" s="1861"/>
      <c r="M671" s="1861"/>
    </row>
    <row r="672" spans="1:13" x14ac:dyDescent="0.2">
      <c r="A672" s="1863" t="s">
        <v>1784</v>
      </c>
      <c r="B672" s="1863"/>
      <c r="C672" s="1863"/>
      <c r="D672" s="1863"/>
      <c r="E672" s="1863"/>
      <c r="F672" s="1863"/>
      <c r="G672" s="1863"/>
      <c r="H672" s="1863"/>
      <c r="I672" s="1863"/>
      <c r="J672" s="1863"/>
      <c r="K672" s="1863"/>
      <c r="L672" s="1863"/>
      <c r="M672" s="1863"/>
    </row>
    <row r="673" spans="1:13" x14ac:dyDescent="0.2">
      <c r="A673" s="1861" t="s">
        <v>1783</v>
      </c>
      <c r="B673" s="1861"/>
      <c r="C673" s="1861"/>
      <c r="D673" s="1861"/>
      <c r="E673" s="1861"/>
      <c r="F673" s="1861"/>
      <c r="G673" s="1861"/>
      <c r="H673" s="1861"/>
      <c r="I673" s="1861"/>
      <c r="J673" s="1861"/>
      <c r="K673" s="1861"/>
      <c r="L673" s="1861"/>
      <c r="M673" s="1861"/>
    </row>
    <row r="674" spans="1:13" x14ac:dyDescent="0.2">
      <c r="A674" s="1863" t="s">
        <v>1785</v>
      </c>
      <c r="B674" s="1863"/>
      <c r="C674" s="1863"/>
      <c r="D674" s="1863"/>
      <c r="E674" s="1863"/>
      <c r="F674" s="1863"/>
      <c r="G674" s="1863"/>
      <c r="H674" s="1863"/>
      <c r="I674" s="1863"/>
      <c r="J674" s="1863"/>
      <c r="K674" s="1863"/>
      <c r="L674" s="1863"/>
      <c r="M674" s="1863"/>
    </row>
    <row r="675" spans="1:13" x14ac:dyDescent="0.2">
      <c r="A675" s="1863" t="s">
        <v>2231</v>
      </c>
      <c r="B675" s="1863"/>
      <c r="C675" s="1863"/>
      <c r="D675" s="1863"/>
      <c r="E675" s="1863"/>
      <c r="F675" s="1863"/>
      <c r="G675" s="1863"/>
      <c r="H675" s="1863"/>
      <c r="I675" s="1863"/>
      <c r="J675" s="1863"/>
      <c r="K675" s="1863"/>
      <c r="L675" s="1863"/>
      <c r="M675" s="1863"/>
    </row>
    <row r="676" spans="1:13" x14ac:dyDescent="0.2">
      <c r="A676" s="1863" t="s">
        <v>2230</v>
      </c>
      <c r="B676" s="1863"/>
      <c r="C676" s="1863"/>
      <c r="D676" s="1863"/>
      <c r="E676" s="1863"/>
      <c r="F676" s="1863"/>
      <c r="G676" s="1863"/>
      <c r="H676" s="1863"/>
      <c r="I676" s="1863"/>
      <c r="J676" s="1863"/>
      <c r="K676" s="1863"/>
      <c r="L676" s="1863"/>
      <c r="M676" s="1863"/>
    </row>
    <row r="1111" spans="6:8" x14ac:dyDescent="0.2">
      <c r="F1111" s="1435"/>
      <c r="G1111" s="16"/>
      <c r="H1111" s="1435"/>
    </row>
  </sheetData>
  <autoFilter ref="A4:R653"/>
  <mergeCells count="31">
    <mergeCell ref="A675:M675"/>
    <mergeCell ref="A676:M676"/>
    <mergeCell ref="A2:M2"/>
    <mergeCell ref="A1:M1"/>
    <mergeCell ref="A3:A4"/>
    <mergeCell ref="E3:E4"/>
    <mergeCell ref="F3:F4"/>
    <mergeCell ref="G3:G4"/>
    <mergeCell ref="H3:H4"/>
    <mergeCell ref="I3:I4"/>
    <mergeCell ref="J3:M3"/>
    <mergeCell ref="A666:M666"/>
    <mergeCell ref="A70:A71"/>
    <mergeCell ref="A78:A79"/>
    <mergeCell ref="A338:A339"/>
    <mergeCell ref="H655:J655"/>
    <mergeCell ref="A659:M659"/>
    <mergeCell ref="A660:M660"/>
    <mergeCell ref="A661:M661"/>
    <mergeCell ref="A662:M662"/>
    <mergeCell ref="A663:M663"/>
    <mergeCell ref="A664:M664"/>
    <mergeCell ref="A665:M665"/>
    <mergeCell ref="A673:M673"/>
    <mergeCell ref="A674:M674"/>
    <mergeCell ref="A667:M667"/>
    <mergeCell ref="A668:M668"/>
    <mergeCell ref="A669:M669"/>
    <mergeCell ref="A670:M670"/>
    <mergeCell ref="A671:M671"/>
    <mergeCell ref="A672:M672"/>
  </mergeCells>
  <printOptions horizontalCentered="1"/>
  <pageMargins left="0.25" right="0.25" top="0.5" bottom="0.5" header="0.3" footer="0.3"/>
  <pageSetup paperSize="5" scale="59" orientation="landscape" r:id="rId1"/>
  <headerFooter>
    <oddFooter>&amp;RPage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C1:G82"/>
  <sheetViews>
    <sheetView zoomScaleNormal="100" workbookViewId="0">
      <selection sqref="A1:B1"/>
    </sheetView>
  </sheetViews>
  <sheetFormatPr defaultRowHeight="15" x14ac:dyDescent="0.25"/>
  <cols>
    <col min="1" max="2" width="9.7109375" style="1470" customWidth="1"/>
    <col min="3" max="3" width="44.140625" style="1470" bestFit="1" customWidth="1"/>
    <col min="4" max="6" width="20.28515625" style="1470" customWidth="1"/>
    <col min="7" max="7" width="20.28515625" style="1471" customWidth="1"/>
    <col min="8" max="9" width="9.7109375" style="1470" customWidth="1"/>
    <col min="10" max="16384" width="9.140625" style="1470"/>
  </cols>
  <sheetData>
    <row r="1" spans="3:7" x14ac:dyDescent="0.25">
      <c r="C1" s="2078" t="s">
        <v>2258</v>
      </c>
      <c r="D1" s="2079"/>
      <c r="E1" s="2079"/>
      <c r="F1" s="2079"/>
      <c r="G1" s="2079"/>
    </row>
    <row r="2" spans="3:7" x14ac:dyDescent="0.25">
      <c r="C2" s="2078"/>
      <c r="D2" s="2078"/>
      <c r="E2" s="2078"/>
      <c r="F2" s="2078"/>
      <c r="G2" s="2078"/>
    </row>
    <row r="3" spans="3:7" x14ac:dyDescent="0.25">
      <c r="C3" s="2078" t="s">
        <v>2266</v>
      </c>
      <c r="D3" s="2078"/>
      <c r="E3" s="2078"/>
      <c r="F3" s="2078"/>
      <c r="G3" s="2078"/>
    </row>
    <row r="4" spans="3:7" x14ac:dyDescent="0.25">
      <c r="C4" s="2078" t="s">
        <v>2267</v>
      </c>
      <c r="D4" s="2078"/>
      <c r="E4" s="2078"/>
      <c r="F4" s="2078"/>
      <c r="G4" s="2078"/>
    </row>
    <row r="5" spans="3:7" ht="15.75" thickBot="1" x14ac:dyDescent="0.3">
      <c r="C5" s="2080"/>
      <c r="D5" s="2080"/>
      <c r="E5" s="2080"/>
      <c r="F5" s="2080"/>
      <c r="G5" s="2080"/>
    </row>
    <row r="6" spans="3:7" ht="15.75" thickBot="1" x14ac:dyDescent="0.3">
      <c r="C6" s="1472" t="s">
        <v>586</v>
      </c>
      <c r="D6" s="1473" t="s">
        <v>2259</v>
      </c>
      <c r="E6" s="1473" t="s">
        <v>2260</v>
      </c>
      <c r="F6" s="1474" t="s">
        <v>2261</v>
      </c>
      <c r="G6" s="1475" t="s">
        <v>1575</v>
      </c>
    </row>
    <row r="7" spans="3:7" x14ac:dyDescent="0.25">
      <c r="C7" s="1476" t="s">
        <v>1490</v>
      </c>
      <c r="D7" s="1481">
        <v>706.38</v>
      </c>
      <c r="E7" s="1481">
        <v>4297.7299999999996</v>
      </c>
      <c r="F7" s="1482">
        <v>3706.38</v>
      </c>
      <c r="G7" s="1483">
        <f>SUM(D7:F7)</f>
        <v>8710.49</v>
      </c>
    </row>
    <row r="8" spans="3:7" x14ac:dyDescent="0.25">
      <c r="C8" s="1477" t="s">
        <v>2262</v>
      </c>
      <c r="D8" s="1484">
        <v>3562480.63</v>
      </c>
      <c r="E8" s="1484">
        <v>23966947.57</v>
      </c>
      <c r="F8" s="1485">
        <v>20188333.539999999</v>
      </c>
      <c r="G8" s="1486">
        <f t="shared" ref="G8:G71" si="0">SUM(D8:F8)</f>
        <v>47717761.739999995</v>
      </c>
    </row>
    <row r="9" spans="3:7" x14ac:dyDescent="0.25">
      <c r="C9" s="1477" t="s">
        <v>1389</v>
      </c>
      <c r="D9" s="1484">
        <v>2633645.81</v>
      </c>
      <c r="E9" s="1484">
        <v>8821244.2699999996</v>
      </c>
      <c r="F9" s="1485">
        <v>9258213.0500000007</v>
      </c>
      <c r="G9" s="1486">
        <f t="shared" si="0"/>
        <v>20713103.130000003</v>
      </c>
    </row>
    <row r="10" spans="3:7" x14ac:dyDescent="0.25">
      <c r="C10" s="1477" t="s">
        <v>2263</v>
      </c>
      <c r="D10" s="1484">
        <v>10703336.77</v>
      </c>
      <c r="E10" s="1484">
        <v>29817482.02</v>
      </c>
      <c r="F10" s="1485">
        <v>33405943.759999998</v>
      </c>
      <c r="G10" s="1486">
        <f t="shared" si="0"/>
        <v>73926762.549999997</v>
      </c>
    </row>
    <row r="11" spans="3:7" x14ac:dyDescent="0.25">
      <c r="C11" s="1477" t="s">
        <v>1342</v>
      </c>
      <c r="D11" s="1484">
        <v>460789.92</v>
      </c>
      <c r="E11" s="1484">
        <v>1912911.02</v>
      </c>
      <c r="F11" s="1485">
        <v>3562382.01</v>
      </c>
      <c r="G11" s="1486">
        <f t="shared" si="0"/>
        <v>5936082.9499999993</v>
      </c>
    </row>
    <row r="12" spans="3:7" x14ac:dyDescent="0.25">
      <c r="C12" s="1477" t="s">
        <v>1546</v>
      </c>
      <c r="D12" s="1484">
        <v>168684.64</v>
      </c>
      <c r="E12" s="1484">
        <v>2444382.1</v>
      </c>
      <c r="F12" s="1485">
        <v>2328612.71</v>
      </c>
      <c r="G12" s="1486">
        <f t="shared" si="0"/>
        <v>4941679.45</v>
      </c>
    </row>
    <row r="13" spans="3:7" x14ac:dyDescent="0.25">
      <c r="C13" s="1477" t="s">
        <v>302</v>
      </c>
      <c r="D13" s="1484">
        <v>762692.39</v>
      </c>
      <c r="E13" s="1484">
        <v>2504218.58</v>
      </c>
      <c r="F13" s="1485">
        <v>2951028.79</v>
      </c>
      <c r="G13" s="1486">
        <f t="shared" si="0"/>
        <v>6217939.7599999998</v>
      </c>
    </row>
    <row r="14" spans="3:7" x14ac:dyDescent="0.25">
      <c r="C14" s="1477" t="s">
        <v>1377</v>
      </c>
      <c r="D14" s="1484">
        <v>1008935.15</v>
      </c>
      <c r="E14" s="1484">
        <v>4243307.6100000003</v>
      </c>
      <c r="F14" s="1485">
        <v>3978789.96</v>
      </c>
      <c r="G14" s="1486">
        <f t="shared" si="0"/>
        <v>9231032.7200000007</v>
      </c>
    </row>
    <row r="15" spans="3:7" x14ac:dyDescent="0.25">
      <c r="C15" s="1477" t="s">
        <v>452</v>
      </c>
      <c r="D15" s="1484">
        <v>169817.48</v>
      </c>
      <c r="E15" s="1484">
        <v>579159.71</v>
      </c>
      <c r="F15" s="1485">
        <v>506525.56</v>
      </c>
      <c r="G15" s="1486">
        <f t="shared" si="0"/>
        <v>1255502.75</v>
      </c>
    </row>
    <row r="16" spans="3:7" x14ac:dyDescent="0.25">
      <c r="C16" s="1477" t="s">
        <v>1476</v>
      </c>
      <c r="D16" s="1484">
        <v>0</v>
      </c>
      <c r="E16" s="1484">
        <v>9433.99</v>
      </c>
      <c r="F16" s="1485">
        <v>18500</v>
      </c>
      <c r="G16" s="1486">
        <f t="shared" si="0"/>
        <v>27933.989999999998</v>
      </c>
    </row>
    <row r="17" spans="3:7" x14ac:dyDescent="0.25">
      <c r="C17" s="1477" t="s">
        <v>1319</v>
      </c>
      <c r="D17" s="1484">
        <v>9197129.1099999994</v>
      </c>
      <c r="E17" s="1484">
        <v>23937930.689999998</v>
      </c>
      <c r="F17" s="1485">
        <v>28224466.32</v>
      </c>
      <c r="G17" s="1486">
        <f t="shared" si="0"/>
        <v>61359526.119999997</v>
      </c>
    </row>
    <row r="18" spans="3:7" x14ac:dyDescent="0.25">
      <c r="C18" s="1477" t="s">
        <v>1701</v>
      </c>
      <c r="D18" s="1484">
        <v>0</v>
      </c>
      <c r="E18" s="1484">
        <v>1248.03</v>
      </c>
      <c r="F18" s="1485">
        <v>3000</v>
      </c>
      <c r="G18" s="1486">
        <f t="shared" si="0"/>
        <v>4248.03</v>
      </c>
    </row>
    <row r="19" spans="3:7" x14ac:dyDescent="0.25">
      <c r="C19" s="1477" t="s">
        <v>1478</v>
      </c>
      <c r="D19" s="1484">
        <v>0</v>
      </c>
      <c r="E19" s="1484">
        <v>12202.73</v>
      </c>
      <c r="F19" s="1485">
        <v>17500</v>
      </c>
      <c r="G19" s="1486">
        <f t="shared" si="0"/>
        <v>29702.73</v>
      </c>
    </row>
    <row r="20" spans="3:7" x14ac:dyDescent="0.25">
      <c r="C20" s="1477" t="s">
        <v>1618</v>
      </c>
      <c r="D20" s="1484">
        <v>1000</v>
      </c>
      <c r="E20" s="1484">
        <v>6018.18</v>
      </c>
      <c r="F20" s="1485">
        <v>2500</v>
      </c>
      <c r="G20" s="1486">
        <f t="shared" si="0"/>
        <v>9518.18</v>
      </c>
    </row>
    <row r="21" spans="3:7" x14ac:dyDescent="0.25">
      <c r="C21" s="1477" t="s">
        <v>1434</v>
      </c>
      <c r="D21" s="1484">
        <v>5106699.59</v>
      </c>
      <c r="E21" s="1484">
        <v>7077654.0099999998</v>
      </c>
      <c r="F21" s="1485">
        <v>13147591.809999999</v>
      </c>
      <c r="G21" s="1486">
        <f t="shared" si="0"/>
        <v>25331945.409999996</v>
      </c>
    </row>
    <row r="22" spans="3:7" x14ac:dyDescent="0.25">
      <c r="C22" s="1477" t="s">
        <v>355</v>
      </c>
      <c r="D22" s="1484">
        <v>3000</v>
      </c>
      <c r="E22" s="1484">
        <v>197795.84</v>
      </c>
      <c r="F22" s="1485">
        <v>296500</v>
      </c>
      <c r="G22" s="1486">
        <f t="shared" si="0"/>
        <v>497295.83999999997</v>
      </c>
    </row>
    <row r="23" spans="3:7" x14ac:dyDescent="0.25">
      <c r="C23" s="1477" t="s">
        <v>1648</v>
      </c>
      <c r="D23" s="1484">
        <v>2775.62</v>
      </c>
      <c r="E23" s="1484">
        <v>3423.27</v>
      </c>
      <c r="F23" s="1485">
        <v>8717.9</v>
      </c>
      <c r="G23" s="1486">
        <f t="shared" si="0"/>
        <v>14916.789999999999</v>
      </c>
    </row>
    <row r="24" spans="3:7" x14ac:dyDescent="0.25">
      <c r="C24" s="1477" t="s">
        <v>1492</v>
      </c>
      <c r="D24" s="1484">
        <v>0</v>
      </c>
      <c r="E24" s="1484">
        <v>75191.16</v>
      </c>
      <c r="F24" s="1485">
        <v>176000</v>
      </c>
      <c r="G24" s="1486">
        <f t="shared" si="0"/>
        <v>251191.16</v>
      </c>
    </row>
    <row r="25" spans="3:7" x14ac:dyDescent="0.25">
      <c r="C25" s="1477" t="s">
        <v>1765</v>
      </c>
      <c r="D25" s="1484">
        <v>0</v>
      </c>
      <c r="E25" s="1484">
        <v>509.96</v>
      </c>
      <c r="F25" s="1485">
        <v>1000</v>
      </c>
      <c r="G25" s="1486">
        <f t="shared" si="0"/>
        <v>1509.96</v>
      </c>
    </row>
    <row r="26" spans="3:7" x14ac:dyDescent="0.25">
      <c r="C26" s="1477" t="s">
        <v>1507</v>
      </c>
      <c r="D26" s="1484">
        <v>1000</v>
      </c>
      <c r="E26" s="1484">
        <v>609.02</v>
      </c>
      <c r="F26" s="1485">
        <v>3000</v>
      </c>
      <c r="G26" s="1486">
        <f t="shared" si="0"/>
        <v>4609.0200000000004</v>
      </c>
    </row>
    <row r="27" spans="3:7" x14ac:dyDescent="0.25">
      <c r="C27" s="1477" t="s">
        <v>1323</v>
      </c>
      <c r="D27" s="1484">
        <v>5061791.93</v>
      </c>
      <c r="E27" s="1484">
        <v>21973716.280000001</v>
      </c>
      <c r="F27" s="1485">
        <v>20589038.02</v>
      </c>
      <c r="G27" s="1486">
        <f t="shared" si="0"/>
        <v>47624546.230000004</v>
      </c>
    </row>
    <row r="28" spans="3:7" x14ac:dyDescent="0.25">
      <c r="C28" s="1477" t="s">
        <v>1539</v>
      </c>
      <c r="D28" s="1484">
        <v>0</v>
      </c>
      <c r="E28" s="1484">
        <v>548.64</v>
      </c>
      <c r="F28" s="1485">
        <v>1000</v>
      </c>
      <c r="G28" s="1486">
        <f t="shared" si="0"/>
        <v>1548.6399999999999</v>
      </c>
    </row>
    <row r="29" spans="3:7" x14ac:dyDescent="0.25">
      <c r="C29" s="1477" t="s">
        <v>1768</v>
      </c>
      <c r="D29" s="1484">
        <v>5166.67</v>
      </c>
      <c r="E29" s="1484">
        <v>16659.150000000001</v>
      </c>
      <c r="F29" s="1485">
        <v>23750.010000000002</v>
      </c>
      <c r="G29" s="1486">
        <f t="shared" si="0"/>
        <v>45575.83</v>
      </c>
    </row>
    <row r="30" spans="3:7" x14ac:dyDescent="0.25">
      <c r="C30" s="1477" t="s">
        <v>1372</v>
      </c>
      <c r="D30" s="1484">
        <v>43827.45</v>
      </c>
      <c r="E30" s="1484">
        <v>85691.62</v>
      </c>
      <c r="F30" s="1485">
        <v>194451.32</v>
      </c>
      <c r="G30" s="1486">
        <f t="shared" si="0"/>
        <v>323970.39</v>
      </c>
    </row>
    <row r="31" spans="3:7" x14ac:dyDescent="0.25">
      <c r="C31" s="1477" t="s">
        <v>1637</v>
      </c>
      <c r="D31" s="1484">
        <v>0</v>
      </c>
      <c r="E31" s="1484">
        <v>3204.33</v>
      </c>
      <c r="F31" s="1485">
        <v>9000</v>
      </c>
      <c r="G31" s="1486">
        <f t="shared" si="0"/>
        <v>12204.33</v>
      </c>
    </row>
    <row r="32" spans="3:7" x14ac:dyDescent="0.25">
      <c r="C32" s="1477" t="s">
        <v>1350</v>
      </c>
      <c r="D32" s="1484">
        <v>169857.8</v>
      </c>
      <c r="E32" s="1484">
        <v>2439836.92</v>
      </c>
      <c r="F32" s="1485">
        <v>3698606.99</v>
      </c>
      <c r="G32" s="1486">
        <f t="shared" si="0"/>
        <v>6308301.71</v>
      </c>
    </row>
    <row r="33" spans="3:7" x14ac:dyDescent="0.25">
      <c r="C33" s="1477" t="s">
        <v>1441</v>
      </c>
      <c r="D33" s="1484">
        <v>0</v>
      </c>
      <c r="E33" s="1484">
        <v>3036319.34</v>
      </c>
      <c r="F33" s="1485">
        <v>5272500</v>
      </c>
      <c r="G33" s="1486">
        <f t="shared" si="0"/>
        <v>8308819.3399999999</v>
      </c>
    </row>
    <row r="34" spans="3:7" x14ac:dyDescent="0.25">
      <c r="C34" s="1477" t="s">
        <v>1691</v>
      </c>
      <c r="D34" s="1484">
        <v>0</v>
      </c>
      <c r="E34" s="1484">
        <v>575.67999999999995</v>
      </c>
      <c r="F34" s="1485">
        <v>1000</v>
      </c>
      <c r="G34" s="1486">
        <f t="shared" si="0"/>
        <v>1575.6799999999998</v>
      </c>
    </row>
    <row r="35" spans="3:7" x14ac:dyDescent="0.25">
      <c r="C35" s="1477" t="s">
        <v>1473</v>
      </c>
      <c r="D35" s="1484">
        <v>0</v>
      </c>
      <c r="E35" s="1484">
        <v>999.32</v>
      </c>
      <c r="F35" s="1485">
        <v>2000</v>
      </c>
      <c r="G35" s="1486">
        <f t="shared" si="0"/>
        <v>2999.32</v>
      </c>
    </row>
    <row r="36" spans="3:7" x14ac:dyDescent="0.25">
      <c r="C36" s="1477" t="s">
        <v>1729</v>
      </c>
      <c r="D36" s="1484">
        <v>0</v>
      </c>
      <c r="E36" s="1484">
        <v>3005.46</v>
      </c>
      <c r="F36" s="1485">
        <v>10000</v>
      </c>
      <c r="G36" s="1486">
        <f t="shared" si="0"/>
        <v>13005.46</v>
      </c>
    </row>
    <row r="37" spans="3:7" x14ac:dyDescent="0.25">
      <c r="C37" s="1477" t="s">
        <v>323</v>
      </c>
      <c r="D37" s="1484">
        <v>1000</v>
      </c>
      <c r="E37" s="1484">
        <v>3939.07</v>
      </c>
      <c r="F37" s="1485">
        <v>6000</v>
      </c>
      <c r="G37" s="1486">
        <f t="shared" si="0"/>
        <v>10939.07</v>
      </c>
    </row>
    <row r="38" spans="3:7" x14ac:dyDescent="0.25">
      <c r="C38" s="1477" t="s">
        <v>1548</v>
      </c>
      <c r="D38" s="1484">
        <v>0</v>
      </c>
      <c r="E38" s="1484">
        <v>2714.91</v>
      </c>
      <c r="F38" s="1485">
        <v>4000</v>
      </c>
      <c r="G38" s="1486">
        <f t="shared" si="0"/>
        <v>6714.91</v>
      </c>
    </row>
    <row r="39" spans="3:7" x14ac:dyDescent="0.25">
      <c r="C39" s="1477" t="s">
        <v>1664</v>
      </c>
      <c r="D39" s="1484">
        <v>2922.08</v>
      </c>
      <c r="E39" s="1484">
        <v>2469.35</v>
      </c>
      <c r="F39" s="1485">
        <v>5922.08</v>
      </c>
      <c r="G39" s="1486">
        <f t="shared" si="0"/>
        <v>11313.51</v>
      </c>
    </row>
    <row r="40" spans="3:7" x14ac:dyDescent="0.25">
      <c r="C40" s="1477" t="s">
        <v>1432</v>
      </c>
      <c r="D40" s="1484">
        <v>18161275.780000001</v>
      </c>
      <c r="E40" s="1484">
        <v>27449641.390000001</v>
      </c>
      <c r="F40" s="1485">
        <v>50543347.189999998</v>
      </c>
      <c r="G40" s="1486">
        <f t="shared" si="0"/>
        <v>96154264.359999999</v>
      </c>
    </row>
    <row r="41" spans="3:7" x14ac:dyDescent="0.25">
      <c r="C41" s="1477" t="s">
        <v>1440</v>
      </c>
      <c r="D41" s="1484">
        <v>0</v>
      </c>
      <c r="E41" s="1484">
        <v>130.77000000000001</v>
      </c>
      <c r="F41" s="1485">
        <v>1000</v>
      </c>
      <c r="G41" s="1486">
        <f t="shared" si="0"/>
        <v>1130.77</v>
      </c>
    </row>
    <row r="42" spans="3:7" x14ac:dyDescent="0.25">
      <c r="C42" s="1477" t="s">
        <v>321</v>
      </c>
      <c r="D42" s="1484">
        <v>1000</v>
      </c>
      <c r="E42" s="1484">
        <v>1549.1</v>
      </c>
      <c r="F42" s="1485">
        <v>2000</v>
      </c>
      <c r="G42" s="1486">
        <f t="shared" si="0"/>
        <v>4549.1000000000004</v>
      </c>
    </row>
    <row r="43" spans="3:7" x14ac:dyDescent="0.25">
      <c r="C43" s="1477" t="s">
        <v>1453</v>
      </c>
      <c r="D43" s="1484">
        <v>3544651.13</v>
      </c>
      <c r="E43" s="1484">
        <v>12838345.369999999</v>
      </c>
      <c r="F43" s="1485">
        <v>12736198.890000001</v>
      </c>
      <c r="G43" s="1486">
        <f t="shared" si="0"/>
        <v>29119195.390000001</v>
      </c>
    </row>
    <row r="44" spans="3:7" x14ac:dyDescent="0.25">
      <c r="C44" s="1477" t="s">
        <v>1629</v>
      </c>
      <c r="D44" s="1484">
        <v>276.5</v>
      </c>
      <c r="E44" s="1484">
        <v>805.21</v>
      </c>
      <c r="F44" s="1485">
        <v>6474</v>
      </c>
      <c r="G44" s="1486">
        <f t="shared" si="0"/>
        <v>7555.71</v>
      </c>
    </row>
    <row r="45" spans="3:7" x14ac:dyDescent="0.25">
      <c r="C45" s="1477" t="s">
        <v>1646</v>
      </c>
      <c r="D45" s="1484">
        <v>1631.67</v>
      </c>
      <c r="E45" s="1484">
        <v>27692.44</v>
      </c>
      <c r="F45" s="1485">
        <v>87631.67</v>
      </c>
      <c r="G45" s="1486">
        <f t="shared" si="0"/>
        <v>116955.78</v>
      </c>
    </row>
    <row r="46" spans="3:7" x14ac:dyDescent="0.25">
      <c r="C46" s="1477" t="s">
        <v>345</v>
      </c>
      <c r="D46" s="1484">
        <v>1833.34</v>
      </c>
      <c r="E46" s="1484">
        <v>14798.14</v>
      </c>
      <c r="F46" s="1485">
        <v>19000</v>
      </c>
      <c r="G46" s="1486">
        <f t="shared" si="0"/>
        <v>35631.479999999996</v>
      </c>
    </row>
    <row r="47" spans="3:7" x14ac:dyDescent="0.25">
      <c r="C47" s="1477" t="s">
        <v>329</v>
      </c>
      <c r="D47" s="1484">
        <v>55894.93</v>
      </c>
      <c r="E47" s="1484">
        <v>1393654.4</v>
      </c>
      <c r="F47" s="1485">
        <v>1326585.74</v>
      </c>
      <c r="G47" s="1486">
        <f t="shared" si="0"/>
        <v>2776135.07</v>
      </c>
    </row>
    <row r="48" spans="3:7" x14ac:dyDescent="0.25">
      <c r="C48" s="1477" t="s">
        <v>344</v>
      </c>
      <c r="D48" s="1484">
        <v>2928.15</v>
      </c>
      <c r="E48" s="1484">
        <v>29815.8</v>
      </c>
      <c r="F48" s="1485">
        <v>47011.48</v>
      </c>
      <c r="G48" s="1486">
        <f t="shared" si="0"/>
        <v>79755.430000000008</v>
      </c>
    </row>
    <row r="49" spans="3:7" x14ac:dyDescent="0.25">
      <c r="C49" s="1477" t="s">
        <v>297</v>
      </c>
      <c r="D49" s="1484">
        <v>214194.2</v>
      </c>
      <c r="E49" s="1484">
        <v>917729.90999999992</v>
      </c>
      <c r="F49" s="1485">
        <v>795780.24</v>
      </c>
      <c r="G49" s="1486">
        <f t="shared" si="0"/>
        <v>1927704.3499999999</v>
      </c>
    </row>
    <row r="50" spans="3:7" x14ac:dyDescent="0.25">
      <c r="C50" s="1477" t="s">
        <v>844</v>
      </c>
      <c r="D50" s="1484">
        <v>1888436.53</v>
      </c>
      <c r="E50" s="1484">
        <v>4942537.83</v>
      </c>
      <c r="F50" s="1485">
        <v>6415778.3300000001</v>
      </c>
      <c r="G50" s="1486">
        <f t="shared" si="0"/>
        <v>13246752.690000001</v>
      </c>
    </row>
    <row r="51" spans="3:7" x14ac:dyDescent="0.25">
      <c r="C51" s="1477" t="s">
        <v>1815</v>
      </c>
      <c r="D51" s="1484">
        <v>6000</v>
      </c>
      <c r="E51" s="1484">
        <v>19556.510000000002</v>
      </c>
      <c r="F51" s="1485">
        <v>27500</v>
      </c>
      <c r="G51" s="1486">
        <f t="shared" si="0"/>
        <v>53056.51</v>
      </c>
    </row>
    <row r="52" spans="3:7" x14ac:dyDescent="0.25">
      <c r="C52" s="1477" t="s">
        <v>1330</v>
      </c>
      <c r="D52" s="1484">
        <v>7678461.2400000002</v>
      </c>
      <c r="E52" s="1484">
        <v>21807908.969999999</v>
      </c>
      <c r="F52" s="1485">
        <v>22893411.759999998</v>
      </c>
      <c r="G52" s="1486">
        <f t="shared" si="0"/>
        <v>52379781.969999999</v>
      </c>
    </row>
    <row r="53" spans="3:7" x14ac:dyDescent="0.25">
      <c r="C53" s="1477" t="s">
        <v>1462</v>
      </c>
      <c r="D53" s="1484">
        <v>2495417.61</v>
      </c>
      <c r="E53" s="1484">
        <v>15595553.949999999</v>
      </c>
      <c r="F53" s="1485">
        <v>13141198.609999999</v>
      </c>
      <c r="G53" s="1486">
        <f t="shared" si="0"/>
        <v>31232170.169999998</v>
      </c>
    </row>
    <row r="54" spans="3:7" x14ac:dyDescent="0.25">
      <c r="C54" s="1477" t="s">
        <v>1489</v>
      </c>
      <c r="D54" s="1484">
        <v>0</v>
      </c>
      <c r="E54" s="1484">
        <v>0</v>
      </c>
      <c r="F54" s="1485">
        <v>2000</v>
      </c>
      <c r="G54" s="1486">
        <f t="shared" si="0"/>
        <v>2000</v>
      </c>
    </row>
    <row r="55" spans="3:7" x14ac:dyDescent="0.25">
      <c r="C55" s="1477" t="s">
        <v>1705</v>
      </c>
      <c r="D55" s="1484">
        <v>0</v>
      </c>
      <c r="E55" s="1484">
        <v>7377.51</v>
      </c>
      <c r="F55" s="1485">
        <v>7000</v>
      </c>
      <c r="G55" s="1486">
        <f t="shared" si="0"/>
        <v>14377.51</v>
      </c>
    </row>
    <row r="56" spans="3:7" x14ac:dyDescent="0.25">
      <c r="C56" s="1477" t="s">
        <v>1989</v>
      </c>
      <c r="D56" s="1484">
        <v>0</v>
      </c>
      <c r="E56" s="1484">
        <v>104.98</v>
      </c>
      <c r="F56" s="1485">
        <v>1000</v>
      </c>
      <c r="G56" s="1486">
        <f t="shared" si="0"/>
        <v>1104.98</v>
      </c>
    </row>
    <row r="57" spans="3:7" x14ac:dyDescent="0.25">
      <c r="C57" s="1477" t="s">
        <v>1449</v>
      </c>
      <c r="D57" s="1484">
        <v>27916.68</v>
      </c>
      <c r="E57" s="1484">
        <v>301172.45</v>
      </c>
      <c r="F57" s="1485">
        <v>292500</v>
      </c>
      <c r="G57" s="1486">
        <f t="shared" si="0"/>
        <v>621589.13</v>
      </c>
    </row>
    <row r="58" spans="3:7" x14ac:dyDescent="0.25">
      <c r="C58" s="1477" t="s">
        <v>330</v>
      </c>
      <c r="D58" s="1484">
        <v>0</v>
      </c>
      <c r="E58" s="1484">
        <v>2529.41</v>
      </c>
      <c r="F58" s="1485">
        <v>7000</v>
      </c>
      <c r="G58" s="1486">
        <f t="shared" si="0"/>
        <v>9529.41</v>
      </c>
    </row>
    <row r="59" spans="3:7" x14ac:dyDescent="0.25">
      <c r="C59" s="1477" t="s">
        <v>1636</v>
      </c>
      <c r="D59" s="1484">
        <v>0</v>
      </c>
      <c r="E59" s="1484">
        <v>1045.5999999999999</v>
      </c>
      <c r="F59" s="1485">
        <v>1000</v>
      </c>
      <c r="G59" s="1486">
        <f t="shared" si="0"/>
        <v>2045.6</v>
      </c>
    </row>
    <row r="60" spans="3:7" x14ac:dyDescent="0.25">
      <c r="C60" s="1478" t="s">
        <v>441</v>
      </c>
      <c r="D60" s="1484">
        <v>79048.679999999993</v>
      </c>
      <c r="E60" s="1484">
        <v>308291.21999999997</v>
      </c>
      <c r="F60" s="1485">
        <v>417961.32</v>
      </c>
      <c r="G60" s="1486">
        <f t="shared" si="0"/>
        <v>805301.22</v>
      </c>
    </row>
    <row r="61" spans="3:7" x14ac:dyDescent="0.25">
      <c r="C61" s="1478" t="s">
        <v>453</v>
      </c>
      <c r="D61" s="1484">
        <v>158291.6</v>
      </c>
      <c r="E61" s="1484">
        <v>209750.95</v>
      </c>
      <c r="F61" s="1485">
        <v>397220.93</v>
      </c>
      <c r="G61" s="1486">
        <f t="shared" si="0"/>
        <v>765263.48</v>
      </c>
    </row>
    <row r="62" spans="3:7" x14ac:dyDescent="0.25">
      <c r="C62" s="1477" t="s">
        <v>1465</v>
      </c>
      <c r="D62" s="1484">
        <v>0</v>
      </c>
      <c r="E62" s="1484">
        <v>1242.6400000000001</v>
      </c>
      <c r="F62" s="1485">
        <v>7000</v>
      </c>
      <c r="G62" s="1486">
        <f t="shared" si="0"/>
        <v>8242.64</v>
      </c>
    </row>
    <row r="63" spans="3:7" x14ac:dyDescent="0.25">
      <c r="C63" s="1477" t="s">
        <v>1325</v>
      </c>
      <c r="D63" s="1484">
        <v>8392598.1699999999</v>
      </c>
      <c r="E63" s="1484">
        <v>13253486.729999999</v>
      </c>
      <c r="F63" s="1485">
        <v>23235400.219999999</v>
      </c>
      <c r="G63" s="1486">
        <f t="shared" si="0"/>
        <v>44881485.119999997</v>
      </c>
    </row>
    <row r="64" spans="3:7" x14ac:dyDescent="0.25">
      <c r="C64" s="1477" t="s">
        <v>1501</v>
      </c>
      <c r="D64" s="1484">
        <v>1000</v>
      </c>
      <c r="E64" s="1484">
        <v>10093.65</v>
      </c>
      <c r="F64" s="1485">
        <v>5500</v>
      </c>
      <c r="G64" s="1486">
        <f t="shared" si="0"/>
        <v>16593.650000000001</v>
      </c>
    </row>
    <row r="65" spans="3:7" x14ac:dyDescent="0.25">
      <c r="C65" s="1478" t="s">
        <v>1317</v>
      </c>
      <c r="D65" s="1484">
        <v>8459991.2699999996</v>
      </c>
      <c r="E65" s="1484">
        <v>22177933.07</v>
      </c>
      <c r="F65" s="1485">
        <v>26191481.460000001</v>
      </c>
      <c r="G65" s="1486">
        <f t="shared" si="0"/>
        <v>56829405.799999997</v>
      </c>
    </row>
    <row r="66" spans="3:7" x14ac:dyDescent="0.25">
      <c r="C66" s="1478" t="s">
        <v>1910</v>
      </c>
      <c r="D66" s="1484">
        <v>0</v>
      </c>
      <c r="E66" s="1484">
        <v>4571.8599999999997</v>
      </c>
      <c r="F66" s="1485">
        <v>0</v>
      </c>
      <c r="G66" s="1486">
        <f t="shared" si="0"/>
        <v>4571.8599999999997</v>
      </c>
    </row>
    <row r="67" spans="3:7" x14ac:dyDescent="0.25">
      <c r="C67" s="1479" t="s">
        <v>1452</v>
      </c>
      <c r="D67" s="1484">
        <v>916.67</v>
      </c>
      <c r="E67" s="1484">
        <v>1247.4000000000001</v>
      </c>
      <c r="F67" s="1485">
        <v>1000</v>
      </c>
      <c r="G67" s="1486">
        <f t="shared" si="0"/>
        <v>3164.07</v>
      </c>
    </row>
    <row r="68" spans="3:7" x14ac:dyDescent="0.25">
      <c r="C68" s="1477" t="s">
        <v>332</v>
      </c>
      <c r="D68" s="1484">
        <v>24219.05</v>
      </c>
      <c r="E68" s="1484">
        <v>92591.22</v>
      </c>
      <c r="F68" s="1485">
        <v>105469.05</v>
      </c>
      <c r="G68" s="1486">
        <f t="shared" si="0"/>
        <v>222279.32</v>
      </c>
    </row>
    <row r="69" spans="3:7" x14ac:dyDescent="0.25">
      <c r="C69" s="1477" t="s">
        <v>1675</v>
      </c>
      <c r="D69" s="1484">
        <v>0</v>
      </c>
      <c r="E69" s="1484">
        <v>5246.48</v>
      </c>
      <c r="F69" s="1485">
        <v>14000</v>
      </c>
      <c r="G69" s="1486">
        <f t="shared" si="0"/>
        <v>19246.48</v>
      </c>
    </row>
    <row r="70" spans="3:7" x14ac:dyDescent="0.25">
      <c r="C70" s="1477" t="s">
        <v>2264</v>
      </c>
      <c r="D70" s="1484">
        <v>18618.669999999998</v>
      </c>
      <c r="E70" s="1484">
        <v>181170.27000000002</v>
      </c>
      <c r="F70" s="1485">
        <v>122702</v>
      </c>
      <c r="G70" s="1486">
        <f t="shared" si="0"/>
        <v>322490.94</v>
      </c>
    </row>
    <row r="71" spans="3:7" x14ac:dyDescent="0.25">
      <c r="C71" s="1477" t="s">
        <v>1679</v>
      </c>
      <c r="D71" s="1484">
        <v>0</v>
      </c>
      <c r="E71" s="1484">
        <v>12971.05</v>
      </c>
      <c r="F71" s="1485">
        <v>20500</v>
      </c>
      <c r="G71" s="1486">
        <f t="shared" si="0"/>
        <v>33471.050000000003</v>
      </c>
    </row>
    <row r="72" spans="3:7" x14ac:dyDescent="0.25">
      <c r="C72" s="1477" t="s">
        <v>296</v>
      </c>
      <c r="D72" s="1484">
        <v>1000</v>
      </c>
      <c r="E72" s="1484">
        <v>15511.78</v>
      </c>
      <c r="F72" s="1485">
        <v>13000</v>
      </c>
      <c r="G72" s="1486">
        <f t="shared" ref="G72:G80" si="1">SUM(D72:F72)</f>
        <v>29511.78</v>
      </c>
    </row>
    <row r="73" spans="3:7" x14ac:dyDescent="0.25">
      <c r="C73" s="1477" t="s">
        <v>1678</v>
      </c>
      <c r="D73" s="1484">
        <v>0</v>
      </c>
      <c r="E73" s="1484">
        <v>1500</v>
      </c>
      <c r="F73" s="1485">
        <v>37500</v>
      </c>
      <c r="G73" s="1486">
        <f t="shared" si="1"/>
        <v>39000</v>
      </c>
    </row>
    <row r="74" spans="3:7" x14ac:dyDescent="0.25">
      <c r="C74" s="1477" t="s">
        <v>1477</v>
      </c>
      <c r="D74" s="1484">
        <v>443036.52</v>
      </c>
      <c r="E74" s="1484">
        <v>4590363.17</v>
      </c>
      <c r="F74" s="1485">
        <v>4065542.64</v>
      </c>
      <c r="G74" s="1486">
        <f t="shared" si="1"/>
        <v>9098942.3300000001</v>
      </c>
    </row>
    <row r="75" spans="3:7" x14ac:dyDescent="0.25">
      <c r="C75" s="1477" t="s">
        <v>1543</v>
      </c>
      <c r="D75" s="1484">
        <v>8247.7000000000007</v>
      </c>
      <c r="E75" s="1484">
        <v>16418.36</v>
      </c>
      <c r="F75" s="1485">
        <v>26727.39</v>
      </c>
      <c r="G75" s="1486">
        <f t="shared" si="1"/>
        <v>51393.45</v>
      </c>
    </row>
    <row r="76" spans="3:7" x14ac:dyDescent="0.25">
      <c r="C76" s="1477" t="s">
        <v>301</v>
      </c>
      <c r="D76" s="1484">
        <v>0</v>
      </c>
      <c r="E76" s="1484">
        <v>76889.58</v>
      </c>
      <c r="F76" s="1485">
        <v>162000</v>
      </c>
      <c r="G76" s="1486">
        <f t="shared" si="1"/>
        <v>238889.58000000002</v>
      </c>
    </row>
    <row r="77" spans="3:7" x14ac:dyDescent="0.25">
      <c r="C77" s="1479" t="s">
        <v>1321</v>
      </c>
      <c r="D77" s="1484">
        <v>5239898.84</v>
      </c>
      <c r="E77" s="1484">
        <v>28047480.48</v>
      </c>
      <c r="F77" s="1485">
        <v>32181186.190000001</v>
      </c>
      <c r="G77" s="1486">
        <f t="shared" si="1"/>
        <v>65468565.510000005</v>
      </c>
    </row>
    <row r="78" spans="3:7" x14ac:dyDescent="0.25">
      <c r="C78" s="1477" t="s">
        <v>475</v>
      </c>
      <c r="D78" s="1484">
        <v>59545.55</v>
      </c>
      <c r="E78" s="1484">
        <v>243913.09</v>
      </c>
      <c r="F78" s="1485">
        <v>175612.54</v>
      </c>
      <c r="G78" s="1486">
        <f t="shared" si="1"/>
        <v>479071.18000000005</v>
      </c>
    </row>
    <row r="79" spans="3:7" x14ac:dyDescent="0.25">
      <c r="C79" s="1477" t="s">
        <v>1351</v>
      </c>
      <c r="D79" s="1484">
        <v>0</v>
      </c>
      <c r="E79" s="1484">
        <v>490394.1</v>
      </c>
      <c r="F79" s="1485">
        <v>1167000</v>
      </c>
      <c r="G79" s="1486">
        <f t="shared" si="1"/>
        <v>1657394.1</v>
      </c>
    </row>
    <row r="80" spans="3:7" x14ac:dyDescent="0.25">
      <c r="C80" s="1477" t="s">
        <v>1506</v>
      </c>
      <c r="D80" s="1484">
        <v>0</v>
      </c>
      <c r="E80" s="1484">
        <v>428.32</v>
      </c>
      <c r="F80" s="1485">
        <v>4000</v>
      </c>
      <c r="G80" s="1486">
        <f t="shared" si="1"/>
        <v>4428.32</v>
      </c>
    </row>
    <row r="81" spans="3:7" x14ac:dyDescent="0.25">
      <c r="D81" s="1487"/>
      <c r="E81" s="1487"/>
      <c r="F81" s="1487"/>
      <c r="G81" s="1488"/>
    </row>
    <row r="82" spans="3:7" x14ac:dyDescent="0.25">
      <c r="C82" s="1480" t="s">
        <v>2268</v>
      </c>
      <c r="D82" s="1489">
        <f>SUM(D7:D80)</f>
        <v>96033589.900000021</v>
      </c>
      <c r="E82" s="1489">
        <f>SUM(E7:E80)</f>
        <v>288279092.71999997</v>
      </c>
      <c r="F82" s="1489">
        <f>SUM(F7:F80)</f>
        <v>344603801.86000001</v>
      </c>
      <c r="G82" s="1489">
        <f t="shared" ref="G82" si="2">SUM(D82:F82)</f>
        <v>728916484.48000002</v>
      </c>
    </row>
  </sheetData>
  <mergeCells count="5">
    <mergeCell ref="C1:G1"/>
    <mergeCell ref="C2:G2"/>
    <mergeCell ref="C3:G3"/>
    <mergeCell ref="C4:G4"/>
    <mergeCell ref="C5:G5"/>
  </mergeCells>
  <pageMargins left="0.7" right="0.7" top="0.75" bottom="0.75" header="0.3" footer="0.3"/>
  <pageSetup paperSize="5" orientation="landscape" r:id="rId1"/>
  <headerFooter>
    <oddFooter>&amp;RPage &amp;P of &amp;N</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K773"/>
  <sheetViews>
    <sheetView zoomScaleNormal="100" zoomScaleSheetLayoutView="85" zoomScalePageLayoutView="75" workbookViewId="0">
      <selection activeCell="C5" sqref="C5"/>
    </sheetView>
  </sheetViews>
  <sheetFormatPr defaultRowHeight="12.75" x14ac:dyDescent="0.2"/>
  <cols>
    <col min="1" max="1" width="9.140625" style="530"/>
    <col min="2" max="2" width="11.28515625" style="1031" customWidth="1"/>
    <col min="3" max="3" width="67.85546875" style="1031" customWidth="1"/>
    <col min="4" max="4" width="12.42578125" style="1031" bestFit="1" customWidth="1"/>
    <col min="5" max="5" width="6.28515625" style="1031" bestFit="1" customWidth="1"/>
    <col min="6" max="6" width="14.7109375" style="1031" customWidth="1"/>
    <col min="7" max="7" width="39.140625" style="1031" bestFit="1" customWidth="1"/>
    <col min="8" max="8" width="20" style="1029" bestFit="1" customWidth="1"/>
    <col min="9" max="9" width="20" style="1029" customWidth="1"/>
    <col min="10" max="10" width="20" style="1030" customWidth="1"/>
    <col min="11" max="11" width="12.42578125" style="1031" bestFit="1" customWidth="1"/>
    <col min="12" max="13" width="9.140625" style="1031"/>
    <col min="14" max="14" width="19.85546875" style="1031" bestFit="1" customWidth="1"/>
    <col min="15" max="15" width="10.140625" style="1031" bestFit="1" customWidth="1"/>
    <col min="16" max="16384" width="9.140625" style="1031"/>
  </cols>
  <sheetData>
    <row r="1" spans="1:11" s="1147" customFormat="1" ht="15" x14ac:dyDescent="0.25">
      <c r="A1" s="1933" t="s">
        <v>1923</v>
      </c>
      <c r="B1" s="1933"/>
      <c r="C1" s="1933"/>
      <c r="D1" s="1933"/>
      <c r="E1" s="1933"/>
      <c r="F1" s="1933"/>
      <c r="G1" s="1933"/>
      <c r="H1" s="1933"/>
      <c r="I1" s="1933"/>
      <c r="J1" s="1933"/>
      <c r="K1" s="1933"/>
    </row>
    <row r="2" spans="1:11" s="1147" customFormat="1" ht="15" x14ac:dyDescent="0.25">
      <c r="A2" s="1933" t="s">
        <v>1924</v>
      </c>
      <c r="B2" s="1933"/>
      <c r="C2" s="1933"/>
      <c r="D2" s="1933"/>
      <c r="E2" s="1933"/>
      <c r="F2" s="1933"/>
      <c r="G2" s="1933"/>
      <c r="H2" s="1933"/>
      <c r="I2" s="1933"/>
      <c r="J2" s="1933"/>
      <c r="K2" s="1933"/>
    </row>
    <row r="3" spans="1:11" s="1147" customFormat="1" ht="15" thickBot="1" x14ac:dyDescent="0.25">
      <c r="A3" s="2081"/>
      <c r="B3" s="2081"/>
      <c r="C3" s="2081"/>
      <c r="D3" s="2081"/>
      <c r="E3" s="2081"/>
      <c r="F3" s="2081"/>
      <c r="G3" s="2081"/>
      <c r="H3" s="2081"/>
      <c r="I3" s="2081"/>
      <c r="J3" s="2081"/>
      <c r="K3" s="2081"/>
    </row>
    <row r="4" spans="1:11" s="1147" customFormat="1" ht="23.25" customHeight="1" x14ac:dyDescent="0.25">
      <c r="A4" s="2082" t="s">
        <v>1818</v>
      </c>
      <c r="B4" s="1890" t="s">
        <v>2</v>
      </c>
      <c r="C4" s="1646" t="s">
        <v>584</v>
      </c>
      <c r="D4" s="1700"/>
      <c r="E4" s="1936"/>
      <c r="F4" s="1890" t="s">
        <v>585</v>
      </c>
      <c r="G4" s="1890" t="s">
        <v>1347</v>
      </c>
      <c r="H4" s="2084" t="s">
        <v>2029</v>
      </c>
      <c r="I4" s="2084" t="s">
        <v>2030</v>
      </c>
      <c r="J4" s="2086" t="s">
        <v>2031</v>
      </c>
      <c r="K4" s="2061" t="s">
        <v>10</v>
      </c>
    </row>
    <row r="5" spans="1:11" s="1147" customFormat="1" ht="22.5" customHeight="1" thickBot="1" x14ac:dyDescent="0.3">
      <c r="A5" s="2083"/>
      <c r="B5" s="2088"/>
      <c r="C5" s="1022" t="s">
        <v>586</v>
      </c>
      <c r="D5" s="429" t="s">
        <v>587</v>
      </c>
      <c r="E5" s="428" t="s">
        <v>588</v>
      </c>
      <c r="F5" s="1746"/>
      <c r="G5" s="1746"/>
      <c r="H5" s="2085"/>
      <c r="I5" s="2085"/>
      <c r="J5" s="2087"/>
      <c r="K5" s="2075"/>
    </row>
    <row r="6" spans="1:11" s="1147" customFormat="1" ht="17.25" customHeight="1" x14ac:dyDescent="0.2">
      <c r="A6" s="1023"/>
      <c r="B6" s="275">
        <v>40352</v>
      </c>
      <c r="C6" s="6" t="s">
        <v>1915</v>
      </c>
      <c r="D6" s="6" t="s">
        <v>1916</v>
      </c>
      <c r="E6" s="326" t="s">
        <v>1217</v>
      </c>
      <c r="F6" s="436" t="s">
        <v>133</v>
      </c>
      <c r="G6" s="3" t="s">
        <v>1917</v>
      </c>
      <c r="H6" s="1025">
        <v>102800000</v>
      </c>
      <c r="I6" s="1025" t="s">
        <v>1580</v>
      </c>
      <c r="J6" s="1184">
        <f>H6+I7+I8</f>
        <v>194026240</v>
      </c>
      <c r="K6" s="295" t="s">
        <v>591</v>
      </c>
    </row>
    <row r="7" spans="1:11" s="1147" customFormat="1" ht="17.25" customHeight="1" x14ac:dyDescent="0.2">
      <c r="A7" s="1023">
        <v>2</v>
      </c>
      <c r="B7" s="275">
        <v>40444</v>
      </c>
      <c r="C7" s="342"/>
      <c r="D7" s="342"/>
      <c r="E7" s="1024"/>
      <c r="F7" s="436" t="s">
        <v>133</v>
      </c>
      <c r="G7" s="3" t="s">
        <v>1917</v>
      </c>
      <c r="H7" s="1025" t="s">
        <v>1580</v>
      </c>
      <c r="I7" s="1025">
        <v>34056581</v>
      </c>
      <c r="J7" s="1150"/>
      <c r="K7" s="295" t="s">
        <v>591</v>
      </c>
    </row>
    <row r="8" spans="1:11" s="1147" customFormat="1" ht="17.25" customHeight="1" x14ac:dyDescent="0.2">
      <c r="A8" s="1023">
        <v>3</v>
      </c>
      <c r="B8" s="275">
        <v>40450</v>
      </c>
      <c r="C8" s="1185"/>
      <c r="D8" s="342"/>
      <c r="E8" s="1024"/>
      <c r="F8" s="436" t="s">
        <v>133</v>
      </c>
      <c r="G8" s="3" t="s">
        <v>1917</v>
      </c>
      <c r="H8" s="1025" t="s">
        <v>1580</v>
      </c>
      <c r="I8" s="1025">
        <v>57169659</v>
      </c>
      <c r="J8" s="1151"/>
      <c r="K8" s="295" t="s">
        <v>591</v>
      </c>
    </row>
    <row r="9" spans="1:11" s="1147" customFormat="1" ht="17.25" customHeight="1" x14ac:dyDescent="0.2">
      <c r="A9" s="1023"/>
      <c r="B9" s="275">
        <v>40352</v>
      </c>
      <c r="C9" s="6" t="s">
        <v>1918</v>
      </c>
      <c r="D9" s="6" t="s">
        <v>1502</v>
      </c>
      <c r="E9" s="326" t="s">
        <v>987</v>
      </c>
      <c r="F9" s="436" t="s">
        <v>133</v>
      </c>
      <c r="G9" s="3" t="s">
        <v>1917</v>
      </c>
      <c r="H9" s="1026">
        <v>699600000</v>
      </c>
      <c r="I9" s="1026" t="s">
        <v>1580</v>
      </c>
      <c r="J9" s="1149">
        <f>H9+I10+I11</f>
        <v>1975334096</v>
      </c>
      <c r="K9" s="295" t="s">
        <v>591</v>
      </c>
    </row>
    <row r="10" spans="1:11" s="1147" customFormat="1" ht="17.25" customHeight="1" x14ac:dyDescent="0.2">
      <c r="A10" s="1023">
        <v>2</v>
      </c>
      <c r="B10" s="275">
        <v>40444</v>
      </c>
      <c r="C10" s="342"/>
      <c r="D10" s="342"/>
      <c r="E10" s="1024"/>
      <c r="F10" s="436" t="s">
        <v>133</v>
      </c>
      <c r="G10" s="3" t="s">
        <v>1917</v>
      </c>
      <c r="H10" s="1025" t="s">
        <v>1580</v>
      </c>
      <c r="I10" s="1025">
        <v>476257070</v>
      </c>
      <c r="J10" s="1150"/>
      <c r="K10" s="295" t="s">
        <v>591</v>
      </c>
    </row>
    <row r="11" spans="1:11" s="1147" customFormat="1" ht="17.25" customHeight="1" x14ac:dyDescent="0.2">
      <c r="A11" s="1023">
        <v>3</v>
      </c>
      <c r="B11" s="275">
        <v>40450</v>
      </c>
      <c r="C11" s="1185"/>
      <c r="D11" s="342"/>
      <c r="E11" s="1024"/>
      <c r="F11" s="436" t="s">
        <v>133</v>
      </c>
      <c r="G11" s="3" t="s">
        <v>1917</v>
      </c>
      <c r="H11" s="1025" t="s">
        <v>1580</v>
      </c>
      <c r="I11" s="1025">
        <v>799477026</v>
      </c>
      <c r="J11" s="1150"/>
      <c r="K11" s="295" t="s">
        <v>591</v>
      </c>
    </row>
    <row r="12" spans="1:11" s="1147" customFormat="1" ht="17.25" customHeight="1" x14ac:dyDescent="0.2">
      <c r="A12" s="1023"/>
      <c r="B12" s="275">
        <v>40352</v>
      </c>
      <c r="C12" s="6" t="s">
        <v>1919</v>
      </c>
      <c r="D12" s="6" t="s">
        <v>1236</v>
      </c>
      <c r="E12" s="326" t="s">
        <v>1074</v>
      </c>
      <c r="F12" s="436" t="s">
        <v>133</v>
      </c>
      <c r="G12" s="3" t="s">
        <v>1917</v>
      </c>
      <c r="H12" s="1025">
        <v>418000000</v>
      </c>
      <c r="I12" s="1025" t="s">
        <v>1580</v>
      </c>
      <c r="J12" s="1149">
        <f>H12+I13+I14</f>
        <v>1057839136</v>
      </c>
      <c r="K12" s="295" t="s">
        <v>591</v>
      </c>
    </row>
    <row r="13" spans="1:11" s="1147" customFormat="1" ht="17.25" customHeight="1" x14ac:dyDescent="0.2">
      <c r="A13" s="1023">
        <v>2</v>
      </c>
      <c r="B13" s="275">
        <v>40444</v>
      </c>
      <c r="C13" s="342"/>
      <c r="D13" s="342"/>
      <c r="E13" s="1024"/>
      <c r="F13" s="436" t="s">
        <v>133</v>
      </c>
      <c r="G13" s="3" t="s">
        <v>1917</v>
      </c>
      <c r="H13" s="1025" t="s">
        <v>1580</v>
      </c>
      <c r="I13" s="1025">
        <v>238864755</v>
      </c>
      <c r="J13" s="1150"/>
      <c r="K13" s="295" t="s">
        <v>591</v>
      </c>
    </row>
    <row r="14" spans="1:11" s="1147" customFormat="1" ht="17.25" customHeight="1" x14ac:dyDescent="0.2">
      <c r="A14" s="1023">
        <v>3</v>
      </c>
      <c r="B14" s="275">
        <v>40450</v>
      </c>
      <c r="C14" s="1185"/>
      <c r="D14" s="342"/>
      <c r="E14" s="1024"/>
      <c r="F14" s="436" t="s">
        <v>133</v>
      </c>
      <c r="G14" s="3" t="s">
        <v>1917</v>
      </c>
      <c r="H14" s="1025" t="s">
        <v>1580</v>
      </c>
      <c r="I14" s="1025">
        <v>400974381</v>
      </c>
      <c r="J14" s="1151"/>
      <c r="K14" s="295" t="s">
        <v>591</v>
      </c>
    </row>
    <row r="15" spans="1:11" s="1147" customFormat="1" ht="17.25" customHeight="1" x14ac:dyDescent="0.2">
      <c r="A15" s="1023"/>
      <c r="B15" s="275">
        <v>40352</v>
      </c>
      <c r="C15" s="6" t="s">
        <v>1920</v>
      </c>
      <c r="D15" s="6" t="s">
        <v>1866</v>
      </c>
      <c r="E15" s="326" t="s">
        <v>875</v>
      </c>
      <c r="F15" s="436" t="s">
        <v>133</v>
      </c>
      <c r="G15" s="3" t="s">
        <v>1917</v>
      </c>
      <c r="H15" s="1025">
        <v>125100000</v>
      </c>
      <c r="I15" s="1025" t="s">
        <v>1580</v>
      </c>
      <c r="J15" s="1186">
        <f>H15+I16</f>
        <v>267766006</v>
      </c>
      <c r="K15" s="295" t="s">
        <v>591</v>
      </c>
    </row>
    <row r="16" spans="1:11" s="1147" customFormat="1" ht="17.25" customHeight="1" x14ac:dyDescent="0.2">
      <c r="A16" s="1023">
        <v>3</v>
      </c>
      <c r="B16" s="275">
        <v>40450</v>
      </c>
      <c r="C16" s="1185"/>
      <c r="D16" s="432"/>
      <c r="E16" s="1187"/>
      <c r="F16" s="436" t="s">
        <v>133</v>
      </c>
      <c r="G16" s="3" t="s">
        <v>1917</v>
      </c>
      <c r="H16" s="1025" t="s">
        <v>1580</v>
      </c>
      <c r="I16" s="1025">
        <v>142666006</v>
      </c>
      <c r="J16" s="1151"/>
      <c r="K16" s="295" t="s">
        <v>591</v>
      </c>
    </row>
    <row r="17" spans="1:11" s="1147" customFormat="1" ht="17.25" customHeight="1" x14ac:dyDescent="0.2">
      <c r="A17" s="1023"/>
      <c r="B17" s="275">
        <v>40352</v>
      </c>
      <c r="C17" s="6" t="s">
        <v>1921</v>
      </c>
      <c r="D17" s="6" t="s">
        <v>1922</v>
      </c>
      <c r="E17" s="326" t="s">
        <v>581</v>
      </c>
      <c r="F17" s="436" t="s">
        <v>133</v>
      </c>
      <c r="G17" s="3" t="s">
        <v>1917</v>
      </c>
      <c r="H17" s="1026">
        <v>154500000</v>
      </c>
      <c r="I17" s="1026" t="s">
        <v>1580</v>
      </c>
      <c r="J17" s="1149">
        <f>H17+I18+I19</f>
        <v>498605738</v>
      </c>
      <c r="K17" s="295" t="s">
        <v>591</v>
      </c>
    </row>
    <row r="18" spans="1:11" s="1147" customFormat="1" ht="17.25" customHeight="1" x14ac:dyDescent="0.2">
      <c r="A18" s="1023">
        <v>2</v>
      </c>
      <c r="B18" s="275">
        <v>40444</v>
      </c>
      <c r="C18" s="342"/>
      <c r="D18" s="342"/>
      <c r="E18" s="1024"/>
      <c r="F18" s="436" t="s">
        <v>133</v>
      </c>
      <c r="G18" s="3" t="s">
        <v>1917</v>
      </c>
      <c r="H18" s="1025" t="s">
        <v>1580</v>
      </c>
      <c r="I18" s="1025">
        <v>128461559</v>
      </c>
      <c r="J18" s="1150"/>
      <c r="K18" s="295" t="s">
        <v>591</v>
      </c>
    </row>
    <row r="19" spans="1:11" s="1147" customFormat="1" ht="17.25" customHeight="1" x14ac:dyDescent="0.2">
      <c r="A19" s="1023">
        <v>3</v>
      </c>
      <c r="B19" s="275">
        <v>40450</v>
      </c>
      <c r="C19" s="1185"/>
      <c r="D19" s="432"/>
      <c r="E19" s="1187"/>
      <c r="F19" s="436" t="s">
        <v>133</v>
      </c>
      <c r="G19" s="3" t="s">
        <v>1917</v>
      </c>
      <c r="H19" s="1025" t="s">
        <v>1580</v>
      </c>
      <c r="I19" s="1025">
        <v>215644179</v>
      </c>
      <c r="J19" s="1151"/>
      <c r="K19" s="295" t="s">
        <v>591</v>
      </c>
    </row>
    <row r="20" spans="1:11" s="1147" customFormat="1" ht="17.25" customHeight="1" x14ac:dyDescent="0.2">
      <c r="A20" s="1023"/>
      <c r="B20" s="275">
        <v>40393</v>
      </c>
      <c r="C20" s="6" t="s">
        <v>1965</v>
      </c>
      <c r="D20" s="342" t="s">
        <v>1966</v>
      </c>
      <c r="E20" s="1024" t="s">
        <v>704</v>
      </c>
      <c r="F20" s="436" t="s">
        <v>133</v>
      </c>
      <c r="G20" s="3" t="s">
        <v>1917</v>
      </c>
      <c r="H20" s="1027">
        <v>159000000</v>
      </c>
      <c r="I20" s="1025" t="s">
        <v>1580</v>
      </c>
      <c r="J20" s="1149">
        <f>H20+I21+I22</f>
        <v>482781786</v>
      </c>
      <c r="K20" s="295" t="s">
        <v>591</v>
      </c>
    </row>
    <row r="21" spans="1:11" s="1147" customFormat="1" ht="17.25" customHeight="1" x14ac:dyDescent="0.2">
      <c r="A21" s="1023">
        <v>2</v>
      </c>
      <c r="B21" s="275">
        <v>40444</v>
      </c>
      <c r="C21" s="342"/>
      <c r="D21" s="342"/>
      <c r="E21" s="1024"/>
      <c r="F21" s="436" t="s">
        <v>133</v>
      </c>
      <c r="G21" s="3" t="s">
        <v>1917</v>
      </c>
      <c r="H21" s="1027" t="s">
        <v>1580</v>
      </c>
      <c r="I21" s="1025">
        <v>120874221</v>
      </c>
      <c r="J21" s="1150"/>
      <c r="K21" s="295" t="s">
        <v>591</v>
      </c>
    </row>
    <row r="22" spans="1:11" s="1147" customFormat="1" ht="17.25" customHeight="1" x14ac:dyDescent="0.2">
      <c r="A22" s="1023">
        <v>3</v>
      </c>
      <c r="B22" s="275">
        <v>40450</v>
      </c>
      <c r="C22" s="1185"/>
      <c r="D22" s="342"/>
      <c r="E22" s="1024"/>
      <c r="F22" s="436" t="s">
        <v>133</v>
      </c>
      <c r="G22" s="3" t="s">
        <v>1917</v>
      </c>
      <c r="H22" s="1025" t="s">
        <v>1580</v>
      </c>
      <c r="I22" s="1025">
        <v>202907565</v>
      </c>
      <c r="J22" s="1151"/>
      <c r="K22" s="295" t="s">
        <v>591</v>
      </c>
    </row>
    <row r="23" spans="1:11" s="1147" customFormat="1" ht="17.25" customHeight="1" x14ac:dyDescent="0.2">
      <c r="A23" s="1023"/>
      <c r="B23" s="275">
        <v>40393</v>
      </c>
      <c r="C23" s="6" t="s">
        <v>1967</v>
      </c>
      <c r="D23" s="6" t="s">
        <v>1968</v>
      </c>
      <c r="E23" s="326" t="s">
        <v>1190</v>
      </c>
      <c r="F23" s="436" t="s">
        <v>133</v>
      </c>
      <c r="G23" s="3" t="s">
        <v>1917</v>
      </c>
      <c r="H23" s="1028">
        <v>172000000</v>
      </c>
      <c r="I23" s="1026" t="s">
        <v>1580</v>
      </c>
      <c r="J23" s="1149">
        <f>H23+I24+I25</f>
        <v>570395099</v>
      </c>
      <c r="K23" s="295" t="s">
        <v>591</v>
      </c>
    </row>
    <row r="24" spans="1:11" s="1147" customFormat="1" ht="17.25" customHeight="1" x14ac:dyDescent="0.2">
      <c r="A24" s="1023">
        <v>2</v>
      </c>
      <c r="B24" s="275">
        <v>40444</v>
      </c>
      <c r="C24" s="342"/>
      <c r="D24" s="342"/>
      <c r="E24" s="1024"/>
      <c r="F24" s="436" t="s">
        <v>133</v>
      </c>
      <c r="G24" s="3" t="s">
        <v>1917</v>
      </c>
      <c r="H24" s="1028" t="s">
        <v>1580</v>
      </c>
      <c r="I24" s="1026">
        <v>148728864</v>
      </c>
      <c r="J24" s="1150"/>
      <c r="K24" s="295" t="s">
        <v>591</v>
      </c>
    </row>
    <row r="25" spans="1:11" s="1147" customFormat="1" ht="17.25" customHeight="1" x14ac:dyDescent="0.2">
      <c r="A25" s="1023">
        <v>3</v>
      </c>
      <c r="B25" s="275">
        <v>40450</v>
      </c>
      <c r="C25" s="1185"/>
      <c r="D25" s="342"/>
      <c r="E25" s="1024"/>
      <c r="F25" s="436" t="s">
        <v>133</v>
      </c>
      <c r="G25" s="3" t="s">
        <v>1917</v>
      </c>
      <c r="H25" s="1025" t="s">
        <v>1580</v>
      </c>
      <c r="I25" s="1025">
        <v>249666235</v>
      </c>
      <c r="J25" s="1151"/>
      <c r="K25" s="295" t="s">
        <v>591</v>
      </c>
    </row>
    <row r="26" spans="1:11" s="1147" customFormat="1" ht="17.25" customHeight="1" x14ac:dyDescent="0.2">
      <c r="A26" s="1023"/>
      <c r="B26" s="275">
        <v>40393</v>
      </c>
      <c r="C26" s="6" t="s">
        <v>1969</v>
      </c>
      <c r="D26" s="6" t="s">
        <v>1365</v>
      </c>
      <c r="E26" s="326" t="s">
        <v>995</v>
      </c>
      <c r="F26" s="436" t="s">
        <v>133</v>
      </c>
      <c r="G26" s="3" t="s">
        <v>1917</v>
      </c>
      <c r="H26" s="1028">
        <v>88000000</v>
      </c>
      <c r="I26" s="1026" t="s">
        <v>1580</v>
      </c>
      <c r="J26" s="1149">
        <f>H26+I27+I28</f>
        <v>220042786</v>
      </c>
      <c r="K26" s="295" t="s">
        <v>591</v>
      </c>
    </row>
    <row r="27" spans="1:11" s="1147" customFormat="1" ht="17.25" customHeight="1" x14ac:dyDescent="0.2">
      <c r="A27" s="1023">
        <v>2</v>
      </c>
      <c r="B27" s="275">
        <v>40444</v>
      </c>
      <c r="C27" s="342"/>
      <c r="D27" s="342"/>
      <c r="E27" s="1024"/>
      <c r="F27" s="436" t="s">
        <v>133</v>
      </c>
      <c r="G27" s="3" t="s">
        <v>1917</v>
      </c>
      <c r="H27" s="1028" t="s">
        <v>1580</v>
      </c>
      <c r="I27" s="1026">
        <v>49294215</v>
      </c>
      <c r="J27" s="1150"/>
      <c r="K27" s="295" t="s">
        <v>591</v>
      </c>
    </row>
    <row r="28" spans="1:11" s="1147" customFormat="1" ht="17.25" customHeight="1" x14ac:dyDescent="0.2">
      <c r="A28" s="1023">
        <v>3</v>
      </c>
      <c r="B28" s="275">
        <v>40450</v>
      </c>
      <c r="C28" s="1185"/>
      <c r="D28" s="342"/>
      <c r="E28" s="1024"/>
      <c r="F28" s="436" t="s">
        <v>133</v>
      </c>
      <c r="G28" s="3" t="s">
        <v>1917</v>
      </c>
      <c r="H28" s="1025" t="s">
        <v>1580</v>
      </c>
      <c r="I28" s="1025">
        <v>82748571</v>
      </c>
      <c r="J28" s="1151"/>
      <c r="K28" s="295" t="s">
        <v>591</v>
      </c>
    </row>
    <row r="29" spans="1:11" s="1147" customFormat="1" ht="17.25" customHeight="1" x14ac:dyDescent="0.2">
      <c r="A29" s="1023"/>
      <c r="B29" s="275">
        <v>40393</v>
      </c>
      <c r="C29" s="6" t="s">
        <v>1970</v>
      </c>
      <c r="D29" s="6" t="s">
        <v>1971</v>
      </c>
      <c r="E29" s="326" t="s">
        <v>1972</v>
      </c>
      <c r="F29" s="436" t="s">
        <v>133</v>
      </c>
      <c r="G29" s="3" t="s">
        <v>1917</v>
      </c>
      <c r="H29" s="1028">
        <v>43000000</v>
      </c>
      <c r="I29" s="1026" t="s">
        <v>1580</v>
      </c>
      <c r="J29" s="1149">
        <f>H29+I30+I31</f>
        <v>79351573</v>
      </c>
      <c r="K29" s="295" t="s">
        <v>591</v>
      </c>
    </row>
    <row r="30" spans="1:11" s="1147" customFormat="1" ht="17.25" customHeight="1" x14ac:dyDescent="0.2">
      <c r="A30" s="1023">
        <v>2</v>
      </c>
      <c r="B30" s="275">
        <v>40444</v>
      </c>
      <c r="C30" s="342"/>
      <c r="D30" s="342"/>
      <c r="E30" s="1024"/>
      <c r="F30" s="436" t="s">
        <v>133</v>
      </c>
      <c r="G30" s="3" t="s">
        <v>1917</v>
      </c>
      <c r="H30" s="1027" t="s">
        <v>1580</v>
      </c>
      <c r="I30" s="1025">
        <v>13570770</v>
      </c>
      <c r="J30" s="1150"/>
      <c r="K30" s="295" t="s">
        <v>591</v>
      </c>
    </row>
    <row r="31" spans="1:11" s="1147" customFormat="1" ht="17.25" customHeight="1" x14ac:dyDescent="0.2">
      <c r="A31" s="1023">
        <v>3</v>
      </c>
      <c r="B31" s="275">
        <v>40450</v>
      </c>
      <c r="C31" s="1185"/>
      <c r="D31" s="342"/>
      <c r="E31" s="1024"/>
      <c r="F31" s="436" t="s">
        <v>133</v>
      </c>
      <c r="G31" s="3" t="s">
        <v>1917</v>
      </c>
      <c r="H31" s="1025" t="s">
        <v>1580</v>
      </c>
      <c r="I31" s="1025">
        <v>22780803</v>
      </c>
      <c r="J31" s="1151"/>
      <c r="K31" s="295" t="s">
        <v>591</v>
      </c>
    </row>
    <row r="32" spans="1:11" s="1147" customFormat="1" ht="17.25" customHeight="1" x14ac:dyDescent="0.2">
      <c r="A32" s="1023"/>
      <c r="B32" s="275">
        <v>40393</v>
      </c>
      <c r="C32" s="6" t="s">
        <v>1973</v>
      </c>
      <c r="D32" s="6" t="s">
        <v>701</v>
      </c>
      <c r="E32" s="326" t="s">
        <v>1008</v>
      </c>
      <c r="F32" s="436" t="s">
        <v>133</v>
      </c>
      <c r="G32" s="3" t="s">
        <v>1917</v>
      </c>
      <c r="H32" s="1028">
        <v>138000000</v>
      </c>
      <c r="I32" s="1026" t="s">
        <v>1580</v>
      </c>
      <c r="J32" s="1149">
        <f>H32+I33+I34</f>
        <v>295431547</v>
      </c>
      <c r="K32" s="295" t="s">
        <v>591</v>
      </c>
    </row>
    <row r="33" spans="1:11" s="1147" customFormat="1" ht="17.25" customHeight="1" x14ac:dyDescent="0.2">
      <c r="A33" s="1023">
        <v>2</v>
      </c>
      <c r="B33" s="275">
        <v>40444</v>
      </c>
      <c r="C33" s="342"/>
      <c r="D33" s="342"/>
      <c r="E33" s="1024"/>
      <c r="F33" s="436" t="s">
        <v>133</v>
      </c>
      <c r="G33" s="3" t="s">
        <v>1917</v>
      </c>
      <c r="H33" s="1028" t="s">
        <v>1580</v>
      </c>
      <c r="I33" s="1026">
        <v>58772347</v>
      </c>
      <c r="J33" s="1150"/>
      <c r="K33" s="295" t="s">
        <v>591</v>
      </c>
    </row>
    <row r="34" spans="1:11" s="1147" customFormat="1" ht="17.25" customHeight="1" x14ac:dyDescent="0.2">
      <c r="A34" s="1023">
        <v>3</v>
      </c>
      <c r="B34" s="275">
        <v>40450</v>
      </c>
      <c r="C34" s="1185"/>
      <c r="D34" s="342"/>
      <c r="E34" s="1024"/>
      <c r="F34" s="436" t="s">
        <v>133</v>
      </c>
      <c r="G34" s="3" t="s">
        <v>1917</v>
      </c>
      <c r="H34" s="1025" t="s">
        <v>1580</v>
      </c>
      <c r="I34" s="1025">
        <v>98659200</v>
      </c>
      <c r="J34" s="1151"/>
      <c r="K34" s="295" t="s">
        <v>591</v>
      </c>
    </row>
    <row r="35" spans="1:11" s="1147" customFormat="1" ht="17.25" customHeight="1" x14ac:dyDescent="0.2">
      <c r="A35" s="1023"/>
      <c r="B35" s="275">
        <v>40444</v>
      </c>
      <c r="C35" s="6" t="s">
        <v>2032</v>
      </c>
      <c r="D35" s="6" t="s">
        <v>2033</v>
      </c>
      <c r="E35" s="326" t="s">
        <v>1064</v>
      </c>
      <c r="F35" s="436" t="s">
        <v>133</v>
      </c>
      <c r="G35" s="3" t="s">
        <v>1917</v>
      </c>
      <c r="H35" s="1028">
        <v>60672471</v>
      </c>
      <c r="I35" s="1028" t="s">
        <v>1580</v>
      </c>
      <c r="J35" s="1186">
        <f>H35+I36</f>
        <v>162521345</v>
      </c>
      <c r="K35" s="295" t="s">
        <v>591</v>
      </c>
    </row>
    <row r="36" spans="1:11" s="1147" customFormat="1" ht="17.25" customHeight="1" x14ac:dyDescent="0.2">
      <c r="A36" s="1023">
        <v>3</v>
      </c>
      <c r="B36" s="275">
        <v>40450</v>
      </c>
      <c r="C36" s="1185"/>
      <c r="D36" s="342"/>
      <c r="E36" s="1024"/>
      <c r="F36" s="436" t="s">
        <v>133</v>
      </c>
      <c r="G36" s="3" t="s">
        <v>1917</v>
      </c>
      <c r="H36" s="1025" t="s">
        <v>1580</v>
      </c>
      <c r="I36" s="1025">
        <v>101848874</v>
      </c>
      <c r="J36" s="1151"/>
      <c r="K36" s="295" t="s">
        <v>591</v>
      </c>
    </row>
    <row r="37" spans="1:11" s="1147" customFormat="1" ht="17.25" customHeight="1" x14ac:dyDescent="0.2">
      <c r="A37" s="1023"/>
      <c r="B37" s="275">
        <v>40444</v>
      </c>
      <c r="C37" s="6" t="s">
        <v>2034</v>
      </c>
      <c r="D37" s="6" t="s">
        <v>599</v>
      </c>
      <c r="E37" s="326" t="s">
        <v>989</v>
      </c>
      <c r="F37" s="436" t="s">
        <v>133</v>
      </c>
      <c r="G37" s="3" t="s">
        <v>1917</v>
      </c>
      <c r="H37" s="1028">
        <v>55588050</v>
      </c>
      <c r="I37" s="1028" t="s">
        <v>1580</v>
      </c>
      <c r="J37" s="1186">
        <f>H37+I38</f>
        <v>148901875</v>
      </c>
      <c r="K37" s="295" t="s">
        <v>591</v>
      </c>
    </row>
    <row r="38" spans="1:11" s="1147" customFormat="1" ht="17.25" customHeight="1" x14ac:dyDescent="0.2">
      <c r="A38" s="1023">
        <v>3</v>
      </c>
      <c r="B38" s="275">
        <v>40450</v>
      </c>
      <c r="C38" s="1185"/>
      <c r="D38" s="342"/>
      <c r="E38" s="1024"/>
      <c r="F38" s="436" t="s">
        <v>133</v>
      </c>
      <c r="G38" s="3" t="s">
        <v>1917</v>
      </c>
      <c r="H38" s="1025" t="s">
        <v>1580</v>
      </c>
      <c r="I38" s="1025">
        <v>93313825</v>
      </c>
      <c r="J38" s="1151"/>
      <c r="K38" s="295" t="s">
        <v>591</v>
      </c>
    </row>
    <row r="39" spans="1:11" s="1147" customFormat="1" ht="17.25" customHeight="1" x14ac:dyDescent="0.2">
      <c r="A39" s="1023"/>
      <c r="B39" s="275">
        <v>40444</v>
      </c>
      <c r="C39" s="6" t="s">
        <v>2035</v>
      </c>
      <c r="D39" s="6" t="s">
        <v>2023</v>
      </c>
      <c r="E39" s="326" t="s">
        <v>1003</v>
      </c>
      <c r="F39" s="436" t="s">
        <v>133</v>
      </c>
      <c r="G39" s="3" t="s">
        <v>1917</v>
      </c>
      <c r="H39" s="1028">
        <v>38036950</v>
      </c>
      <c r="I39" s="1028" t="s">
        <v>1580</v>
      </c>
      <c r="J39" s="1186">
        <f>H39+I40</f>
        <v>101888323</v>
      </c>
      <c r="K39" s="295" t="s">
        <v>591</v>
      </c>
    </row>
    <row r="40" spans="1:11" s="1147" customFormat="1" ht="17.25" customHeight="1" x14ac:dyDescent="0.2">
      <c r="A40" s="1023">
        <v>3</v>
      </c>
      <c r="B40" s="275">
        <v>40450</v>
      </c>
      <c r="C40" s="1185"/>
      <c r="D40" s="342"/>
      <c r="E40" s="1024"/>
      <c r="F40" s="436" t="s">
        <v>133</v>
      </c>
      <c r="G40" s="3" t="s">
        <v>1917</v>
      </c>
      <c r="H40" s="1025" t="s">
        <v>1580</v>
      </c>
      <c r="I40" s="1025">
        <v>63851373</v>
      </c>
      <c r="J40" s="1151"/>
      <c r="K40" s="295" t="s">
        <v>591</v>
      </c>
    </row>
    <row r="41" spans="1:11" s="1147" customFormat="1" ht="17.25" customHeight="1" x14ac:dyDescent="0.2">
      <c r="A41" s="1023"/>
      <c r="B41" s="275">
        <v>40444</v>
      </c>
      <c r="C41" s="6" t="s">
        <v>2036</v>
      </c>
      <c r="D41" s="6" t="s">
        <v>934</v>
      </c>
      <c r="E41" s="326" t="s">
        <v>1050</v>
      </c>
      <c r="F41" s="436" t="s">
        <v>133</v>
      </c>
      <c r="G41" s="3" t="s">
        <v>1917</v>
      </c>
      <c r="H41" s="1028">
        <v>126650987</v>
      </c>
      <c r="I41" s="1028" t="s">
        <v>1580</v>
      </c>
      <c r="J41" s="1186">
        <f>H41+I42</f>
        <v>339255819</v>
      </c>
      <c r="K41" s="295" t="s">
        <v>591</v>
      </c>
    </row>
    <row r="42" spans="1:11" s="1147" customFormat="1" ht="17.25" customHeight="1" x14ac:dyDescent="0.2">
      <c r="A42" s="1023">
        <v>3</v>
      </c>
      <c r="B42" s="275">
        <v>40450</v>
      </c>
      <c r="C42" s="1185"/>
      <c r="D42" s="342"/>
      <c r="E42" s="1024"/>
      <c r="F42" s="436" t="s">
        <v>133</v>
      </c>
      <c r="G42" s="3" t="s">
        <v>1917</v>
      </c>
      <c r="H42" s="1025" t="s">
        <v>1580</v>
      </c>
      <c r="I42" s="1025">
        <v>212604832</v>
      </c>
      <c r="J42" s="1151"/>
      <c r="K42" s="295" t="s">
        <v>591</v>
      </c>
    </row>
    <row r="43" spans="1:11" s="1147" customFormat="1" ht="17.25" customHeight="1" x14ac:dyDescent="0.2">
      <c r="A43" s="1023"/>
      <c r="B43" s="275">
        <v>40444</v>
      </c>
      <c r="C43" s="6" t="s">
        <v>2037</v>
      </c>
      <c r="D43" s="6" t="s">
        <v>2038</v>
      </c>
      <c r="E43" s="326" t="s">
        <v>1039</v>
      </c>
      <c r="F43" s="436" t="s">
        <v>133</v>
      </c>
      <c r="G43" s="3" t="s">
        <v>1917</v>
      </c>
      <c r="H43" s="1028">
        <v>82762859</v>
      </c>
      <c r="I43" s="1028" t="s">
        <v>1580</v>
      </c>
      <c r="J43" s="1186">
        <f>H43+I44</f>
        <v>221694139</v>
      </c>
      <c r="K43" s="295" t="s">
        <v>591</v>
      </c>
    </row>
    <row r="44" spans="1:11" s="1147" customFormat="1" ht="17.25" customHeight="1" x14ac:dyDescent="0.2">
      <c r="A44" s="1023">
        <v>3</v>
      </c>
      <c r="B44" s="275">
        <v>40450</v>
      </c>
      <c r="C44" s="1185"/>
      <c r="D44" s="342"/>
      <c r="E44" s="1024"/>
      <c r="F44" s="436" t="s">
        <v>133</v>
      </c>
      <c r="G44" s="3" t="s">
        <v>1917</v>
      </c>
      <c r="H44" s="1025" t="s">
        <v>1580</v>
      </c>
      <c r="I44" s="1025">
        <v>138931280</v>
      </c>
      <c r="J44" s="1151"/>
      <c r="K44" s="295" t="s">
        <v>591</v>
      </c>
    </row>
    <row r="45" spans="1:11" s="1147" customFormat="1" ht="17.25" customHeight="1" x14ac:dyDescent="0.2">
      <c r="A45" s="1023"/>
      <c r="B45" s="275">
        <v>40444</v>
      </c>
      <c r="C45" s="6" t="s">
        <v>2039</v>
      </c>
      <c r="D45" s="6" t="s">
        <v>922</v>
      </c>
      <c r="E45" s="326" t="s">
        <v>985</v>
      </c>
      <c r="F45" s="436" t="s">
        <v>133</v>
      </c>
      <c r="G45" s="3" t="s">
        <v>1917</v>
      </c>
      <c r="H45" s="1028">
        <v>166352726</v>
      </c>
      <c r="I45" s="1028" t="s">
        <v>1580</v>
      </c>
      <c r="J45" s="1186">
        <f>H45+I46</f>
        <v>445603557</v>
      </c>
      <c r="K45" s="295" t="s">
        <v>591</v>
      </c>
    </row>
    <row r="46" spans="1:11" s="1147" customFormat="1" ht="17.25" customHeight="1" x14ac:dyDescent="0.2">
      <c r="A46" s="1023">
        <v>3</v>
      </c>
      <c r="B46" s="275">
        <v>40450</v>
      </c>
      <c r="C46" s="1185"/>
      <c r="D46" s="342"/>
      <c r="E46" s="1024"/>
      <c r="F46" s="436" t="s">
        <v>133</v>
      </c>
      <c r="G46" s="3" t="s">
        <v>1917</v>
      </c>
      <c r="H46" s="1025" t="s">
        <v>1580</v>
      </c>
      <c r="I46" s="1025">
        <v>279250831</v>
      </c>
      <c r="J46" s="1151"/>
      <c r="K46" s="295" t="s">
        <v>591</v>
      </c>
    </row>
    <row r="47" spans="1:11" s="1147" customFormat="1" ht="17.25" customHeight="1" x14ac:dyDescent="0.2">
      <c r="A47" s="1023"/>
      <c r="B47" s="275">
        <v>40444</v>
      </c>
      <c r="C47" s="6" t="s">
        <v>2040</v>
      </c>
      <c r="D47" s="6" t="s">
        <v>2041</v>
      </c>
      <c r="E47" s="326" t="s">
        <v>1310</v>
      </c>
      <c r="F47" s="436" t="s">
        <v>133</v>
      </c>
      <c r="G47" s="3" t="s">
        <v>1917</v>
      </c>
      <c r="H47" s="1028">
        <v>112200637</v>
      </c>
      <c r="I47" s="1028" t="s">
        <v>1580</v>
      </c>
      <c r="J47" s="1186">
        <f>H47+I48</f>
        <v>300548144</v>
      </c>
      <c r="K47" s="295" t="s">
        <v>591</v>
      </c>
    </row>
    <row r="48" spans="1:11" s="1147" customFormat="1" ht="17.25" customHeight="1" x14ac:dyDescent="0.2">
      <c r="A48" s="1023">
        <v>3</v>
      </c>
      <c r="B48" s="275">
        <v>40450</v>
      </c>
      <c r="C48" s="1185"/>
      <c r="D48" s="342"/>
      <c r="E48" s="1024"/>
      <c r="F48" s="436" t="s">
        <v>133</v>
      </c>
      <c r="G48" s="3" t="s">
        <v>1917</v>
      </c>
      <c r="H48" s="1025" t="s">
        <v>1580</v>
      </c>
      <c r="I48" s="1025">
        <v>188347507</v>
      </c>
      <c r="J48" s="1151"/>
      <c r="K48" s="295" t="s">
        <v>591</v>
      </c>
    </row>
    <row r="49" spans="1:11" s="1147" customFormat="1" ht="17.25" customHeight="1" x14ac:dyDescent="0.2">
      <c r="A49" s="1023"/>
      <c r="B49" s="275">
        <v>40444</v>
      </c>
      <c r="C49" s="6" t="s">
        <v>2042</v>
      </c>
      <c r="D49" s="6" t="s">
        <v>1214</v>
      </c>
      <c r="E49" s="326" t="s">
        <v>1215</v>
      </c>
      <c r="F49" s="436" t="s">
        <v>133</v>
      </c>
      <c r="G49" s="3" t="s">
        <v>1917</v>
      </c>
      <c r="H49" s="1056">
        <v>7726678</v>
      </c>
      <c r="I49" s="1028" t="s">
        <v>1580</v>
      </c>
      <c r="J49" s="1186">
        <f>H49+I50</f>
        <v>20697198</v>
      </c>
      <c r="K49" s="295" t="s">
        <v>591</v>
      </c>
    </row>
    <row r="50" spans="1:11" s="1147" customFormat="1" ht="17.25" customHeight="1" x14ac:dyDescent="0.2">
      <c r="A50" s="1023">
        <v>3</v>
      </c>
      <c r="B50" s="275">
        <v>40450</v>
      </c>
      <c r="C50" s="1185"/>
      <c r="D50" s="342"/>
      <c r="E50" s="1024"/>
      <c r="F50" s="436" t="s">
        <v>133</v>
      </c>
      <c r="G50" s="3" t="s">
        <v>1917</v>
      </c>
      <c r="H50" s="1025" t="s">
        <v>1580</v>
      </c>
      <c r="I50" s="1025">
        <v>12970520</v>
      </c>
      <c r="J50" s="1151"/>
      <c r="K50" s="295" t="s">
        <v>591</v>
      </c>
    </row>
    <row r="51" spans="1:11" s="1147" customFormat="1" ht="17.25" customHeight="1" x14ac:dyDescent="0.2">
      <c r="A51" s="1023"/>
      <c r="B51" s="275">
        <v>40444</v>
      </c>
      <c r="C51" s="6" t="s">
        <v>2043</v>
      </c>
      <c r="D51" s="6" t="s">
        <v>1128</v>
      </c>
      <c r="E51" s="326" t="s">
        <v>1024</v>
      </c>
      <c r="F51" s="436" t="s">
        <v>133</v>
      </c>
      <c r="G51" s="3" t="s">
        <v>1917</v>
      </c>
      <c r="H51" s="1028">
        <v>81128260</v>
      </c>
      <c r="I51" s="1028" t="s">
        <v>1580</v>
      </c>
      <c r="J51" s="1186">
        <f>H51+I52</f>
        <v>217315593</v>
      </c>
      <c r="K51" s="295" t="s">
        <v>591</v>
      </c>
    </row>
    <row r="52" spans="1:11" s="1147" customFormat="1" ht="17.25" customHeight="1" thickBot="1" x14ac:dyDescent="0.25">
      <c r="A52" s="1188">
        <v>3</v>
      </c>
      <c r="B52" s="1189">
        <v>40450</v>
      </c>
      <c r="C52" s="1190"/>
      <c r="D52" s="1191"/>
      <c r="E52" s="1192"/>
      <c r="F52" s="1193" t="s">
        <v>133</v>
      </c>
      <c r="G52" s="1191" t="s">
        <v>1917</v>
      </c>
      <c r="H52" s="1194" t="s">
        <v>1580</v>
      </c>
      <c r="I52" s="1194">
        <v>136187333</v>
      </c>
      <c r="J52" s="469"/>
      <c r="K52" s="1195" t="s">
        <v>591</v>
      </c>
    </row>
    <row r="53" spans="1:11" s="1147" customFormat="1" ht="14.25" x14ac:dyDescent="0.2">
      <c r="A53" s="16"/>
      <c r="B53" s="1920"/>
      <c r="C53" s="1920"/>
      <c r="D53" s="1920"/>
      <c r="E53" s="1920"/>
      <c r="F53" s="1920"/>
      <c r="G53" s="1920"/>
      <c r="H53" s="1920"/>
      <c r="I53" s="1920"/>
      <c r="J53" s="1920"/>
      <c r="K53" s="1920"/>
    </row>
    <row r="54" spans="1:11" s="1147" customFormat="1" ht="15" customHeight="1" thickBot="1" x14ac:dyDescent="0.3">
      <c r="A54" s="16"/>
      <c r="B54" s="1863"/>
      <c r="C54" s="1863"/>
      <c r="D54" s="1863"/>
      <c r="E54" s="1863"/>
      <c r="F54" s="1863"/>
      <c r="G54" s="2048" t="s">
        <v>2044</v>
      </c>
      <c r="H54" s="2048"/>
      <c r="I54" s="2048"/>
      <c r="J54" s="1196">
        <f>SUM(J6:J52)</f>
        <v>7600000000</v>
      </c>
      <c r="K54" s="16"/>
    </row>
    <row r="55" spans="1:11" s="1147" customFormat="1" ht="15" thickTop="1" x14ac:dyDescent="0.2">
      <c r="A55" s="16"/>
      <c r="B55" s="1863"/>
      <c r="C55" s="1863"/>
      <c r="D55" s="1863"/>
      <c r="E55" s="1863"/>
      <c r="F55" s="1863"/>
      <c r="G55" s="1863"/>
      <c r="H55" s="1863"/>
      <c r="I55" s="1863"/>
      <c r="J55" s="1863"/>
      <c r="K55" s="1863"/>
    </row>
    <row r="56" spans="1:11" ht="12.75" customHeight="1" x14ac:dyDescent="0.2">
      <c r="A56" s="1682" t="s">
        <v>1925</v>
      </c>
      <c r="B56" s="1682"/>
      <c r="C56" s="1682"/>
      <c r="D56" s="1682"/>
      <c r="E56" s="1682"/>
      <c r="F56" s="1682"/>
      <c r="G56" s="1682"/>
      <c r="H56" s="1682"/>
      <c r="I56" s="1682"/>
      <c r="J56" s="1682"/>
      <c r="K56" s="1682"/>
    </row>
    <row r="57" spans="1:11" ht="14.25" customHeight="1" x14ac:dyDescent="0.2">
      <c r="A57" s="1685" t="s">
        <v>2045</v>
      </c>
      <c r="B57" s="1685"/>
      <c r="C57" s="1685"/>
      <c r="D57" s="1685"/>
      <c r="E57" s="1685"/>
      <c r="F57" s="1685"/>
      <c r="G57" s="1685"/>
      <c r="H57" s="1685"/>
      <c r="I57" s="1685"/>
      <c r="J57" s="1685"/>
      <c r="K57" s="1685"/>
    </row>
    <row r="58" spans="1:11" ht="14.25" x14ac:dyDescent="0.2">
      <c r="A58" s="1685" t="s">
        <v>2156</v>
      </c>
      <c r="B58" s="1685"/>
      <c r="C58" s="1685"/>
      <c r="D58" s="1685"/>
      <c r="E58" s="1685"/>
      <c r="F58" s="1685"/>
      <c r="G58" s="1685"/>
      <c r="H58" s="1685"/>
      <c r="I58" s="1685"/>
      <c r="J58" s="1685"/>
      <c r="K58" s="1685"/>
    </row>
    <row r="773" spans="6:6" x14ac:dyDescent="0.2">
      <c r="F773" s="1031" t="s">
        <v>1869</v>
      </c>
    </row>
  </sheetData>
  <mergeCells count="19">
    <mergeCell ref="B55:K55"/>
    <mergeCell ref="A57:K57"/>
    <mergeCell ref="A56:K56"/>
    <mergeCell ref="A58:K58"/>
    <mergeCell ref="A1:K1"/>
    <mergeCell ref="A2:K2"/>
    <mergeCell ref="A3:K3"/>
    <mergeCell ref="B53:K53"/>
    <mergeCell ref="B54:F54"/>
    <mergeCell ref="A4:A5"/>
    <mergeCell ref="I4:I5"/>
    <mergeCell ref="J4:J5"/>
    <mergeCell ref="G54:I54"/>
    <mergeCell ref="B4:B5"/>
    <mergeCell ref="C4:E4"/>
    <mergeCell ref="F4:F5"/>
    <mergeCell ref="G4:G5"/>
    <mergeCell ref="H4:H5"/>
    <mergeCell ref="K4:K5"/>
  </mergeCells>
  <pageMargins left="0.7" right="0.7" top="0.75" bottom="0.75" header="0.3" footer="0.3"/>
  <pageSetup paperSize="5" scale="70" orientation="landscape" r:id="rId1"/>
  <headerFooter>
    <oddFooter>&amp;RPage &amp;P of &amp;N</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L746"/>
  <sheetViews>
    <sheetView view="pageBreakPreview" zoomScaleNormal="100" zoomScaleSheetLayoutView="100" workbookViewId="0">
      <selection activeCell="A16" sqref="A16"/>
    </sheetView>
  </sheetViews>
  <sheetFormatPr defaultRowHeight="14.25" x14ac:dyDescent="0.2"/>
  <cols>
    <col min="1" max="1" width="10.140625" style="896" bestFit="1" customWidth="1"/>
    <col min="2" max="2" width="11.28515625" style="896" bestFit="1" customWidth="1"/>
    <col min="3" max="3" width="28.28515625" style="896" bestFit="1" customWidth="1"/>
    <col min="4" max="4" width="18.140625" style="896" bestFit="1" customWidth="1"/>
    <col min="5" max="5" width="6.28515625" style="896" customWidth="1"/>
    <col min="6" max="6" width="13.7109375" style="67" customWidth="1"/>
    <col min="7" max="7" width="50" style="896" bestFit="1" customWidth="1"/>
    <col min="8" max="8" width="40.7109375" style="896" bestFit="1" customWidth="1"/>
    <col min="9" max="9" width="22.5703125" style="16" customWidth="1"/>
    <col min="10" max="10" width="2" style="16" customWidth="1"/>
    <col min="11" max="11" width="28.42578125" style="896" customWidth="1"/>
    <col min="12" max="12" width="4.42578125" style="896" customWidth="1"/>
    <col min="13" max="13" width="17.5703125" style="896" customWidth="1"/>
    <col min="14" max="14" width="13.140625" style="896" customWidth="1"/>
    <col min="15" max="15" width="18.42578125" style="896" bestFit="1" customWidth="1"/>
    <col min="16" max="16384" width="9.140625" style="896"/>
  </cols>
  <sheetData>
    <row r="1" spans="1:12" ht="18" customHeight="1" x14ac:dyDescent="0.25">
      <c r="A1" s="1929" t="s">
        <v>2014</v>
      </c>
      <c r="B1" s="1929"/>
      <c r="C1" s="1929"/>
      <c r="D1" s="1929"/>
      <c r="E1" s="1929"/>
      <c r="F1" s="1929"/>
      <c r="G1" s="1929"/>
      <c r="H1" s="1929"/>
      <c r="I1" s="1929"/>
      <c r="J1" s="1929"/>
    </row>
    <row r="2" spans="1:12" ht="15.75" thickBot="1" x14ac:dyDescent="0.3">
      <c r="B2" s="886"/>
      <c r="C2" s="886"/>
      <c r="D2" s="886"/>
      <c r="E2" s="886"/>
      <c r="F2" s="887"/>
      <c r="G2" s="886"/>
      <c r="H2" s="886"/>
      <c r="I2" s="888"/>
      <c r="J2" s="888"/>
    </row>
    <row r="3" spans="1:12" ht="15" x14ac:dyDescent="0.25">
      <c r="A3" s="1883" t="s">
        <v>943</v>
      </c>
      <c r="B3" s="1885" t="s">
        <v>2</v>
      </c>
      <c r="C3" s="1887" t="s">
        <v>584</v>
      </c>
      <c r="D3" s="1888"/>
      <c r="E3" s="1889"/>
      <c r="F3" s="1885" t="s">
        <v>585</v>
      </c>
      <c r="G3" s="2095" t="s">
        <v>1272</v>
      </c>
      <c r="H3" s="1890" t="s">
        <v>1275</v>
      </c>
      <c r="I3" s="2097" t="s">
        <v>10</v>
      </c>
      <c r="J3" s="2098"/>
    </row>
    <row r="4" spans="1:12" ht="15.75" thickBot="1" x14ac:dyDescent="0.3">
      <c r="A4" s="1884"/>
      <c r="B4" s="1886"/>
      <c r="C4" s="61" t="s">
        <v>2010</v>
      </c>
      <c r="D4" s="61" t="s">
        <v>587</v>
      </c>
      <c r="E4" s="61" t="s">
        <v>588</v>
      </c>
      <c r="F4" s="1886"/>
      <c r="G4" s="2096"/>
      <c r="H4" s="1746"/>
      <c r="I4" s="2099"/>
      <c r="J4" s="2100"/>
      <c r="K4" s="2090"/>
      <c r="L4" s="2091"/>
    </row>
    <row r="5" spans="1:12" ht="43.5" customHeight="1" thickBot="1" x14ac:dyDescent="0.25">
      <c r="A5" s="12">
        <v>1</v>
      </c>
      <c r="B5" s="23">
        <v>40424</v>
      </c>
      <c r="C5" s="15" t="s">
        <v>2011</v>
      </c>
      <c r="D5" s="24" t="s">
        <v>131</v>
      </c>
      <c r="E5" s="13" t="s">
        <v>132</v>
      </c>
      <c r="F5" s="14" t="s">
        <v>133</v>
      </c>
      <c r="G5" s="900" t="s">
        <v>2013</v>
      </c>
      <c r="H5" s="901">
        <v>8117000000</v>
      </c>
      <c r="I5" s="2092" t="s">
        <v>591</v>
      </c>
      <c r="J5" s="2093"/>
      <c r="K5" s="2094"/>
      <c r="L5" s="2094"/>
    </row>
    <row r="6" spans="1:12" x14ac:dyDescent="0.2">
      <c r="B6" s="25"/>
      <c r="C6" s="894"/>
      <c r="D6" s="7"/>
      <c r="E6" s="7"/>
      <c r="F6" s="10"/>
      <c r="G6" s="680"/>
      <c r="H6" s="19"/>
      <c r="I6" s="893"/>
      <c r="J6" s="893"/>
    </row>
    <row r="7" spans="1:12" ht="15.75" thickBot="1" x14ac:dyDescent="0.3">
      <c r="B7" s="897"/>
      <c r="C7" s="894"/>
      <c r="D7" s="897"/>
      <c r="E7" s="897"/>
      <c r="F7" s="10"/>
      <c r="G7" s="895" t="s">
        <v>129</v>
      </c>
      <c r="H7" s="899">
        <f>H5</f>
        <v>8117000000</v>
      </c>
    </row>
    <row r="8" spans="1:12" ht="15.75" thickTop="1" x14ac:dyDescent="0.25">
      <c r="B8" s="897"/>
      <c r="C8" s="894"/>
      <c r="D8" s="897"/>
      <c r="E8" s="897"/>
      <c r="F8" s="10"/>
      <c r="G8" s="895"/>
      <c r="H8" s="18"/>
    </row>
    <row r="11" spans="1:12" x14ac:dyDescent="0.2">
      <c r="A11" s="898"/>
      <c r="B11" s="898"/>
      <c r="C11" s="898"/>
      <c r="D11" s="898"/>
      <c r="E11" s="898"/>
      <c r="F11" s="898"/>
      <c r="G11" s="898"/>
      <c r="H11" s="898"/>
      <c r="I11" s="898"/>
      <c r="J11" s="898"/>
    </row>
    <row r="12" spans="1:12" ht="14.25" customHeight="1" x14ac:dyDescent="0.2">
      <c r="A12" s="2089" t="s">
        <v>2241</v>
      </c>
      <c r="B12" s="2089"/>
      <c r="C12" s="2089"/>
      <c r="D12" s="2089"/>
      <c r="E12" s="2089"/>
      <c r="F12" s="2089"/>
      <c r="G12" s="2089"/>
      <c r="H12" s="2089"/>
      <c r="I12" s="2089"/>
      <c r="J12" s="2089"/>
    </row>
    <row r="13" spans="1:12" x14ac:dyDescent="0.2">
      <c r="A13" s="2089"/>
      <c r="B13" s="2089"/>
      <c r="C13" s="2089"/>
      <c r="D13" s="2089"/>
      <c r="E13" s="2089"/>
      <c r="F13" s="2089"/>
      <c r="G13" s="2089"/>
      <c r="H13" s="2089"/>
      <c r="I13" s="2089"/>
      <c r="J13" s="2089"/>
    </row>
    <row r="14" spans="1:12" x14ac:dyDescent="0.2">
      <c r="A14" s="2089"/>
      <c r="B14" s="2089"/>
      <c r="C14" s="2089"/>
      <c r="D14" s="2089"/>
      <c r="E14" s="2089"/>
      <c r="F14" s="2089"/>
      <c r="G14" s="2089"/>
      <c r="H14" s="2089"/>
      <c r="I14" s="2089"/>
      <c r="J14" s="2089"/>
    </row>
    <row r="15" spans="1:12" x14ac:dyDescent="0.2">
      <c r="A15" s="2089"/>
      <c r="B15" s="2089"/>
      <c r="C15" s="2089"/>
      <c r="D15" s="2089"/>
      <c r="E15" s="2089"/>
      <c r="F15" s="2089"/>
      <c r="G15" s="2089"/>
      <c r="H15" s="2089"/>
      <c r="I15" s="2089"/>
      <c r="J15" s="2089"/>
    </row>
    <row r="16" spans="1:12" x14ac:dyDescent="0.2">
      <c r="A16" s="902"/>
      <c r="B16" s="902"/>
      <c r="C16" s="902"/>
      <c r="D16" s="902"/>
      <c r="E16" s="902"/>
      <c r="F16" s="902"/>
      <c r="G16" s="902"/>
      <c r="H16" s="902"/>
      <c r="I16" s="902"/>
      <c r="J16" s="898"/>
    </row>
    <row r="746" spans="6:6" ht="42.75" x14ac:dyDescent="0.2">
      <c r="F746" s="67" t="s">
        <v>1869</v>
      </c>
    </row>
  </sheetData>
  <mergeCells count="12">
    <mergeCell ref="A12:J15"/>
    <mergeCell ref="K4:L4"/>
    <mergeCell ref="I5:J5"/>
    <mergeCell ref="K5:L5"/>
    <mergeCell ref="A1:J1"/>
    <mergeCell ref="A3:A4"/>
    <mergeCell ref="B3:B4"/>
    <mergeCell ref="C3:E3"/>
    <mergeCell ref="F3:F4"/>
    <mergeCell ref="G3:G4"/>
    <mergeCell ref="H3:H4"/>
    <mergeCell ref="I3:J4"/>
  </mergeCells>
  <printOptions horizontalCentered="1"/>
  <pageMargins left="0.2" right="0.2" top="0.35" bottom="0.5" header="0.3" footer="0.3"/>
  <pageSetup paperSize="5" scale="70" orientation="landscape" r:id="rId1"/>
  <headerFooter>
    <oddFooter>&amp;RPage &amp;P of &amp;N</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89AC046B616D8439449A669AC769690" ma:contentTypeVersion="22" ma:contentTypeDescription="Create a new document." ma:contentTypeScope="" ma:versionID="cbe548509d557c775525334dd366b3a4">
  <xsd:schema xmlns:xsd="http://www.w3.org/2001/XMLSchema" xmlns:xs="http://www.w3.org/2001/XMLSchema" xmlns:p="http://schemas.microsoft.com/office/2006/metadata/properties" xmlns:ns1="http://schemas.microsoft.com/sharepoint/v3" xmlns:ns2="f1510545-1717-4787-81bc-be4cd889b37b" xmlns:ns3="8a41d4cc-3855-40f2-8932-454702d2b8da" xmlns:ns4="c93477b2-ff83-4b51-ba6e-999ba0057d7f" xmlns:ns5="3b76f9f5-ee56-44bc-a013-de36f9f18ab6" targetNamespace="http://schemas.microsoft.com/office/2006/metadata/properties" ma:root="true" ma:fieldsID="23da91e4422217cc1195bc86206e0e49" ns1:_="" ns2:_="" ns3:_="" ns4:_="" ns5:_="">
    <xsd:import namespace="http://schemas.microsoft.com/sharepoint/v3"/>
    <xsd:import namespace="f1510545-1717-4787-81bc-be4cd889b37b"/>
    <xsd:import namespace="8a41d4cc-3855-40f2-8932-454702d2b8da"/>
    <xsd:import namespace="c93477b2-ff83-4b51-ba6e-999ba0057d7f"/>
    <xsd:import namespace="3b76f9f5-ee56-44bc-a013-de36f9f18ab6"/>
    <xsd:element name="properties">
      <xsd:complexType>
        <xsd:sequence>
          <xsd:element name="documentManagement">
            <xsd:complexType>
              <xsd:all>
                <xsd:element ref="ns2:Category"/>
                <xsd:element ref="ns2:Frequency" minOccurs="0"/>
                <xsd:element ref="ns2:Latest_x0020_Report" minOccurs="0"/>
                <xsd:element ref="ns1:ArticleStartDate" minOccurs="0"/>
                <xsd:element ref="ns3:AsOfDate" minOccurs="0"/>
                <xsd:element ref="ns3:ShowArticleDateInTitle" minOccurs="0"/>
                <xsd:element ref="ns3:TitleAlternate" minOccurs="0"/>
                <xsd:element ref="ns3:DisplayAsOfDate" minOccurs="0"/>
                <xsd:element ref="ns4:MigrationSourceURL" minOccurs="0"/>
                <xsd:element ref="ns5:TarpDocumentCategory" minOccurs="0"/>
                <xsd:element ref="ns3:Office_TagTaxHTField0" minOccurs="0"/>
                <xsd:element ref="ns3:Geography_x0020_TagTaxHTField0" minOccurs="0"/>
                <xsd:element ref="ns3:Resource_x0020_Type_x0020_TagTaxHTField0" minOccurs="0"/>
                <xsd:element ref="ns3:Topic_x0020_TagTaxHTField0" minOccurs="0"/>
                <xsd:element ref="ns3:Person_x0020_TagTaxHTField0" minOccurs="0"/>
                <xsd:element ref="ns3:TaxCatchAll" minOccurs="0"/>
                <xsd:element ref="ns3:TaxCatchAllLab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rticleStartDate" ma:index="5" nillable="true" ma:displayName="Article Date" ma:format="DateOnly" ma:internalName="ArticleStart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f1510545-1717-4787-81bc-be4cd889b37b" elementFormDefault="qualified">
    <xsd:import namespace="http://schemas.microsoft.com/office/2006/documentManagement/types"/>
    <xsd:import namespace="http://schemas.microsoft.com/office/infopath/2007/PartnerControls"/>
    <xsd:element name="Category" ma:index="2" ma:displayName="Category" ma:default="Daily TARP Updates" ma:format="Dropdown" ma:internalName="Category">
      <xsd:simpleType>
        <xsd:restriction base="dms:Choice">
          <xsd:enumeration value="Agency Financial Reports"/>
          <xsd:enumeration value="Citizens' Report on TARP"/>
          <xsd:enumeration value="Daily TARP Updates"/>
          <xsd:enumeration value="Dividends and Interest"/>
          <xsd:enumeration value="HAMP Activity by Metropolitan Statistical Area"/>
          <xsd:enumeration value="HAMP Servicer Report"/>
          <xsd:enumeration value="Hardest Hit Fund Performance Summary"/>
          <xsd:enumeration value="Housing Finance Agency (HFA) Aggregate Report"/>
          <xsd:enumeration value="Lobbyist Disclosure"/>
          <xsd:enumeration value="MHA Data file"/>
          <xsd:enumeration value="MHA Monthly Report"/>
          <xsd:enumeration value="MHA (Performance) Report"/>
          <xsd:enumeration value="Monthly 105(a) Reports to Congress"/>
          <xsd:enumeration value="Monthly Scorecard"/>
          <xsd:enumeration value="OFS Quarterly Administrative Activity Report"/>
          <xsd:enumeration value="PPIP Quarterly"/>
          <xsd:enumeration value="Section 102(a)"/>
          <xsd:enumeration value="TARP Annual Retrospectives"/>
          <xsd:enumeration value="TARP Housing Transaction Reports"/>
          <xsd:enumeration value="TARP Investment Program Transaction Reports"/>
          <xsd:enumeration value="TARP Transactions"/>
          <xsd:enumeration value="Tranche Reports"/>
          <xsd:enumeration value="Warrant Disposition Reports"/>
          <xsd:enumeration value="Other Reports and Documents"/>
        </xsd:restriction>
      </xsd:simpleType>
    </xsd:element>
    <xsd:element name="Frequency" ma:index="3" nillable="true" ma:displayName="Frequency" ma:default="Daily" ma:format="Dropdown" ma:internalName="Frequency" ma:readOnly="false">
      <xsd:simpleType>
        <xsd:restriction base="dms:Choice">
          <xsd:enumeration value="Daily"/>
          <xsd:enumeration value="Weekly"/>
          <xsd:enumeration value="Monthly"/>
          <xsd:enumeration value="Quarterly"/>
          <xsd:enumeration value="Yearly"/>
          <xsd:enumeration value="As Indicated"/>
        </xsd:restriction>
      </xsd:simpleType>
    </xsd:element>
    <xsd:element name="Latest_x0020_Report" ma:index="4" nillable="true" ma:displayName="Latest Report" ma:default="0" ma:description="Selecting &quot;Yes&quot; will place this report on the Reports homepage under Latest TARP Reports" ma:internalName="Latest_x0020_Report" ma:readOnly="fals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8a41d4cc-3855-40f2-8932-454702d2b8da" elementFormDefault="qualified">
    <xsd:import namespace="http://schemas.microsoft.com/office/2006/documentManagement/types"/>
    <xsd:import namespace="http://schemas.microsoft.com/office/infopath/2007/PartnerControls"/>
    <xsd:element name="AsOfDate" ma:index="10" nillable="true" ma:displayName="AsOfDate" ma:format="DateOnly" ma:internalName="AsOfDate">
      <xsd:simpleType>
        <xsd:restriction base="dms:DateTime"/>
      </xsd:simpleType>
    </xsd:element>
    <xsd:element name="ShowArticleDateInTitle" ma:index="11" nillable="true" ma:displayName="ShowArticleDateInTitle" ma:default="0" ma:description="Indicate a preference to show the article date in the article title, where available." ma:internalName="ShowArticleDateInTitle">
      <xsd:simpleType>
        <xsd:restriction base="dms:Boolean"/>
      </xsd:simpleType>
    </xsd:element>
    <xsd:element name="TitleAlternate" ma:index="13" nillable="true" ma:displayName="TitleAlternate" ma:internalName="TitleAlternate">
      <xsd:simpleType>
        <xsd:restriction base="dms:Text">
          <xsd:maxLength value="255"/>
        </xsd:restriction>
      </xsd:simpleType>
    </xsd:element>
    <xsd:element name="DisplayAsOfDate" ma:index="14" nillable="true" ma:displayName="DisplayAsOfDate" ma:default="No" ma:format="RadioButtons" ma:internalName="DisplayAsOfDate" ma:readOnly="false">
      <xsd:simpleType>
        <xsd:restriction base="dms:Choice">
          <xsd:enumeration value="Yes"/>
          <xsd:enumeration value="No"/>
        </xsd:restriction>
      </xsd:simpleType>
    </xsd:element>
    <xsd:element name="Office_TagTaxHTField0" ma:index="21" nillable="true" ma:taxonomy="true" ma:internalName="Office_TagTaxHTField0" ma:taxonomyFieldName="Office_Tag" ma:displayName="Office Tag" ma:default="1172;#Financial Stability|8cce2d59-ce24-41cd-81f9-eacb144069fb" ma:fieldId="{551c2805-25f1-4a7f-9cdd-3e9d9831a3d7}" ma:taxonomyMulti="true" ma:sspId="3b6f65c7-9254-47cf-a11b-b487bf06aacb" ma:termSetId="6aee186f-2112-4c7c-ae1b-5d1be70ba56e" ma:anchorId="59e88765-6a58-40b9-b7b6-beccdfbbb5b8" ma:open="false" ma:isKeyword="false">
      <xsd:complexType>
        <xsd:sequence>
          <xsd:element ref="pc:Terms" minOccurs="0" maxOccurs="1"/>
        </xsd:sequence>
      </xsd:complexType>
    </xsd:element>
    <xsd:element name="Geography_x0020_TagTaxHTField0" ma:index="24" nillable="true" ma:taxonomy="true" ma:internalName="Geography_x0020_TagTaxHTField0" ma:taxonomyFieldName="Geography_x0020_Tag" ma:displayName="Geography Tag" ma:default="" ma:fieldId="{d5cbcc3c-b655-484b-8f42-55c2464ff64b}" ma:taxonomyMulti="true" ma:sspId="3b6f65c7-9254-47cf-a11b-b487bf06aacb" ma:termSetId="83bcd180-c452-47f9-b00f-b005c41ed84d" ma:anchorId="00000000-0000-0000-0000-000000000000" ma:open="false" ma:isKeyword="false">
      <xsd:complexType>
        <xsd:sequence>
          <xsd:element ref="pc:Terms" minOccurs="0" maxOccurs="1"/>
        </xsd:sequence>
      </xsd:complexType>
    </xsd:element>
    <xsd:element name="Resource_x0020_Type_x0020_TagTaxHTField0" ma:index="25" nillable="true" ma:taxonomy="true" ma:internalName="Resource_x0020_Type_x0020_TagTaxHTField0" ma:taxonomyFieldName="Resource_x0020_Type_x0020_Tag" ma:displayName="Resource Type Tag" ma:default="" ma:fieldId="{5c7f90f2-daeb-4ea8-be7d-20853e227613}" ma:sspId="3b6f65c7-9254-47cf-a11b-b487bf06aacb" ma:termSetId="325701cb-c33c-4e87-a755-1418200e6750" ma:anchorId="54bc0524-f9c5-4d88-87f7-9639701c61a0" ma:open="false" ma:isKeyword="false">
      <xsd:complexType>
        <xsd:sequence>
          <xsd:element ref="pc:Terms" minOccurs="0" maxOccurs="1"/>
        </xsd:sequence>
      </xsd:complexType>
    </xsd:element>
    <xsd:element name="Topic_x0020_TagTaxHTField0" ma:index="26" nillable="true" ma:taxonomy="true" ma:internalName="Topic_x0020_TagTaxHTField0" ma:taxonomyFieldName="Topic_x0020_Tag" ma:displayName="Topic Tag" ma:default="" ma:fieldId="{499a121d-66a6-42a2-88a2-426de769de9f}" ma:taxonomyMulti="true" ma:sspId="3b6f65c7-9254-47cf-a11b-b487bf06aacb" ma:termSetId="325701cb-c33c-4e87-a755-1418200e6750" ma:anchorId="00000000-0000-0000-0000-000000000000" ma:open="false" ma:isKeyword="false">
      <xsd:complexType>
        <xsd:sequence>
          <xsd:element ref="pc:Terms" minOccurs="0" maxOccurs="1"/>
        </xsd:sequence>
      </xsd:complexType>
    </xsd:element>
    <xsd:element name="Person_x0020_TagTaxHTField0" ma:index="27" nillable="true" ma:taxonomy="true" ma:internalName="Person_x0020_TagTaxHTField0" ma:taxonomyFieldName="Person_x0020_Tag" ma:displayName="Person Tag" ma:default="" ma:fieldId="{b4ce1c31-4abb-43c9-96e0-39bec811dc17}" ma:taxonomyMulti="true" ma:sspId="3b6f65c7-9254-47cf-a11b-b487bf06aacb" ma:termSetId="cdff39ed-b744-472c-9350-89e049e4cefe" ma:anchorId="00000000-0000-0000-0000-000000000000" ma:open="false" ma:isKeyword="false">
      <xsd:complexType>
        <xsd:sequence>
          <xsd:element ref="pc:Terms" minOccurs="0" maxOccurs="1"/>
        </xsd:sequence>
      </xsd:complexType>
    </xsd:element>
    <xsd:element name="TaxCatchAll" ma:index="28" nillable="true" ma:displayName="Taxonomy Catch All Column" ma:description="" ma:hidden="true" ma:list="{1a3dcbf6-8af5-4da4-a131-3d9948cc19c5}" ma:internalName="TaxCatchAll" ma:showField="CatchAllData" ma:web="e822421c-4f7f-43b6-b1de-8323dfb8eeba">
      <xsd:complexType>
        <xsd:complexContent>
          <xsd:extension base="dms:MultiChoiceLookup">
            <xsd:sequence>
              <xsd:element name="Value" type="dms:Lookup" maxOccurs="unbounded" minOccurs="0" nillable="true"/>
            </xsd:sequence>
          </xsd:extension>
        </xsd:complexContent>
      </xsd:complexType>
    </xsd:element>
    <xsd:element name="TaxCatchAllLabel" ma:index="30" nillable="true" ma:displayName="Taxonomy Catch All Column1" ma:description="" ma:hidden="true" ma:list="{1a3dcbf6-8af5-4da4-a131-3d9948cc19c5}" ma:internalName="TaxCatchAllLabel" ma:readOnly="true" ma:showField="CatchAllDataLabel" ma:web="e822421c-4f7f-43b6-b1de-8323dfb8eeba">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93477b2-ff83-4b51-ba6e-999ba0057d7f" elementFormDefault="qualified">
    <xsd:import namespace="http://schemas.microsoft.com/office/2006/documentManagement/types"/>
    <xsd:import namespace="http://schemas.microsoft.com/office/infopath/2007/PartnerControls"/>
    <xsd:element name="MigrationSourceURL" ma:index="17" nillable="true" ma:displayName="MigrationSourceURL" ma:internalName="MigrationSourceURL">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b76f9f5-ee56-44bc-a013-de36f9f18ab6" elementFormDefault="qualified">
    <xsd:import namespace="http://schemas.microsoft.com/office/2006/documentManagement/types"/>
    <xsd:import namespace="http://schemas.microsoft.com/office/infopath/2007/PartnerControls"/>
    <xsd:element name="TarpDocumentCategory" ma:index="19" nillable="true" ma:displayName="TarpDocumentCategory" ma:description="Category of document (e.g. &quot;Housing&quot;)" ma:format="Dropdown" ma:internalName="TarpDocumentCategory">
      <xsd:simpleType>
        <xsd:restriction base="dms:Choice">
          <xsd:enumeration value="Housing"/>
          <xsd:enumeration value="Investment"/>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32"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Resource_x0020_Type_x0020_TagTaxHTField0 xmlns="8a41d4cc-3855-40f2-8932-454702d2b8da">
      <Terms xmlns="http://schemas.microsoft.com/office/infopath/2007/PartnerControls"/>
    </Resource_x0020_Type_x0020_TagTaxHTField0>
    <Person_x0020_TagTaxHTField0 xmlns="8a41d4cc-3855-40f2-8932-454702d2b8da">
      <Terms xmlns="http://schemas.microsoft.com/office/infopath/2007/PartnerControls"/>
    </Person_x0020_TagTaxHTField0>
    <DisplayAsOfDate xmlns="8a41d4cc-3855-40f2-8932-454702d2b8da">No</DisplayAsOfDate>
    <Topic_x0020_TagTaxHTField0 xmlns="8a41d4cc-3855-40f2-8932-454702d2b8da">
      <Terms xmlns="http://schemas.microsoft.com/office/infopath/2007/PartnerControls"/>
    </Topic_x0020_TagTaxHTField0>
    <Geography_x0020_TagTaxHTField0 xmlns="8a41d4cc-3855-40f2-8932-454702d2b8da">
      <Terms xmlns="http://schemas.microsoft.com/office/infopath/2007/PartnerControls"/>
    </Geography_x0020_TagTaxHTField0>
    <Office_TagTaxHTField0 xmlns="8a41d4cc-3855-40f2-8932-454702d2b8da">
      <Terms xmlns="http://schemas.microsoft.com/office/infopath/2007/PartnerControls">
        <TermInfo xmlns="http://schemas.microsoft.com/office/infopath/2007/PartnerControls">
          <TermName xmlns="http://schemas.microsoft.com/office/infopath/2007/PartnerControls">Financial Stability</TermName>
          <TermId xmlns="http://schemas.microsoft.com/office/infopath/2007/PartnerControls">8cce2d59-ce24-41cd-81f9-eacb144069fb</TermId>
        </TermInfo>
      </Terms>
    </Office_TagTaxHTField0>
    <ArticleStartDate xmlns="http://schemas.microsoft.com/sharepoint/v3">2010-12-08T05:00:00+00:00</ArticleStartDate>
    <TitleAlternate xmlns="8a41d4cc-3855-40f2-8932-454702d2b8da" xsi:nil="true"/>
    <ShowArticleDateInTitle xmlns="8a41d4cc-3855-40f2-8932-454702d2b8da">false</ShowArticleDateInTitle>
    <TaxCatchAll xmlns="8a41d4cc-3855-40f2-8932-454702d2b8da">
      <Value>1173</Value>
    </TaxCatchAll>
    <AsOfDate xmlns="8a41d4cc-3855-40f2-8932-454702d2b8da" xsi:nil="true"/>
    <MigrationSourceURL xmlns="c93477b2-ff83-4b51-ba6e-999ba0057d7f" xsi:nil="true"/>
    <TarpDocumentCategory xmlns="3b76f9f5-ee56-44bc-a013-de36f9f18ab6" xsi:nil="true"/>
    <Category xmlns="f1510545-1717-4787-81bc-be4cd889b37b">TARP Tran​sactions</Category>
    <Latest_x0020_Report xmlns="f1510545-1717-4787-81bc-be4cd889b37b">false</Latest_x0020_Report>
    <Frequency xmlns="f1510545-1717-4787-81bc-be4cd889b37b">As Indicated</Frequency>
  </documentManagement>
</p:properties>
</file>

<file path=customXml/itemProps1.xml><?xml version="1.0" encoding="utf-8"?>
<ds:datastoreItem xmlns:ds="http://schemas.openxmlformats.org/officeDocument/2006/customXml" ds:itemID="{A93BE4DB-CFF5-4CF8-8EB7-9BEC3942ED39}"/>
</file>

<file path=customXml/itemProps2.xml><?xml version="1.0" encoding="utf-8"?>
<ds:datastoreItem xmlns:ds="http://schemas.openxmlformats.org/officeDocument/2006/customXml" ds:itemID="{36CC9BFC-62C4-43FC-9994-B9582F45C68D}"/>
</file>

<file path=customXml/itemProps3.xml><?xml version="1.0" encoding="utf-8"?>
<ds:datastoreItem xmlns:ds="http://schemas.openxmlformats.org/officeDocument/2006/customXml" ds:itemID="{6AADF520-D0AE-4D89-A430-1DD1D6FD980D}"/>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13</vt:i4>
      </vt:variant>
      <vt:variant>
        <vt:lpstr>Named Ranges</vt:lpstr>
      </vt:variant>
      <vt:variant>
        <vt:i4>18</vt:i4>
      </vt:variant>
    </vt:vector>
  </HeadingPairs>
  <TitlesOfParts>
    <vt:vector size="31" baseType="lpstr">
      <vt:lpstr>Transactions Report - CPP</vt:lpstr>
      <vt:lpstr>CPP Footnotes</vt:lpstr>
      <vt:lpstr>CPP - Citi</vt:lpstr>
      <vt:lpstr>CDCI</vt:lpstr>
      <vt:lpstr>AIFP.ASSP</vt:lpstr>
      <vt:lpstr>TIP.AGP</vt:lpstr>
      <vt:lpstr>CBLI.AIG</vt:lpstr>
      <vt:lpstr>SBA</vt:lpstr>
      <vt:lpstr>PPIP</vt:lpstr>
      <vt:lpstr>HAMP</vt:lpstr>
      <vt:lpstr>HAMP Incentive PMTs</vt:lpstr>
      <vt:lpstr>HHF</vt:lpstr>
      <vt:lpstr>FHA Short Refi</vt:lpstr>
      <vt:lpstr>AIFP.ASSP!Print_Area</vt:lpstr>
      <vt:lpstr>CBLI.AIG!Print_Area</vt:lpstr>
      <vt:lpstr>CDCI!Print_Area</vt:lpstr>
      <vt:lpstr>'CPP - Citi'!Print_Area</vt:lpstr>
      <vt:lpstr>'CPP Footnotes'!Print_Area</vt:lpstr>
      <vt:lpstr>'FHA Short Refi'!Print_Area</vt:lpstr>
      <vt:lpstr>HAMP!Print_Area</vt:lpstr>
      <vt:lpstr>HHF!Print_Area</vt:lpstr>
      <vt:lpstr>PPIP!Print_Area</vt:lpstr>
      <vt:lpstr>SBA!Print_Area</vt:lpstr>
      <vt:lpstr>TIP.AGP!Print_Area</vt:lpstr>
      <vt:lpstr>'Transactions Report - CPP'!Print_Area</vt:lpstr>
      <vt:lpstr>CDCI!Print_Titles</vt:lpstr>
      <vt:lpstr>'CPP - Citi'!Print_Titles</vt:lpstr>
      <vt:lpstr>HAMP!Print_Titles</vt:lpstr>
      <vt:lpstr>'HAMP Incentive PMTs'!Print_Titles</vt:lpstr>
      <vt:lpstr>HHF!Print_Titles</vt:lpstr>
      <vt:lpstr>'Transactions Report - CPP'!Print_Titles</vt:lpstr>
    </vt:vector>
  </TitlesOfParts>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TARP Transactions Report</dc:title>
  <dc:creator/>
  <cp:lastModifiedBy/>
  <dcterms:created xsi:type="dcterms:W3CDTF">2010-09-28T17:37:20Z</dcterms:created>
  <dcterms:modified xsi:type="dcterms:W3CDTF">2011-01-12T15:06:46Z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0x010100C89AC046B616D8439449A669AC769690</vt:lpwstr>
  </property>
  <property fmtid="{D5CDD505-2E9C-101B-9397-08002B2CF9AE}" pid="3" name="Office_Tag">
    <vt:lpwstr>1173;#Financial Stability|8cce2d59-ce24-41cd-81f9-eacb144069fb</vt:lpwstr>
  </property>
  <property fmtid="{D5CDD505-2E9C-101B-9397-08002B2CF9AE}" pid="4" name="Geography Tag">
    <vt:lpwstr/>
  </property>
  <property fmtid="{D5CDD505-2E9C-101B-9397-08002B2CF9AE}" pid="5" name="Person Tag">
    <vt:lpwstr/>
  </property>
  <property fmtid="{D5CDD505-2E9C-101B-9397-08002B2CF9AE}" pid="6" name="Topic Tag">
    <vt:lpwstr/>
  </property>
  <property fmtid="{D5CDD505-2E9C-101B-9397-08002B2CF9AE}" pid="7" name="Order">
    <vt:r8>29300</vt:r8>
  </property>
  <property fmtid="{D5CDD505-2E9C-101B-9397-08002B2CF9AE}" pid="8" name="xd_Signature">
    <vt:bool>false</vt:bool>
  </property>
  <property fmtid="{D5CDD505-2E9C-101B-9397-08002B2CF9AE}" pid="9" name="xd_ProgID">
    <vt:lpwstr/>
  </property>
  <property fmtid="{D5CDD505-2E9C-101B-9397-08002B2CF9AE}" pid="10" name="_SourceUrl">
    <vt:lpwstr/>
  </property>
  <property fmtid="{D5CDD505-2E9C-101B-9397-08002B2CF9AE}" pid="11" name="_SharedFileIndex">
    <vt:lpwstr/>
  </property>
  <property fmtid="{D5CDD505-2E9C-101B-9397-08002B2CF9AE}" pid="12" name="Resource Type Tag">
    <vt:lpwstr/>
  </property>
  <property fmtid="{D5CDD505-2E9C-101B-9397-08002B2CF9AE}" pid="13" name="TemplateUrl">
    <vt:lpwstr/>
  </property>
  <property fmtid="{D5CDD505-2E9C-101B-9397-08002B2CF9AE}" pid="15" name="Category">
    <vt:lpwstr>TARP Tran​sactions</vt:lpwstr>
  </property>
  <property fmtid="{D5CDD505-2E9C-101B-9397-08002B2CF9AE}" pid="17" name="Frequency">
    <vt:lpwstr>As Indicated</vt:lpwstr>
  </property>
  <property fmtid="{D5CDD505-2E9C-101B-9397-08002B2CF9AE}" pid="18" name="display_urn">
    <vt:lpwstr>Greg Graham</vt:lpwstr>
  </property>
  <property fmtid="{D5CDD505-2E9C-101B-9397-08002B2CF9AE}" pid="19" name="MigrationSourceURL5">
    <vt:lpwstr/>
  </property>
  <property fmtid="{D5CDD505-2E9C-101B-9397-08002B2CF9AE}" pid="20" name="MigrationSourceURL0">
    <vt:lpwstr/>
  </property>
  <property fmtid="{D5CDD505-2E9C-101B-9397-08002B2CF9AE}" pid="21" name="MigrationSourceURL3">
    <vt:lpwstr/>
  </property>
  <property fmtid="{D5CDD505-2E9C-101B-9397-08002B2CF9AE}" pid="23" name="MigrationSourceURL1">
    <vt:lpwstr/>
  </property>
  <property fmtid="{D5CDD505-2E9C-101B-9397-08002B2CF9AE}" pid="24" name="MigrationSourceURL4">
    <vt:lpwstr/>
  </property>
  <property fmtid="{D5CDD505-2E9C-101B-9397-08002B2CF9AE}" pid="25" name="test">
    <vt:lpwstr/>
  </property>
  <property fmtid="{D5CDD505-2E9C-101B-9397-08002B2CF9AE}" pid="26" name="MigrationSourceURL2">
    <vt:lpwstr/>
  </property>
</Properties>
</file>